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73"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6" r:id="rId34"/>
    <p:sldId id="289" r:id="rId35"/>
    <p:sldId id="290" r:id="rId36"/>
    <p:sldId id="291" r:id="rId37"/>
    <p:sldId id="292"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B19BB-E958-84E2-4BCE-DD28AA441B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AC6E49E9-9E8F-C471-F674-E38D556D5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
        <p:nvSpPr>
          <p:cNvPr id="4" name="Espace réservé de la date 3">
            <a:extLst>
              <a:ext uri="{FF2B5EF4-FFF2-40B4-BE49-F238E27FC236}">
                <a16:creationId xmlns:a16="http://schemas.microsoft.com/office/drawing/2014/main" id="{0A213E78-79F1-90D6-22C1-D207E26E7DF3}"/>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5" name="Espace réservé du pied de page 4">
            <a:extLst>
              <a:ext uri="{FF2B5EF4-FFF2-40B4-BE49-F238E27FC236}">
                <a16:creationId xmlns:a16="http://schemas.microsoft.com/office/drawing/2014/main" id="{1E6B83E6-8651-F2DE-4146-1E8D8B53F4E2}"/>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370BEBED-466B-8FA2-DE1B-76413E1755CA}"/>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32472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284481-2FF6-5E70-DBE7-16E89F2B68B8}"/>
              </a:ext>
            </a:extLst>
          </p:cNvPr>
          <p:cNvSpPr>
            <a:spLocks noGrp="1"/>
          </p:cNvSpPr>
          <p:nvPr>
            <p:ph type="title"/>
          </p:nvPr>
        </p:nvSpPr>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CC728D88-E5C5-0423-115F-30146027921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2EA6D881-BF01-D943-136F-AC43610D55E3}"/>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5" name="Espace réservé du pied de page 4">
            <a:extLst>
              <a:ext uri="{FF2B5EF4-FFF2-40B4-BE49-F238E27FC236}">
                <a16:creationId xmlns:a16="http://schemas.microsoft.com/office/drawing/2014/main" id="{FF776BF2-A9CD-4E79-2E1C-446AE7483804}"/>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4069EB37-0F9E-393C-3346-07F5BA271219}"/>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303406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33C752D-A7B2-54A4-5315-96D76D840B92}"/>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0B3662EF-7054-B4C8-B4EC-E1D6DE56A4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173E7266-416A-97EA-3688-C420FF45B5FE}"/>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5" name="Espace réservé du pied de page 4">
            <a:extLst>
              <a:ext uri="{FF2B5EF4-FFF2-40B4-BE49-F238E27FC236}">
                <a16:creationId xmlns:a16="http://schemas.microsoft.com/office/drawing/2014/main" id="{CC4A57DB-13CA-A16E-B7EB-D3679BE91216}"/>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046A28A3-1374-2E8D-3342-624E25663DCE}"/>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396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2BB593-B386-2B07-C004-BE9F8CAC68C4}"/>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53A2E497-F399-83E2-AF3F-CE216919E7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759A1A78-89B5-6A22-76C6-997F61D6E135}"/>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5" name="Espace réservé du pied de page 4">
            <a:extLst>
              <a:ext uri="{FF2B5EF4-FFF2-40B4-BE49-F238E27FC236}">
                <a16:creationId xmlns:a16="http://schemas.microsoft.com/office/drawing/2014/main" id="{1E92E878-E82C-176C-2FD9-2014B0976841}"/>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83BFAD56-06F0-B8E9-1CCA-F562508EC39A}"/>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402419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C904C-54F7-C5C0-F3AC-BF782F09787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2C672BE0-619D-4029-4E8B-C022399E2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42C5E04-7349-76D9-61D6-746BD9F65E5E}"/>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5" name="Espace réservé du pied de page 4">
            <a:extLst>
              <a:ext uri="{FF2B5EF4-FFF2-40B4-BE49-F238E27FC236}">
                <a16:creationId xmlns:a16="http://schemas.microsoft.com/office/drawing/2014/main" id="{7B75FDF6-7ADF-7B7A-26EC-5A4E6C8CA961}"/>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56DF0B54-DAD5-93DC-5F3F-5E8DFFA99577}"/>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152885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066407-B0BE-470D-69DB-2D43EC74DA63}"/>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881158C8-315B-8E8A-1F3D-17FC450EB03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82DC64AF-B674-9769-B088-11C4917229E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e la date 4">
            <a:extLst>
              <a:ext uri="{FF2B5EF4-FFF2-40B4-BE49-F238E27FC236}">
                <a16:creationId xmlns:a16="http://schemas.microsoft.com/office/drawing/2014/main" id="{20DE3B18-CA44-8E80-5DC4-242E94414F47}"/>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6" name="Espace réservé du pied de page 5">
            <a:extLst>
              <a:ext uri="{FF2B5EF4-FFF2-40B4-BE49-F238E27FC236}">
                <a16:creationId xmlns:a16="http://schemas.microsoft.com/office/drawing/2014/main" id="{3BB84AE3-DC5B-86B2-F7AA-A285EAE8AF3A}"/>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A2ACA44D-8E87-B597-BE8D-47BB658AA25B}"/>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123496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16B38-BD32-13A0-1763-80F4728F7ABD}"/>
              </a:ext>
            </a:extLst>
          </p:cNvPr>
          <p:cNvSpPr>
            <a:spLocks noGrp="1"/>
          </p:cNvSpPr>
          <p:nvPr>
            <p:ph type="title"/>
          </p:nvPr>
        </p:nvSpPr>
        <p:spPr>
          <a:xfrm>
            <a:off x="839788" y="365125"/>
            <a:ext cx="10515600" cy="1325563"/>
          </a:xfr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C9CF8343-C3CD-94D4-A4C7-91A449311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28AD3C4-9A40-17A9-2DAA-F44A927F084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51E19E6D-D5FF-17A3-23EE-386D258E4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19B0FB4-9BBE-56C4-9307-4ABEB733AB5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7" name="Espace réservé de la date 6">
            <a:extLst>
              <a:ext uri="{FF2B5EF4-FFF2-40B4-BE49-F238E27FC236}">
                <a16:creationId xmlns:a16="http://schemas.microsoft.com/office/drawing/2014/main" id="{D5D45EA6-229F-F94D-5464-C6456A103C39}"/>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8" name="Espace réservé du pied de page 7">
            <a:extLst>
              <a:ext uri="{FF2B5EF4-FFF2-40B4-BE49-F238E27FC236}">
                <a16:creationId xmlns:a16="http://schemas.microsoft.com/office/drawing/2014/main" id="{C6A38DEE-8EEA-A1A1-D9A9-4F49F2AE9193}"/>
              </a:ext>
            </a:extLst>
          </p:cNvPr>
          <p:cNvSpPr>
            <a:spLocks noGrp="1"/>
          </p:cNvSpPr>
          <p:nvPr>
            <p:ph type="ftr" sz="quarter" idx="11"/>
          </p:nvPr>
        </p:nvSpPr>
        <p:spPr/>
        <p:txBody>
          <a:bodyPr/>
          <a:lstStyle/>
          <a:p>
            <a:endParaRPr lang="fr-MA"/>
          </a:p>
        </p:txBody>
      </p:sp>
      <p:sp>
        <p:nvSpPr>
          <p:cNvPr id="9" name="Espace réservé du numéro de diapositive 8">
            <a:extLst>
              <a:ext uri="{FF2B5EF4-FFF2-40B4-BE49-F238E27FC236}">
                <a16:creationId xmlns:a16="http://schemas.microsoft.com/office/drawing/2014/main" id="{BC480E6B-B9E1-522E-8F66-F3155EC5451A}"/>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242811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4FB9D-7751-8436-2F1B-52852CCC5F89}"/>
              </a:ext>
            </a:extLst>
          </p:cNvPr>
          <p:cNvSpPr>
            <a:spLocks noGrp="1"/>
          </p:cNvSpPr>
          <p:nvPr>
            <p:ph type="title"/>
          </p:nvPr>
        </p:nvSpPr>
        <p:spPr/>
        <p:txBody>
          <a:bodyPr/>
          <a:lstStyle/>
          <a:p>
            <a:r>
              <a:rPr lang="fr-FR"/>
              <a:t>Modifiez le style du titre</a:t>
            </a:r>
            <a:endParaRPr lang="fr-MA"/>
          </a:p>
        </p:txBody>
      </p:sp>
      <p:sp>
        <p:nvSpPr>
          <p:cNvPr id="3" name="Espace réservé de la date 2">
            <a:extLst>
              <a:ext uri="{FF2B5EF4-FFF2-40B4-BE49-F238E27FC236}">
                <a16:creationId xmlns:a16="http://schemas.microsoft.com/office/drawing/2014/main" id="{618CE64D-93D9-E02C-B184-C7DF62B95546}"/>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4" name="Espace réservé du pied de page 3">
            <a:extLst>
              <a:ext uri="{FF2B5EF4-FFF2-40B4-BE49-F238E27FC236}">
                <a16:creationId xmlns:a16="http://schemas.microsoft.com/office/drawing/2014/main" id="{4E4F8180-4032-1FF2-845D-1B0BC624F43E}"/>
              </a:ext>
            </a:extLst>
          </p:cNvPr>
          <p:cNvSpPr>
            <a:spLocks noGrp="1"/>
          </p:cNvSpPr>
          <p:nvPr>
            <p:ph type="ftr" sz="quarter" idx="11"/>
          </p:nvPr>
        </p:nvSpPr>
        <p:spPr/>
        <p:txBody>
          <a:bodyPr/>
          <a:lstStyle/>
          <a:p>
            <a:endParaRPr lang="fr-MA"/>
          </a:p>
        </p:txBody>
      </p:sp>
      <p:sp>
        <p:nvSpPr>
          <p:cNvPr id="5" name="Espace réservé du numéro de diapositive 4">
            <a:extLst>
              <a:ext uri="{FF2B5EF4-FFF2-40B4-BE49-F238E27FC236}">
                <a16:creationId xmlns:a16="http://schemas.microsoft.com/office/drawing/2014/main" id="{B17DC208-B347-F2E7-66CC-AAB3C71939A4}"/>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409158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EE35E27-84DF-F934-EC7C-34E5E70AFD7A}"/>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3" name="Espace réservé du pied de page 2">
            <a:extLst>
              <a:ext uri="{FF2B5EF4-FFF2-40B4-BE49-F238E27FC236}">
                <a16:creationId xmlns:a16="http://schemas.microsoft.com/office/drawing/2014/main" id="{BDD6EE2B-F8BE-9FEC-8E89-1A8C74F2A377}"/>
              </a:ext>
            </a:extLst>
          </p:cNvPr>
          <p:cNvSpPr>
            <a:spLocks noGrp="1"/>
          </p:cNvSpPr>
          <p:nvPr>
            <p:ph type="ftr" sz="quarter" idx="11"/>
          </p:nvPr>
        </p:nvSpPr>
        <p:spPr/>
        <p:txBody>
          <a:bodyPr/>
          <a:lstStyle/>
          <a:p>
            <a:endParaRPr lang="fr-MA"/>
          </a:p>
        </p:txBody>
      </p:sp>
      <p:sp>
        <p:nvSpPr>
          <p:cNvPr id="4" name="Espace réservé du numéro de diapositive 3">
            <a:extLst>
              <a:ext uri="{FF2B5EF4-FFF2-40B4-BE49-F238E27FC236}">
                <a16:creationId xmlns:a16="http://schemas.microsoft.com/office/drawing/2014/main" id="{69CFBDDC-4454-D34A-0668-898895D5719D}"/>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207368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76D6C-AC34-CD88-5E2C-35D2079DBD1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5AB9AF61-D0F2-6D30-7EB3-3D173B1CB3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D5A65E84-3721-8690-AC5B-3C512E309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DA5E5A-CAD2-668A-030C-24F17D947BB2}"/>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6" name="Espace réservé du pied de page 5">
            <a:extLst>
              <a:ext uri="{FF2B5EF4-FFF2-40B4-BE49-F238E27FC236}">
                <a16:creationId xmlns:a16="http://schemas.microsoft.com/office/drawing/2014/main" id="{050B788B-47B0-81C2-DE23-52D8AA9C2715}"/>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E7CDC397-62CE-DC4C-BED4-44CC05ED5DA6}"/>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130563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EC927-ACE4-7504-110D-48F1AA2A77E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7A7ABCA0-2072-1919-55C5-FB0DB76B6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B7070E33-8419-5AFE-FBED-4DAC95A61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2911E52-D7A1-4ECB-8935-045FA8BEC6A7}"/>
              </a:ext>
            </a:extLst>
          </p:cNvPr>
          <p:cNvSpPr>
            <a:spLocks noGrp="1"/>
          </p:cNvSpPr>
          <p:nvPr>
            <p:ph type="dt" sz="half" idx="10"/>
          </p:nvPr>
        </p:nvSpPr>
        <p:spPr/>
        <p:txBody>
          <a:bodyPr/>
          <a:lstStyle/>
          <a:p>
            <a:fld id="{6ADFF1B3-2323-4509-AC3D-BB0D68876AC8}" type="datetimeFigureOut">
              <a:rPr lang="fr-MA" smtClean="0"/>
              <a:t>30/05/2022</a:t>
            </a:fld>
            <a:endParaRPr lang="fr-MA"/>
          </a:p>
        </p:txBody>
      </p:sp>
      <p:sp>
        <p:nvSpPr>
          <p:cNvPr id="6" name="Espace réservé du pied de page 5">
            <a:extLst>
              <a:ext uri="{FF2B5EF4-FFF2-40B4-BE49-F238E27FC236}">
                <a16:creationId xmlns:a16="http://schemas.microsoft.com/office/drawing/2014/main" id="{1054A301-D0DE-C96C-8B67-1125D02DAF30}"/>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1D20184B-B40E-C49E-3E60-AEA243922052}"/>
              </a:ext>
            </a:extLst>
          </p:cNvPr>
          <p:cNvSpPr>
            <a:spLocks noGrp="1"/>
          </p:cNvSpPr>
          <p:nvPr>
            <p:ph type="sldNum" sz="quarter" idx="12"/>
          </p:nvPr>
        </p:nvSpPr>
        <p:spPr/>
        <p:txBody>
          <a:bodyPr/>
          <a:lstStyle/>
          <a:p>
            <a:fld id="{89E8B8BC-F594-41A6-BBAC-28708F832559}" type="slidenum">
              <a:rPr lang="fr-MA" smtClean="0"/>
              <a:t>‹N°›</a:t>
            </a:fld>
            <a:endParaRPr lang="fr-MA"/>
          </a:p>
        </p:txBody>
      </p:sp>
    </p:spTree>
    <p:extLst>
      <p:ext uri="{BB962C8B-B14F-4D97-AF65-F5344CB8AC3E}">
        <p14:creationId xmlns:p14="http://schemas.microsoft.com/office/powerpoint/2010/main" val="363100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CD9008B-A8EE-329D-FC2A-11F24F5D4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6EBFA02B-A3C8-6891-0945-572851C10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11C28157-F4AE-A13B-5C64-87E5AF6A0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FF1B3-2323-4509-AC3D-BB0D68876AC8}" type="datetimeFigureOut">
              <a:rPr lang="fr-MA" smtClean="0"/>
              <a:t>30/05/2022</a:t>
            </a:fld>
            <a:endParaRPr lang="fr-MA"/>
          </a:p>
        </p:txBody>
      </p:sp>
      <p:sp>
        <p:nvSpPr>
          <p:cNvPr id="5" name="Espace réservé du pied de page 4">
            <a:extLst>
              <a:ext uri="{FF2B5EF4-FFF2-40B4-BE49-F238E27FC236}">
                <a16:creationId xmlns:a16="http://schemas.microsoft.com/office/drawing/2014/main" id="{83DC4AED-D97E-5533-8A64-EA8C662D5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Espace réservé du numéro de diapositive 5">
            <a:extLst>
              <a:ext uri="{FF2B5EF4-FFF2-40B4-BE49-F238E27FC236}">
                <a16:creationId xmlns:a16="http://schemas.microsoft.com/office/drawing/2014/main" id="{B703E4EC-10B6-4C94-A478-47F8F0ED9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8B8BC-F594-41A6-BBAC-28708F832559}" type="slidenum">
              <a:rPr lang="fr-MA" smtClean="0"/>
              <a:t>‹N°›</a:t>
            </a:fld>
            <a:endParaRPr lang="fr-MA"/>
          </a:p>
        </p:txBody>
      </p:sp>
    </p:spTree>
    <p:extLst>
      <p:ext uri="{BB962C8B-B14F-4D97-AF65-F5344CB8AC3E}">
        <p14:creationId xmlns:p14="http://schemas.microsoft.com/office/powerpoint/2010/main" val="3965349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C1258C6C-4BF3-AEF9-B585-E0A140989B08}"/>
              </a:ext>
            </a:extLst>
          </p:cNvPr>
          <p:cNvPicPr>
            <a:picLocks noChangeAspect="1"/>
          </p:cNvPicPr>
          <p:nvPr/>
        </p:nvPicPr>
        <p:blipFill>
          <a:blip r:embed="rId2"/>
          <a:stretch>
            <a:fillRect/>
          </a:stretch>
        </p:blipFill>
        <p:spPr>
          <a:xfrm>
            <a:off x="537348" y="135209"/>
            <a:ext cx="11117304" cy="6587582"/>
          </a:xfrm>
          <a:prstGeom prst="rect">
            <a:avLst/>
          </a:prstGeom>
        </p:spPr>
      </p:pic>
    </p:spTree>
    <p:extLst>
      <p:ext uri="{BB962C8B-B14F-4D97-AF65-F5344CB8AC3E}">
        <p14:creationId xmlns:p14="http://schemas.microsoft.com/office/powerpoint/2010/main" val="169652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4D4B033-0EE1-F54E-DA28-86AE9221130D}"/>
              </a:ext>
            </a:extLst>
          </p:cNvPr>
          <p:cNvPicPr>
            <a:picLocks noChangeAspect="1"/>
          </p:cNvPicPr>
          <p:nvPr/>
        </p:nvPicPr>
        <p:blipFill>
          <a:blip r:embed="rId2"/>
          <a:stretch>
            <a:fillRect/>
          </a:stretch>
        </p:blipFill>
        <p:spPr>
          <a:xfrm>
            <a:off x="486312" y="288869"/>
            <a:ext cx="11219376" cy="6280261"/>
          </a:xfrm>
          <a:prstGeom prst="rect">
            <a:avLst/>
          </a:prstGeom>
        </p:spPr>
      </p:pic>
    </p:spTree>
    <p:extLst>
      <p:ext uri="{BB962C8B-B14F-4D97-AF65-F5344CB8AC3E}">
        <p14:creationId xmlns:p14="http://schemas.microsoft.com/office/powerpoint/2010/main" val="64939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963FEC-0C11-E405-DE91-0773C59CCE07}"/>
              </a:ext>
            </a:extLst>
          </p:cNvPr>
          <p:cNvSpPr>
            <a:spLocks noGrp="1"/>
          </p:cNvSpPr>
          <p:nvPr>
            <p:ph type="title"/>
          </p:nvPr>
        </p:nvSpPr>
        <p:spPr/>
        <p:txBody>
          <a:bodyPr/>
          <a:lstStyle/>
          <a:p>
            <a:endParaRPr lang="fr-MA"/>
          </a:p>
        </p:txBody>
      </p:sp>
      <p:pic>
        <p:nvPicPr>
          <p:cNvPr id="4" name="Image 3">
            <a:extLst>
              <a:ext uri="{FF2B5EF4-FFF2-40B4-BE49-F238E27FC236}">
                <a16:creationId xmlns:a16="http://schemas.microsoft.com/office/drawing/2014/main" id="{4669358A-5B2A-2274-F538-20EE3A20771B}"/>
              </a:ext>
            </a:extLst>
          </p:cNvPr>
          <p:cNvPicPr>
            <a:picLocks noChangeAspect="1"/>
          </p:cNvPicPr>
          <p:nvPr/>
        </p:nvPicPr>
        <p:blipFill>
          <a:blip r:embed="rId2"/>
          <a:stretch>
            <a:fillRect/>
          </a:stretch>
        </p:blipFill>
        <p:spPr>
          <a:xfrm>
            <a:off x="419100" y="60521"/>
            <a:ext cx="11353800" cy="6797479"/>
          </a:xfrm>
          <a:prstGeom prst="rect">
            <a:avLst/>
          </a:prstGeom>
        </p:spPr>
      </p:pic>
    </p:spTree>
    <p:extLst>
      <p:ext uri="{BB962C8B-B14F-4D97-AF65-F5344CB8AC3E}">
        <p14:creationId xmlns:p14="http://schemas.microsoft.com/office/powerpoint/2010/main" val="138304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4C6981-5AD2-5E2A-DE0E-FC5B3EA06ECC}"/>
              </a:ext>
            </a:extLst>
          </p:cNvPr>
          <p:cNvSpPr>
            <a:spLocks noGrp="1"/>
          </p:cNvSpPr>
          <p:nvPr>
            <p:ph type="title"/>
          </p:nvPr>
        </p:nvSpPr>
        <p:spPr>
          <a:xfrm>
            <a:off x="838200" y="365125"/>
            <a:ext cx="10515600" cy="6308391"/>
          </a:xfrm>
        </p:spPr>
        <p:txBody>
          <a:bodyPr>
            <a:normAutofit/>
          </a:bodyPr>
          <a:lstStyle/>
          <a:p>
            <a:r>
              <a:rPr lang="fr-FR" sz="3600" b="1" u="sng" dirty="0">
                <a:solidFill>
                  <a:srgbClr val="FF0000"/>
                </a:solidFill>
                <a:effectLst>
                  <a:outerShdw blurRad="38100" dist="38100" dir="2700000" algn="tl">
                    <a:srgbClr val="000000">
                      <a:alpha val="43137"/>
                    </a:srgbClr>
                  </a:outerShdw>
                </a:effectLst>
              </a:rPr>
              <a:t>1- Model en Cascade:</a:t>
            </a:r>
            <a:br>
              <a:rPr lang="fr-FR" sz="3600" dirty="0"/>
            </a:br>
            <a:r>
              <a:rPr lang="fr-FR" sz="3600" dirty="0">
                <a:sym typeface="Wingdings" panose="05000000000000000000" pitchFamily="2" charset="2"/>
              </a:rPr>
              <a:t> </a:t>
            </a:r>
            <a:r>
              <a:rPr lang="fr-FR" sz="3600" dirty="0"/>
              <a:t>Principes : Considérer le développement logiciel comme une </a:t>
            </a:r>
            <a:r>
              <a:rPr lang="fr-FR" sz="3600" u="sng" dirty="0"/>
              <a:t>succession d’étapes  réalisées</a:t>
            </a:r>
            <a:r>
              <a:rPr lang="fr-FR" sz="3600" dirty="0"/>
              <a:t> de façon strictement </a:t>
            </a:r>
            <a:r>
              <a:rPr lang="fr-FR" sz="3600" u="sng" dirty="0"/>
              <a:t>séquentielle</a:t>
            </a:r>
            <a:r>
              <a:rPr lang="fr-FR" sz="3600" dirty="0"/>
              <a:t>.</a:t>
            </a:r>
            <a:br>
              <a:rPr lang="fr-FR" sz="3600" dirty="0"/>
            </a:br>
            <a:r>
              <a:rPr lang="fr-FR" sz="3600" dirty="0">
                <a:sym typeface="Wingdings" panose="05000000000000000000" pitchFamily="2" charset="2"/>
              </a:rPr>
              <a:t> Il </a:t>
            </a:r>
            <a:r>
              <a:rPr lang="fr-FR" sz="3600" u="sng" dirty="0">
                <a:sym typeface="Wingdings" panose="05000000000000000000" pitchFamily="2" charset="2"/>
              </a:rPr>
              <a:t>n’y a pas(ou peu</a:t>
            </a:r>
            <a:r>
              <a:rPr lang="fr-FR" sz="3600" dirty="0">
                <a:sym typeface="Wingdings" panose="05000000000000000000" pitchFamily="2" charset="2"/>
              </a:rPr>
              <a:t>) de retours en arrière.</a:t>
            </a:r>
            <a:br>
              <a:rPr lang="fr-FR" sz="3600" dirty="0">
                <a:sym typeface="Wingdings" panose="05000000000000000000" pitchFamily="2" charset="2"/>
              </a:rPr>
            </a:br>
            <a:br>
              <a:rPr lang="fr-FR" sz="3600" b="1" dirty="0">
                <a:sym typeface="Wingdings" panose="05000000000000000000" pitchFamily="2" charset="2"/>
              </a:rPr>
            </a:br>
            <a:r>
              <a:rPr lang="fr-FR" sz="3600" b="1" u="sng" dirty="0">
                <a:solidFill>
                  <a:srgbClr val="FF0000"/>
                </a:solidFill>
                <a:effectLst>
                  <a:outerShdw blurRad="38100" dist="38100" dir="2700000" algn="tl">
                    <a:srgbClr val="000000">
                      <a:alpha val="43137"/>
                    </a:srgbClr>
                  </a:outerShdw>
                </a:effectLst>
              </a:rPr>
              <a:t>Quand l’utiliser ? :</a:t>
            </a:r>
            <a:br>
              <a:rPr lang="fr-FR" sz="3600" dirty="0"/>
            </a:br>
            <a:r>
              <a:rPr lang="fr-FR" sz="3600" dirty="0">
                <a:sym typeface="Wingdings" panose="05000000000000000000" pitchFamily="2" charset="2"/>
              </a:rPr>
              <a:t></a:t>
            </a:r>
            <a:r>
              <a:rPr lang="fr-FR" sz="3600" dirty="0"/>
              <a:t> Quand les </a:t>
            </a:r>
            <a:r>
              <a:rPr lang="fr-FR" sz="3600" u="sng" dirty="0"/>
              <a:t>besoins</a:t>
            </a:r>
            <a:r>
              <a:rPr lang="fr-FR" sz="3600" dirty="0"/>
              <a:t> sont </a:t>
            </a:r>
            <a:r>
              <a:rPr lang="fr-FR" sz="3600" u="sng" dirty="0"/>
              <a:t>connus et stables</a:t>
            </a:r>
            <a:br>
              <a:rPr lang="fr-FR" sz="3600" dirty="0"/>
            </a:br>
            <a:r>
              <a:rPr lang="fr-FR" sz="3600" dirty="0">
                <a:sym typeface="Wingdings" panose="05000000000000000000" pitchFamily="2" charset="2"/>
              </a:rPr>
              <a:t> </a:t>
            </a:r>
            <a:r>
              <a:rPr lang="fr-FR" sz="3600" dirty="0"/>
              <a:t>Quand la </a:t>
            </a:r>
            <a:r>
              <a:rPr lang="fr-FR" sz="3600" u="sng" dirty="0"/>
              <a:t>technologie</a:t>
            </a:r>
            <a:r>
              <a:rPr lang="fr-FR" sz="3600" dirty="0"/>
              <a:t> à utiliser est </a:t>
            </a:r>
            <a:r>
              <a:rPr lang="fr-FR" sz="3600" u="sng" dirty="0"/>
              <a:t>maîtrisée</a:t>
            </a:r>
            <a:br>
              <a:rPr lang="fr-FR" sz="3600" dirty="0"/>
            </a:br>
            <a:r>
              <a:rPr lang="fr-FR" sz="3600" dirty="0">
                <a:sym typeface="Wingdings" panose="05000000000000000000" pitchFamily="2" charset="2"/>
              </a:rPr>
              <a:t> </a:t>
            </a:r>
            <a:r>
              <a:rPr lang="fr-FR" sz="3600" dirty="0"/>
              <a:t>Lors de la </a:t>
            </a:r>
            <a:r>
              <a:rPr lang="fr-FR" sz="3600" u="sng" dirty="0"/>
              <a:t>création d’une nouvelle version </a:t>
            </a:r>
            <a:r>
              <a:rPr lang="fr-FR" sz="3600" dirty="0"/>
              <a:t>d’un produit </a:t>
            </a:r>
            <a:r>
              <a:rPr lang="fr-FR" sz="3600" u="sng" dirty="0"/>
              <a:t>existant</a:t>
            </a:r>
            <a:endParaRPr lang="fr-MA" sz="3600" dirty="0"/>
          </a:p>
        </p:txBody>
      </p:sp>
    </p:spTree>
    <p:extLst>
      <p:ext uri="{BB962C8B-B14F-4D97-AF65-F5344CB8AC3E}">
        <p14:creationId xmlns:p14="http://schemas.microsoft.com/office/powerpoint/2010/main" val="145484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18CEB1A-5A7E-7495-65B6-35AD1CF9F245}"/>
              </a:ext>
            </a:extLst>
          </p:cNvPr>
          <p:cNvPicPr>
            <a:picLocks noChangeAspect="1"/>
          </p:cNvPicPr>
          <p:nvPr/>
        </p:nvPicPr>
        <p:blipFill rotWithShape="1">
          <a:blip r:embed="rId2"/>
          <a:srcRect l="1071" t="1250" r="-49"/>
          <a:stretch/>
        </p:blipFill>
        <p:spPr>
          <a:xfrm>
            <a:off x="683805" y="0"/>
            <a:ext cx="10827697" cy="6857999"/>
          </a:xfrm>
          <a:prstGeom prst="rect">
            <a:avLst/>
          </a:prstGeom>
        </p:spPr>
      </p:pic>
    </p:spTree>
    <p:extLst>
      <p:ext uri="{BB962C8B-B14F-4D97-AF65-F5344CB8AC3E}">
        <p14:creationId xmlns:p14="http://schemas.microsoft.com/office/powerpoint/2010/main" val="337395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294C-054D-664B-557D-E915A9901BD0}"/>
              </a:ext>
            </a:extLst>
          </p:cNvPr>
          <p:cNvSpPr>
            <a:spLocks noGrp="1"/>
          </p:cNvSpPr>
          <p:nvPr>
            <p:ph type="title"/>
          </p:nvPr>
        </p:nvSpPr>
        <p:spPr>
          <a:xfrm>
            <a:off x="838200" y="274804"/>
            <a:ext cx="10515600" cy="6308391"/>
          </a:xfrm>
        </p:spPr>
        <p:txBody>
          <a:bodyPr>
            <a:normAutofit/>
          </a:bodyPr>
          <a:lstStyle/>
          <a:p>
            <a:r>
              <a:rPr lang="fr-FR" sz="3600" b="1" u="sng" dirty="0">
                <a:solidFill>
                  <a:srgbClr val="FF0000"/>
                </a:solidFill>
                <a:effectLst>
                  <a:outerShdw blurRad="38100" dist="38100" dir="2700000" algn="tl">
                    <a:srgbClr val="000000">
                      <a:alpha val="43137"/>
                    </a:srgbClr>
                  </a:outerShdw>
                </a:effectLst>
              </a:rPr>
              <a:t>Avantages : </a:t>
            </a:r>
            <a:br>
              <a:rPr lang="fr-FR" sz="3600" dirty="0"/>
            </a:br>
            <a:r>
              <a:rPr lang="fr-FR" sz="3600" dirty="0">
                <a:sym typeface="Wingdings" panose="05000000000000000000" pitchFamily="2" charset="2"/>
              </a:rPr>
              <a:t></a:t>
            </a:r>
            <a:r>
              <a:rPr lang="fr-FR" sz="3600" dirty="0"/>
              <a:t> </a:t>
            </a:r>
            <a:r>
              <a:rPr lang="fr-FR" sz="3600" u="sng" dirty="0"/>
              <a:t>Facile à utiliser </a:t>
            </a:r>
            <a:r>
              <a:rPr lang="fr-FR" sz="3600" dirty="0"/>
              <a:t>et à </a:t>
            </a:r>
            <a:r>
              <a:rPr lang="fr-FR" sz="3600" u="sng" dirty="0"/>
              <a:t>comprendre</a:t>
            </a:r>
            <a:br>
              <a:rPr lang="fr-FR" sz="3600" dirty="0"/>
            </a:br>
            <a:r>
              <a:rPr lang="fr-FR" sz="3600" dirty="0">
                <a:sym typeface="Wingdings" panose="05000000000000000000" pitchFamily="2" charset="2"/>
              </a:rPr>
              <a:t></a:t>
            </a:r>
            <a:r>
              <a:rPr lang="fr-FR" sz="3600" dirty="0"/>
              <a:t> Idéal pour la </a:t>
            </a:r>
            <a:r>
              <a:rPr lang="fr-FR" sz="3600" u="sng" dirty="0"/>
              <a:t>gestion</a:t>
            </a:r>
            <a:r>
              <a:rPr lang="fr-FR" sz="3600" dirty="0"/>
              <a:t> et le </a:t>
            </a:r>
            <a:r>
              <a:rPr lang="fr-FR" sz="3600" u="sng" dirty="0"/>
              <a:t>suivi de projets</a:t>
            </a:r>
            <a:br>
              <a:rPr lang="fr-FR" sz="3600" dirty="0"/>
            </a:br>
            <a:r>
              <a:rPr lang="fr-FR" sz="3600" b="1" u="sng" dirty="0">
                <a:solidFill>
                  <a:srgbClr val="FF0000"/>
                </a:solidFill>
                <a:effectLst>
                  <a:outerShdw blurRad="38100" dist="38100" dir="2700000" algn="tl">
                    <a:srgbClr val="000000">
                      <a:alpha val="43137"/>
                    </a:srgbClr>
                  </a:outerShdw>
                </a:effectLst>
              </a:rPr>
              <a:t>Inconvénients:</a:t>
            </a:r>
            <a:br>
              <a:rPr lang="fr-FR" sz="3600" dirty="0"/>
            </a:br>
            <a:r>
              <a:rPr lang="fr-FR" sz="3600" dirty="0">
                <a:sym typeface="Wingdings" panose="05000000000000000000" pitchFamily="2" charset="2"/>
              </a:rPr>
              <a:t> </a:t>
            </a:r>
            <a:r>
              <a:rPr lang="fr-FR" sz="3600" u="sng" dirty="0"/>
              <a:t>Sensibilité aux nouveaux besoins</a:t>
            </a:r>
            <a:r>
              <a:rPr lang="fr-FR" sz="3600" dirty="0"/>
              <a:t>: refaire 	tout</a:t>
            </a:r>
            <a:br>
              <a:rPr lang="fr-FR" sz="3600" dirty="0"/>
            </a:br>
            <a:r>
              <a:rPr lang="fr-FR" sz="3600" dirty="0">
                <a:sym typeface="Wingdings" panose="05000000000000000000" pitchFamily="2" charset="2"/>
              </a:rPr>
              <a:t> </a:t>
            </a:r>
            <a:r>
              <a:rPr lang="fr-FR" sz="3600" dirty="0"/>
              <a:t>Une phase </a:t>
            </a:r>
            <a:r>
              <a:rPr lang="fr-FR" sz="3600" u="sng" dirty="0"/>
              <a:t>ne peut démarrer </a:t>
            </a:r>
            <a:r>
              <a:rPr lang="fr-FR" sz="3600" dirty="0"/>
              <a:t>que </a:t>
            </a:r>
            <a:r>
              <a:rPr lang="fr-FR" sz="3600" u="sng" dirty="0"/>
              <a:t>si l’étape </a:t>
            </a:r>
            <a:r>
              <a:rPr lang="fr-FR" sz="3600" dirty="0"/>
              <a:t>	</a:t>
            </a:r>
            <a:r>
              <a:rPr lang="fr-FR" sz="3600" u="sng" dirty="0"/>
              <a:t>précédente est terminé</a:t>
            </a:r>
            <a:br>
              <a:rPr lang="fr-FR" sz="3600" dirty="0"/>
            </a:br>
            <a:r>
              <a:rPr lang="fr-FR" sz="3600" dirty="0">
                <a:sym typeface="Wingdings" panose="05000000000000000000" pitchFamily="2" charset="2"/>
              </a:rPr>
              <a:t> </a:t>
            </a:r>
            <a:r>
              <a:rPr lang="fr-FR" sz="3600" dirty="0"/>
              <a:t>Le produit </a:t>
            </a:r>
            <a:r>
              <a:rPr lang="fr-FR" sz="3600" u="sng" dirty="0"/>
              <a:t>n’est visible qu’à la fin</a:t>
            </a:r>
            <a:br>
              <a:rPr lang="fr-FR" sz="3600" dirty="0"/>
            </a:br>
            <a:r>
              <a:rPr lang="fr-FR" sz="3600" dirty="0">
                <a:sym typeface="Wingdings" panose="05000000000000000000" pitchFamily="2" charset="2"/>
              </a:rPr>
              <a:t> </a:t>
            </a:r>
            <a:r>
              <a:rPr lang="fr-FR" sz="3600" dirty="0"/>
              <a:t>Les </a:t>
            </a:r>
            <a:r>
              <a:rPr lang="fr-FR" sz="3600" u="sng" dirty="0"/>
              <a:t>risques</a:t>
            </a:r>
            <a:r>
              <a:rPr lang="fr-FR" sz="3600" dirty="0"/>
              <a:t> se décalent </a:t>
            </a:r>
            <a:r>
              <a:rPr lang="fr-FR" sz="3600" u="sng" dirty="0"/>
              <a:t>vers la fin</a:t>
            </a:r>
            <a:endParaRPr lang="fr-MA" sz="3600" u="sng" dirty="0"/>
          </a:p>
        </p:txBody>
      </p:sp>
    </p:spTree>
    <p:extLst>
      <p:ext uri="{BB962C8B-B14F-4D97-AF65-F5344CB8AC3E}">
        <p14:creationId xmlns:p14="http://schemas.microsoft.com/office/powerpoint/2010/main" val="278828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CED3AA-CA01-8EF8-8910-E2FEAB869173}"/>
              </a:ext>
            </a:extLst>
          </p:cNvPr>
          <p:cNvSpPr>
            <a:spLocks noGrp="1"/>
          </p:cNvSpPr>
          <p:nvPr>
            <p:ph type="title"/>
          </p:nvPr>
        </p:nvSpPr>
        <p:spPr>
          <a:xfrm>
            <a:off x="838200" y="365125"/>
            <a:ext cx="10515600" cy="6099843"/>
          </a:xfrm>
        </p:spPr>
        <p:txBody>
          <a:bodyPr>
            <a:normAutofit/>
          </a:bodyPr>
          <a:lstStyle/>
          <a:p>
            <a:r>
              <a:rPr lang="fr-FR" sz="3600" b="1" u="sng" dirty="0">
                <a:solidFill>
                  <a:srgbClr val="FF0000"/>
                </a:solidFill>
                <a:effectLst>
                  <a:outerShdw blurRad="38100" dist="38100" dir="2700000" algn="tl">
                    <a:srgbClr val="000000">
                      <a:alpha val="43137"/>
                    </a:srgbClr>
                  </a:outerShdw>
                </a:effectLst>
              </a:rPr>
              <a:t>2 - Modèle en V:</a:t>
            </a:r>
            <a:br>
              <a:rPr lang="fr-FR" sz="3600" dirty="0"/>
            </a:br>
            <a:r>
              <a:rPr lang="fr-FR" sz="3600" dirty="0">
                <a:sym typeface="Wingdings" panose="05000000000000000000" pitchFamily="2" charset="2"/>
              </a:rPr>
              <a:t> Concentrer sur </a:t>
            </a:r>
            <a:r>
              <a:rPr lang="fr-FR" sz="3600" dirty="0"/>
              <a:t>la </a:t>
            </a:r>
            <a:r>
              <a:rPr lang="fr-FR" sz="3600" u="sng" dirty="0"/>
              <a:t>vérification</a:t>
            </a:r>
            <a:r>
              <a:rPr lang="fr-FR" sz="3600" dirty="0"/>
              <a:t> et la </a:t>
            </a:r>
            <a:r>
              <a:rPr lang="fr-FR" sz="3600" u="sng" dirty="0"/>
              <a:t>validation</a:t>
            </a:r>
            <a:br>
              <a:rPr lang="fr-FR" sz="3600" dirty="0"/>
            </a:br>
            <a:r>
              <a:rPr lang="fr-FR" sz="3600" dirty="0">
                <a:sym typeface="Wingdings" panose="05000000000000000000" pitchFamily="2" charset="2"/>
              </a:rPr>
              <a:t> Le </a:t>
            </a:r>
            <a:r>
              <a:rPr lang="fr-FR" sz="3600" u="sng" dirty="0">
                <a:sym typeface="Wingdings" panose="05000000000000000000" pitchFamily="2" charset="2"/>
              </a:rPr>
              <a:t>test</a:t>
            </a:r>
            <a:r>
              <a:rPr lang="fr-FR" sz="3600" dirty="0">
                <a:sym typeface="Wingdings" panose="05000000000000000000" pitchFamily="2" charset="2"/>
              </a:rPr>
              <a:t> du produit se fait </a:t>
            </a:r>
            <a:r>
              <a:rPr lang="fr-FR" sz="3600" u="sng" dirty="0">
                <a:sym typeface="Wingdings" panose="05000000000000000000" pitchFamily="2" charset="2"/>
              </a:rPr>
              <a:t>en parallèle </a:t>
            </a:r>
            <a:r>
              <a:rPr lang="fr-FR" sz="3600" dirty="0">
                <a:sym typeface="Wingdings" panose="05000000000000000000" pitchFamily="2" charset="2"/>
              </a:rPr>
              <a:t>par rapport aux autres </a:t>
            </a:r>
            <a:r>
              <a:rPr lang="fr-FR" sz="3600" u="sng" dirty="0">
                <a:sym typeface="Wingdings" panose="05000000000000000000" pitchFamily="2" charset="2"/>
              </a:rPr>
              <a:t>activités</a:t>
            </a:r>
            <a:r>
              <a:rPr lang="fr-FR" sz="3600" dirty="0">
                <a:sym typeface="Wingdings" panose="05000000000000000000" pitchFamily="2" charset="2"/>
              </a:rPr>
              <a:t>.</a:t>
            </a:r>
            <a:br>
              <a:rPr lang="fr-FR" sz="3600" dirty="0">
                <a:sym typeface="Wingdings" panose="05000000000000000000" pitchFamily="2" charset="2"/>
              </a:rPr>
            </a:br>
            <a:br>
              <a:rPr lang="fr-FR" sz="3600" dirty="0">
                <a:sym typeface="Wingdings" panose="05000000000000000000" pitchFamily="2" charset="2"/>
              </a:rPr>
            </a:br>
            <a:r>
              <a:rPr lang="fr-FR" sz="3600" b="1" u="sng" dirty="0">
                <a:solidFill>
                  <a:srgbClr val="FF0000"/>
                </a:solidFill>
                <a:effectLst>
                  <a:outerShdw blurRad="38100" dist="38100" dir="2700000" algn="tl">
                    <a:srgbClr val="000000">
                      <a:alpha val="43137"/>
                    </a:srgbClr>
                  </a:outerShdw>
                </a:effectLst>
                <a:sym typeface="Wingdings" panose="05000000000000000000" pitchFamily="2" charset="2"/>
              </a:rPr>
              <a:t>Quand l’utiliser:</a:t>
            </a:r>
            <a:br>
              <a:rPr lang="fr-FR" sz="3600" dirty="0">
                <a:sym typeface="Wingdings" panose="05000000000000000000" pitchFamily="2" charset="2"/>
              </a:rPr>
            </a:br>
            <a:r>
              <a:rPr lang="fr-FR" sz="3600" dirty="0">
                <a:sym typeface="Wingdings" panose="05000000000000000000" pitchFamily="2" charset="2"/>
              </a:rPr>
              <a:t>Quand le produit à développer à de </a:t>
            </a:r>
            <a:r>
              <a:rPr lang="fr-FR" sz="3600" u="sng" dirty="0">
                <a:sym typeface="Wingdings" panose="05000000000000000000" pitchFamily="2" charset="2"/>
              </a:rPr>
              <a:t>très hautes exigences de qualité</a:t>
            </a:r>
            <a:br>
              <a:rPr lang="fr-FR" sz="3600" u="sng" dirty="0">
                <a:sym typeface="Wingdings" panose="05000000000000000000" pitchFamily="2" charset="2"/>
              </a:rPr>
            </a:br>
            <a:r>
              <a:rPr lang="fr-FR" sz="3600" dirty="0">
                <a:sym typeface="Wingdings" panose="05000000000000000000" pitchFamily="2" charset="2"/>
              </a:rPr>
              <a:t> Quand les </a:t>
            </a:r>
            <a:r>
              <a:rPr lang="fr-FR" sz="3600" u="sng" dirty="0">
                <a:sym typeface="Wingdings" panose="05000000000000000000" pitchFamily="2" charset="2"/>
              </a:rPr>
              <a:t>besoins sont connus à l’avance</a:t>
            </a:r>
            <a:br>
              <a:rPr lang="fr-FR" sz="3600" dirty="0"/>
            </a:br>
            <a:endParaRPr lang="fr-MA" sz="3600" dirty="0"/>
          </a:p>
        </p:txBody>
      </p:sp>
    </p:spTree>
    <p:extLst>
      <p:ext uri="{BB962C8B-B14F-4D97-AF65-F5344CB8AC3E}">
        <p14:creationId xmlns:p14="http://schemas.microsoft.com/office/powerpoint/2010/main" val="23614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5CDC7ED-B84B-71F6-FF75-4481C2D244A5}"/>
              </a:ext>
            </a:extLst>
          </p:cNvPr>
          <p:cNvPicPr>
            <a:picLocks noChangeAspect="1"/>
          </p:cNvPicPr>
          <p:nvPr/>
        </p:nvPicPr>
        <p:blipFill>
          <a:blip r:embed="rId2"/>
          <a:stretch>
            <a:fillRect/>
          </a:stretch>
        </p:blipFill>
        <p:spPr>
          <a:xfrm>
            <a:off x="1427747" y="0"/>
            <a:ext cx="9111916" cy="6811382"/>
          </a:xfrm>
          <a:prstGeom prst="rect">
            <a:avLst/>
          </a:prstGeom>
        </p:spPr>
      </p:pic>
    </p:spTree>
    <p:extLst>
      <p:ext uri="{BB962C8B-B14F-4D97-AF65-F5344CB8AC3E}">
        <p14:creationId xmlns:p14="http://schemas.microsoft.com/office/powerpoint/2010/main" val="3165183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BA3EA7-EDED-828A-F37F-E015F2B6C9E5}"/>
              </a:ext>
            </a:extLst>
          </p:cNvPr>
          <p:cNvSpPr>
            <a:spLocks noGrp="1"/>
          </p:cNvSpPr>
          <p:nvPr>
            <p:ph type="title"/>
          </p:nvPr>
        </p:nvSpPr>
        <p:spPr>
          <a:xfrm>
            <a:off x="838200" y="413251"/>
            <a:ext cx="10515600" cy="6228180"/>
          </a:xfrm>
        </p:spPr>
        <p:txBody>
          <a:bodyPr>
            <a:normAutofit/>
          </a:bodyPr>
          <a:lstStyle/>
          <a:p>
            <a:r>
              <a:rPr lang="fr-FR" sz="3600" b="1" u="sng" dirty="0">
                <a:solidFill>
                  <a:srgbClr val="FF0000"/>
                </a:solidFill>
                <a:effectLst>
                  <a:outerShdw blurRad="38100" dist="38100" dir="2700000" algn="tl">
                    <a:srgbClr val="000000">
                      <a:alpha val="43137"/>
                    </a:srgbClr>
                  </a:outerShdw>
                </a:effectLst>
              </a:rPr>
              <a:t>Avantages :</a:t>
            </a:r>
            <a:br>
              <a:rPr lang="fr-FR" sz="3600" dirty="0"/>
            </a:br>
            <a:r>
              <a:rPr lang="fr-FR" sz="3600" dirty="0">
                <a:sym typeface="Wingdings" panose="05000000000000000000" pitchFamily="2" charset="2"/>
              </a:rPr>
              <a:t></a:t>
            </a:r>
            <a:r>
              <a:rPr lang="fr-FR" sz="3600" dirty="0"/>
              <a:t> Met l’accent sur </a:t>
            </a:r>
            <a:r>
              <a:rPr lang="fr-FR" sz="3600" u="sng" dirty="0"/>
              <a:t>les tests </a:t>
            </a:r>
            <a:r>
              <a:rPr lang="fr-FR" sz="3600" dirty="0"/>
              <a:t>et la </a:t>
            </a:r>
            <a:r>
              <a:rPr lang="fr-FR" sz="3600" u="sng" dirty="0"/>
              <a:t>validation</a:t>
            </a:r>
            <a:r>
              <a:rPr lang="fr-FR" sz="3600" dirty="0"/>
              <a:t> et par 	conséquent, ça </a:t>
            </a:r>
            <a:r>
              <a:rPr lang="fr-FR" sz="3600" u="sng" dirty="0"/>
              <a:t>accroît la qualité </a:t>
            </a:r>
            <a:r>
              <a:rPr lang="fr-FR" sz="3600" dirty="0"/>
              <a:t>du logiciel</a:t>
            </a:r>
            <a:br>
              <a:rPr lang="fr-FR" sz="3600" dirty="0"/>
            </a:br>
            <a:r>
              <a:rPr lang="fr-FR" sz="3600" dirty="0">
                <a:sym typeface="Wingdings" panose="05000000000000000000" pitchFamily="2" charset="2"/>
              </a:rPr>
              <a:t> </a:t>
            </a:r>
            <a:r>
              <a:rPr lang="fr-FR" sz="3600" dirty="0"/>
              <a:t>Chaque </a:t>
            </a:r>
            <a:r>
              <a:rPr lang="fr-FR" sz="3600" u="sng" dirty="0"/>
              <a:t>livrable</a:t>
            </a:r>
            <a:r>
              <a:rPr lang="fr-FR" sz="3600" dirty="0"/>
              <a:t> doit être </a:t>
            </a:r>
            <a:r>
              <a:rPr lang="fr-FR" sz="3600" u="sng" dirty="0"/>
              <a:t>testable</a:t>
            </a:r>
            <a:br>
              <a:rPr lang="fr-FR" sz="3600" dirty="0"/>
            </a:br>
            <a:r>
              <a:rPr lang="fr-FR" sz="3600" dirty="0">
                <a:sym typeface="Wingdings" panose="05000000000000000000" pitchFamily="2" charset="2"/>
              </a:rPr>
              <a:t></a:t>
            </a:r>
            <a:r>
              <a:rPr lang="fr-FR" sz="3600" dirty="0"/>
              <a:t> </a:t>
            </a:r>
            <a:r>
              <a:rPr lang="fr-FR" sz="3600" u="sng" dirty="0"/>
              <a:t>Facile à planifier </a:t>
            </a:r>
            <a:r>
              <a:rPr lang="fr-FR" sz="3600" dirty="0"/>
              <a:t>dans une gestion de projets</a:t>
            </a:r>
            <a:br>
              <a:rPr lang="fr-FR" sz="3600" dirty="0"/>
            </a:br>
            <a:r>
              <a:rPr lang="fr-FR" sz="3600" dirty="0">
                <a:sym typeface="Wingdings" panose="05000000000000000000" pitchFamily="2" charset="2"/>
              </a:rPr>
              <a:t></a:t>
            </a:r>
            <a:r>
              <a:rPr lang="fr-FR" sz="3600" dirty="0"/>
              <a:t> </a:t>
            </a:r>
            <a:r>
              <a:rPr lang="fr-FR" sz="3600" u="sng" dirty="0"/>
              <a:t>Facile à utiliser</a:t>
            </a:r>
            <a:br>
              <a:rPr lang="fr-FR" sz="3600" dirty="0"/>
            </a:br>
            <a:br>
              <a:rPr lang="fr-FR" sz="3600" dirty="0"/>
            </a:br>
            <a:r>
              <a:rPr lang="fr-FR" sz="3600" b="1" u="sng" dirty="0">
                <a:solidFill>
                  <a:srgbClr val="FF0000"/>
                </a:solidFill>
                <a:effectLst>
                  <a:outerShdw blurRad="38100" dist="38100" dir="2700000" algn="tl">
                    <a:srgbClr val="000000">
                      <a:alpha val="43137"/>
                    </a:srgbClr>
                  </a:outerShdw>
                </a:effectLst>
              </a:rPr>
              <a:t>Inconvénient:</a:t>
            </a:r>
            <a:br>
              <a:rPr lang="fr-FR" sz="3600" dirty="0"/>
            </a:br>
            <a:r>
              <a:rPr lang="fr-FR" sz="3600" dirty="0">
                <a:sym typeface="Wingdings" panose="05000000000000000000" pitchFamily="2" charset="2"/>
              </a:rPr>
              <a:t> </a:t>
            </a:r>
            <a:r>
              <a:rPr lang="fr-FR" sz="3600" dirty="0"/>
              <a:t>Ne gère pas explicitement les </a:t>
            </a:r>
            <a:r>
              <a:rPr lang="fr-FR" sz="3600" u="sng" dirty="0"/>
              <a:t>changements des spécifications</a:t>
            </a:r>
            <a:endParaRPr lang="fr-MA" sz="3600" u="sng" dirty="0"/>
          </a:p>
        </p:txBody>
      </p:sp>
    </p:spTree>
    <p:extLst>
      <p:ext uri="{BB962C8B-B14F-4D97-AF65-F5344CB8AC3E}">
        <p14:creationId xmlns:p14="http://schemas.microsoft.com/office/powerpoint/2010/main" val="182669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F4FA7-BF14-6A5C-6AA1-DFFA71110623}"/>
              </a:ext>
            </a:extLst>
          </p:cNvPr>
          <p:cNvSpPr>
            <a:spLocks noGrp="1"/>
          </p:cNvSpPr>
          <p:nvPr>
            <p:ph type="title"/>
          </p:nvPr>
        </p:nvSpPr>
        <p:spPr>
          <a:xfrm>
            <a:off x="838200" y="365125"/>
            <a:ext cx="10515600" cy="6115886"/>
          </a:xfrm>
        </p:spPr>
        <p:txBody>
          <a:bodyPr>
            <a:normAutofit/>
          </a:bodyPr>
          <a:lstStyle/>
          <a:p>
            <a:r>
              <a:rPr lang="fr-FR" sz="3600" b="1" u="sng" dirty="0">
                <a:solidFill>
                  <a:srgbClr val="FF0000"/>
                </a:solidFill>
                <a:effectLst>
                  <a:outerShdw blurRad="38100" dist="38100" dir="2700000" algn="tl">
                    <a:srgbClr val="000000">
                      <a:alpha val="43137"/>
                    </a:srgbClr>
                  </a:outerShdw>
                </a:effectLst>
              </a:rPr>
              <a:t>3- Cycle en Y:</a:t>
            </a:r>
            <a:br>
              <a:rPr lang="fr-FR" sz="3600" dirty="0"/>
            </a:br>
            <a:r>
              <a:rPr lang="fr-FR" sz="3600" dirty="0"/>
              <a:t>Son intérêt est de </a:t>
            </a:r>
            <a:r>
              <a:rPr lang="fr-FR" sz="3600" u="sng" dirty="0"/>
              <a:t>séparer</a:t>
            </a:r>
            <a:r>
              <a:rPr lang="fr-FR" sz="3600" dirty="0"/>
              <a:t> les préoccupations concernant les aspects </a:t>
            </a:r>
            <a:r>
              <a:rPr lang="fr-FR" sz="3600" u="sng" dirty="0"/>
              <a:t>fonctionnels</a:t>
            </a:r>
            <a:r>
              <a:rPr lang="fr-FR" sz="3600" dirty="0"/>
              <a:t> liés au </a:t>
            </a:r>
            <a:r>
              <a:rPr lang="fr-FR" sz="3600" u="sng" dirty="0"/>
              <a:t>domaine métier</a:t>
            </a:r>
            <a:r>
              <a:rPr lang="fr-FR" sz="3600" dirty="0"/>
              <a:t> et les aspects </a:t>
            </a:r>
            <a:r>
              <a:rPr lang="fr-FR" sz="3600" u="sng" dirty="0"/>
              <a:t>techniques</a:t>
            </a:r>
            <a:r>
              <a:rPr lang="fr-FR" sz="3600" dirty="0"/>
              <a:t> liés aux </a:t>
            </a:r>
            <a:r>
              <a:rPr lang="fr-FR" sz="3600" u="sng" dirty="0"/>
              <a:t>solutions technologiques à employer pour la mise en œuvre</a:t>
            </a:r>
            <a:r>
              <a:rPr lang="fr-FR" sz="3600" dirty="0"/>
              <a:t>.</a:t>
            </a:r>
            <a:br>
              <a:rPr lang="fr-FR" sz="3600" dirty="0"/>
            </a:br>
            <a:endParaRPr lang="fr-MA" sz="3600" dirty="0"/>
          </a:p>
        </p:txBody>
      </p:sp>
    </p:spTree>
    <p:extLst>
      <p:ext uri="{BB962C8B-B14F-4D97-AF65-F5344CB8AC3E}">
        <p14:creationId xmlns:p14="http://schemas.microsoft.com/office/powerpoint/2010/main" val="404422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9BC23B5-8341-9804-966D-A17914FC8162}"/>
              </a:ext>
            </a:extLst>
          </p:cNvPr>
          <p:cNvPicPr>
            <a:picLocks noChangeAspect="1"/>
          </p:cNvPicPr>
          <p:nvPr/>
        </p:nvPicPr>
        <p:blipFill rotWithShape="1">
          <a:blip r:embed="rId2"/>
          <a:srcRect l="1301" r="1"/>
          <a:stretch/>
        </p:blipFill>
        <p:spPr>
          <a:xfrm>
            <a:off x="2438400" y="0"/>
            <a:ext cx="7299158" cy="6858000"/>
          </a:xfrm>
          <a:prstGeom prst="rect">
            <a:avLst/>
          </a:prstGeom>
        </p:spPr>
      </p:pic>
    </p:spTree>
    <p:extLst>
      <p:ext uri="{BB962C8B-B14F-4D97-AF65-F5344CB8AC3E}">
        <p14:creationId xmlns:p14="http://schemas.microsoft.com/office/powerpoint/2010/main" val="77382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C1CA55-14EC-4D44-6915-0B766FA71EEE}"/>
              </a:ext>
            </a:extLst>
          </p:cNvPr>
          <p:cNvSpPr>
            <a:spLocks noGrp="1"/>
          </p:cNvSpPr>
          <p:nvPr>
            <p:ph type="title"/>
          </p:nvPr>
        </p:nvSpPr>
        <p:spPr>
          <a:xfrm>
            <a:off x="838200" y="201612"/>
            <a:ext cx="10515600" cy="6359525"/>
          </a:xfrm>
        </p:spPr>
        <p:txBody>
          <a:bodyPr>
            <a:normAutofit/>
          </a:bodyPr>
          <a:lstStyle/>
          <a:p>
            <a:r>
              <a:rPr lang="fr-FR" sz="3600" dirty="0"/>
              <a:t>Le but des </a:t>
            </a:r>
            <a:r>
              <a:rPr lang="fr-FR" sz="3600" b="1" dirty="0">
                <a:solidFill>
                  <a:srgbClr val="FF0000"/>
                </a:solidFill>
              </a:rPr>
              <a:t>approches</a:t>
            </a:r>
            <a:r>
              <a:rPr lang="fr-FR" sz="3600" dirty="0"/>
              <a:t> (</a:t>
            </a:r>
            <a:r>
              <a:rPr lang="fr-FR" sz="3600" b="1" dirty="0">
                <a:solidFill>
                  <a:srgbClr val="FF0000"/>
                </a:solidFill>
              </a:rPr>
              <a:t>cycles de vie</a:t>
            </a:r>
            <a:r>
              <a:rPr lang="fr-FR" sz="3600" dirty="0"/>
              <a:t>) est de rationaliser les activités qui interviennent tout au long du </a:t>
            </a:r>
            <a:br>
              <a:rPr lang="fr-FR" sz="3600" dirty="0"/>
            </a:br>
            <a:r>
              <a:rPr lang="fr-FR" sz="3600" dirty="0"/>
              <a:t>développement et de mieux gérer les acteurs qui y </a:t>
            </a:r>
            <a:br>
              <a:rPr lang="fr-FR" sz="3600" dirty="0"/>
            </a:br>
            <a:r>
              <a:rPr lang="fr-FR" sz="3600" dirty="0"/>
              <a:t>participent.</a:t>
            </a:r>
            <a:br>
              <a:rPr lang="fr-FR" sz="3600" dirty="0"/>
            </a:br>
            <a:br>
              <a:rPr lang="fr-FR" sz="3600" dirty="0"/>
            </a:br>
            <a:r>
              <a:rPr lang="fr-FR" sz="3600" b="1" dirty="0">
                <a:solidFill>
                  <a:srgbClr val="FF0000"/>
                </a:solidFill>
              </a:rPr>
              <a:t>L’objectif de cycle de vie  </a:t>
            </a:r>
            <a:r>
              <a:rPr lang="fr-FR" sz="3600" dirty="0">
                <a:sym typeface="Wingdings" panose="05000000000000000000" pitchFamily="2" charset="2"/>
              </a:rPr>
              <a:t></a:t>
            </a:r>
            <a:r>
              <a:rPr lang="fr-FR" sz="3600" dirty="0"/>
              <a:t> détecter ces erreurs et  maîtriser la qualité du logiciel.</a:t>
            </a:r>
            <a:br>
              <a:rPr lang="fr-FR" sz="3600" dirty="0"/>
            </a:br>
            <a:br>
              <a:rPr lang="fr-FR" sz="3600" dirty="0"/>
            </a:br>
            <a:br>
              <a:rPr lang="fr-FR" sz="3600" dirty="0"/>
            </a:br>
            <a:endParaRPr lang="fr-MA" sz="3600" dirty="0"/>
          </a:p>
        </p:txBody>
      </p:sp>
    </p:spTree>
    <p:extLst>
      <p:ext uri="{BB962C8B-B14F-4D97-AF65-F5344CB8AC3E}">
        <p14:creationId xmlns:p14="http://schemas.microsoft.com/office/powerpoint/2010/main" val="420773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93A21-56F3-6311-BAEA-9A894DA5FFFA}"/>
              </a:ext>
            </a:extLst>
          </p:cNvPr>
          <p:cNvSpPr>
            <a:spLocks noGrp="1"/>
          </p:cNvSpPr>
          <p:nvPr>
            <p:ph type="title"/>
          </p:nvPr>
        </p:nvSpPr>
        <p:spPr>
          <a:xfrm>
            <a:off x="320841" y="365125"/>
            <a:ext cx="11389895" cy="6212138"/>
          </a:xfrm>
        </p:spPr>
        <p:txBody>
          <a:bodyPr>
            <a:normAutofit/>
          </a:bodyPr>
          <a:lstStyle/>
          <a:p>
            <a:r>
              <a:rPr lang="fr-FR" sz="3600" b="1" u="sng" dirty="0">
                <a:solidFill>
                  <a:srgbClr val="FF0000"/>
                </a:solidFill>
                <a:effectLst>
                  <a:outerShdw blurRad="38100" dist="38100" dir="2700000" algn="tl">
                    <a:srgbClr val="000000">
                      <a:alpha val="43137"/>
                    </a:srgbClr>
                  </a:outerShdw>
                </a:effectLst>
              </a:rPr>
              <a:t>4- Modèle Incrémental:</a:t>
            </a:r>
            <a:br>
              <a:rPr lang="fr-FR" sz="3600" dirty="0"/>
            </a:br>
            <a:r>
              <a:rPr lang="fr-FR" sz="3600" dirty="0">
                <a:sym typeface="Wingdings" panose="05000000000000000000" pitchFamily="2" charset="2"/>
              </a:rPr>
              <a:t> </a:t>
            </a:r>
            <a:r>
              <a:rPr lang="fr-FR" sz="3600" dirty="0"/>
              <a:t>Chaque </a:t>
            </a:r>
            <a:r>
              <a:rPr lang="fr-FR" sz="3600" u="sng" dirty="0"/>
              <a:t>incrément</a:t>
            </a:r>
            <a:r>
              <a:rPr lang="fr-FR" sz="3600" dirty="0"/>
              <a:t> est une </a:t>
            </a:r>
            <a:r>
              <a:rPr lang="fr-FR" sz="3600" u="sng" dirty="0"/>
              <a:t>construction partielle </a:t>
            </a:r>
            <a:r>
              <a:rPr lang="fr-FR" sz="3600" dirty="0"/>
              <a:t>du logiciel</a:t>
            </a:r>
            <a:br>
              <a:rPr lang="fr-FR" sz="3600" dirty="0"/>
            </a:br>
            <a:r>
              <a:rPr lang="fr-FR" sz="3600" dirty="0">
                <a:sym typeface="Wingdings" panose="05000000000000000000" pitchFamily="2" charset="2"/>
              </a:rPr>
              <a:t> </a:t>
            </a:r>
            <a:r>
              <a:rPr lang="fr-FR" sz="3600" u="sng" dirty="0"/>
              <a:t>Trie</a:t>
            </a:r>
            <a:r>
              <a:rPr lang="fr-FR" sz="3600" dirty="0"/>
              <a:t> les spécifications par </a:t>
            </a:r>
            <a:r>
              <a:rPr lang="fr-FR" sz="3600" u="sng" dirty="0"/>
              <a:t>priorités</a:t>
            </a:r>
            <a:r>
              <a:rPr lang="fr-FR" sz="3600" dirty="0"/>
              <a:t> et </a:t>
            </a:r>
            <a:r>
              <a:rPr lang="fr-FR" sz="3600" u="sng" dirty="0"/>
              <a:t>les regroupent </a:t>
            </a:r>
            <a:r>
              <a:rPr lang="fr-FR" sz="3600" dirty="0"/>
              <a:t>dans des </a:t>
            </a:r>
            <a:r>
              <a:rPr lang="fr-FR" sz="3600" u="sng" dirty="0"/>
              <a:t>groupes de spécifications</a:t>
            </a:r>
            <a:br>
              <a:rPr lang="fr-FR" sz="3600" dirty="0"/>
            </a:br>
            <a:br>
              <a:rPr lang="fr-FR" sz="3600" dirty="0"/>
            </a:br>
            <a:r>
              <a:rPr lang="fr-FR" sz="3600" b="1" u="sng" dirty="0">
                <a:solidFill>
                  <a:srgbClr val="FF0000"/>
                </a:solidFill>
                <a:effectLst>
                  <a:outerShdw blurRad="38100" dist="38100" dir="2700000" algn="tl">
                    <a:srgbClr val="000000">
                      <a:alpha val="43137"/>
                    </a:srgbClr>
                  </a:outerShdw>
                </a:effectLst>
              </a:rPr>
              <a:t>Quand l’utiliser ?</a:t>
            </a:r>
            <a:br>
              <a:rPr lang="fr-FR" sz="3600" dirty="0"/>
            </a:br>
            <a:r>
              <a:rPr lang="fr-FR" sz="3600" dirty="0">
                <a:sym typeface="Wingdings" panose="05000000000000000000" pitchFamily="2" charset="2"/>
              </a:rPr>
              <a:t></a:t>
            </a:r>
            <a:r>
              <a:rPr lang="fr-FR" sz="3600" dirty="0"/>
              <a:t> Quand la plupart des </a:t>
            </a:r>
            <a:r>
              <a:rPr lang="fr-FR" sz="3600" u="sng" dirty="0"/>
              <a:t>spécifications sont connues à </a:t>
            </a:r>
            <a:r>
              <a:rPr lang="fr-FR" sz="3600" dirty="0"/>
              <a:t>	</a:t>
            </a:r>
            <a:r>
              <a:rPr lang="fr-FR" sz="3600" u="sng" dirty="0"/>
              <a:t>l’avances</a:t>
            </a:r>
            <a:br>
              <a:rPr lang="fr-FR" sz="3600" dirty="0"/>
            </a:br>
            <a:r>
              <a:rPr lang="fr-FR" sz="3600" dirty="0">
                <a:sym typeface="Wingdings" panose="05000000000000000000" pitchFamily="2" charset="2"/>
              </a:rPr>
              <a:t> </a:t>
            </a:r>
            <a:r>
              <a:rPr lang="fr-FR" sz="3600" dirty="0"/>
              <a:t>Quand on veut </a:t>
            </a:r>
            <a:r>
              <a:rPr lang="fr-FR" sz="3600" u="sng" dirty="0"/>
              <a:t>rapidement</a:t>
            </a:r>
            <a:r>
              <a:rPr lang="fr-FR" sz="3600" dirty="0"/>
              <a:t> un produit fonctionnel</a:t>
            </a:r>
            <a:br>
              <a:rPr lang="fr-FR" sz="3600" dirty="0"/>
            </a:br>
            <a:r>
              <a:rPr lang="fr-FR" sz="3600" dirty="0">
                <a:sym typeface="Wingdings" panose="05000000000000000000" pitchFamily="2" charset="2"/>
              </a:rPr>
              <a:t></a:t>
            </a:r>
            <a:r>
              <a:rPr lang="fr-FR" sz="3600" dirty="0"/>
              <a:t> Pour des projets de </a:t>
            </a:r>
            <a:r>
              <a:rPr lang="fr-FR" sz="3600" u="sng" dirty="0"/>
              <a:t>longues durées</a:t>
            </a:r>
            <a:endParaRPr lang="fr-MA" sz="3600" u="sng" dirty="0"/>
          </a:p>
        </p:txBody>
      </p:sp>
    </p:spTree>
    <p:extLst>
      <p:ext uri="{BB962C8B-B14F-4D97-AF65-F5344CB8AC3E}">
        <p14:creationId xmlns:p14="http://schemas.microsoft.com/office/powerpoint/2010/main" val="16017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633F854-EA8D-3DA9-2FFA-977F17C7347B}"/>
              </a:ext>
            </a:extLst>
          </p:cNvPr>
          <p:cNvPicPr>
            <a:picLocks noChangeAspect="1"/>
          </p:cNvPicPr>
          <p:nvPr/>
        </p:nvPicPr>
        <p:blipFill>
          <a:blip r:embed="rId2"/>
          <a:stretch>
            <a:fillRect/>
          </a:stretch>
        </p:blipFill>
        <p:spPr>
          <a:xfrm>
            <a:off x="434555" y="108284"/>
            <a:ext cx="11322890" cy="6739815"/>
          </a:xfrm>
          <a:prstGeom prst="rect">
            <a:avLst/>
          </a:prstGeom>
        </p:spPr>
      </p:pic>
    </p:spTree>
    <p:extLst>
      <p:ext uri="{BB962C8B-B14F-4D97-AF65-F5344CB8AC3E}">
        <p14:creationId xmlns:p14="http://schemas.microsoft.com/office/powerpoint/2010/main" val="2076205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AA53CCC-76A0-56F3-10E4-FF94FDB49B8F}"/>
              </a:ext>
            </a:extLst>
          </p:cNvPr>
          <p:cNvPicPr>
            <a:picLocks noChangeAspect="1"/>
          </p:cNvPicPr>
          <p:nvPr/>
        </p:nvPicPr>
        <p:blipFill>
          <a:blip r:embed="rId2"/>
          <a:stretch>
            <a:fillRect/>
          </a:stretch>
        </p:blipFill>
        <p:spPr>
          <a:xfrm>
            <a:off x="0" y="270121"/>
            <a:ext cx="12153153" cy="6317757"/>
          </a:xfrm>
          <a:prstGeom prst="rect">
            <a:avLst/>
          </a:prstGeom>
        </p:spPr>
      </p:pic>
    </p:spTree>
    <p:extLst>
      <p:ext uri="{BB962C8B-B14F-4D97-AF65-F5344CB8AC3E}">
        <p14:creationId xmlns:p14="http://schemas.microsoft.com/office/powerpoint/2010/main" val="760257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9B004E-5FB7-CDAD-BA88-1CC991847332}"/>
              </a:ext>
            </a:extLst>
          </p:cNvPr>
          <p:cNvSpPr>
            <a:spLocks noGrp="1"/>
          </p:cNvSpPr>
          <p:nvPr>
            <p:ph type="title"/>
          </p:nvPr>
        </p:nvSpPr>
        <p:spPr>
          <a:xfrm>
            <a:off x="417095" y="160420"/>
            <a:ext cx="11293642" cy="6697579"/>
          </a:xfrm>
        </p:spPr>
        <p:txBody>
          <a:bodyPr>
            <a:normAutofit/>
          </a:bodyPr>
          <a:lstStyle/>
          <a:p>
            <a:r>
              <a:rPr lang="fr-FR" sz="3600" b="1" u="sng" dirty="0">
                <a:solidFill>
                  <a:srgbClr val="FF0000"/>
                </a:solidFill>
                <a:effectLst>
                  <a:outerShdw blurRad="38100" dist="38100" dir="2700000" algn="tl">
                    <a:srgbClr val="000000">
                      <a:alpha val="43137"/>
                    </a:srgbClr>
                  </a:outerShdw>
                </a:effectLst>
              </a:rPr>
              <a:t>Avantages</a:t>
            </a:r>
            <a:br>
              <a:rPr lang="fr-FR" sz="3600" dirty="0"/>
            </a:br>
            <a:r>
              <a:rPr lang="fr-FR" sz="3600" dirty="0">
                <a:sym typeface="Wingdings" panose="05000000000000000000" pitchFamily="2" charset="2"/>
              </a:rPr>
              <a:t> </a:t>
            </a:r>
            <a:r>
              <a:rPr lang="fr-FR" sz="3600" dirty="0"/>
              <a:t>Développement de </a:t>
            </a:r>
            <a:r>
              <a:rPr lang="fr-FR" sz="3600" u="sng" dirty="0"/>
              <a:t>fonctionnalités à risque </a:t>
            </a:r>
            <a:r>
              <a:rPr lang="fr-FR" sz="3600" dirty="0"/>
              <a:t>en 	premier</a:t>
            </a:r>
            <a:br>
              <a:rPr lang="fr-FR" sz="3600" dirty="0"/>
            </a:br>
            <a:r>
              <a:rPr lang="fr-FR" sz="3600" dirty="0">
                <a:sym typeface="Wingdings" panose="05000000000000000000" pitchFamily="2" charset="2"/>
              </a:rPr>
              <a:t> </a:t>
            </a:r>
            <a:r>
              <a:rPr lang="fr-FR" sz="3600" dirty="0"/>
              <a:t>Chaque incrément donne un produit fonctionnel</a:t>
            </a:r>
            <a:br>
              <a:rPr lang="fr-FR" sz="3600" dirty="0"/>
            </a:br>
            <a:r>
              <a:rPr lang="fr-FR" sz="3600" dirty="0">
                <a:sym typeface="Wingdings" panose="05000000000000000000" pitchFamily="2" charset="2"/>
              </a:rPr>
              <a:t></a:t>
            </a:r>
            <a:r>
              <a:rPr lang="fr-FR" sz="3600" dirty="0"/>
              <a:t> Le </a:t>
            </a:r>
            <a:r>
              <a:rPr lang="fr-FR" sz="3600" u="sng" dirty="0"/>
              <a:t>client intervient </a:t>
            </a:r>
            <a:r>
              <a:rPr lang="fr-FR" sz="3600" dirty="0"/>
              <a:t>à la </a:t>
            </a:r>
            <a:r>
              <a:rPr lang="fr-FR" sz="3600" u="sng" dirty="0"/>
              <a:t>fin</a:t>
            </a:r>
            <a:r>
              <a:rPr lang="fr-FR" sz="3600" dirty="0"/>
              <a:t> de chaque </a:t>
            </a:r>
            <a:r>
              <a:rPr lang="fr-FR" sz="3600" u="sng" dirty="0"/>
              <a:t>incrément</a:t>
            </a:r>
            <a:br>
              <a:rPr lang="fr-FR" sz="3600" dirty="0"/>
            </a:br>
            <a:r>
              <a:rPr lang="fr-FR" sz="3600" dirty="0">
                <a:sym typeface="Wingdings" panose="05000000000000000000" pitchFamily="2" charset="2"/>
              </a:rPr>
              <a:t> </a:t>
            </a:r>
            <a:r>
              <a:rPr lang="fr-FR" sz="3600" dirty="0"/>
              <a:t>Utiliser l’approche « diviser pour régner »</a:t>
            </a:r>
            <a:br>
              <a:rPr lang="fr-FR" sz="3600" dirty="0"/>
            </a:br>
            <a:r>
              <a:rPr lang="fr-FR" sz="3600" dirty="0">
                <a:sym typeface="Wingdings" panose="05000000000000000000" pitchFamily="2" charset="2"/>
              </a:rPr>
              <a:t> </a:t>
            </a:r>
            <a:r>
              <a:rPr lang="fr-FR" sz="3600" dirty="0"/>
              <a:t>Le client entre en relation avec le produit très tôt</a:t>
            </a:r>
            <a:br>
              <a:rPr lang="fr-FR" sz="3600" dirty="0"/>
            </a:br>
            <a:br>
              <a:rPr lang="fr-FR" sz="3600" dirty="0"/>
            </a:br>
            <a:r>
              <a:rPr lang="fr-FR" sz="3600" b="1" u="sng" dirty="0" err="1">
                <a:solidFill>
                  <a:srgbClr val="FF0000"/>
                </a:solidFill>
                <a:effectLst>
                  <a:outerShdw blurRad="38100" dist="38100" dir="2700000" algn="tl">
                    <a:srgbClr val="000000">
                      <a:alpha val="43137"/>
                    </a:srgbClr>
                  </a:outerShdw>
                </a:effectLst>
              </a:rPr>
              <a:t>Inconvenient</a:t>
            </a:r>
            <a:r>
              <a:rPr lang="fr-FR" sz="3600" b="1" u="sng" dirty="0">
                <a:solidFill>
                  <a:srgbClr val="FF0000"/>
                </a:solidFill>
                <a:effectLst>
                  <a:outerShdw blurRad="38100" dist="38100" dir="2700000" algn="tl">
                    <a:srgbClr val="000000">
                      <a:alpha val="43137"/>
                    </a:srgbClr>
                  </a:outerShdw>
                </a:effectLst>
              </a:rPr>
              <a:t>:</a:t>
            </a:r>
            <a:br>
              <a:rPr lang="fr-FR" sz="3600" dirty="0"/>
            </a:br>
            <a:r>
              <a:rPr lang="fr-FR" sz="3600" dirty="0">
                <a:sym typeface="Wingdings" panose="05000000000000000000" pitchFamily="2" charset="2"/>
              </a:rPr>
              <a:t> </a:t>
            </a:r>
            <a:r>
              <a:rPr lang="fr-FR" sz="3600" dirty="0"/>
              <a:t>Exige une bonne planification et une bonne 	conception</a:t>
            </a:r>
            <a:br>
              <a:rPr lang="fr-FR" sz="3600" dirty="0"/>
            </a:br>
            <a:r>
              <a:rPr lang="fr-FR" sz="3600" dirty="0">
                <a:sym typeface="Wingdings" panose="05000000000000000000" pitchFamily="2" charset="2"/>
              </a:rPr>
              <a:t></a:t>
            </a:r>
            <a:r>
              <a:rPr lang="fr-FR" sz="3600" dirty="0"/>
              <a:t> Exige une vision sur le produit fini pour pouvoir le 	diviser en incréments</a:t>
            </a:r>
            <a:endParaRPr lang="fr-MA" sz="3600" dirty="0"/>
          </a:p>
        </p:txBody>
      </p:sp>
    </p:spTree>
    <p:extLst>
      <p:ext uri="{BB962C8B-B14F-4D97-AF65-F5344CB8AC3E}">
        <p14:creationId xmlns:p14="http://schemas.microsoft.com/office/powerpoint/2010/main" val="136957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931CB4-E4FA-22E4-36EC-8CBAA1BC969A}"/>
              </a:ext>
            </a:extLst>
          </p:cNvPr>
          <p:cNvSpPr>
            <a:spLocks noGrp="1"/>
          </p:cNvSpPr>
          <p:nvPr>
            <p:ph type="title"/>
          </p:nvPr>
        </p:nvSpPr>
        <p:spPr>
          <a:xfrm>
            <a:off x="645695" y="413252"/>
            <a:ext cx="10515600" cy="6276307"/>
          </a:xfrm>
        </p:spPr>
        <p:txBody>
          <a:bodyPr>
            <a:normAutofit/>
          </a:bodyPr>
          <a:lstStyle/>
          <a:p>
            <a:r>
              <a:rPr lang="fr-FR" sz="3600" b="1" u="sng" dirty="0">
                <a:solidFill>
                  <a:srgbClr val="FF0000"/>
                </a:solidFill>
                <a:effectLst>
                  <a:outerShdw blurRad="38100" dist="38100" dir="2700000" algn="tl">
                    <a:srgbClr val="000000">
                      <a:alpha val="43137"/>
                    </a:srgbClr>
                  </a:outerShdw>
                </a:effectLst>
              </a:rPr>
              <a:t>5 - Modèle en Spirale:</a:t>
            </a:r>
            <a:br>
              <a:rPr lang="fr-FR" sz="3600" b="1" u="sng" dirty="0">
                <a:solidFill>
                  <a:srgbClr val="FF0000"/>
                </a:solidFill>
                <a:effectLst>
                  <a:outerShdw blurRad="38100" dist="38100" dir="2700000" algn="tl">
                    <a:srgbClr val="000000">
                      <a:alpha val="43137"/>
                    </a:srgbClr>
                  </a:outerShdw>
                </a:effectLst>
              </a:rPr>
            </a:br>
            <a:br>
              <a:rPr lang="fr-FR" sz="3600" dirty="0"/>
            </a:br>
            <a:r>
              <a:rPr lang="fr-FR" sz="3600" dirty="0">
                <a:sym typeface="Wingdings" panose="05000000000000000000" pitchFamily="2" charset="2"/>
              </a:rPr>
              <a:t></a:t>
            </a:r>
            <a:r>
              <a:rPr lang="fr-FR" sz="3600" dirty="0"/>
              <a:t> Modèle </a:t>
            </a:r>
            <a:r>
              <a:rPr lang="fr-FR" sz="3600" u="sng" dirty="0"/>
              <a:t>itératif</a:t>
            </a:r>
            <a:br>
              <a:rPr lang="fr-FR" sz="3600" dirty="0"/>
            </a:br>
            <a:br>
              <a:rPr lang="fr-FR" sz="3600" dirty="0"/>
            </a:br>
            <a:r>
              <a:rPr lang="fr-FR" sz="3600" dirty="0">
                <a:sym typeface="Wingdings" panose="05000000000000000000" pitchFamily="2" charset="2"/>
              </a:rPr>
              <a:t> </a:t>
            </a:r>
            <a:r>
              <a:rPr lang="fr-FR" sz="3600" dirty="0"/>
              <a:t>Des incréments sous forme de cycle </a:t>
            </a:r>
            <a:r>
              <a:rPr lang="fr-FR" sz="3600" u="sng" dirty="0"/>
              <a:t>à la fin </a:t>
            </a:r>
            <a:r>
              <a:rPr lang="fr-FR" sz="3600" dirty="0"/>
              <a:t>de chaque cycle on détermine les </a:t>
            </a:r>
            <a:r>
              <a:rPr lang="fr-FR" sz="3600" u="sng" dirty="0"/>
              <a:t>objectifs du cycle suivant</a:t>
            </a:r>
            <a:br>
              <a:rPr lang="fr-FR" sz="3600" dirty="0"/>
            </a:br>
            <a:r>
              <a:rPr lang="fr-FR" sz="3600" dirty="0"/>
              <a:t> </a:t>
            </a:r>
            <a:br>
              <a:rPr lang="fr-FR" sz="3600" dirty="0"/>
            </a:br>
            <a:r>
              <a:rPr lang="fr-FR" sz="3600" dirty="0">
                <a:sym typeface="Wingdings" panose="05000000000000000000" pitchFamily="2" charset="2"/>
              </a:rPr>
              <a:t> </a:t>
            </a:r>
            <a:r>
              <a:rPr lang="fr-FR" sz="3600" dirty="0"/>
              <a:t>Chaque cycle est composé des </a:t>
            </a:r>
            <a:r>
              <a:rPr lang="fr-FR" sz="3600" u="sng" dirty="0"/>
              <a:t>même activités </a:t>
            </a:r>
            <a:r>
              <a:rPr lang="fr-FR" sz="3600" dirty="0"/>
              <a:t>que du </a:t>
            </a:r>
            <a:r>
              <a:rPr lang="fr-FR" sz="3600" u="sng" dirty="0"/>
              <a:t>modèle en cascade</a:t>
            </a:r>
            <a:r>
              <a:rPr lang="fr-FR" sz="3600" dirty="0"/>
              <a:t>.</a:t>
            </a:r>
            <a:br>
              <a:rPr lang="fr-FR" sz="3600" dirty="0"/>
            </a:br>
            <a:endParaRPr lang="fr-MA" sz="3600" dirty="0"/>
          </a:p>
        </p:txBody>
      </p:sp>
    </p:spTree>
    <p:extLst>
      <p:ext uri="{BB962C8B-B14F-4D97-AF65-F5344CB8AC3E}">
        <p14:creationId xmlns:p14="http://schemas.microsoft.com/office/powerpoint/2010/main" val="867673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7689EF8-0194-1670-45D3-C448A8005504}"/>
              </a:ext>
            </a:extLst>
          </p:cNvPr>
          <p:cNvPicPr>
            <a:picLocks noChangeAspect="1"/>
          </p:cNvPicPr>
          <p:nvPr/>
        </p:nvPicPr>
        <p:blipFill>
          <a:blip r:embed="rId2"/>
          <a:stretch>
            <a:fillRect/>
          </a:stretch>
        </p:blipFill>
        <p:spPr>
          <a:xfrm>
            <a:off x="287252" y="0"/>
            <a:ext cx="11617496" cy="6858000"/>
          </a:xfrm>
          <a:prstGeom prst="rect">
            <a:avLst/>
          </a:prstGeom>
        </p:spPr>
      </p:pic>
    </p:spTree>
    <p:extLst>
      <p:ext uri="{BB962C8B-B14F-4D97-AF65-F5344CB8AC3E}">
        <p14:creationId xmlns:p14="http://schemas.microsoft.com/office/powerpoint/2010/main" val="2429721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4BB817-4E28-E7D3-5DB9-B4A886E7B15A}"/>
              </a:ext>
            </a:extLst>
          </p:cNvPr>
          <p:cNvSpPr>
            <a:spLocks noGrp="1"/>
          </p:cNvSpPr>
          <p:nvPr>
            <p:ph type="title"/>
          </p:nvPr>
        </p:nvSpPr>
        <p:spPr>
          <a:xfrm>
            <a:off x="838200" y="365125"/>
            <a:ext cx="10515600" cy="6147970"/>
          </a:xfrm>
        </p:spPr>
        <p:txBody>
          <a:bodyPr>
            <a:normAutofit fontScale="90000"/>
          </a:bodyPr>
          <a:lstStyle/>
          <a:p>
            <a:r>
              <a:rPr lang="fr-FR" b="1" u="sng" dirty="0">
                <a:solidFill>
                  <a:srgbClr val="FF0000"/>
                </a:solidFill>
                <a:effectLst>
                  <a:outerShdw blurRad="38100" dist="38100" dir="2700000" algn="tl">
                    <a:srgbClr val="000000">
                      <a:alpha val="43137"/>
                    </a:srgbClr>
                  </a:outerShdw>
                </a:effectLst>
              </a:rPr>
              <a:t>Avantages</a:t>
            </a:r>
            <a:r>
              <a:rPr lang="fr-FR" dirty="0"/>
              <a:t> :</a:t>
            </a:r>
            <a:br>
              <a:rPr lang="fr-FR" dirty="0"/>
            </a:br>
            <a:br>
              <a:rPr lang="fr-FR" dirty="0"/>
            </a:br>
            <a:r>
              <a:rPr lang="fr-FR" dirty="0">
                <a:sym typeface="Wingdings" panose="05000000000000000000" pitchFamily="2" charset="2"/>
              </a:rPr>
              <a:t></a:t>
            </a:r>
            <a:r>
              <a:rPr lang="fr-FR" dirty="0"/>
              <a:t> Identification </a:t>
            </a:r>
            <a:r>
              <a:rPr lang="fr-FR" u="sng" dirty="0"/>
              <a:t>rapide</a:t>
            </a:r>
            <a:r>
              <a:rPr lang="fr-FR" dirty="0"/>
              <a:t> des risques</a:t>
            </a:r>
            <a:br>
              <a:rPr lang="fr-FR" dirty="0"/>
            </a:br>
            <a:r>
              <a:rPr lang="fr-FR" dirty="0">
                <a:sym typeface="Wingdings" panose="05000000000000000000" pitchFamily="2" charset="2"/>
              </a:rPr>
              <a:t></a:t>
            </a:r>
            <a:r>
              <a:rPr lang="fr-FR" dirty="0"/>
              <a:t> Impacts </a:t>
            </a:r>
            <a:r>
              <a:rPr lang="fr-FR" u="sng" dirty="0"/>
              <a:t>minimaux des risques </a:t>
            </a:r>
            <a:r>
              <a:rPr lang="fr-FR" dirty="0"/>
              <a:t>sur le projet</a:t>
            </a:r>
            <a:br>
              <a:rPr lang="fr-FR" dirty="0"/>
            </a:br>
            <a:r>
              <a:rPr lang="fr-FR" dirty="0">
                <a:sym typeface="Wingdings" panose="05000000000000000000" pitchFamily="2" charset="2"/>
              </a:rPr>
              <a:t></a:t>
            </a:r>
            <a:r>
              <a:rPr lang="fr-FR" dirty="0"/>
              <a:t> Fonctions critiques développées en premier</a:t>
            </a:r>
            <a:br>
              <a:rPr lang="fr-FR" dirty="0"/>
            </a:br>
            <a:r>
              <a:rPr lang="fr-FR" dirty="0">
                <a:sym typeface="Wingdings" panose="05000000000000000000" pitchFamily="2" charset="2"/>
              </a:rPr>
              <a:t></a:t>
            </a:r>
            <a:r>
              <a:rPr lang="fr-FR" dirty="0"/>
              <a:t> </a:t>
            </a:r>
            <a:r>
              <a:rPr lang="fr-FR" u="sng" dirty="0"/>
              <a:t>Feedback rapide </a:t>
            </a:r>
            <a:r>
              <a:rPr lang="fr-FR" dirty="0"/>
              <a:t>du client</a:t>
            </a:r>
            <a:br>
              <a:rPr lang="fr-FR" dirty="0"/>
            </a:br>
            <a:br>
              <a:rPr lang="fr-FR" dirty="0"/>
            </a:br>
            <a:r>
              <a:rPr lang="fr-FR" b="1" u="sng" dirty="0">
                <a:solidFill>
                  <a:srgbClr val="FF0000"/>
                </a:solidFill>
                <a:effectLst>
                  <a:outerShdw blurRad="38100" dist="38100" dir="2700000" algn="tl">
                    <a:srgbClr val="000000">
                      <a:alpha val="43137"/>
                    </a:srgbClr>
                  </a:outerShdw>
                </a:effectLst>
              </a:rPr>
              <a:t>Inconvénients :</a:t>
            </a:r>
            <a:br>
              <a:rPr lang="fr-FR" dirty="0"/>
            </a:br>
            <a:r>
              <a:rPr lang="fr-FR" dirty="0">
                <a:sym typeface="Wingdings" panose="05000000000000000000" pitchFamily="2" charset="2"/>
              </a:rPr>
              <a:t></a:t>
            </a:r>
            <a:r>
              <a:rPr lang="fr-FR" dirty="0"/>
              <a:t> Le modèle est </a:t>
            </a:r>
            <a:r>
              <a:rPr lang="fr-FR" u="sng" dirty="0"/>
              <a:t>très complexe</a:t>
            </a:r>
            <a:br>
              <a:rPr lang="fr-FR" dirty="0"/>
            </a:br>
            <a:r>
              <a:rPr lang="fr-FR" dirty="0">
                <a:sym typeface="Wingdings" panose="05000000000000000000" pitchFamily="2" charset="2"/>
              </a:rPr>
              <a:t></a:t>
            </a:r>
            <a:r>
              <a:rPr lang="fr-FR" dirty="0"/>
              <a:t> Les développeurs doivent être </a:t>
            </a:r>
            <a:r>
              <a:rPr lang="fr-FR" u="sng" dirty="0"/>
              <a:t>réaffectés</a:t>
            </a:r>
            <a:r>
              <a:rPr lang="fr-FR" dirty="0"/>
              <a:t> 	pendant les </a:t>
            </a:r>
            <a:r>
              <a:rPr lang="fr-FR" u="sng" dirty="0"/>
              <a:t>phases de non-développement</a:t>
            </a:r>
            <a:endParaRPr lang="fr-MA" u="sng" dirty="0"/>
          </a:p>
        </p:txBody>
      </p:sp>
    </p:spTree>
    <p:extLst>
      <p:ext uri="{BB962C8B-B14F-4D97-AF65-F5344CB8AC3E}">
        <p14:creationId xmlns:p14="http://schemas.microsoft.com/office/powerpoint/2010/main" val="1295119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4164E6-AB25-EB72-4D7D-91C32E7DBC54}"/>
              </a:ext>
            </a:extLst>
          </p:cNvPr>
          <p:cNvSpPr>
            <a:spLocks noGrp="1"/>
          </p:cNvSpPr>
          <p:nvPr>
            <p:ph type="title"/>
          </p:nvPr>
        </p:nvSpPr>
        <p:spPr>
          <a:xfrm>
            <a:off x="838200" y="242720"/>
            <a:ext cx="10515600" cy="6372559"/>
          </a:xfrm>
        </p:spPr>
        <p:txBody>
          <a:bodyPr>
            <a:noAutofit/>
          </a:bodyPr>
          <a:lstStyle/>
          <a:p>
            <a:r>
              <a:rPr lang="fr-FR" sz="3600" b="1" u="sng" dirty="0">
                <a:solidFill>
                  <a:srgbClr val="FF0000"/>
                </a:solidFill>
                <a:effectLst>
                  <a:outerShdw blurRad="38100" dist="38100" dir="2700000" algn="tl">
                    <a:srgbClr val="000000">
                      <a:alpha val="43137"/>
                    </a:srgbClr>
                  </a:outerShdw>
                </a:effectLst>
              </a:rPr>
              <a:t>Quand est-ce que l’utiliser ?</a:t>
            </a:r>
            <a:br>
              <a:rPr lang="fr-FR" sz="3600" dirty="0"/>
            </a:br>
            <a:br>
              <a:rPr lang="fr-FR" sz="3600" dirty="0"/>
            </a:br>
            <a:r>
              <a:rPr lang="fr-FR" sz="3600" dirty="0">
                <a:sym typeface="Wingdings" panose="05000000000000000000" pitchFamily="2" charset="2"/>
              </a:rPr>
              <a:t></a:t>
            </a:r>
            <a:r>
              <a:rPr lang="fr-FR" sz="3600" dirty="0"/>
              <a:t> Quand le </a:t>
            </a:r>
            <a:r>
              <a:rPr lang="fr-FR" sz="3600" u="sng" dirty="0"/>
              <a:t>prototypage est exigé</a:t>
            </a:r>
            <a:br>
              <a:rPr lang="fr-FR" sz="3600" u="sng" dirty="0"/>
            </a:br>
            <a:br>
              <a:rPr lang="fr-FR" sz="3600" dirty="0"/>
            </a:br>
            <a:r>
              <a:rPr lang="fr-FR" sz="3600" dirty="0">
                <a:sym typeface="Wingdings" panose="05000000000000000000" pitchFamily="2" charset="2"/>
              </a:rPr>
              <a:t></a:t>
            </a:r>
            <a:r>
              <a:rPr lang="fr-FR" sz="3600" dirty="0"/>
              <a:t> Quand le </a:t>
            </a:r>
            <a:r>
              <a:rPr lang="fr-FR" sz="3600" u="sng" dirty="0"/>
              <a:t>risque</a:t>
            </a:r>
            <a:r>
              <a:rPr lang="fr-FR" sz="3600" dirty="0"/>
              <a:t> du projet est </a:t>
            </a:r>
            <a:r>
              <a:rPr lang="fr-FR" sz="3600" u="sng" dirty="0"/>
              <a:t>considérable</a:t>
            </a:r>
            <a:br>
              <a:rPr lang="fr-FR" sz="3600" dirty="0"/>
            </a:br>
            <a:br>
              <a:rPr lang="fr-FR" sz="3600" dirty="0"/>
            </a:br>
            <a:r>
              <a:rPr lang="fr-FR" sz="3600" dirty="0">
                <a:sym typeface="Wingdings" panose="05000000000000000000" pitchFamily="2" charset="2"/>
              </a:rPr>
              <a:t> </a:t>
            </a:r>
            <a:r>
              <a:rPr lang="fr-FR" sz="3600" dirty="0"/>
              <a:t>Quand les </a:t>
            </a:r>
            <a:r>
              <a:rPr lang="fr-FR" sz="3600" u="sng" dirty="0"/>
              <a:t>spécifications ne sont pas stables</a:t>
            </a:r>
            <a:br>
              <a:rPr lang="fr-FR" sz="3600" dirty="0"/>
            </a:br>
            <a:br>
              <a:rPr lang="fr-FR" sz="3600" dirty="0"/>
            </a:br>
            <a:r>
              <a:rPr lang="fr-FR" sz="3600" dirty="0">
                <a:sym typeface="Wingdings" panose="05000000000000000000" pitchFamily="2" charset="2"/>
              </a:rPr>
              <a:t></a:t>
            </a:r>
            <a:r>
              <a:rPr lang="fr-FR" sz="3600" dirty="0"/>
              <a:t> Pour les </a:t>
            </a:r>
            <a:r>
              <a:rPr lang="fr-FR" sz="3600" u="sng" dirty="0"/>
              <a:t>nouveaux produits</a:t>
            </a:r>
            <a:br>
              <a:rPr lang="fr-FR" sz="3600" dirty="0"/>
            </a:br>
            <a:br>
              <a:rPr lang="fr-FR" sz="3600" dirty="0"/>
            </a:br>
            <a:r>
              <a:rPr lang="fr-FR" sz="3600" dirty="0">
                <a:sym typeface="Wingdings" panose="05000000000000000000" pitchFamily="2" charset="2"/>
              </a:rPr>
              <a:t></a:t>
            </a:r>
            <a:r>
              <a:rPr lang="fr-FR" sz="3600" dirty="0"/>
              <a:t> Quand le projet implique de la </a:t>
            </a:r>
            <a:r>
              <a:rPr lang="fr-FR" sz="3600" u="sng" dirty="0"/>
              <a:t>recherche et de</a:t>
            </a:r>
            <a:br>
              <a:rPr lang="fr-FR" sz="3600" u="sng" dirty="0"/>
            </a:br>
            <a:r>
              <a:rPr lang="fr-FR" sz="3600" dirty="0"/>
              <a:t>	</a:t>
            </a:r>
            <a:r>
              <a:rPr lang="fr-FR" sz="3600" u="sng" dirty="0"/>
              <a:t>l’investigation</a:t>
            </a:r>
            <a:endParaRPr lang="fr-MA" sz="3600" u="sng" dirty="0"/>
          </a:p>
        </p:txBody>
      </p:sp>
    </p:spTree>
    <p:extLst>
      <p:ext uri="{BB962C8B-B14F-4D97-AF65-F5344CB8AC3E}">
        <p14:creationId xmlns:p14="http://schemas.microsoft.com/office/powerpoint/2010/main" val="2421998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DA43AA9-B8E7-5C34-6556-3E142D67B954}"/>
              </a:ext>
            </a:extLst>
          </p:cNvPr>
          <p:cNvPicPr>
            <a:picLocks noChangeAspect="1"/>
          </p:cNvPicPr>
          <p:nvPr/>
        </p:nvPicPr>
        <p:blipFill>
          <a:blip r:embed="rId2"/>
          <a:stretch>
            <a:fillRect/>
          </a:stretch>
        </p:blipFill>
        <p:spPr>
          <a:xfrm>
            <a:off x="986589" y="0"/>
            <a:ext cx="10218821" cy="6733010"/>
          </a:xfrm>
          <a:prstGeom prst="rect">
            <a:avLst/>
          </a:prstGeom>
        </p:spPr>
      </p:pic>
    </p:spTree>
    <p:extLst>
      <p:ext uri="{BB962C8B-B14F-4D97-AF65-F5344CB8AC3E}">
        <p14:creationId xmlns:p14="http://schemas.microsoft.com/office/powerpoint/2010/main" val="3702141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D87F8-3612-05EC-98EC-92152AC7096F}"/>
              </a:ext>
            </a:extLst>
          </p:cNvPr>
          <p:cNvSpPr>
            <a:spLocks noGrp="1"/>
          </p:cNvSpPr>
          <p:nvPr>
            <p:ph type="title"/>
          </p:nvPr>
        </p:nvSpPr>
        <p:spPr>
          <a:xfrm>
            <a:off x="417095" y="365125"/>
            <a:ext cx="11470105" cy="6340475"/>
          </a:xfrm>
        </p:spPr>
        <p:txBody>
          <a:bodyPr>
            <a:normAutofit/>
          </a:bodyPr>
          <a:lstStyle/>
          <a:p>
            <a:r>
              <a:rPr lang="fr-FR" sz="3600" b="1" u="sng" dirty="0">
                <a:solidFill>
                  <a:srgbClr val="FF0000"/>
                </a:solidFill>
                <a:effectLst>
                  <a:outerShdw blurRad="38100" dist="38100" dir="2700000" algn="tl">
                    <a:srgbClr val="000000">
                      <a:alpha val="43137"/>
                    </a:srgbClr>
                  </a:outerShdw>
                </a:effectLst>
              </a:rPr>
              <a:t>Les méthodes agiles:</a:t>
            </a:r>
            <a:br>
              <a:rPr lang="fr-FR" sz="3600" dirty="0"/>
            </a:br>
            <a:r>
              <a:rPr lang="fr-FR" sz="3600" dirty="0">
                <a:sym typeface="Wingdings" panose="05000000000000000000" pitchFamily="2" charset="2"/>
              </a:rPr>
              <a:t> </a:t>
            </a:r>
            <a:r>
              <a:rPr lang="fr-FR" sz="3600" dirty="0"/>
              <a:t>Les nouveaux modèles sont plus « légers » : </a:t>
            </a:r>
            <a:r>
              <a:rPr lang="fr-FR" sz="3600" u="sng" dirty="0"/>
              <a:t>moins de documentation </a:t>
            </a:r>
            <a:r>
              <a:rPr lang="fr-FR" sz="3600" dirty="0"/>
              <a:t>et </a:t>
            </a:r>
            <a:r>
              <a:rPr lang="fr-FR" sz="3600" u="sng" dirty="0"/>
              <a:t>moins de contrôle </a:t>
            </a:r>
            <a:r>
              <a:rPr lang="fr-FR" sz="3600" dirty="0"/>
              <a:t>sur le procédé. </a:t>
            </a:r>
            <a:br>
              <a:rPr lang="fr-FR" sz="3600" dirty="0"/>
            </a:br>
            <a:r>
              <a:rPr lang="fr-FR" sz="3600" dirty="0">
                <a:sym typeface="Wingdings" panose="05000000000000000000" pitchFamily="2" charset="2"/>
              </a:rPr>
              <a:t> </a:t>
            </a:r>
            <a:r>
              <a:rPr lang="fr-FR" sz="3600" dirty="0"/>
              <a:t>Ces modèles permettent de </a:t>
            </a:r>
            <a:r>
              <a:rPr lang="fr-FR" sz="3600" u="sng" dirty="0"/>
              <a:t>s’ajuster rapidement aux changements </a:t>
            </a:r>
            <a:r>
              <a:rPr lang="fr-FR" sz="3600" dirty="0"/>
              <a:t>des spécifications tout en </a:t>
            </a:r>
            <a:r>
              <a:rPr lang="fr-FR" sz="3600" u="sng" dirty="0"/>
              <a:t>garantissant des livraisons </a:t>
            </a:r>
            <a:r>
              <a:rPr lang="fr-FR" sz="3600" dirty="0"/>
              <a:t>fréquentes.</a:t>
            </a:r>
            <a:endParaRPr lang="fr-MA" sz="3600" dirty="0"/>
          </a:p>
        </p:txBody>
      </p:sp>
    </p:spTree>
    <p:extLst>
      <p:ext uri="{BB962C8B-B14F-4D97-AF65-F5344CB8AC3E}">
        <p14:creationId xmlns:p14="http://schemas.microsoft.com/office/powerpoint/2010/main" val="324091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5F1223-4942-629B-26A7-F4AA79EF9852}"/>
              </a:ext>
            </a:extLst>
          </p:cNvPr>
          <p:cNvSpPr>
            <a:spLocks noGrp="1"/>
          </p:cNvSpPr>
          <p:nvPr>
            <p:ph type="title"/>
          </p:nvPr>
        </p:nvSpPr>
        <p:spPr>
          <a:xfrm>
            <a:off x="838200" y="365125"/>
            <a:ext cx="10515600" cy="6276307"/>
          </a:xfrm>
        </p:spPr>
        <p:txBody>
          <a:bodyPr>
            <a:normAutofit/>
          </a:bodyPr>
          <a:lstStyle/>
          <a:p>
            <a:r>
              <a:rPr lang="fr-FR" sz="3600" b="1" dirty="0">
                <a:solidFill>
                  <a:srgbClr val="FF0000"/>
                </a:solidFill>
              </a:rPr>
              <a:t>Etapes de développement</a:t>
            </a:r>
            <a:r>
              <a:rPr lang="fr-FR" sz="3600" dirty="0"/>
              <a:t>:</a:t>
            </a:r>
            <a:br>
              <a:rPr lang="fr-FR" sz="3600" dirty="0"/>
            </a:br>
            <a:r>
              <a:rPr lang="fr-FR" sz="3600" dirty="0"/>
              <a:t>- </a:t>
            </a:r>
            <a:r>
              <a:rPr lang="fr-FR" sz="3600" b="1" u="sng" dirty="0"/>
              <a:t>Définition</a:t>
            </a:r>
            <a:br>
              <a:rPr lang="fr-FR" sz="3600" dirty="0"/>
            </a:br>
            <a:r>
              <a:rPr lang="fr-FR" sz="3600" dirty="0"/>
              <a:t>    </a:t>
            </a:r>
            <a:r>
              <a:rPr lang="fr-FR" sz="3600" dirty="0">
                <a:sym typeface="Wingdings" panose="05000000000000000000" pitchFamily="2" charset="2"/>
              </a:rPr>
              <a:t> Que doit faire le logiciel? </a:t>
            </a:r>
            <a:br>
              <a:rPr lang="fr-FR" sz="3600" dirty="0">
                <a:sym typeface="Wingdings" panose="05000000000000000000" pitchFamily="2" charset="2"/>
              </a:rPr>
            </a:br>
            <a:r>
              <a:rPr lang="fr-FR" sz="3600" dirty="0">
                <a:sym typeface="Wingdings" panose="05000000000000000000" pitchFamily="2" charset="2"/>
              </a:rPr>
              <a:t>     De quelle façon ? </a:t>
            </a:r>
            <a:br>
              <a:rPr lang="fr-FR" sz="3600" dirty="0">
                <a:sym typeface="Wingdings" panose="05000000000000000000" pitchFamily="2" charset="2"/>
              </a:rPr>
            </a:br>
            <a:r>
              <a:rPr lang="fr-FR" sz="3600" dirty="0">
                <a:sym typeface="Wingdings" panose="05000000000000000000" pitchFamily="2" charset="2"/>
              </a:rPr>
              <a:t>     Sous quelle condition?</a:t>
            </a:r>
            <a:br>
              <a:rPr lang="fr-FR" sz="3600" dirty="0"/>
            </a:br>
            <a:r>
              <a:rPr lang="fr-FR" sz="3600" dirty="0"/>
              <a:t>- </a:t>
            </a:r>
            <a:r>
              <a:rPr lang="fr-FR" sz="3600" b="1" u="sng" dirty="0"/>
              <a:t>Développement</a:t>
            </a:r>
            <a:br>
              <a:rPr lang="fr-FR" sz="3600" b="1" u="sng" dirty="0"/>
            </a:br>
            <a:r>
              <a:rPr lang="fr-FR" sz="3600" dirty="0"/>
              <a:t>    </a:t>
            </a:r>
            <a:r>
              <a:rPr lang="fr-FR" sz="3600" dirty="0">
                <a:sym typeface="Wingdings" panose="05000000000000000000" pitchFamily="2" charset="2"/>
              </a:rPr>
              <a:t> Logiciel fonctionnel   Code source</a:t>
            </a:r>
            <a:br>
              <a:rPr lang="fr-FR" sz="3600" dirty="0"/>
            </a:br>
            <a:r>
              <a:rPr lang="fr-FR" sz="3600" dirty="0"/>
              <a:t>- </a:t>
            </a:r>
            <a:r>
              <a:rPr lang="fr-FR" sz="3600" b="1" u="sng" dirty="0"/>
              <a:t>Support</a:t>
            </a:r>
            <a:br>
              <a:rPr lang="fr-FR" sz="3600" dirty="0"/>
            </a:br>
            <a:r>
              <a:rPr lang="fr-FR" sz="3600" dirty="0"/>
              <a:t>    </a:t>
            </a:r>
            <a:r>
              <a:rPr lang="fr-FR" sz="3600" dirty="0">
                <a:sym typeface="Wingdings" panose="05000000000000000000" pitchFamily="2" charset="2"/>
              </a:rPr>
              <a:t> Correction / </a:t>
            </a:r>
            <a:r>
              <a:rPr lang="fr-FR" sz="3600" dirty="0" err="1">
                <a:sym typeface="Wingdings" panose="05000000000000000000" pitchFamily="2" charset="2"/>
              </a:rPr>
              <a:t>Amelioration</a:t>
            </a:r>
            <a:endParaRPr lang="fr-MA" sz="3600" dirty="0"/>
          </a:p>
        </p:txBody>
      </p:sp>
    </p:spTree>
    <p:extLst>
      <p:ext uri="{BB962C8B-B14F-4D97-AF65-F5344CB8AC3E}">
        <p14:creationId xmlns:p14="http://schemas.microsoft.com/office/powerpoint/2010/main" val="1377379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A0F33-BA40-EFC4-B171-F9B14FE3E0A0}"/>
              </a:ext>
            </a:extLst>
          </p:cNvPr>
          <p:cNvSpPr>
            <a:spLocks noGrp="1"/>
          </p:cNvSpPr>
          <p:nvPr>
            <p:ph type="title"/>
          </p:nvPr>
        </p:nvSpPr>
        <p:spPr>
          <a:xfrm>
            <a:off x="272715" y="365125"/>
            <a:ext cx="11438021" cy="6292349"/>
          </a:xfrm>
        </p:spPr>
        <p:txBody>
          <a:bodyPr>
            <a:normAutofit/>
          </a:bodyPr>
          <a:lstStyle/>
          <a:p>
            <a:r>
              <a:rPr lang="fr-FR" sz="3600" b="1" u="sng" dirty="0">
                <a:solidFill>
                  <a:srgbClr val="FF0000"/>
                </a:solidFill>
                <a:effectLst>
                  <a:outerShdw blurRad="38100" dist="38100" dir="2700000" algn="tl">
                    <a:srgbClr val="000000">
                      <a:alpha val="43137"/>
                    </a:srgbClr>
                  </a:outerShdw>
                </a:effectLst>
              </a:rPr>
              <a:t>Définitions Agile:</a:t>
            </a:r>
            <a:br>
              <a:rPr lang="fr-FR" sz="3600" dirty="0"/>
            </a:br>
            <a:r>
              <a:rPr lang="fr-FR" sz="3600" dirty="0">
                <a:sym typeface="Wingdings" panose="05000000000000000000" pitchFamily="2" charset="2"/>
              </a:rPr>
              <a:t> </a:t>
            </a:r>
            <a:r>
              <a:rPr lang="fr-FR" sz="3600" b="1" u="sng" dirty="0">
                <a:solidFill>
                  <a:srgbClr val="FF0000"/>
                </a:solidFill>
                <a:effectLst>
                  <a:outerShdw blurRad="38100" dist="38100" dir="2700000" algn="tl">
                    <a:srgbClr val="000000">
                      <a:alpha val="43137"/>
                    </a:srgbClr>
                  </a:outerShdw>
                </a:effectLst>
              </a:rPr>
              <a:t>A</a:t>
            </a:r>
            <a:r>
              <a:rPr lang="fr-FR" sz="3600" dirty="0"/>
              <a:t>daptive (</a:t>
            </a:r>
            <a:r>
              <a:rPr lang="fr-FR" sz="3600" dirty="0">
                <a:effectLst>
                  <a:outerShdw blurRad="38100" dist="38100" dir="2700000" algn="tl">
                    <a:srgbClr val="000000">
                      <a:alpha val="43137"/>
                    </a:srgbClr>
                  </a:outerShdw>
                </a:effectLst>
              </a:rPr>
              <a:t>l'apprentissage</a:t>
            </a:r>
            <a:r>
              <a:rPr lang="fr-FR" sz="3600" dirty="0"/>
              <a:t>).</a:t>
            </a:r>
            <a:br>
              <a:rPr lang="fr-FR" sz="3600" dirty="0"/>
            </a:br>
            <a:br>
              <a:rPr lang="fr-FR" sz="3600" dirty="0"/>
            </a:br>
            <a:r>
              <a:rPr lang="fr-FR" sz="3600" dirty="0">
                <a:sym typeface="Wingdings" panose="05000000000000000000" pitchFamily="2" charset="2"/>
              </a:rPr>
              <a:t></a:t>
            </a:r>
            <a:r>
              <a:rPr lang="fr-FR" sz="3600" dirty="0"/>
              <a:t> </a:t>
            </a:r>
            <a:r>
              <a:rPr lang="fr-FR" sz="3600" b="1" u="sng" dirty="0">
                <a:solidFill>
                  <a:srgbClr val="FF0000"/>
                </a:solidFill>
                <a:effectLst>
                  <a:outerShdw blurRad="38100" dist="38100" dir="2700000" algn="tl">
                    <a:srgbClr val="000000">
                      <a:alpha val="43137"/>
                    </a:srgbClr>
                  </a:outerShdw>
                </a:effectLst>
              </a:rPr>
              <a:t>G</a:t>
            </a:r>
            <a:r>
              <a:rPr lang="fr-FR" sz="3600" dirty="0"/>
              <a:t>roup effort (</a:t>
            </a:r>
            <a:r>
              <a:rPr lang="fr-FR" sz="3600" dirty="0">
                <a:effectLst>
                  <a:outerShdw blurRad="38100" dist="38100" dir="2700000" algn="tl">
                    <a:srgbClr val="000000">
                      <a:alpha val="43137"/>
                    </a:srgbClr>
                  </a:outerShdw>
                </a:effectLst>
              </a:rPr>
              <a:t>collaboration au sein de l'équipe</a:t>
            </a:r>
            <a:r>
              <a:rPr lang="fr-FR" sz="3600" dirty="0"/>
              <a:t>).</a:t>
            </a:r>
            <a:br>
              <a:rPr lang="fr-FR" sz="3600" dirty="0"/>
            </a:br>
            <a:br>
              <a:rPr lang="fr-FR" sz="3600" dirty="0"/>
            </a:br>
            <a:r>
              <a:rPr lang="fr-FR" sz="3600" dirty="0">
                <a:sym typeface="Wingdings" panose="05000000000000000000" pitchFamily="2" charset="2"/>
              </a:rPr>
              <a:t></a:t>
            </a:r>
            <a:r>
              <a:rPr lang="fr-FR" sz="3600" dirty="0"/>
              <a:t> </a:t>
            </a:r>
            <a:r>
              <a:rPr lang="fr-FR" sz="3600" b="1" u="sng" dirty="0">
                <a:solidFill>
                  <a:srgbClr val="FF0000"/>
                </a:solidFill>
                <a:effectLst>
                  <a:outerShdw blurRad="38100" dist="38100" dir="2700000" algn="tl">
                    <a:srgbClr val="000000">
                      <a:alpha val="43137"/>
                    </a:srgbClr>
                  </a:outerShdw>
                </a:effectLst>
              </a:rPr>
              <a:t>I</a:t>
            </a:r>
            <a:r>
              <a:rPr lang="fr-FR" sz="3600" dirty="0"/>
              <a:t>térative (</a:t>
            </a:r>
            <a:r>
              <a:rPr lang="fr-FR" sz="3600" dirty="0">
                <a:effectLst>
                  <a:outerShdw blurRad="38100" dist="38100" dir="2700000" algn="tl">
                    <a:srgbClr val="000000">
                      <a:alpha val="43137"/>
                    </a:srgbClr>
                  </a:outerShdw>
                </a:effectLst>
              </a:rPr>
              <a:t>développement rapide, intégration continue, tests et livraison fréquente</a:t>
            </a:r>
            <a:r>
              <a:rPr lang="fr-FR" sz="3600" dirty="0"/>
              <a:t>).</a:t>
            </a:r>
            <a:br>
              <a:rPr lang="fr-FR" sz="3600" dirty="0"/>
            </a:br>
            <a:br>
              <a:rPr lang="fr-FR" sz="3600" dirty="0"/>
            </a:br>
            <a:r>
              <a:rPr lang="fr-FR" sz="3600" dirty="0">
                <a:sym typeface="Wingdings" panose="05000000000000000000" pitchFamily="2" charset="2"/>
              </a:rPr>
              <a:t></a:t>
            </a:r>
            <a:r>
              <a:rPr lang="fr-FR" sz="3600" dirty="0"/>
              <a:t> </a:t>
            </a:r>
            <a:r>
              <a:rPr lang="fr-FR" sz="3600" b="1" u="sng" dirty="0">
                <a:solidFill>
                  <a:srgbClr val="FF0000"/>
                </a:solidFill>
                <a:effectLst>
                  <a:outerShdw blurRad="38100" dist="38100" dir="2700000" algn="tl">
                    <a:srgbClr val="000000">
                      <a:alpha val="43137"/>
                    </a:srgbClr>
                  </a:outerShdw>
                </a:effectLst>
              </a:rPr>
              <a:t>L</a:t>
            </a:r>
            <a:r>
              <a:rPr lang="fr-FR" sz="3600" dirty="0"/>
              <a:t>ean (</a:t>
            </a:r>
            <a:r>
              <a:rPr lang="fr-FR" sz="3600" dirty="0">
                <a:effectLst>
                  <a:outerShdw blurRad="38100" dist="38100" dir="2700000" algn="tl">
                    <a:srgbClr val="000000">
                      <a:alpha val="43137"/>
                    </a:srgbClr>
                  </a:outerShdw>
                </a:effectLst>
              </a:rPr>
              <a:t>processus simples et souples</a:t>
            </a:r>
            <a:r>
              <a:rPr lang="fr-FR" sz="3600" dirty="0"/>
              <a:t>).</a:t>
            </a:r>
            <a:br>
              <a:rPr lang="fr-FR" sz="3600" dirty="0"/>
            </a:br>
            <a:br>
              <a:rPr lang="fr-FR" sz="3600" dirty="0"/>
            </a:br>
            <a:r>
              <a:rPr lang="fr-FR" sz="3600" dirty="0">
                <a:sym typeface="Wingdings" panose="05000000000000000000" pitchFamily="2" charset="2"/>
              </a:rPr>
              <a:t></a:t>
            </a:r>
            <a:r>
              <a:rPr lang="fr-FR" sz="3600" dirty="0"/>
              <a:t> </a:t>
            </a:r>
            <a:r>
              <a:rPr lang="fr-FR" sz="3600" b="1" u="sng" dirty="0">
                <a:solidFill>
                  <a:srgbClr val="FF0000"/>
                </a:solidFill>
                <a:effectLst>
                  <a:outerShdw blurRad="38100" dist="38100" dir="2700000" algn="tl">
                    <a:srgbClr val="000000">
                      <a:alpha val="43137"/>
                    </a:srgbClr>
                  </a:outerShdw>
                </a:effectLst>
              </a:rPr>
              <a:t>E</a:t>
            </a:r>
            <a:r>
              <a:rPr lang="fr-FR" sz="3600" dirty="0"/>
              <a:t>mpowered (</a:t>
            </a:r>
            <a:r>
              <a:rPr lang="fr-FR" sz="3600" dirty="0">
                <a:effectLst>
                  <a:outerShdw blurRad="38100" dist="38100" dir="2700000" algn="tl">
                    <a:srgbClr val="000000">
                      <a:alpha val="43137"/>
                    </a:srgbClr>
                  </a:outerShdw>
                </a:effectLst>
              </a:rPr>
              <a:t>bien équipé pour réussir </a:t>
            </a:r>
            <a:r>
              <a:rPr lang="fr-FR" sz="3600" dirty="0"/>
              <a:t>le projet).</a:t>
            </a:r>
            <a:endParaRPr lang="fr-MA" sz="3600" dirty="0"/>
          </a:p>
        </p:txBody>
      </p:sp>
    </p:spTree>
    <p:extLst>
      <p:ext uri="{BB962C8B-B14F-4D97-AF65-F5344CB8AC3E}">
        <p14:creationId xmlns:p14="http://schemas.microsoft.com/office/powerpoint/2010/main" val="2437627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ACDA204A-675E-DF46-F08C-C82EA87456F1}"/>
              </a:ext>
            </a:extLst>
          </p:cNvPr>
          <p:cNvPicPr>
            <a:picLocks noChangeAspect="1"/>
          </p:cNvPicPr>
          <p:nvPr/>
        </p:nvPicPr>
        <p:blipFill>
          <a:blip r:embed="rId2"/>
          <a:stretch>
            <a:fillRect/>
          </a:stretch>
        </p:blipFill>
        <p:spPr>
          <a:xfrm>
            <a:off x="1572126" y="0"/>
            <a:ext cx="9047748" cy="6725181"/>
          </a:xfrm>
          <a:prstGeom prst="rect">
            <a:avLst/>
          </a:prstGeom>
        </p:spPr>
      </p:pic>
    </p:spTree>
    <p:extLst>
      <p:ext uri="{BB962C8B-B14F-4D97-AF65-F5344CB8AC3E}">
        <p14:creationId xmlns:p14="http://schemas.microsoft.com/office/powerpoint/2010/main" val="720769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CA47D3-1399-45AE-4A49-872F22F5CC8E}"/>
              </a:ext>
            </a:extLst>
          </p:cNvPr>
          <p:cNvSpPr>
            <a:spLocks noGrp="1"/>
          </p:cNvSpPr>
          <p:nvPr>
            <p:ph type="title"/>
          </p:nvPr>
        </p:nvSpPr>
        <p:spPr>
          <a:xfrm>
            <a:off x="838200" y="365125"/>
            <a:ext cx="10515600" cy="6492875"/>
          </a:xfrm>
        </p:spPr>
        <p:txBody>
          <a:bodyPr>
            <a:normAutofit/>
          </a:bodyPr>
          <a:lstStyle/>
          <a:p>
            <a:r>
              <a:rPr lang="fr-FR" sz="3600" b="1" u="sng" dirty="0">
                <a:solidFill>
                  <a:srgbClr val="FF0000"/>
                </a:solidFill>
                <a:effectLst>
                  <a:outerShdw blurRad="38100" dist="38100" dir="2700000" algn="tl">
                    <a:srgbClr val="000000">
                      <a:alpha val="43137"/>
                    </a:srgbClr>
                  </a:outerShdw>
                </a:effectLst>
              </a:rPr>
              <a:t>Les 4 valeurs du Manifestes Agile:</a:t>
            </a:r>
            <a:br>
              <a:rPr lang="fr-FR" sz="3600" dirty="0"/>
            </a:br>
            <a:r>
              <a:rPr lang="fr-FR" sz="3600" b="1" dirty="0">
                <a:solidFill>
                  <a:srgbClr val="FF0000"/>
                </a:solidFill>
                <a:effectLst>
                  <a:outerShdw blurRad="38100" dist="38100" dir="2700000" algn="tl">
                    <a:srgbClr val="000000">
                      <a:alpha val="43137"/>
                    </a:srgbClr>
                  </a:outerShdw>
                </a:effectLst>
              </a:rPr>
              <a:t>1) </a:t>
            </a:r>
            <a:r>
              <a:rPr lang="fr-FR" sz="3600" b="1" dirty="0">
                <a:effectLst>
                  <a:outerShdw blurRad="38100" dist="38100" dir="2700000" algn="tl">
                    <a:srgbClr val="000000">
                      <a:alpha val="43137"/>
                    </a:srgbClr>
                  </a:outerShdw>
                </a:effectLst>
              </a:rPr>
              <a:t>Les individus et leurs interactions </a:t>
            </a:r>
            <a:r>
              <a:rPr lang="fr-FR" sz="3600" dirty="0"/>
              <a:t>plus que les processus et les outils.</a:t>
            </a:r>
            <a:br>
              <a:rPr lang="fr-FR" sz="3600" dirty="0"/>
            </a:br>
            <a:r>
              <a:rPr lang="fr-FR" sz="3600" b="1" dirty="0">
                <a:solidFill>
                  <a:srgbClr val="FF0000"/>
                </a:solidFill>
                <a:effectLst>
                  <a:outerShdw blurRad="38100" dist="38100" dir="2700000" algn="tl">
                    <a:srgbClr val="000000">
                      <a:alpha val="43137"/>
                    </a:srgbClr>
                  </a:outerShdw>
                </a:effectLst>
              </a:rPr>
              <a:t>2)</a:t>
            </a:r>
            <a:r>
              <a:rPr lang="fr-FR" sz="3600" dirty="0"/>
              <a:t> </a:t>
            </a:r>
            <a:r>
              <a:rPr lang="fr-FR" sz="3600" b="1" dirty="0">
                <a:effectLst>
                  <a:outerShdw blurRad="38100" dist="38100" dir="2700000" algn="tl">
                    <a:srgbClr val="000000">
                      <a:alpha val="43137"/>
                    </a:srgbClr>
                  </a:outerShdw>
                </a:effectLst>
              </a:rPr>
              <a:t>Du logiciel qui fonctionne </a:t>
            </a:r>
            <a:r>
              <a:rPr lang="fr-FR" sz="3600" dirty="0"/>
              <a:t>plus qu’une documentation exhaustive.</a:t>
            </a:r>
            <a:br>
              <a:rPr lang="fr-FR" sz="3600" dirty="0"/>
            </a:br>
            <a:r>
              <a:rPr lang="fr-FR" sz="3600" b="1" dirty="0">
                <a:solidFill>
                  <a:srgbClr val="FF0000"/>
                </a:solidFill>
                <a:effectLst>
                  <a:outerShdw blurRad="38100" dist="38100" dir="2700000" algn="tl">
                    <a:srgbClr val="000000">
                      <a:alpha val="43137"/>
                    </a:srgbClr>
                  </a:outerShdw>
                </a:effectLst>
              </a:rPr>
              <a:t>3) </a:t>
            </a:r>
            <a:r>
              <a:rPr lang="fr-FR" sz="3600" b="1" dirty="0">
                <a:effectLst>
                  <a:outerShdw blurRad="38100" dist="38100" dir="2700000" algn="tl">
                    <a:srgbClr val="000000">
                      <a:alpha val="43137"/>
                    </a:srgbClr>
                  </a:outerShdw>
                </a:effectLst>
              </a:rPr>
              <a:t>La collaboration avec les clients </a:t>
            </a:r>
            <a:r>
              <a:rPr lang="fr-FR" sz="3600" dirty="0"/>
              <a:t>plus que la négociation contractuelle.</a:t>
            </a:r>
            <a:br>
              <a:rPr lang="fr-FR" sz="3600" dirty="0"/>
            </a:br>
            <a:r>
              <a:rPr lang="fr-FR" sz="3600" b="1" dirty="0">
                <a:solidFill>
                  <a:srgbClr val="FF0000"/>
                </a:solidFill>
                <a:effectLst>
                  <a:outerShdw blurRad="38100" dist="38100" dir="2700000" algn="tl">
                    <a:srgbClr val="000000">
                      <a:alpha val="43137"/>
                    </a:srgbClr>
                  </a:outerShdw>
                </a:effectLst>
              </a:rPr>
              <a:t>4) </a:t>
            </a:r>
            <a:r>
              <a:rPr lang="fr-FR" sz="3600" b="1" dirty="0">
                <a:effectLst>
                  <a:outerShdw blurRad="38100" dist="38100" dir="2700000" algn="tl">
                    <a:srgbClr val="000000">
                      <a:alpha val="43137"/>
                    </a:srgbClr>
                  </a:outerShdw>
                </a:effectLst>
              </a:rPr>
              <a:t>L’adaptation au changement </a:t>
            </a:r>
            <a:r>
              <a:rPr lang="fr-FR" sz="3600" dirty="0"/>
              <a:t>plus que le suivi d’un plan.</a:t>
            </a:r>
            <a:endParaRPr lang="fr-MA" sz="3600" dirty="0"/>
          </a:p>
        </p:txBody>
      </p:sp>
    </p:spTree>
    <p:extLst>
      <p:ext uri="{BB962C8B-B14F-4D97-AF65-F5344CB8AC3E}">
        <p14:creationId xmlns:p14="http://schemas.microsoft.com/office/powerpoint/2010/main" val="3063099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4CEFF-9424-EE04-B40E-052068D9F623}"/>
              </a:ext>
            </a:extLst>
          </p:cNvPr>
          <p:cNvSpPr>
            <a:spLocks noGrp="1"/>
          </p:cNvSpPr>
          <p:nvPr>
            <p:ph type="title"/>
          </p:nvPr>
        </p:nvSpPr>
        <p:spPr>
          <a:xfrm>
            <a:off x="838200" y="365126"/>
            <a:ext cx="11032958" cy="6492874"/>
          </a:xfrm>
        </p:spPr>
        <p:txBody>
          <a:bodyPr>
            <a:normAutofit/>
          </a:bodyPr>
          <a:lstStyle/>
          <a:p>
            <a:r>
              <a:rPr lang="fr-FR" sz="3600" b="1" u="sng" dirty="0">
                <a:solidFill>
                  <a:srgbClr val="FF0000"/>
                </a:solidFill>
                <a:effectLst>
                  <a:outerShdw blurRad="38100" dist="38100" dir="2700000" algn="tl">
                    <a:srgbClr val="000000">
                      <a:alpha val="43137"/>
                    </a:srgbClr>
                  </a:outerShdw>
                </a:effectLst>
              </a:rPr>
              <a:t>Les 12 principes du manifestes Agile: </a:t>
            </a:r>
            <a:br>
              <a:rPr lang="fr-FR" sz="3600" b="1" u="sng" dirty="0">
                <a:solidFill>
                  <a:srgbClr val="FF0000"/>
                </a:solidFill>
                <a:effectLst>
                  <a:outerShdw blurRad="38100" dist="38100" dir="2700000" algn="tl">
                    <a:srgbClr val="000000">
                      <a:alpha val="43137"/>
                    </a:srgbClr>
                  </a:outerShdw>
                </a:effectLst>
              </a:rPr>
            </a:br>
            <a:br>
              <a:rPr lang="fr-FR" sz="3600" dirty="0"/>
            </a:br>
            <a:r>
              <a:rPr lang="fr-FR" sz="3600" b="1" i="0" dirty="0">
                <a:solidFill>
                  <a:srgbClr val="FF0000"/>
                </a:solidFill>
                <a:effectLst/>
                <a:latin typeface="Literata"/>
              </a:rPr>
              <a:t>1)</a:t>
            </a:r>
            <a:r>
              <a:rPr lang="fr-FR" sz="3600" i="0" dirty="0">
                <a:effectLst/>
                <a:latin typeface="Literata"/>
              </a:rPr>
              <a:t> </a:t>
            </a:r>
            <a:r>
              <a:rPr lang="fr-FR" sz="3600" i="0" u="sng" dirty="0">
                <a:effectLst/>
                <a:latin typeface="Literata"/>
              </a:rPr>
              <a:t>Livrer</a:t>
            </a:r>
            <a:r>
              <a:rPr lang="fr-FR" sz="3600" i="0" dirty="0">
                <a:effectLst/>
                <a:latin typeface="Literata"/>
              </a:rPr>
              <a:t> de la valeur au client</a:t>
            </a:r>
            <a:br>
              <a:rPr lang="fr-FR" sz="3600" i="0" dirty="0">
                <a:effectLst/>
                <a:latin typeface="Literata"/>
              </a:rPr>
            </a:br>
            <a:r>
              <a:rPr lang="fr-FR" sz="3600" b="1" i="0" dirty="0">
                <a:solidFill>
                  <a:srgbClr val="FF0000"/>
                </a:solidFill>
                <a:effectLst/>
                <a:latin typeface="Literata"/>
              </a:rPr>
              <a:t>2)</a:t>
            </a:r>
            <a:r>
              <a:rPr lang="fr-FR" sz="3600" i="0" dirty="0">
                <a:effectLst/>
                <a:latin typeface="Literata"/>
              </a:rPr>
              <a:t> Intégrer les </a:t>
            </a:r>
            <a:r>
              <a:rPr lang="fr-FR" sz="3600" i="0" u="sng" dirty="0">
                <a:effectLst/>
                <a:latin typeface="Literata"/>
              </a:rPr>
              <a:t>demandes de changement</a:t>
            </a:r>
            <a:br>
              <a:rPr lang="fr-FR" sz="3600" i="0" dirty="0">
                <a:effectLst/>
                <a:latin typeface="Literata"/>
              </a:rPr>
            </a:br>
            <a:r>
              <a:rPr lang="fr-FR" sz="3600" b="1" i="0" dirty="0">
                <a:solidFill>
                  <a:srgbClr val="FF0000"/>
                </a:solidFill>
                <a:effectLst/>
                <a:latin typeface="Literata"/>
              </a:rPr>
              <a:t>3)</a:t>
            </a:r>
            <a:r>
              <a:rPr lang="fr-FR" sz="3600" i="0" dirty="0">
                <a:effectLst/>
                <a:latin typeface="Literata"/>
              </a:rPr>
              <a:t> </a:t>
            </a:r>
            <a:r>
              <a:rPr lang="fr-FR" sz="3600" i="0" u="sng" dirty="0">
                <a:effectLst/>
                <a:latin typeface="Literata"/>
              </a:rPr>
              <a:t>Livrer</a:t>
            </a:r>
            <a:r>
              <a:rPr lang="fr-FR" sz="3600" i="0" dirty="0">
                <a:effectLst/>
                <a:latin typeface="Literata"/>
              </a:rPr>
              <a:t> fréquemment une </a:t>
            </a:r>
            <a:r>
              <a:rPr lang="fr-FR" sz="3600" i="0" u="sng" dirty="0">
                <a:effectLst/>
                <a:latin typeface="Literata"/>
              </a:rPr>
              <a:t>version opérationnelle</a:t>
            </a:r>
            <a:br>
              <a:rPr lang="fr-FR" sz="3600" i="0" dirty="0">
                <a:effectLst/>
                <a:latin typeface="Literata"/>
              </a:rPr>
            </a:br>
            <a:r>
              <a:rPr lang="fr-FR" sz="3600" b="1" i="0" dirty="0">
                <a:solidFill>
                  <a:srgbClr val="FF0000"/>
                </a:solidFill>
                <a:effectLst/>
                <a:latin typeface="Literata"/>
              </a:rPr>
              <a:t>4)</a:t>
            </a:r>
            <a:r>
              <a:rPr lang="fr-FR" sz="3600" i="0" dirty="0">
                <a:effectLst/>
                <a:latin typeface="Literata"/>
              </a:rPr>
              <a:t> Assurer une </a:t>
            </a:r>
            <a:r>
              <a:rPr lang="fr-FR" sz="3600" i="0" u="sng" dirty="0">
                <a:effectLst/>
                <a:latin typeface="Literata"/>
              </a:rPr>
              <a:t>coopération entre le client et l’équipe</a:t>
            </a:r>
            <a:br>
              <a:rPr lang="fr-FR" sz="3600" b="1" i="0" dirty="0">
                <a:effectLst/>
                <a:latin typeface="Literata"/>
              </a:rPr>
            </a:br>
            <a:r>
              <a:rPr lang="fr-FR" sz="3600" b="1" i="0" dirty="0">
                <a:solidFill>
                  <a:srgbClr val="FF0000"/>
                </a:solidFill>
                <a:effectLst/>
                <a:latin typeface="Literata"/>
              </a:rPr>
              <a:t>5)</a:t>
            </a:r>
            <a:r>
              <a:rPr lang="fr-FR" sz="3600" i="0" dirty="0">
                <a:effectLst/>
                <a:latin typeface="Literata"/>
              </a:rPr>
              <a:t> Réaliser les projets avec des </a:t>
            </a:r>
            <a:r>
              <a:rPr lang="fr-FR" sz="3600" i="0" u="sng" dirty="0">
                <a:effectLst/>
                <a:latin typeface="Literata"/>
              </a:rPr>
              <a:t>personnes motivées</a:t>
            </a:r>
            <a:br>
              <a:rPr lang="fr-FR" sz="3600" i="0" dirty="0">
                <a:effectLst/>
                <a:latin typeface="Literata"/>
              </a:rPr>
            </a:br>
            <a:r>
              <a:rPr lang="fr-FR" sz="3600" b="1" i="0" dirty="0">
                <a:solidFill>
                  <a:srgbClr val="FF0000"/>
                </a:solidFill>
                <a:effectLst/>
                <a:latin typeface="Literata"/>
              </a:rPr>
              <a:t>6)</a:t>
            </a:r>
            <a:r>
              <a:rPr lang="fr-FR" sz="3600" i="0" dirty="0">
                <a:effectLst/>
                <a:latin typeface="Literata"/>
              </a:rPr>
              <a:t> Privilégier le </a:t>
            </a:r>
            <a:r>
              <a:rPr lang="fr-FR" sz="3600" i="0" u="sng" dirty="0">
                <a:effectLst/>
                <a:latin typeface="Literata"/>
              </a:rPr>
              <a:t>dialogue en face à face </a:t>
            </a:r>
            <a:br>
              <a:rPr lang="fr-FR" sz="3600" i="0" dirty="0">
                <a:effectLst/>
                <a:latin typeface="Literata"/>
              </a:rPr>
            </a:br>
            <a:br>
              <a:rPr lang="fr-FR" sz="3600" dirty="0"/>
            </a:br>
            <a:endParaRPr lang="fr-MA" sz="3600" dirty="0"/>
          </a:p>
        </p:txBody>
      </p:sp>
    </p:spTree>
    <p:extLst>
      <p:ext uri="{BB962C8B-B14F-4D97-AF65-F5344CB8AC3E}">
        <p14:creationId xmlns:p14="http://schemas.microsoft.com/office/powerpoint/2010/main" val="605404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26D27-C077-6CC9-E81F-9C312FC44D0E}"/>
              </a:ext>
            </a:extLst>
          </p:cNvPr>
          <p:cNvSpPr>
            <a:spLocks noGrp="1"/>
          </p:cNvSpPr>
          <p:nvPr>
            <p:ph type="title"/>
          </p:nvPr>
        </p:nvSpPr>
        <p:spPr>
          <a:xfrm>
            <a:off x="641684" y="365125"/>
            <a:ext cx="11213431" cy="6228180"/>
          </a:xfrm>
        </p:spPr>
        <p:txBody>
          <a:bodyPr>
            <a:normAutofit/>
          </a:bodyPr>
          <a:lstStyle/>
          <a:p>
            <a:r>
              <a:rPr lang="fr-FR" sz="3600" b="1" dirty="0">
                <a:solidFill>
                  <a:srgbClr val="FF0000"/>
                </a:solidFill>
                <a:latin typeface="Literata"/>
              </a:rPr>
              <a:t> 7) </a:t>
            </a:r>
            <a:r>
              <a:rPr lang="fr-FR" sz="3600" i="0" u="sng" dirty="0">
                <a:effectLst/>
                <a:latin typeface="Literata"/>
              </a:rPr>
              <a:t>Mesurer l'avancement </a:t>
            </a:r>
            <a:r>
              <a:rPr lang="fr-FR" sz="3600" i="0" dirty="0">
                <a:effectLst/>
                <a:latin typeface="Literata"/>
              </a:rPr>
              <a:t>sur la base d'un produit 	opérationnel</a:t>
            </a:r>
            <a:br>
              <a:rPr lang="fr-FR" sz="3600" i="0" dirty="0">
                <a:effectLst/>
                <a:latin typeface="Literata"/>
              </a:rPr>
            </a:br>
            <a:r>
              <a:rPr lang="fr-FR" sz="3600" i="0" dirty="0">
                <a:effectLst/>
                <a:latin typeface="Literata"/>
              </a:rPr>
              <a:t> </a:t>
            </a:r>
            <a:r>
              <a:rPr lang="fr-FR" sz="3600" b="1" dirty="0">
                <a:solidFill>
                  <a:srgbClr val="FF0000"/>
                </a:solidFill>
                <a:latin typeface="Literata"/>
              </a:rPr>
              <a:t>8) </a:t>
            </a:r>
            <a:r>
              <a:rPr lang="fr-FR" sz="3600" i="0" dirty="0">
                <a:effectLst/>
                <a:latin typeface="Literata"/>
              </a:rPr>
              <a:t>Faire </a:t>
            </a:r>
            <a:r>
              <a:rPr lang="fr-FR" sz="3600" i="0" u="sng" dirty="0">
                <a:effectLst/>
                <a:latin typeface="Literata"/>
              </a:rPr>
              <a:t>avancer</a:t>
            </a:r>
            <a:r>
              <a:rPr lang="fr-FR" sz="3600" i="0" dirty="0">
                <a:effectLst/>
                <a:latin typeface="Literata"/>
              </a:rPr>
              <a:t> le projet à un </a:t>
            </a:r>
            <a:r>
              <a:rPr lang="fr-FR" sz="3600" i="0" u="sng" dirty="0">
                <a:effectLst/>
                <a:latin typeface="Literata"/>
              </a:rPr>
              <a:t>rythme soutenable </a:t>
            </a:r>
            <a:br>
              <a:rPr lang="fr-FR" sz="3600" i="0" u="sng" dirty="0">
                <a:effectLst/>
                <a:latin typeface="Literata"/>
              </a:rPr>
            </a:br>
            <a:r>
              <a:rPr lang="fr-FR" sz="3600" i="0" dirty="0">
                <a:effectLst/>
                <a:latin typeface="Literata"/>
              </a:rPr>
              <a:t>	</a:t>
            </a:r>
            <a:r>
              <a:rPr lang="fr-FR" sz="3600" i="0" u="sng" dirty="0">
                <a:effectLst/>
                <a:latin typeface="Literata"/>
              </a:rPr>
              <a:t>et constant</a:t>
            </a:r>
            <a:br>
              <a:rPr lang="fr-FR" sz="3600" i="0" dirty="0">
                <a:effectLst/>
                <a:latin typeface="Literata"/>
              </a:rPr>
            </a:br>
            <a:r>
              <a:rPr lang="fr-FR" sz="3600" i="0" dirty="0">
                <a:effectLst/>
                <a:latin typeface="Literata"/>
              </a:rPr>
              <a:t> </a:t>
            </a:r>
            <a:r>
              <a:rPr lang="fr-FR" sz="3600" b="1" dirty="0">
                <a:solidFill>
                  <a:srgbClr val="FF0000"/>
                </a:solidFill>
                <a:latin typeface="Literata"/>
              </a:rPr>
              <a:t>9) </a:t>
            </a:r>
            <a:r>
              <a:rPr lang="fr-FR" sz="3600" i="0" u="sng" dirty="0">
                <a:effectLst/>
                <a:latin typeface="Literata"/>
              </a:rPr>
              <a:t>Contrôler l’excellence </a:t>
            </a:r>
            <a:r>
              <a:rPr lang="fr-FR" sz="3600" i="0" dirty="0">
                <a:effectLst/>
                <a:latin typeface="Literata"/>
              </a:rPr>
              <a:t>technique et à la </a:t>
            </a:r>
            <a:r>
              <a:rPr lang="fr-FR" sz="3600" i="0" u="sng" dirty="0">
                <a:effectLst/>
                <a:latin typeface="Literata"/>
              </a:rPr>
              <a:t>conception</a:t>
            </a:r>
            <a:br>
              <a:rPr lang="fr-FR" sz="3600" i="0" u="sng" dirty="0">
                <a:effectLst/>
                <a:latin typeface="Literata"/>
              </a:rPr>
            </a:br>
            <a:r>
              <a:rPr lang="fr-FR" sz="3600" i="0" dirty="0">
                <a:effectLst/>
                <a:latin typeface="Literata"/>
              </a:rPr>
              <a:t>	(</a:t>
            </a:r>
            <a:r>
              <a:rPr lang="fr-FR" sz="3600" b="1" i="0" dirty="0">
                <a:effectLst/>
                <a:latin typeface="Literata"/>
              </a:rPr>
              <a:t>refactoring</a:t>
            </a:r>
            <a:r>
              <a:rPr lang="fr-FR" sz="3600" i="0" dirty="0">
                <a:effectLst/>
                <a:latin typeface="Literata"/>
              </a:rPr>
              <a:t>)</a:t>
            </a:r>
            <a:br>
              <a:rPr lang="fr-FR" sz="3600" i="0" dirty="0">
                <a:effectLst/>
                <a:latin typeface="Literata"/>
              </a:rPr>
            </a:br>
            <a:r>
              <a:rPr lang="fr-FR" sz="3600" b="1" dirty="0">
                <a:solidFill>
                  <a:srgbClr val="FF0000"/>
                </a:solidFill>
                <a:latin typeface="Literata"/>
              </a:rPr>
              <a:t>10) </a:t>
            </a:r>
            <a:r>
              <a:rPr lang="fr-FR" sz="3600" i="0" u="sng" dirty="0">
                <a:effectLst/>
                <a:latin typeface="Literata"/>
              </a:rPr>
              <a:t>Minimiser</a:t>
            </a:r>
            <a:r>
              <a:rPr lang="fr-FR" sz="3600" i="0" dirty="0">
                <a:effectLst/>
                <a:latin typeface="Literata"/>
              </a:rPr>
              <a:t> la quantité de </a:t>
            </a:r>
            <a:r>
              <a:rPr lang="fr-FR" sz="3600" i="0" u="sng" dirty="0">
                <a:effectLst/>
                <a:latin typeface="Literata"/>
              </a:rPr>
              <a:t>travail inutile </a:t>
            </a:r>
            <a:br>
              <a:rPr lang="fr-FR" sz="3600" i="0" dirty="0">
                <a:effectLst/>
                <a:latin typeface="Literata"/>
              </a:rPr>
            </a:br>
            <a:r>
              <a:rPr lang="fr-FR" sz="3600" b="1" dirty="0">
                <a:solidFill>
                  <a:srgbClr val="FF0000"/>
                </a:solidFill>
                <a:latin typeface="Literata"/>
              </a:rPr>
              <a:t>11) </a:t>
            </a:r>
            <a:r>
              <a:rPr lang="fr-FR" sz="3600" i="0" dirty="0">
                <a:effectLst/>
                <a:latin typeface="Literata"/>
              </a:rPr>
              <a:t>Construire le projet avec des </a:t>
            </a:r>
            <a:r>
              <a:rPr lang="fr-FR" sz="3600" i="0" u="sng" dirty="0">
                <a:effectLst/>
                <a:latin typeface="Literata"/>
              </a:rPr>
              <a:t>équipes </a:t>
            </a:r>
            <a:br>
              <a:rPr lang="fr-FR" sz="3600" i="0" u="sng" dirty="0">
                <a:effectLst/>
                <a:latin typeface="Literata"/>
              </a:rPr>
            </a:br>
            <a:r>
              <a:rPr lang="fr-FR" sz="3600" i="0" dirty="0">
                <a:effectLst/>
                <a:latin typeface="Literata"/>
              </a:rPr>
              <a:t>	</a:t>
            </a:r>
            <a:r>
              <a:rPr lang="fr-FR" sz="3600" i="0" u="sng" dirty="0">
                <a:effectLst/>
                <a:latin typeface="Literata"/>
              </a:rPr>
              <a:t>auto-organisées </a:t>
            </a:r>
            <a:br>
              <a:rPr lang="fr-FR" sz="3600" i="0" dirty="0">
                <a:effectLst/>
                <a:latin typeface="Literata"/>
              </a:rPr>
            </a:br>
            <a:r>
              <a:rPr lang="fr-FR" sz="3600" b="1" i="0" dirty="0">
                <a:solidFill>
                  <a:srgbClr val="FF0000"/>
                </a:solidFill>
                <a:effectLst/>
                <a:latin typeface="Literata"/>
              </a:rPr>
              <a:t>1</a:t>
            </a:r>
            <a:r>
              <a:rPr lang="fr-FR" sz="3600" b="1" dirty="0">
                <a:solidFill>
                  <a:srgbClr val="FF0000"/>
                </a:solidFill>
                <a:latin typeface="Literata"/>
              </a:rPr>
              <a:t>2) </a:t>
            </a:r>
            <a:r>
              <a:rPr lang="fr-FR" sz="3600" i="0" dirty="0">
                <a:effectLst/>
                <a:latin typeface="Literata"/>
              </a:rPr>
              <a:t>Améliorer constamment </a:t>
            </a:r>
            <a:r>
              <a:rPr lang="fr-FR" sz="3600" i="0" u="sng" dirty="0">
                <a:effectLst/>
                <a:latin typeface="Literata"/>
              </a:rPr>
              <a:t>l'efficacité de l'équipe</a:t>
            </a:r>
            <a:br>
              <a:rPr lang="fr-FR" sz="3600" i="0" dirty="0">
                <a:effectLst/>
                <a:latin typeface="Literata"/>
              </a:rPr>
            </a:br>
            <a:endParaRPr lang="fr-MA" sz="3600" dirty="0"/>
          </a:p>
        </p:txBody>
      </p:sp>
    </p:spTree>
    <p:extLst>
      <p:ext uri="{BB962C8B-B14F-4D97-AF65-F5344CB8AC3E}">
        <p14:creationId xmlns:p14="http://schemas.microsoft.com/office/powerpoint/2010/main" val="2387412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7218E-1B6F-43BA-E89B-E16C8670208F}"/>
              </a:ext>
            </a:extLst>
          </p:cNvPr>
          <p:cNvSpPr>
            <a:spLocks noGrp="1"/>
          </p:cNvSpPr>
          <p:nvPr>
            <p:ph type="title"/>
          </p:nvPr>
        </p:nvSpPr>
        <p:spPr/>
        <p:txBody>
          <a:bodyPr>
            <a:normAutofit fontScale="90000"/>
          </a:bodyPr>
          <a:lstStyle/>
          <a:p>
            <a:r>
              <a:rPr lang="fr-FR" b="1" u="sng" dirty="0">
                <a:solidFill>
                  <a:srgbClr val="FF0000"/>
                </a:solidFill>
                <a:effectLst>
                  <a:outerShdw blurRad="38100" dist="38100" dir="2700000" algn="tl">
                    <a:srgbClr val="000000">
                      <a:alpha val="43137"/>
                    </a:srgbClr>
                  </a:outerShdw>
                </a:effectLst>
              </a:rPr>
              <a:t>La dépendance entre les 4 valeurs et les 12 principes du manifestes Agile:</a:t>
            </a:r>
            <a:br>
              <a:rPr lang="fr-FR" dirty="0"/>
            </a:br>
            <a:endParaRPr lang="fr-MA" dirty="0"/>
          </a:p>
        </p:txBody>
      </p:sp>
      <p:pic>
        <p:nvPicPr>
          <p:cNvPr id="4" name="Image 3">
            <a:extLst>
              <a:ext uri="{FF2B5EF4-FFF2-40B4-BE49-F238E27FC236}">
                <a16:creationId xmlns:a16="http://schemas.microsoft.com/office/drawing/2014/main" id="{8DE3E14A-8A57-00C0-D446-579065416901}"/>
              </a:ext>
            </a:extLst>
          </p:cNvPr>
          <p:cNvPicPr>
            <a:picLocks noChangeAspect="1"/>
          </p:cNvPicPr>
          <p:nvPr/>
        </p:nvPicPr>
        <p:blipFill>
          <a:blip r:embed="rId2"/>
          <a:stretch>
            <a:fillRect/>
          </a:stretch>
        </p:blipFill>
        <p:spPr>
          <a:xfrm>
            <a:off x="373056" y="1690688"/>
            <a:ext cx="11445888" cy="4950743"/>
          </a:xfrm>
          <a:prstGeom prst="rect">
            <a:avLst/>
          </a:prstGeom>
        </p:spPr>
      </p:pic>
    </p:spTree>
    <p:extLst>
      <p:ext uri="{BB962C8B-B14F-4D97-AF65-F5344CB8AC3E}">
        <p14:creationId xmlns:p14="http://schemas.microsoft.com/office/powerpoint/2010/main" val="74303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56A75C6-65BF-4641-596B-B0A6F4C9E548}"/>
              </a:ext>
            </a:extLst>
          </p:cNvPr>
          <p:cNvPicPr>
            <a:picLocks noChangeAspect="1"/>
          </p:cNvPicPr>
          <p:nvPr/>
        </p:nvPicPr>
        <p:blipFill>
          <a:blip r:embed="rId2"/>
          <a:stretch>
            <a:fillRect/>
          </a:stretch>
        </p:blipFill>
        <p:spPr>
          <a:xfrm>
            <a:off x="272716" y="135557"/>
            <a:ext cx="11646568" cy="6586886"/>
          </a:xfrm>
          <a:prstGeom prst="rect">
            <a:avLst/>
          </a:prstGeom>
        </p:spPr>
      </p:pic>
    </p:spTree>
    <p:extLst>
      <p:ext uri="{BB962C8B-B14F-4D97-AF65-F5344CB8AC3E}">
        <p14:creationId xmlns:p14="http://schemas.microsoft.com/office/powerpoint/2010/main" val="2783874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C020D-6B67-6F1B-0EBE-A9468871772D}"/>
              </a:ext>
            </a:extLst>
          </p:cNvPr>
          <p:cNvSpPr>
            <a:spLocks noGrp="1"/>
          </p:cNvSpPr>
          <p:nvPr>
            <p:ph type="title"/>
          </p:nvPr>
        </p:nvSpPr>
        <p:spPr>
          <a:xfrm>
            <a:off x="838200" y="365125"/>
            <a:ext cx="10515600" cy="6131928"/>
          </a:xfrm>
        </p:spPr>
        <p:txBody>
          <a:bodyPr>
            <a:normAutofit/>
          </a:bodyPr>
          <a:lstStyle/>
          <a:p>
            <a:r>
              <a:rPr lang="fr-FR" sz="3600" dirty="0"/>
              <a:t>Les </a:t>
            </a:r>
            <a:r>
              <a:rPr lang="fr-FR" sz="3600" b="1" u="sng" dirty="0">
                <a:solidFill>
                  <a:srgbClr val="FF0000"/>
                </a:solidFill>
                <a:effectLst>
                  <a:outerShdw blurRad="38100" dist="38100" dir="2700000" algn="tl">
                    <a:srgbClr val="000000">
                      <a:alpha val="43137"/>
                    </a:srgbClr>
                  </a:outerShdw>
                </a:effectLst>
              </a:rPr>
              <a:t>principales méthodes agile </a:t>
            </a:r>
            <a:r>
              <a:rPr lang="fr-FR" sz="3600" dirty="0"/>
              <a:t>sont:</a:t>
            </a:r>
            <a:br>
              <a:rPr lang="fr-FR" sz="3600" dirty="0"/>
            </a:br>
            <a:r>
              <a:rPr lang="fr-MA" sz="3600" dirty="0">
                <a:sym typeface="Wingdings" panose="05000000000000000000" pitchFamily="2" charset="2"/>
              </a:rPr>
              <a:t></a:t>
            </a:r>
            <a:r>
              <a:rPr lang="fr-MA" sz="3600" dirty="0"/>
              <a:t> RAD (Rapid Application </a:t>
            </a:r>
            <a:r>
              <a:rPr lang="fr-MA" sz="3600" dirty="0" err="1"/>
              <a:t>Development</a:t>
            </a:r>
            <a:r>
              <a:rPr lang="fr-MA" sz="3600" dirty="0"/>
              <a:t>) </a:t>
            </a:r>
            <a:br>
              <a:rPr lang="fr-MA" sz="3600" dirty="0"/>
            </a:br>
            <a:r>
              <a:rPr lang="fr-MA" sz="3600" dirty="0">
                <a:sym typeface="Wingdings" panose="05000000000000000000" pitchFamily="2" charset="2"/>
              </a:rPr>
              <a:t> </a:t>
            </a:r>
            <a:r>
              <a:rPr lang="fr-MA" sz="3600" dirty="0"/>
              <a:t>ASD (Adaptative Software </a:t>
            </a:r>
            <a:r>
              <a:rPr lang="fr-MA" sz="3600" dirty="0" err="1"/>
              <a:t>Development</a:t>
            </a:r>
            <a:r>
              <a:rPr lang="fr-MA" sz="3600" dirty="0"/>
              <a:t>) </a:t>
            </a:r>
            <a:r>
              <a:rPr lang="fr-MA" sz="3600" dirty="0">
                <a:sym typeface="Wingdings" panose="05000000000000000000" pitchFamily="2" charset="2"/>
              </a:rPr>
              <a:t> </a:t>
            </a:r>
            <a:r>
              <a:rPr lang="fr-MA" sz="3600" dirty="0"/>
              <a:t>Crystal </a:t>
            </a:r>
            <a:br>
              <a:rPr lang="fr-MA" sz="3600" dirty="0"/>
            </a:br>
            <a:r>
              <a:rPr lang="fr-MA" sz="3600" dirty="0">
                <a:sym typeface="Wingdings" panose="05000000000000000000" pitchFamily="2" charset="2"/>
              </a:rPr>
              <a:t> </a:t>
            </a:r>
            <a:r>
              <a:rPr lang="fr-MA" sz="3600" dirty="0"/>
              <a:t>DSDM (Dynamic Software </a:t>
            </a:r>
            <a:r>
              <a:rPr lang="fr-MA" sz="3600" dirty="0" err="1"/>
              <a:t>Development</a:t>
            </a:r>
            <a:r>
              <a:rPr lang="fr-MA" sz="3600" dirty="0"/>
              <a:t> 	Method) </a:t>
            </a:r>
            <a:br>
              <a:rPr lang="fr-MA" sz="3600" dirty="0"/>
            </a:br>
            <a:r>
              <a:rPr lang="fr-MA" sz="3600" dirty="0">
                <a:sym typeface="Wingdings" panose="05000000000000000000" pitchFamily="2" charset="2"/>
              </a:rPr>
              <a:t></a:t>
            </a:r>
            <a:r>
              <a:rPr lang="fr-MA" sz="3600" dirty="0"/>
              <a:t> Scrum </a:t>
            </a:r>
            <a:br>
              <a:rPr lang="fr-MA" sz="3600" dirty="0"/>
            </a:br>
            <a:r>
              <a:rPr lang="fr-MA" sz="3600" dirty="0">
                <a:sym typeface="Wingdings" panose="05000000000000000000" pitchFamily="2" charset="2"/>
              </a:rPr>
              <a:t></a:t>
            </a:r>
            <a:r>
              <a:rPr lang="fr-MA" sz="3600" dirty="0"/>
              <a:t> XP (</a:t>
            </a:r>
            <a:r>
              <a:rPr lang="fr-MA" sz="3600" dirty="0" err="1"/>
              <a:t>eXtreme</a:t>
            </a:r>
            <a:r>
              <a:rPr lang="fr-MA" sz="3600" dirty="0"/>
              <a:t> </a:t>
            </a:r>
            <a:r>
              <a:rPr lang="fr-MA" sz="3600" dirty="0" err="1"/>
              <a:t>Programming</a:t>
            </a:r>
            <a:r>
              <a:rPr lang="fr-MA" sz="3600" dirty="0"/>
              <a:t>)</a:t>
            </a:r>
          </a:p>
        </p:txBody>
      </p:sp>
    </p:spTree>
    <p:extLst>
      <p:ext uri="{BB962C8B-B14F-4D97-AF65-F5344CB8AC3E}">
        <p14:creationId xmlns:p14="http://schemas.microsoft.com/office/powerpoint/2010/main" val="8781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224DF-1FEF-A1BC-623B-39FEAB8DDBDE}"/>
              </a:ext>
            </a:extLst>
          </p:cNvPr>
          <p:cNvSpPr>
            <a:spLocks noGrp="1"/>
          </p:cNvSpPr>
          <p:nvPr>
            <p:ph type="title"/>
          </p:nvPr>
        </p:nvSpPr>
        <p:spPr>
          <a:xfrm>
            <a:off x="838200" y="333041"/>
            <a:ext cx="10515600" cy="6196096"/>
          </a:xfrm>
        </p:spPr>
        <p:txBody>
          <a:bodyPr>
            <a:normAutofit/>
          </a:bodyPr>
          <a:lstStyle/>
          <a:p>
            <a:br>
              <a:rPr lang="fr-FR" sz="3600" b="1" u="sng" dirty="0">
                <a:solidFill>
                  <a:srgbClr val="FF0000"/>
                </a:solidFill>
              </a:rPr>
            </a:br>
            <a:r>
              <a:rPr lang="fr-FR" sz="3600" b="1" u="sng" dirty="0">
                <a:solidFill>
                  <a:srgbClr val="FF0000"/>
                </a:solidFill>
              </a:rPr>
              <a:t>Activités de développement</a:t>
            </a:r>
            <a:br>
              <a:rPr lang="fr-FR" sz="3600" dirty="0"/>
            </a:br>
            <a:r>
              <a:rPr lang="fr-FR" sz="3600" dirty="0"/>
              <a:t> </a:t>
            </a:r>
            <a:br>
              <a:rPr lang="fr-FR" sz="3600" dirty="0"/>
            </a:br>
            <a:r>
              <a:rPr lang="fr-FR" sz="3600" dirty="0"/>
              <a:t> </a:t>
            </a:r>
            <a:r>
              <a:rPr lang="fr-FR" sz="3600" dirty="0">
                <a:sym typeface="Wingdings" panose="05000000000000000000" pitchFamily="2" charset="2"/>
              </a:rPr>
              <a:t> </a:t>
            </a:r>
            <a:r>
              <a:rPr lang="fr-FR" sz="3600" b="1" dirty="0">
                <a:effectLst>
                  <a:outerShdw blurRad="38100" dist="38100" dir="2700000" algn="tl">
                    <a:srgbClr val="000000">
                      <a:alpha val="43137"/>
                    </a:srgbClr>
                  </a:outerShdw>
                </a:effectLst>
              </a:rPr>
              <a:t>Spécification des besoins</a:t>
            </a:r>
            <a:br>
              <a:rPr lang="fr-FR" sz="3600" dirty="0"/>
            </a:br>
            <a:r>
              <a:rPr lang="fr-FR" sz="3600" dirty="0"/>
              <a:t>        (</a:t>
            </a:r>
            <a:r>
              <a:rPr lang="fr-FR" sz="3600" u="sng" dirty="0"/>
              <a:t>Description du problème </a:t>
            </a:r>
            <a:r>
              <a:rPr lang="fr-FR" sz="3600" dirty="0"/>
              <a:t>à traiter afin </a:t>
            </a:r>
            <a:r>
              <a:rPr lang="fr-FR" sz="3600" u="sng" dirty="0"/>
              <a:t>d’identifier </a:t>
            </a:r>
            <a:br>
              <a:rPr lang="fr-FR" sz="3600" dirty="0"/>
            </a:br>
            <a:r>
              <a:rPr lang="fr-FR" sz="3600" dirty="0"/>
              <a:t>	</a:t>
            </a:r>
            <a:r>
              <a:rPr lang="fr-FR" sz="3600" u="sng" dirty="0"/>
              <a:t>les besoins</a:t>
            </a:r>
            <a:r>
              <a:rPr lang="fr-FR" sz="3600" dirty="0"/>
              <a:t> de l'utilisateur) </a:t>
            </a:r>
            <a:br>
              <a:rPr lang="fr-FR" sz="3600" dirty="0"/>
            </a:br>
            <a:r>
              <a:rPr lang="fr-FR" sz="3600" dirty="0"/>
              <a:t> </a:t>
            </a:r>
            <a:r>
              <a:rPr lang="fr-FR" sz="3600" dirty="0">
                <a:sym typeface="Wingdings" panose="05000000000000000000" pitchFamily="2" charset="2"/>
              </a:rPr>
              <a:t> </a:t>
            </a:r>
            <a:r>
              <a:rPr lang="fr-FR" sz="3600" b="1" dirty="0">
                <a:effectLst>
                  <a:outerShdw blurRad="38100" dist="38100" dir="2700000" algn="tl">
                    <a:srgbClr val="000000">
                      <a:alpha val="43137"/>
                    </a:srgbClr>
                  </a:outerShdw>
                </a:effectLst>
              </a:rPr>
              <a:t>Analyse</a:t>
            </a:r>
            <a:r>
              <a:rPr lang="fr-FR" sz="3600" dirty="0"/>
              <a:t> </a:t>
            </a:r>
            <a:br>
              <a:rPr lang="fr-FR" sz="3600" dirty="0"/>
            </a:br>
            <a:r>
              <a:rPr lang="fr-FR" sz="3600" dirty="0"/>
              <a:t>	(Analyse </a:t>
            </a:r>
            <a:r>
              <a:rPr lang="fr-FR" sz="3600" u="sng" dirty="0"/>
              <a:t>détaillées</a:t>
            </a:r>
            <a:r>
              <a:rPr lang="fr-FR" sz="3600" dirty="0"/>
              <a:t> de toutes les fonctions)</a:t>
            </a:r>
            <a:br>
              <a:rPr lang="fr-FR" sz="3600" dirty="0"/>
            </a:br>
            <a:r>
              <a:rPr lang="fr-FR" sz="3600" dirty="0"/>
              <a:t> </a:t>
            </a:r>
            <a:r>
              <a:rPr lang="fr-FR" sz="3600" dirty="0">
                <a:sym typeface="Wingdings" panose="05000000000000000000" pitchFamily="2" charset="2"/>
              </a:rPr>
              <a:t> </a:t>
            </a:r>
            <a:r>
              <a:rPr lang="fr-FR" sz="3600" b="1" dirty="0">
                <a:effectLst>
                  <a:outerShdw blurRad="38100" dist="38100" dir="2700000" algn="tl">
                    <a:srgbClr val="000000">
                      <a:alpha val="43137"/>
                    </a:srgbClr>
                  </a:outerShdw>
                </a:effectLst>
              </a:rPr>
              <a:t>Conception </a:t>
            </a:r>
            <a:br>
              <a:rPr lang="fr-FR" sz="3600" b="1" dirty="0">
                <a:effectLst>
                  <a:outerShdw blurRad="38100" dist="38100" dir="2700000" algn="tl">
                    <a:srgbClr val="000000">
                      <a:alpha val="43137"/>
                    </a:srgbClr>
                  </a:outerShdw>
                </a:effectLst>
              </a:rPr>
            </a:br>
            <a:r>
              <a:rPr lang="fr-FR" sz="3600" b="1" dirty="0">
                <a:effectLst>
                  <a:outerShdw blurRad="38100" dist="38100" dir="2700000" algn="tl">
                    <a:srgbClr val="000000">
                      <a:alpha val="43137"/>
                    </a:srgbClr>
                  </a:outerShdw>
                </a:effectLst>
              </a:rPr>
              <a:t>	</a:t>
            </a:r>
            <a:r>
              <a:rPr lang="fr-FR" sz="3600" dirty="0"/>
              <a:t>(Définition </a:t>
            </a:r>
            <a:r>
              <a:rPr lang="fr-FR" sz="3600" u="sng" dirty="0"/>
              <a:t>d’architecture</a:t>
            </a:r>
            <a:r>
              <a:rPr lang="fr-FR" sz="3600" dirty="0"/>
              <a:t> générale du logiciel)</a:t>
            </a:r>
            <a:br>
              <a:rPr lang="fr-FR" sz="3600" dirty="0"/>
            </a:br>
            <a:endParaRPr lang="fr-MA" sz="3600" dirty="0"/>
          </a:p>
        </p:txBody>
      </p:sp>
    </p:spTree>
    <p:extLst>
      <p:ext uri="{BB962C8B-B14F-4D97-AF65-F5344CB8AC3E}">
        <p14:creationId xmlns:p14="http://schemas.microsoft.com/office/powerpoint/2010/main" val="314605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7CF15-C3F1-0070-10E6-84DF82F70AC1}"/>
              </a:ext>
            </a:extLst>
          </p:cNvPr>
          <p:cNvSpPr>
            <a:spLocks noGrp="1"/>
          </p:cNvSpPr>
          <p:nvPr>
            <p:ph type="title"/>
          </p:nvPr>
        </p:nvSpPr>
        <p:spPr>
          <a:xfrm>
            <a:off x="838200" y="365125"/>
            <a:ext cx="10515600" cy="6035675"/>
          </a:xfrm>
        </p:spPr>
        <p:txBody>
          <a:bodyPr>
            <a:normAutofit/>
          </a:bodyPr>
          <a:lstStyle/>
          <a:p>
            <a:r>
              <a:rPr lang="fr-FR" sz="3600" dirty="0"/>
              <a:t> </a:t>
            </a:r>
            <a:r>
              <a:rPr lang="fr-FR" sz="3600" dirty="0">
                <a:sym typeface="Wingdings" panose="05000000000000000000" pitchFamily="2" charset="2"/>
              </a:rPr>
              <a:t> </a:t>
            </a:r>
            <a:r>
              <a:rPr lang="fr-FR" sz="3600" b="1" dirty="0">
                <a:effectLst>
                  <a:outerShdw blurRad="38100" dist="38100" dir="2700000" algn="tl">
                    <a:srgbClr val="000000">
                      <a:alpha val="43137"/>
                    </a:srgbClr>
                  </a:outerShdw>
                </a:effectLst>
              </a:rPr>
              <a:t>Codage</a:t>
            </a:r>
            <a:br>
              <a:rPr lang="fr-FR" sz="3600" b="1" dirty="0">
                <a:effectLst>
                  <a:outerShdw blurRad="38100" dist="38100" dir="2700000" algn="tl">
                    <a:srgbClr val="000000">
                      <a:alpha val="43137"/>
                    </a:srgbClr>
                  </a:outerShdw>
                </a:effectLst>
              </a:rPr>
            </a:br>
            <a:r>
              <a:rPr lang="fr-FR" sz="3600" b="1" dirty="0">
                <a:effectLst>
                  <a:outerShdw blurRad="38100" dist="38100" dir="2700000" algn="tl">
                    <a:srgbClr val="000000">
                      <a:alpha val="43137"/>
                    </a:srgbClr>
                  </a:outerShdw>
                </a:effectLst>
              </a:rPr>
              <a:t>	</a:t>
            </a:r>
            <a:r>
              <a:rPr lang="fr-FR" sz="3600" dirty="0"/>
              <a:t>(Réalisation des programmes dans </a:t>
            </a:r>
            <a:r>
              <a:rPr lang="fr-FR" sz="3600" u="sng" dirty="0"/>
              <a:t>un  langage de </a:t>
            </a:r>
            <a:r>
              <a:rPr lang="fr-FR" sz="3600" dirty="0"/>
              <a:t>	</a:t>
            </a:r>
            <a:r>
              <a:rPr lang="fr-FR" sz="3600" u="sng" dirty="0"/>
              <a:t>programmation)</a:t>
            </a:r>
            <a:br>
              <a:rPr lang="fr-FR" sz="3600" dirty="0"/>
            </a:br>
            <a:r>
              <a:rPr lang="fr-FR" sz="3600" dirty="0"/>
              <a:t> </a:t>
            </a:r>
            <a:r>
              <a:rPr lang="fr-FR" sz="3600" dirty="0">
                <a:sym typeface="Wingdings" panose="05000000000000000000" pitchFamily="2" charset="2"/>
              </a:rPr>
              <a:t></a:t>
            </a:r>
            <a:r>
              <a:rPr lang="fr-FR" sz="3600" b="1" dirty="0">
                <a:effectLst>
                  <a:outerShdw blurRad="38100" dist="38100" dir="2700000" algn="tl">
                    <a:srgbClr val="000000">
                      <a:alpha val="43137"/>
                    </a:srgbClr>
                  </a:outerShdw>
                </a:effectLst>
                <a:sym typeface="Wingdings" panose="05000000000000000000" pitchFamily="2" charset="2"/>
              </a:rPr>
              <a:t> </a:t>
            </a:r>
            <a:r>
              <a:rPr lang="fr-FR" sz="3600" b="1" dirty="0">
                <a:effectLst>
                  <a:outerShdw blurRad="38100" dist="38100" dir="2700000" algn="tl">
                    <a:srgbClr val="000000">
                      <a:alpha val="43137"/>
                    </a:srgbClr>
                  </a:outerShdw>
                </a:effectLst>
              </a:rPr>
              <a:t>Tests</a:t>
            </a:r>
            <a:br>
              <a:rPr lang="fr-FR" sz="3600" dirty="0"/>
            </a:br>
            <a:r>
              <a:rPr lang="fr-FR" sz="3600" dirty="0"/>
              <a:t>	(déterminer la </a:t>
            </a:r>
            <a:r>
              <a:rPr lang="fr-FR" sz="3600" u="sng" dirty="0"/>
              <a:t>qualité</a:t>
            </a:r>
            <a:r>
              <a:rPr lang="fr-FR" sz="3600" dirty="0"/>
              <a:t> du logiciel)</a:t>
            </a:r>
            <a:br>
              <a:rPr lang="fr-FR" sz="3600" dirty="0"/>
            </a:br>
            <a:r>
              <a:rPr lang="fr-FR" sz="3600" dirty="0"/>
              <a:t> </a:t>
            </a:r>
            <a:r>
              <a:rPr lang="fr-FR" sz="3600" dirty="0">
                <a:sym typeface="Wingdings" panose="05000000000000000000" pitchFamily="2" charset="2"/>
              </a:rPr>
              <a:t> </a:t>
            </a:r>
            <a:r>
              <a:rPr lang="fr-FR" sz="3600" b="1" dirty="0">
                <a:effectLst>
                  <a:outerShdw blurRad="38100" dist="38100" dir="2700000" algn="tl">
                    <a:srgbClr val="000000">
                      <a:alpha val="43137"/>
                    </a:srgbClr>
                  </a:outerShdw>
                </a:effectLst>
              </a:rPr>
              <a:t>Maintenance </a:t>
            </a:r>
            <a:br>
              <a:rPr lang="fr-FR" sz="3600" b="1" dirty="0">
                <a:effectLst>
                  <a:outerShdw blurRad="38100" dist="38100" dir="2700000" algn="tl">
                    <a:srgbClr val="000000">
                      <a:alpha val="43137"/>
                    </a:srgbClr>
                  </a:outerShdw>
                </a:effectLst>
              </a:rPr>
            </a:br>
            <a:r>
              <a:rPr lang="fr-FR" sz="3600" b="1" dirty="0">
                <a:effectLst>
                  <a:outerShdw blurRad="38100" dist="38100" dir="2700000" algn="tl">
                    <a:srgbClr val="000000">
                      <a:alpha val="43137"/>
                    </a:srgbClr>
                  </a:outerShdw>
                </a:effectLst>
              </a:rPr>
              <a:t>	</a:t>
            </a:r>
            <a:r>
              <a:rPr lang="fr-FR" sz="3600" dirty="0"/>
              <a:t>(</a:t>
            </a:r>
            <a:r>
              <a:rPr lang="fr-FR" sz="3600" u="sng" dirty="0"/>
              <a:t>Suivi, modifications, améliorations </a:t>
            </a:r>
            <a:r>
              <a:rPr lang="fr-FR" sz="3600" dirty="0"/>
              <a:t>du logiciel 	après sa livraison au client)</a:t>
            </a:r>
            <a:br>
              <a:rPr lang="fr-FR" sz="3600" dirty="0"/>
            </a:br>
            <a:endParaRPr lang="fr-MA" sz="3600" dirty="0"/>
          </a:p>
        </p:txBody>
      </p:sp>
    </p:spTree>
    <p:extLst>
      <p:ext uri="{BB962C8B-B14F-4D97-AF65-F5344CB8AC3E}">
        <p14:creationId xmlns:p14="http://schemas.microsoft.com/office/powerpoint/2010/main" val="211455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01EAA5-3D48-07E9-541E-DD1E01757094}"/>
              </a:ext>
            </a:extLst>
          </p:cNvPr>
          <p:cNvSpPr>
            <a:spLocks noGrp="1"/>
          </p:cNvSpPr>
          <p:nvPr>
            <p:ph type="title"/>
          </p:nvPr>
        </p:nvSpPr>
        <p:spPr>
          <a:xfrm>
            <a:off x="838200" y="365125"/>
            <a:ext cx="10515600" cy="6083801"/>
          </a:xfrm>
        </p:spPr>
        <p:txBody>
          <a:bodyPr>
            <a:noAutofit/>
          </a:bodyPr>
          <a:lstStyle/>
          <a:p>
            <a:br>
              <a:rPr lang="fr-FR" sz="3600" b="1" dirty="0">
                <a:solidFill>
                  <a:srgbClr val="FF0000"/>
                </a:solidFill>
                <a:effectLst>
                  <a:outerShdw blurRad="38100" dist="38100" dir="2700000" algn="tl">
                    <a:srgbClr val="000000">
                      <a:alpha val="43137"/>
                    </a:srgbClr>
                  </a:outerShdw>
                </a:effectLst>
              </a:rPr>
            </a:br>
            <a:r>
              <a:rPr lang="fr-FR" sz="3600" b="1" dirty="0">
                <a:solidFill>
                  <a:srgbClr val="FF0000"/>
                </a:solidFill>
                <a:effectLst>
                  <a:outerShdw blurRad="38100" dist="38100" dir="2700000" algn="tl">
                    <a:srgbClr val="000000">
                      <a:alpha val="43137"/>
                    </a:srgbClr>
                  </a:outerShdw>
                </a:effectLst>
              </a:rPr>
              <a:t>	</a:t>
            </a:r>
            <a:r>
              <a:rPr lang="fr-FR" sz="3600" dirty="0"/>
              <a:t>Les </a:t>
            </a:r>
            <a:r>
              <a:rPr lang="fr-FR" sz="3600" b="1" dirty="0">
                <a:solidFill>
                  <a:srgbClr val="FF0000"/>
                </a:solidFill>
              </a:rPr>
              <a:t>livrables</a:t>
            </a:r>
            <a:r>
              <a:rPr lang="fr-FR" sz="3600" dirty="0"/>
              <a:t> sont des produits ou des documents produits par une activités et utilisé par les activités qui en dépendent.</a:t>
            </a:r>
            <a:br>
              <a:rPr lang="fr-FR" sz="3600" b="1" dirty="0">
                <a:solidFill>
                  <a:srgbClr val="FF0000"/>
                </a:solidFill>
                <a:effectLst>
                  <a:outerShdw blurRad="38100" dist="38100" dir="2700000" algn="tl">
                    <a:srgbClr val="000000">
                      <a:alpha val="43137"/>
                    </a:srgbClr>
                  </a:outerShdw>
                </a:effectLst>
              </a:rPr>
            </a:br>
            <a:br>
              <a:rPr lang="fr-FR" sz="3600" b="1" dirty="0">
                <a:solidFill>
                  <a:srgbClr val="FF0000"/>
                </a:solidFill>
                <a:effectLst>
                  <a:outerShdw blurRad="38100" dist="38100" dir="2700000" algn="tl">
                    <a:srgbClr val="000000">
                      <a:alpha val="43137"/>
                    </a:srgbClr>
                  </a:outerShdw>
                </a:effectLst>
              </a:rPr>
            </a:br>
            <a:r>
              <a:rPr lang="fr-FR" sz="3600" b="1" dirty="0">
                <a:solidFill>
                  <a:srgbClr val="FF0000"/>
                </a:solidFill>
                <a:effectLst>
                  <a:outerShdw blurRad="38100" dist="38100" dir="2700000" algn="tl">
                    <a:srgbClr val="000000">
                      <a:alpha val="43137"/>
                    </a:srgbClr>
                  </a:outerShdw>
                </a:effectLst>
              </a:rPr>
              <a:t>Types de tests:</a:t>
            </a:r>
            <a:br>
              <a:rPr lang="fr-FR" sz="3600" dirty="0"/>
            </a:br>
            <a:r>
              <a:rPr lang="fr-FR" sz="3600" dirty="0"/>
              <a:t> </a:t>
            </a:r>
            <a:r>
              <a:rPr lang="fr-FR" sz="3600" dirty="0">
                <a:sym typeface="Wingdings" panose="05000000000000000000" pitchFamily="2" charset="2"/>
              </a:rPr>
              <a:t></a:t>
            </a:r>
            <a:r>
              <a:rPr lang="fr-FR" sz="3600" dirty="0"/>
              <a:t>  tests unitaires</a:t>
            </a:r>
            <a:br>
              <a:rPr lang="fr-FR" sz="3600" dirty="0"/>
            </a:br>
            <a:r>
              <a:rPr lang="fr-FR" sz="3600" dirty="0"/>
              <a:t> </a:t>
            </a:r>
            <a:r>
              <a:rPr lang="fr-FR" sz="3600" dirty="0">
                <a:sym typeface="Wingdings" panose="05000000000000000000" pitchFamily="2" charset="2"/>
              </a:rPr>
              <a:t></a:t>
            </a:r>
            <a:r>
              <a:rPr lang="fr-FR" sz="3600" dirty="0"/>
              <a:t>  tests d’intégration </a:t>
            </a:r>
            <a:br>
              <a:rPr lang="fr-FR" sz="3600" dirty="0"/>
            </a:br>
            <a:r>
              <a:rPr lang="fr-FR" sz="3600" dirty="0"/>
              <a:t> </a:t>
            </a:r>
            <a:r>
              <a:rPr lang="fr-FR" sz="3600" dirty="0">
                <a:sym typeface="Wingdings" panose="05000000000000000000" pitchFamily="2" charset="2"/>
              </a:rPr>
              <a:t> </a:t>
            </a:r>
            <a:r>
              <a:rPr lang="fr-FR" sz="3600" dirty="0"/>
              <a:t> tests d’acceptation</a:t>
            </a:r>
            <a:br>
              <a:rPr lang="fr-FR" sz="3600" dirty="0"/>
            </a:br>
            <a:br>
              <a:rPr lang="fr-FR" sz="3600" dirty="0"/>
            </a:br>
            <a:endParaRPr lang="fr-MA" sz="3600" dirty="0"/>
          </a:p>
        </p:txBody>
      </p:sp>
    </p:spTree>
    <p:extLst>
      <p:ext uri="{BB962C8B-B14F-4D97-AF65-F5344CB8AC3E}">
        <p14:creationId xmlns:p14="http://schemas.microsoft.com/office/powerpoint/2010/main" val="30434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A25D45-CD3B-53E9-FBCC-18BAA0CC4EAD}"/>
              </a:ext>
            </a:extLst>
          </p:cNvPr>
          <p:cNvSpPr>
            <a:spLocks noGrp="1"/>
          </p:cNvSpPr>
          <p:nvPr>
            <p:ph type="title"/>
          </p:nvPr>
        </p:nvSpPr>
        <p:spPr>
          <a:xfrm>
            <a:off x="838200" y="365125"/>
            <a:ext cx="10515600" cy="6099843"/>
          </a:xfrm>
        </p:spPr>
        <p:txBody>
          <a:bodyPr>
            <a:noAutofit/>
          </a:bodyPr>
          <a:lstStyle/>
          <a:p>
            <a:r>
              <a:rPr lang="fr-FR" sz="3600" dirty="0"/>
              <a:t>La </a:t>
            </a:r>
            <a:r>
              <a:rPr lang="fr-FR" sz="3600" b="1" u="sng" dirty="0">
                <a:solidFill>
                  <a:srgbClr val="FF0000"/>
                </a:solidFill>
                <a:effectLst>
                  <a:outerShdw blurRad="38100" dist="38100" dir="2700000" algn="tl">
                    <a:srgbClr val="000000">
                      <a:alpha val="43137"/>
                    </a:srgbClr>
                  </a:outerShdw>
                </a:effectLst>
              </a:rPr>
              <a:t>maintenance corrective </a:t>
            </a:r>
            <a:r>
              <a:rPr lang="fr-FR" sz="3600" dirty="0"/>
              <a:t>fixe les </a:t>
            </a:r>
            <a:r>
              <a:rPr lang="fr-FR" sz="3600" u="sng" dirty="0"/>
              <a:t>différents bugs </a:t>
            </a:r>
            <a:r>
              <a:rPr lang="fr-FR" sz="3600" dirty="0"/>
              <a:t>d’un système.</a:t>
            </a:r>
            <a:br>
              <a:rPr lang="fr-FR" sz="3600" dirty="0"/>
            </a:br>
            <a:br>
              <a:rPr lang="fr-FR" sz="3600" dirty="0"/>
            </a:br>
            <a:r>
              <a:rPr lang="fr-FR" sz="3600" dirty="0"/>
              <a:t> La </a:t>
            </a:r>
            <a:r>
              <a:rPr lang="fr-FR" sz="3600" b="1" u="sng" dirty="0">
                <a:solidFill>
                  <a:srgbClr val="FF0000"/>
                </a:solidFill>
                <a:effectLst>
                  <a:outerShdw blurRad="38100" dist="38100" dir="2700000" algn="tl">
                    <a:srgbClr val="000000">
                      <a:alpha val="43137"/>
                    </a:srgbClr>
                  </a:outerShdw>
                </a:effectLst>
              </a:rPr>
              <a:t>maintenance adaptative</a:t>
            </a:r>
            <a:r>
              <a:rPr lang="fr-FR" sz="3600" dirty="0"/>
              <a:t> fixe les </a:t>
            </a:r>
            <a:r>
              <a:rPr lang="fr-FR" sz="3600" u="sng" dirty="0"/>
              <a:t>différents changements qui doivent être faits </a:t>
            </a:r>
            <a:r>
              <a:rPr lang="fr-FR" sz="3600" dirty="0"/>
              <a:t>afin de </a:t>
            </a:r>
            <a:r>
              <a:rPr lang="fr-FR" sz="3600" u="sng" dirty="0"/>
              <a:t>suivre l’environnement</a:t>
            </a:r>
            <a:r>
              <a:rPr lang="fr-FR" sz="3600" dirty="0"/>
              <a:t> du système en permanente évolution.</a:t>
            </a:r>
            <a:br>
              <a:rPr lang="fr-FR" sz="3600" dirty="0"/>
            </a:br>
            <a:br>
              <a:rPr lang="fr-FR" sz="3600" dirty="0"/>
            </a:br>
            <a:r>
              <a:rPr lang="fr-FR" sz="3600" dirty="0"/>
              <a:t> La </a:t>
            </a:r>
            <a:r>
              <a:rPr lang="fr-FR" sz="3600" b="1" u="sng" dirty="0">
                <a:solidFill>
                  <a:srgbClr val="FF0000"/>
                </a:solidFill>
                <a:effectLst>
                  <a:outerShdw blurRad="38100" dist="38100" dir="2700000" algn="tl">
                    <a:srgbClr val="000000">
                      <a:alpha val="43137"/>
                    </a:srgbClr>
                  </a:outerShdw>
                </a:effectLst>
              </a:rPr>
              <a:t>maintenance préventive </a:t>
            </a:r>
            <a:r>
              <a:rPr lang="fr-FR" sz="3600" dirty="0"/>
              <a:t>peut être définie comme la maintenance exécutée </a:t>
            </a:r>
            <a:r>
              <a:rPr lang="fr-FR" sz="3600" u="sng" dirty="0"/>
              <a:t>afin d'empêcher des problèmes avant qu’ils surviennent.</a:t>
            </a:r>
            <a:endParaRPr lang="fr-MA" sz="3600" u="sng" dirty="0"/>
          </a:p>
        </p:txBody>
      </p:sp>
    </p:spTree>
    <p:extLst>
      <p:ext uri="{BB962C8B-B14F-4D97-AF65-F5344CB8AC3E}">
        <p14:creationId xmlns:p14="http://schemas.microsoft.com/office/powerpoint/2010/main" val="121656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77915-E4F1-F1BB-3BD5-EE13C0D56993}"/>
              </a:ext>
            </a:extLst>
          </p:cNvPr>
          <p:cNvSpPr>
            <a:spLocks noGrp="1"/>
          </p:cNvSpPr>
          <p:nvPr>
            <p:ph type="title"/>
          </p:nvPr>
        </p:nvSpPr>
        <p:spPr>
          <a:xfrm>
            <a:off x="838200" y="365125"/>
            <a:ext cx="10515600" cy="5939422"/>
          </a:xfrm>
        </p:spPr>
        <p:txBody>
          <a:bodyPr>
            <a:normAutofit/>
          </a:bodyPr>
          <a:lstStyle/>
          <a:p>
            <a:r>
              <a:rPr lang="fr-MA" sz="3600" dirty="0"/>
              <a:t>Le </a:t>
            </a:r>
            <a:r>
              <a:rPr lang="fr-MA" sz="3600" b="1" u="sng" dirty="0">
                <a:solidFill>
                  <a:srgbClr val="FF0000"/>
                </a:solidFill>
                <a:effectLst>
                  <a:outerShdw blurRad="38100" dist="38100" dir="2700000" algn="tl">
                    <a:srgbClr val="000000">
                      <a:alpha val="43137"/>
                    </a:srgbClr>
                  </a:outerShdw>
                </a:effectLst>
              </a:rPr>
              <a:t>modèle de processus</a:t>
            </a:r>
            <a:r>
              <a:rPr lang="fr-MA" sz="3600" dirty="0"/>
              <a:t> doit définir: </a:t>
            </a:r>
            <a:br>
              <a:rPr lang="fr-MA" sz="3600" dirty="0"/>
            </a:br>
            <a:br>
              <a:rPr lang="fr-MA" sz="3600" dirty="0"/>
            </a:br>
            <a:r>
              <a:rPr lang="fr-MA" sz="3600" dirty="0"/>
              <a:t> </a:t>
            </a:r>
            <a:r>
              <a:rPr lang="fr-MA" sz="3600" dirty="0">
                <a:sym typeface="Wingdings" panose="05000000000000000000" pitchFamily="2" charset="2"/>
              </a:rPr>
              <a:t> </a:t>
            </a:r>
            <a:r>
              <a:rPr lang="fr-MA" sz="3600" dirty="0"/>
              <a:t>Les </a:t>
            </a:r>
            <a:r>
              <a:rPr lang="fr-MA" sz="3600" b="1" u="sng" dirty="0"/>
              <a:t>phases du développement</a:t>
            </a:r>
            <a:r>
              <a:rPr lang="fr-MA" sz="3600" dirty="0"/>
              <a:t>:</a:t>
            </a:r>
            <a:br>
              <a:rPr lang="fr-MA" sz="3600" dirty="0"/>
            </a:br>
            <a:r>
              <a:rPr lang="fr-MA" sz="3600" dirty="0"/>
              <a:t>	les activités de dev</a:t>
            </a:r>
            <a:br>
              <a:rPr lang="fr-MA" sz="3600" dirty="0"/>
            </a:br>
            <a:br>
              <a:rPr lang="fr-MA" sz="3600" dirty="0"/>
            </a:br>
            <a:r>
              <a:rPr lang="fr-MA" sz="3600" dirty="0"/>
              <a:t> </a:t>
            </a:r>
            <a:r>
              <a:rPr lang="fr-MA" sz="3600" dirty="0">
                <a:sym typeface="Wingdings" panose="05000000000000000000" pitchFamily="2" charset="2"/>
              </a:rPr>
              <a:t> </a:t>
            </a:r>
            <a:r>
              <a:rPr lang="fr-MA" sz="3600" dirty="0"/>
              <a:t>Les </a:t>
            </a:r>
            <a:r>
              <a:rPr lang="fr-MA" sz="3600" b="1" u="sng" dirty="0"/>
              <a:t>produits intermédiaires</a:t>
            </a:r>
            <a:r>
              <a:rPr lang="fr-MA" sz="3600" dirty="0"/>
              <a:t>: </a:t>
            </a:r>
            <a:br>
              <a:rPr lang="fr-MA" sz="3600" dirty="0"/>
            </a:br>
            <a:r>
              <a:rPr lang="fr-MA" sz="3600" dirty="0"/>
              <a:t>	prototype, documentations...</a:t>
            </a:r>
          </a:p>
        </p:txBody>
      </p:sp>
    </p:spTree>
    <p:extLst>
      <p:ext uri="{BB962C8B-B14F-4D97-AF65-F5344CB8AC3E}">
        <p14:creationId xmlns:p14="http://schemas.microsoft.com/office/powerpoint/2010/main" val="330499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5FE5AC-0867-443D-8E3D-1340BC256A64}"/>
              </a:ext>
            </a:extLst>
          </p:cNvPr>
          <p:cNvSpPr>
            <a:spLocks noGrp="1"/>
          </p:cNvSpPr>
          <p:nvPr>
            <p:ph type="title"/>
          </p:nvPr>
        </p:nvSpPr>
        <p:spPr>
          <a:xfrm>
            <a:off x="838200" y="365125"/>
            <a:ext cx="10515600" cy="6180054"/>
          </a:xfrm>
        </p:spPr>
        <p:txBody>
          <a:bodyPr>
            <a:normAutofit/>
          </a:bodyPr>
          <a:lstStyle/>
          <a:p>
            <a:r>
              <a:rPr lang="fr-FR" sz="3600" dirty="0"/>
              <a:t>Un </a:t>
            </a:r>
            <a:r>
              <a:rPr lang="fr-FR" sz="3600" b="1" dirty="0">
                <a:solidFill>
                  <a:srgbClr val="FF0000"/>
                </a:solidFill>
                <a:effectLst>
                  <a:outerShdw blurRad="38100" dist="38100" dir="2700000" algn="tl">
                    <a:srgbClr val="000000">
                      <a:alpha val="43137"/>
                    </a:srgbClr>
                  </a:outerShdw>
                </a:effectLst>
              </a:rPr>
              <a:t>processus de développement </a:t>
            </a:r>
            <a:r>
              <a:rPr lang="fr-FR" sz="3600" dirty="0"/>
              <a:t>logiciel ou </a:t>
            </a:r>
            <a:r>
              <a:rPr lang="fr-FR" sz="3600" b="1" dirty="0">
                <a:solidFill>
                  <a:srgbClr val="FF0000"/>
                </a:solidFill>
                <a:effectLst>
                  <a:outerShdw blurRad="38100" dist="38100" dir="2700000" algn="tl">
                    <a:srgbClr val="000000">
                      <a:alpha val="43137"/>
                    </a:srgbClr>
                  </a:outerShdw>
                </a:effectLst>
              </a:rPr>
              <a:t>cycle de vie </a:t>
            </a:r>
            <a:r>
              <a:rPr lang="fr-FR" sz="3600" dirty="0"/>
              <a:t>d’un logiciel  est un </a:t>
            </a:r>
            <a:r>
              <a:rPr lang="fr-FR" sz="3600" u="sng" dirty="0"/>
              <a:t>ensemble d’activités conduisant à </a:t>
            </a:r>
            <a:r>
              <a:rPr lang="fr-FR" sz="3600" dirty="0"/>
              <a:t>	</a:t>
            </a:r>
            <a:r>
              <a:rPr lang="fr-FR" sz="3600" u="sng" dirty="0"/>
              <a:t>la production</a:t>
            </a:r>
            <a:r>
              <a:rPr lang="fr-FR" sz="3600" dirty="0"/>
              <a:t> d’un logiciel.</a:t>
            </a:r>
            <a:br>
              <a:rPr lang="fr-FR" sz="3600" dirty="0"/>
            </a:br>
            <a:r>
              <a:rPr lang="fr-FR" sz="3600" dirty="0"/>
              <a:t> </a:t>
            </a:r>
            <a:br>
              <a:rPr lang="fr-FR" sz="3600" dirty="0"/>
            </a:br>
            <a:r>
              <a:rPr lang="fr-FR" sz="3600" b="1" u="sng" dirty="0">
                <a:solidFill>
                  <a:srgbClr val="FF0000"/>
                </a:solidFill>
              </a:rPr>
              <a:t>Objectif:</a:t>
            </a:r>
            <a:br>
              <a:rPr lang="fr-FR" sz="3600" dirty="0"/>
            </a:br>
            <a:r>
              <a:rPr lang="fr-FR" sz="3600" dirty="0">
                <a:sym typeface="Wingdings" panose="05000000000000000000" pitchFamily="2" charset="2"/>
              </a:rPr>
              <a:t> </a:t>
            </a:r>
            <a:r>
              <a:rPr lang="fr-FR" sz="3600" u="sng" dirty="0"/>
              <a:t>Maîtriser les gros projets</a:t>
            </a:r>
            <a:br>
              <a:rPr lang="fr-FR" sz="3600" dirty="0"/>
            </a:br>
            <a:br>
              <a:rPr lang="fr-FR" sz="3600" dirty="0"/>
            </a:br>
            <a:r>
              <a:rPr lang="fr-FR" sz="3600" dirty="0"/>
              <a:t> </a:t>
            </a:r>
            <a:r>
              <a:rPr lang="fr-FR" sz="3600" dirty="0">
                <a:sym typeface="Wingdings" panose="05000000000000000000" pitchFamily="2" charset="2"/>
              </a:rPr>
              <a:t> </a:t>
            </a:r>
            <a:r>
              <a:rPr lang="fr-FR" sz="3600" u="sng" dirty="0"/>
              <a:t>Découper le projet </a:t>
            </a:r>
            <a:r>
              <a:rPr lang="fr-FR" sz="3600" dirty="0"/>
              <a:t>et </a:t>
            </a:r>
            <a:r>
              <a:rPr lang="fr-FR" sz="3600" u="sng" dirty="0"/>
              <a:t>affecter</a:t>
            </a:r>
            <a:r>
              <a:rPr lang="fr-FR" sz="3600" dirty="0"/>
              <a:t> correctement les </a:t>
            </a:r>
            <a:r>
              <a:rPr lang="fr-FR" sz="3600" u="sng" dirty="0"/>
              <a:t>tâches anticiper </a:t>
            </a:r>
            <a:r>
              <a:rPr lang="fr-FR" sz="3600" dirty="0"/>
              <a:t>et </a:t>
            </a:r>
            <a:r>
              <a:rPr lang="fr-FR" sz="3600" u="sng" dirty="0"/>
              <a:t>gérer les risques</a:t>
            </a:r>
            <a:endParaRPr lang="fr-MA" sz="3600" u="sng" dirty="0"/>
          </a:p>
        </p:txBody>
      </p:sp>
    </p:spTree>
    <p:extLst>
      <p:ext uri="{BB962C8B-B14F-4D97-AF65-F5344CB8AC3E}">
        <p14:creationId xmlns:p14="http://schemas.microsoft.com/office/powerpoint/2010/main" val="9934943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1686</TotalTime>
  <Words>1368</Words>
  <Application>Microsoft Office PowerPoint</Application>
  <PresentationFormat>Grand écran</PresentationFormat>
  <Paragraphs>25</Paragraphs>
  <Slides>37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Arial</vt:lpstr>
      <vt:lpstr>Calibri</vt:lpstr>
      <vt:lpstr>Calibri Light</vt:lpstr>
      <vt:lpstr>Literata</vt:lpstr>
      <vt:lpstr>Thème Office</vt:lpstr>
      <vt:lpstr>Présentation PowerPoint</vt:lpstr>
      <vt:lpstr>Le but des approches (cycles de vie) est de rationaliser les activités qui interviennent tout au long du  développement et de mieux gérer les acteurs qui y  participent.  L’objectif de cycle de vie   détecter ces erreurs et  maîtriser la qualité du logiciel.   </vt:lpstr>
      <vt:lpstr>Etapes de développement: - Définition      Que doit faire le logiciel?       De quelle façon ?       Sous quelle condition? - Développement      Logiciel fonctionnel   Code source - Support      Correction / Amelioration</vt:lpstr>
      <vt:lpstr> Activités de développement     Spécification des besoins         (Description du problème à traiter afin d’identifier   les besoins de l'utilisateur)    Analyse   (Analyse détaillées de toutes les fonctions)   Conception   (Définition d’architecture générale du logiciel) </vt:lpstr>
      <vt:lpstr>  Codage  (Réalisation des programmes dans un  langage de  programmation)   Tests  (déterminer la qualité du logiciel)   Maintenance   (Suivi, modifications, améliorations du logiciel  après sa livraison au client) </vt:lpstr>
      <vt:lpstr>  Les livrables sont des produits ou des documents produits par une activités et utilisé par les activités qui en dépendent.  Types de tests:    tests unitaires    tests d’intégration     tests d’acceptation  </vt:lpstr>
      <vt:lpstr>La maintenance corrective fixe les différents bugs d’un système.   La maintenance adaptative fixe les différents changements qui doivent être faits afin de suivre l’environnement du système en permanente évolution.   La maintenance préventive peut être définie comme la maintenance exécutée afin d'empêcher des problèmes avant qu’ils surviennent.</vt:lpstr>
      <vt:lpstr>Le modèle de processus doit définir:     Les phases du développement:  les activités de dev    Les produits intermédiaires:   prototype, documentations...</vt:lpstr>
      <vt:lpstr>Un processus de développement logiciel ou cycle de vie d’un logiciel  est un ensemble d’activités conduisant à  la production d’un logiciel.   Objectif:  Maîtriser les gros projets    Découper le projet et affecter correctement les tâches anticiper et gérer les risques</vt:lpstr>
      <vt:lpstr>Présentation PowerPoint</vt:lpstr>
      <vt:lpstr>Présentation PowerPoint</vt:lpstr>
      <vt:lpstr>1- Model en Cascade:  Principes : Considérer le développement logiciel comme une succession d’étapes  réalisées de façon strictement séquentielle.  Il n’y a pas(ou peu) de retours en arrière.  Quand l’utiliser ? :  Quand les besoins sont connus et stables  Quand la technologie à utiliser est maîtrisée  Lors de la création d’une nouvelle version d’un produit existant</vt:lpstr>
      <vt:lpstr>Présentation PowerPoint</vt:lpstr>
      <vt:lpstr>Avantages :   Facile à utiliser et à comprendre  Idéal pour la gestion et le suivi de projets Inconvénients:  Sensibilité aux nouveaux besoins: refaire  tout  Une phase ne peut démarrer que si l’étape  précédente est terminé  Le produit n’est visible qu’à la fin  Les risques se décalent vers la fin</vt:lpstr>
      <vt:lpstr>2 - Modèle en V:  Concentrer sur la vérification et la validation  Le test du produit se fait en parallèle par rapport aux autres activités.  Quand l’utiliser: Quand le produit à développer à de très hautes exigences de qualité  Quand les besoins sont connus à l’avance </vt:lpstr>
      <vt:lpstr>Présentation PowerPoint</vt:lpstr>
      <vt:lpstr>Avantages :  Met l’accent sur les tests et la validation et par  conséquent, ça accroît la qualité du logiciel  Chaque livrable doit être testable  Facile à planifier dans une gestion de projets  Facile à utiliser  Inconvénient:  Ne gère pas explicitement les changements des spécifications</vt:lpstr>
      <vt:lpstr>3- Cycle en Y: Son intérêt est de séparer les préoccupations concernant les aspects fonctionnels liés au domaine métier et les aspects techniques liés aux solutions technologiques à employer pour la mise en œuvre. </vt:lpstr>
      <vt:lpstr>Présentation PowerPoint</vt:lpstr>
      <vt:lpstr>4- Modèle Incrémental:  Chaque incrément est une construction partielle du logiciel  Trie les spécifications par priorités et les regroupent dans des groupes de spécifications  Quand l’utiliser ?  Quand la plupart des spécifications sont connues à  l’avances  Quand on veut rapidement un produit fonctionnel  Pour des projets de longues durées</vt:lpstr>
      <vt:lpstr>Présentation PowerPoint</vt:lpstr>
      <vt:lpstr>Présentation PowerPoint</vt:lpstr>
      <vt:lpstr>Avantages  Développement de fonctionnalités à risque en  premier  Chaque incrément donne un produit fonctionnel  Le client intervient à la fin de chaque incrément  Utiliser l’approche « diviser pour régner »  Le client entre en relation avec le produit très tôt  Inconvenient:  Exige une bonne planification et une bonne  conception  Exige une vision sur le produit fini pour pouvoir le  diviser en incréments</vt:lpstr>
      <vt:lpstr>5 - Modèle en Spirale:   Modèle itératif   Des incréments sous forme de cycle à la fin de chaque cycle on détermine les objectifs du cycle suivant    Chaque cycle est composé des même activités que du modèle en cascade. </vt:lpstr>
      <vt:lpstr>Présentation PowerPoint</vt:lpstr>
      <vt:lpstr>Avantages :   Identification rapide des risques  Impacts minimaux des risques sur le projet  Fonctions critiques développées en premier  Feedback rapide du client  Inconvénients :  Le modèle est très complexe  Les développeurs doivent être réaffectés  pendant les phases de non-développement</vt:lpstr>
      <vt:lpstr>Quand est-ce que l’utiliser ?   Quand le prototypage est exigé   Quand le risque du projet est considérable   Quand les spécifications ne sont pas stables   Pour les nouveaux produits   Quand le projet implique de la recherche et de  l’investigation</vt:lpstr>
      <vt:lpstr>Présentation PowerPoint</vt:lpstr>
      <vt:lpstr>Les méthodes agiles:  Les nouveaux modèles sont plus « légers » : moins de documentation et moins de contrôle sur le procédé.   Ces modèles permettent de s’ajuster rapidement aux changements des spécifications tout en garantissant des livraisons fréquentes.</vt:lpstr>
      <vt:lpstr>Définitions Agile:  Adaptive (l'apprentissage).   Group effort (collaboration au sein de l'équipe).   Itérative (développement rapide, intégration continue, tests et livraison fréquente).   Lean (processus simples et souples).   Empowered (bien équipé pour réussir le projet).</vt:lpstr>
      <vt:lpstr>Présentation PowerPoint</vt:lpstr>
      <vt:lpstr>Les 4 valeurs du Manifestes Agile: 1) Les individus et leurs interactions plus que les processus et les outils. 2) Du logiciel qui fonctionne plus qu’une documentation exhaustive. 3) La collaboration avec les clients plus que la négociation contractuelle. 4) L’adaptation au changement plus que le suivi d’un plan.</vt:lpstr>
      <vt:lpstr>Les 12 principes du manifestes Agile:   1) Livrer de la valeur au client 2) Intégrer les demandes de changement 3) Livrer fréquemment une version opérationnelle 4) Assurer une coopération entre le client et l’équipe 5) Réaliser les projets avec des personnes motivées 6) Privilégier le dialogue en face à face   </vt:lpstr>
      <vt:lpstr> 7) Mesurer l'avancement sur la base d'un produit  opérationnel  8) Faire avancer le projet à un rythme soutenable   et constant  9) Contrôler l’excellence technique et à la conception  (refactoring) 10) Minimiser la quantité de travail inutile  11) Construire le projet avec des équipes   auto-organisées  12) Améliorer constamment l'efficacité de l'équipe </vt:lpstr>
      <vt:lpstr>La dépendance entre les 4 valeurs et les 12 principes du manifestes Agile: </vt:lpstr>
      <vt:lpstr>Présentation PowerPoint</vt:lpstr>
      <vt:lpstr>Les principales méthodes agile sont:  RAD (Rapid Application Development)   ASD (Adaptative Software Development)  Crystal   DSDM (Dynamic Software Development  Method)   Scrum   XP (eXtreme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Notattion du Genie Logiciel</dc:title>
  <dc:creator>AZIZA Beloued</dc:creator>
  <cp:lastModifiedBy>AZIZA Beloued</cp:lastModifiedBy>
  <cp:revision>3</cp:revision>
  <dcterms:created xsi:type="dcterms:W3CDTF">2022-05-24T09:02:21Z</dcterms:created>
  <dcterms:modified xsi:type="dcterms:W3CDTF">2022-05-30T20:34:56Z</dcterms:modified>
</cp:coreProperties>
</file>