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48" y="5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2F7A0EF-B3AD-46C8-9534-B4668CB8DC9E}" type="datetimeFigureOut">
              <a:rPr lang="id-ID" smtClean="0"/>
              <a:pPr/>
              <a:t>10/09/2020</a:t>
            </a:fld>
            <a:endParaRPr lang="id-ID"/>
          </a:p>
        </p:txBody>
      </p:sp>
      <p:sp>
        <p:nvSpPr>
          <p:cNvPr id="20" name="Footer Placeholder 19"/>
          <p:cNvSpPr>
            <a:spLocks noGrp="1"/>
          </p:cNvSpPr>
          <p:nvPr>
            <p:ph type="ftr" sz="quarter" idx="11"/>
          </p:nvPr>
        </p:nvSpPr>
        <p:spPr/>
        <p:txBody>
          <a:bodyPr/>
          <a:lstStyle>
            <a:extLst/>
          </a:lstStyle>
          <a:p>
            <a:endParaRPr lang="id-ID"/>
          </a:p>
        </p:txBody>
      </p:sp>
      <p:sp>
        <p:nvSpPr>
          <p:cNvPr id="10" name="Slide Number Placeholder 9"/>
          <p:cNvSpPr>
            <a:spLocks noGrp="1"/>
          </p:cNvSpPr>
          <p:nvPr>
            <p:ph type="sldNum" sz="quarter" idx="12"/>
          </p:nvPr>
        </p:nvSpPr>
        <p:spPr/>
        <p:txBody>
          <a:bodyPr/>
          <a:lstStyle>
            <a:extLst/>
          </a:lstStyle>
          <a:p>
            <a:fld id="{E59C05F1-4761-4ECE-AD20-7CCC626C1C70}" type="slidenum">
              <a:rPr lang="id-ID" smtClean="0"/>
              <a:pPr/>
              <a:t>‹#›</a:t>
            </a:fld>
            <a:endParaRPr lang="id-ID"/>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F7A0EF-B3AD-46C8-9534-B4668CB8DC9E}" type="datetimeFigureOut">
              <a:rPr lang="id-ID" smtClean="0"/>
              <a:pPr/>
              <a:t>10/09/2020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F7A0EF-B3AD-46C8-9534-B4668CB8DC9E}" type="datetimeFigureOut">
              <a:rPr lang="id-ID" smtClean="0"/>
              <a:pPr/>
              <a:t>10/09/2020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F7A0EF-B3AD-46C8-9534-B4668CB8DC9E}" type="datetimeFigureOut">
              <a:rPr lang="id-ID" smtClean="0"/>
              <a:pPr/>
              <a:t>10/09/2020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2F7A0EF-B3AD-46C8-9534-B4668CB8DC9E}" type="datetimeFigureOut">
              <a:rPr lang="id-ID" smtClean="0"/>
              <a:pPr/>
              <a:t>10/09/2020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59C05F1-4761-4ECE-AD20-7CCC626C1C70}" type="slidenum">
              <a:rPr lang="id-ID" smtClean="0"/>
              <a:pPr/>
              <a:t>‹#›</a:t>
            </a:fld>
            <a:endParaRPr lang="id-ID"/>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F7A0EF-B3AD-46C8-9534-B4668CB8DC9E}" type="datetimeFigureOut">
              <a:rPr lang="id-ID" smtClean="0"/>
              <a:pPr/>
              <a:t>10/09/2020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2F7A0EF-B3AD-46C8-9534-B4668CB8DC9E}" type="datetimeFigureOut">
              <a:rPr lang="id-ID" smtClean="0"/>
              <a:pPr/>
              <a:t>10/09/2020</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2F7A0EF-B3AD-46C8-9534-B4668CB8DC9E}" type="datetimeFigureOut">
              <a:rPr lang="id-ID" smtClean="0"/>
              <a:pPr/>
              <a:t>10/09/2020</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2F7A0EF-B3AD-46C8-9534-B4668CB8DC9E}" type="datetimeFigureOut">
              <a:rPr lang="id-ID" smtClean="0"/>
              <a:pPr/>
              <a:t>10/09/2020</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E59C05F1-4761-4ECE-AD20-7CCC626C1C70}" type="slidenum">
              <a:rPr lang="id-ID" smtClean="0"/>
              <a:pPr/>
              <a:t>‹#›</a:t>
            </a:fld>
            <a:endParaRPr lang="id-ID"/>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F7A0EF-B3AD-46C8-9534-B4668CB8DC9E}" type="datetimeFigureOut">
              <a:rPr lang="id-ID" smtClean="0"/>
              <a:pPr/>
              <a:t>10/09/2020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2F7A0EF-B3AD-46C8-9534-B4668CB8DC9E}" type="datetimeFigureOut">
              <a:rPr lang="id-ID" smtClean="0"/>
              <a:pPr/>
              <a:t>10/09/2020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E59C05F1-4761-4ECE-AD20-7CCC626C1C70}" type="slidenum">
              <a:rPr lang="id-ID" smtClean="0"/>
              <a:pPr/>
              <a:t>‹#›</a:t>
            </a:fld>
            <a:endParaRPr lang="id-ID"/>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2F7A0EF-B3AD-46C8-9534-B4668CB8DC9E}" type="datetimeFigureOut">
              <a:rPr lang="id-ID" smtClean="0"/>
              <a:pPr/>
              <a:t>10/09/2020</a:t>
            </a:fld>
            <a:endParaRPr lang="id-ID"/>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id-ID"/>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59C05F1-4761-4ECE-AD20-7CCC626C1C70}" type="slidenum">
              <a:rPr lang="id-ID" smtClean="0"/>
              <a:pPr/>
              <a:t>‹#›</a:t>
            </a:fld>
            <a:endParaRPr lang="id-ID"/>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77035" y="428604"/>
          <a:ext cx="5789930" cy="6215106"/>
        </p:xfrm>
        <a:graphic>
          <a:graphicData uri="http://schemas.openxmlformats.org/drawingml/2006/table">
            <a:tbl>
              <a:tblPr/>
              <a:tblGrid>
                <a:gridCol w="5789930"/>
              </a:tblGrid>
              <a:tr h="6215106">
                <a:tc>
                  <a:txBody>
                    <a:bodyPr/>
                    <a:lstStyle/>
                    <a:p>
                      <a:pPr algn="ctr">
                        <a:lnSpc>
                          <a:spcPct val="115000"/>
                        </a:lnSpc>
                        <a:spcAft>
                          <a:spcPts val="0"/>
                        </a:spcAft>
                      </a:pPr>
                      <a:endParaRPr lang="en-US" sz="1200" b="0" dirty="0">
                        <a:latin typeface="Arial"/>
                        <a:ea typeface="Times New Roman"/>
                        <a:cs typeface="Book Antiqua"/>
                      </a:endParaRPr>
                    </a:p>
                    <a:p>
                      <a:pPr algn="ctr">
                        <a:lnSpc>
                          <a:spcPct val="115000"/>
                        </a:lnSpc>
                        <a:spcAft>
                          <a:spcPts val="0"/>
                        </a:spcAft>
                      </a:pPr>
                      <a:r>
                        <a:rPr lang="id-ID" sz="1600" b="0" dirty="0">
                          <a:latin typeface="Times New Roman" pitchFamily="18" charset="0"/>
                          <a:ea typeface="Times New Roman"/>
                          <a:cs typeface="Times New Roman" pitchFamily="18" charset="0"/>
                        </a:rPr>
                        <a:t>Kontrak </a:t>
                      </a:r>
                      <a:r>
                        <a:rPr lang="id-ID" sz="1600" b="0" dirty="0" smtClean="0">
                          <a:latin typeface="Times New Roman" pitchFamily="18" charset="0"/>
                          <a:ea typeface="Times New Roman"/>
                          <a:cs typeface="Times New Roman" pitchFamily="18" charset="0"/>
                        </a:rPr>
                        <a:t>Pembelajaran</a:t>
                      </a:r>
                      <a:endParaRPr lang="id-ID" sz="1600" b="1" dirty="0">
                        <a:latin typeface="Times New Roman" pitchFamily="18" charset="0"/>
                        <a:ea typeface="Times New Roman"/>
                        <a:cs typeface="Times New Roman" pitchFamily="18" charset="0"/>
                      </a:endParaRPr>
                    </a:p>
                    <a:p>
                      <a:pPr algn="ctr">
                        <a:lnSpc>
                          <a:spcPct val="115000"/>
                        </a:lnSpc>
                        <a:spcAft>
                          <a:spcPts val="0"/>
                        </a:spcAft>
                      </a:pPr>
                      <a:r>
                        <a:rPr lang="id-ID" sz="1600" b="0" dirty="0">
                          <a:latin typeface="Times New Roman" pitchFamily="18" charset="0"/>
                          <a:ea typeface="Times New Roman"/>
                          <a:cs typeface="Times New Roman" pitchFamily="18" charset="0"/>
                        </a:rPr>
                        <a:t>(Pedoman </a:t>
                      </a:r>
                      <a:r>
                        <a:rPr lang="id-ID" sz="1600" b="0" dirty="0" smtClean="0">
                          <a:latin typeface="Times New Roman" pitchFamily="18" charset="0"/>
                          <a:ea typeface="Times New Roman"/>
                          <a:cs typeface="Times New Roman" pitchFamily="18" charset="0"/>
                        </a:rPr>
                        <a:t>Pembelajaran </a:t>
                      </a:r>
                      <a:r>
                        <a:rPr lang="id-ID" sz="1600" b="0" dirty="0">
                          <a:latin typeface="Times New Roman" pitchFamily="18" charset="0"/>
                          <a:ea typeface="Times New Roman"/>
                          <a:cs typeface="Times New Roman" pitchFamily="18" charset="0"/>
                        </a:rPr>
                        <a:t>Mahasiswa)</a:t>
                      </a:r>
                      <a:endParaRPr lang="id-ID" sz="1600" b="1" dirty="0">
                        <a:latin typeface="Times New Roman" pitchFamily="18" charset="0"/>
                        <a:ea typeface="Times New Roman"/>
                        <a:cs typeface="Times New Roman" pitchFamily="18" charset="0"/>
                      </a:endParaRPr>
                    </a:p>
                    <a:p>
                      <a:pPr algn="ctr">
                        <a:lnSpc>
                          <a:spcPct val="115000"/>
                        </a:lnSpc>
                        <a:spcAft>
                          <a:spcPts val="1800"/>
                        </a:spcAft>
                      </a:pPr>
                      <a:r>
                        <a:rPr lang="fi-FI" sz="1600" b="0" dirty="0">
                          <a:latin typeface="Times New Roman" pitchFamily="18" charset="0"/>
                          <a:ea typeface="Times New Roman"/>
                          <a:cs typeface="Times New Roman" pitchFamily="18" charset="0"/>
                        </a:rPr>
                        <a:t>Nama Mataajaran:</a:t>
                      </a:r>
                      <a:endParaRPr lang="id-ID" sz="1600" b="1" dirty="0">
                        <a:latin typeface="Times New Roman" pitchFamily="18" charset="0"/>
                        <a:ea typeface="Times New Roman"/>
                        <a:cs typeface="Times New Roman" pitchFamily="18" charset="0"/>
                      </a:endParaRPr>
                    </a:p>
                    <a:p>
                      <a:pPr algn="ctr">
                        <a:lnSpc>
                          <a:spcPct val="100000"/>
                        </a:lnSpc>
                        <a:spcAft>
                          <a:spcPts val="1200"/>
                        </a:spcAft>
                      </a:pPr>
                      <a:r>
                        <a:rPr lang="fi-FI" sz="1400" b="0" dirty="0">
                          <a:latin typeface="Times New Roman" pitchFamily="18" charset="0"/>
                          <a:ea typeface="Times New Roman"/>
                          <a:cs typeface="Times New Roman" pitchFamily="18" charset="0"/>
                        </a:rPr>
                        <a:t>METODE PENELITIAN </a:t>
                      </a:r>
                      <a:r>
                        <a:rPr lang="fi-FI" sz="1400" b="0" dirty="0" smtClean="0">
                          <a:latin typeface="Times New Roman" pitchFamily="18" charset="0"/>
                          <a:ea typeface="Times New Roman"/>
                          <a:cs typeface="Times New Roman" pitchFamily="18" charset="0"/>
                        </a:rPr>
                        <a:t>KUANTITATIF</a:t>
                      </a:r>
                      <a:endParaRPr lang="id-ID" sz="1400" b="1" dirty="0" smtClean="0">
                        <a:latin typeface="Times New Roman" pitchFamily="18" charset="0"/>
                        <a:ea typeface="Times New Roman"/>
                        <a:cs typeface="Times New Roman" pitchFamily="18" charset="0"/>
                      </a:endParaRPr>
                    </a:p>
                    <a:p>
                      <a:pPr algn="ctr">
                        <a:lnSpc>
                          <a:spcPct val="100000"/>
                        </a:lnSpc>
                        <a:spcAft>
                          <a:spcPts val="600"/>
                        </a:spcAft>
                      </a:pPr>
                      <a:r>
                        <a:rPr lang="fi-FI" sz="1400" b="0" dirty="0" smtClean="0">
                          <a:latin typeface="Times New Roman" pitchFamily="18" charset="0"/>
                          <a:ea typeface="Times New Roman"/>
                          <a:cs typeface="Times New Roman" pitchFamily="18" charset="0"/>
                        </a:rPr>
                        <a:t> ( Kode Mataajaran: PNS 202  )</a:t>
                      </a:r>
                      <a:endParaRPr lang="id-ID" sz="1400" b="1" dirty="0" smtClean="0">
                        <a:latin typeface="Times New Roman" pitchFamily="18" charset="0"/>
                        <a:ea typeface="Times New Roman"/>
                        <a:cs typeface="Times New Roman" pitchFamily="18" charset="0"/>
                      </a:endParaRPr>
                    </a:p>
                    <a:p>
                      <a:pPr marL="2057400" indent="-1143000" algn="just">
                        <a:lnSpc>
                          <a:spcPct val="115000"/>
                        </a:lnSpc>
                        <a:spcAft>
                          <a:spcPts val="300"/>
                        </a:spcAft>
                        <a:tabLst>
                          <a:tab pos="1828800" algn="l"/>
                        </a:tabLst>
                      </a:pPr>
                      <a:endParaRPr lang="id-ID" sz="1200" b="0" dirty="0" smtClean="0">
                        <a:latin typeface="Arial"/>
                        <a:ea typeface="Times New Roman"/>
                        <a:cs typeface="Book Antiqua"/>
                      </a:endParaRPr>
                    </a:p>
                    <a:p>
                      <a:pPr marL="2057400" indent="-1143000" algn="just">
                        <a:lnSpc>
                          <a:spcPct val="115000"/>
                        </a:lnSpc>
                        <a:spcAft>
                          <a:spcPts val="300"/>
                        </a:spcAft>
                        <a:tabLst>
                          <a:tab pos="1828800" algn="l"/>
                        </a:tabLst>
                      </a:pPr>
                      <a:endParaRPr lang="id-ID" sz="1200" b="0" dirty="0" smtClean="0">
                        <a:latin typeface="Arial"/>
                        <a:ea typeface="Times New Roman"/>
                        <a:cs typeface="Book Antiqua"/>
                      </a:endParaRPr>
                    </a:p>
                    <a:p>
                      <a:pPr marL="2057400" indent="-1143000" algn="just">
                        <a:lnSpc>
                          <a:spcPct val="115000"/>
                        </a:lnSpc>
                        <a:spcAft>
                          <a:spcPts val="300"/>
                        </a:spcAft>
                        <a:tabLst>
                          <a:tab pos="1828800" algn="l"/>
                        </a:tabLst>
                      </a:pPr>
                      <a:endParaRPr lang="id-ID" sz="1200" b="0" dirty="0" smtClean="0">
                        <a:latin typeface="Arial"/>
                        <a:ea typeface="Times New Roman"/>
                        <a:cs typeface="Book Antiqua"/>
                      </a:endParaRPr>
                    </a:p>
                    <a:p>
                      <a:pPr marL="2057400" indent="-1143000" algn="just">
                        <a:lnSpc>
                          <a:spcPct val="115000"/>
                        </a:lnSpc>
                        <a:spcAft>
                          <a:spcPts val="300"/>
                        </a:spcAft>
                        <a:tabLst>
                          <a:tab pos="1828800" algn="l"/>
                        </a:tabLst>
                      </a:pPr>
                      <a:endParaRPr lang="id-ID" sz="1200" b="0" dirty="0" smtClean="0">
                        <a:latin typeface="Arial"/>
                        <a:ea typeface="Times New Roman"/>
                        <a:cs typeface="Book Antiqua"/>
                      </a:endParaRPr>
                    </a:p>
                    <a:p>
                      <a:pPr marL="2057400" indent="-1143000" algn="just">
                        <a:lnSpc>
                          <a:spcPct val="115000"/>
                        </a:lnSpc>
                        <a:spcAft>
                          <a:spcPts val="300"/>
                        </a:spcAft>
                        <a:tabLst>
                          <a:tab pos="1828800" algn="l"/>
                        </a:tabLst>
                      </a:pPr>
                      <a:endParaRPr lang="id-ID" sz="1200" b="0" dirty="0" smtClean="0">
                        <a:latin typeface="Arial"/>
                        <a:ea typeface="Times New Roman"/>
                        <a:cs typeface="Book Antiqua"/>
                      </a:endParaRPr>
                    </a:p>
                    <a:p>
                      <a:pPr marL="2057400" indent="-1143000" algn="just">
                        <a:lnSpc>
                          <a:spcPct val="115000"/>
                        </a:lnSpc>
                        <a:spcAft>
                          <a:spcPts val="300"/>
                        </a:spcAft>
                        <a:tabLst>
                          <a:tab pos="1828800" algn="l"/>
                        </a:tabLst>
                      </a:pPr>
                      <a:endParaRPr lang="id-ID" sz="1200" b="0" dirty="0" smtClean="0">
                        <a:latin typeface="Arial"/>
                        <a:ea typeface="Times New Roman"/>
                        <a:cs typeface="Book Antiqua"/>
                      </a:endParaRPr>
                    </a:p>
                    <a:p>
                      <a:pPr marL="2057400" indent="-1143000" algn="just">
                        <a:lnSpc>
                          <a:spcPct val="115000"/>
                        </a:lnSpc>
                        <a:spcAft>
                          <a:spcPts val="300"/>
                        </a:spcAft>
                        <a:tabLst>
                          <a:tab pos="1828800" algn="l"/>
                        </a:tabLst>
                      </a:pPr>
                      <a:r>
                        <a:rPr lang="id-ID" sz="1400" b="0" dirty="0" smtClean="0">
                          <a:latin typeface="Times New Roman" pitchFamily="18" charset="0"/>
                          <a:ea typeface="Times New Roman"/>
                          <a:cs typeface="Times New Roman" pitchFamily="18" charset="0"/>
                        </a:rPr>
                        <a:t>           Pengajar    </a:t>
                      </a:r>
                      <a:r>
                        <a:rPr lang="id-ID" sz="1400" b="0" dirty="0">
                          <a:latin typeface="Times New Roman" pitchFamily="18" charset="0"/>
                          <a:ea typeface="Times New Roman"/>
                          <a:cs typeface="Times New Roman" pitchFamily="18" charset="0"/>
                        </a:rPr>
                        <a:t>:   1</a:t>
                      </a:r>
                      <a:r>
                        <a:rPr lang="id-ID" sz="1400" b="0" dirty="0" smtClean="0">
                          <a:latin typeface="Times New Roman" pitchFamily="18" charset="0"/>
                          <a:ea typeface="Times New Roman"/>
                          <a:cs typeface="Times New Roman" pitchFamily="18" charset="0"/>
                        </a:rPr>
                        <a:t>. Rahma Sugihartati (RS)</a:t>
                      </a:r>
                      <a:endParaRPr lang="id-ID" sz="1400" b="1" dirty="0">
                        <a:latin typeface="Times New Roman" pitchFamily="18" charset="0"/>
                        <a:ea typeface="Times New Roman"/>
                        <a:cs typeface="Times New Roman" pitchFamily="18" charset="0"/>
                      </a:endParaRPr>
                    </a:p>
                    <a:p>
                      <a:pPr algn="just">
                        <a:lnSpc>
                          <a:spcPct val="115000"/>
                        </a:lnSpc>
                        <a:spcAft>
                          <a:spcPts val="600"/>
                        </a:spcAft>
                      </a:pPr>
                      <a:r>
                        <a:rPr lang="id-ID" sz="1400" b="0" dirty="0">
                          <a:latin typeface="Times New Roman" pitchFamily="18" charset="0"/>
                          <a:ea typeface="Times New Roman"/>
                          <a:cs typeface="Times New Roman" pitchFamily="18" charset="0"/>
                        </a:rPr>
                        <a:t>                                </a:t>
                      </a:r>
                      <a:r>
                        <a:rPr lang="id-ID" sz="1400" b="0" dirty="0" smtClean="0">
                          <a:latin typeface="Times New Roman" pitchFamily="18" charset="0"/>
                          <a:ea typeface="Times New Roman"/>
                          <a:cs typeface="Times New Roman" pitchFamily="18" charset="0"/>
                        </a:rPr>
                        <a:t>                      2.Helmi Prasetyo (HP)</a:t>
                      </a:r>
                    </a:p>
                    <a:p>
                      <a:pPr algn="just">
                        <a:lnSpc>
                          <a:spcPct val="115000"/>
                        </a:lnSpc>
                        <a:spcAft>
                          <a:spcPts val="600"/>
                        </a:spcAft>
                      </a:pPr>
                      <a:r>
                        <a:rPr lang="id-ID" sz="1400" b="0" dirty="0" smtClean="0">
                          <a:latin typeface="Times New Roman" pitchFamily="18" charset="0"/>
                          <a:ea typeface="Times New Roman"/>
                          <a:cs typeface="Times New Roman" pitchFamily="18" charset="0"/>
                        </a:rPr>
                        <a:t>                                                      3. </a:t>
                      </a:r>
                      <a:r>
                        <a:rPr lang="id-ID" sz="1400" b="0" dirty="0">
                          <a:latin typeface="Times New Roman" pitchFamily="18" charset="0"/>
                          <a:ea typeface="Times New Roman"/>
                          <a:cs typeface="Times New Roman" pitchFamily="18" charset="0"/>
                        </a:rPr>
                        <a:t>Septi Ariadi (SA)</a:t>
                      </a:r>
                      <a:endParaRPr lang="id-ID" sz="1400" b="1" dirty="0">
                        <a:latin typeface="Times New Roman" pitchFamily="18" charset="0"/>
                        <a:ea typeface="Times New Roman"/>
                        <a:cs typeface="Times New Roman" pitchFamily="18" charset="0"/>
                      </a:endParaRPr>
                    </a:p>
                    <a:p>
                      <a:pPr algn="just">
                        <a:lnSpc>
                          <a:spcPct val="115000"/>
                        </a:lnSpc>
                        <a:spcAft>
                          <a:spcPts val="600"/>
                        </a:spcAft>
                      </a:pPr>
                      <a:r>
                        <a:rPr lang="id-ID" sz="1400" b="0" dirty="0">
                          <a:latin typeface="Times New Roman" pitchFamily="18" charset="0"/>
                          <a:ea typeface="Times New Roman"/>
                          <a:cs typeface="Times New Roman" pitchFamily="18" charset="0"/>
                        </a:rPr>
                        <a:t>                                       </a:t>
                      </a:r>
                      <a:r>
                        <a:rPr lang="id-ID" sz="1400" b="0" dirty="0" smtClean="0">
                          <a:latin typeface="Times New Roman" pitchFamily="18" charset="0"/>
                          <a:ea typeface="Times New Roman"/>
                          <a:cs typeface="Times New Roman" pitchFamily="18" charset="0"/>
                        </a:rPr>
                        <a:t>            Semester   </a:t>
                      </a:r>
                      <a:r>
                        <a:rPr lang="id-ID" sz="1400" b="0" dirty="0">
                          <a:latin typeface="Times New Roman" pitchFamily="18" charset="0"/>
                          <a:ea typeface="Times New Roman"/>
                          <a:cs typeface="Times New Roman" pitchFamily="18" charset="0"/>
                        </a:rPr>
                        <a:t>:    </a:t>
                      </a:r>
                      <a:r>
                        <a:rPr lang="id-ID" sz="1400" b="0" dirty="0" smtClean="0">
                          <a:latin typeface="Times New Roman" pitchFamily="18" charset="0"/>
                          <a:ea typeface="Times New Roman"/>
                          <a:cs typeface="Times New Roman" pitchFamily="18" charset="0"/>
                        </a:rPr>
                        <a:t>GASAL</a:t>
                      </a:r>
                    </a:p>
                    <a:p>
                      <a:pPr algn="just">
                        <a:lnSpc>
                          <a:spcPct val="115000"/>
                        </a:lnSpc>
                        <a:spcAft>
                          <a:spcPts val="600"/>
                        </a:spcAft>
                      </a:pPr>
                      <a:r>
                        <a:rPr lang="id-ID" sz="1400" b="0" dirty="0" smtClean="0">
                          <a:latin typeface="Times New Roman" pitchFamily="18" charset="0"/>
                          <a:ea typeface="Times New Roman"/>
                          <a:cs typeface="Times New Roman" pitchFamily="18" charset="0"/>
                        </a:rPr>
                        <a:t>                                                    Tahun        </a:t>
                      </a:r>
                      <a:r>
                        <a:rPr lang="id-ID" sz="1400" b="0" dirty="0">
                          <a:latin typeface="Times New Roman" pitchFamily="18" charset="0"/>
                          <a:ea typeface="Times New Roman"/>
                          <a:cs typeface="Times New Roman" pitchFamily="18" charset="0"/>
                        </a:rPr>
                        <a:t>:    </a:t>
                      </a:r>
                      <a:r>
                        <a:rPr lang="id-ID" sz="1400" b="0" dirty="0" smtClean="0">
                          <a:latin typeface="Times New Roman" pitchFamily="18" charset="0"/>
                          <a:ea typeface="Times New Roman"/>
                          <a:cs typeface="Times New Roman" pitchFamily="18" charset="0"/>
                        </a:rPr>
                        <a:t>2020/2021</a:t>
                      </a:r>
                      <a:endParaRPr lang="id-ID" sz="1400" b="1" dirty="0">
                        <a:latin typeface="Times New Roman" pitchFamily="18" charset="0"/>
                        <a:ea typeface="Times New Roman"/>
                        <a:cs typeface="Times New Roman" pitchFamily="18" charset="0"/>
                      </a:endParaRPr>
                    </a:p>
                    <a:p>
                      <a:pPr algn="ctr">
                        <a:lnSpc>
                          <a:spcPct val="115000"/>
                        </a:lnSpc>
                        <a:spcAft>
                          <a:spcPts val="0"/>
                        </a:spcAft>
                      </a:pPr>
                      <a:r>
                        <a:rPr lang="id-ID" sz="1600" b="1" dirty="0">
                          <a:latin typeface="Times New Roman" pitchFamily="18" charset="0"/>
                          <a:ea typeface="Times New Roman"/>
                          <a:cs typeface="Times New Roman" pitchFamily="18" charset="0"/>
                        </a:rPr>
                        <a:t>Fakultas Ilmu Sosial dan Ilmu Politik</a:t>
                      </a:r>
                    </a:p>
                    <a:p>
                      <a:pPr algn="ctr">
                        <a:lnSpc>
                          <a:spcPct val="115000"/>
                        </a:lnSpc>
                        <a:spcAft>
                          <a:spcPts val="0"/>
                        </a:spcAft>
                      </a:pPr>
                      <a:r>
                        <a:rPr lang="en-US" sz="1600" b="1" dirty="0" err="1">
                          <a:latin typeface="Times New Roman" pitchFamily="18" charset="0"/>
                          <a:ea typeface="Times New Roman"/>
                          <a:cs typeface="Times New Roman" pitchFamily="18" charset="0"/>
                        </a:rPr>
                        <a:t>Universitas</a:t>
                      </a:r>
                      <a:r>
                        <a:rPr lang="en-US" sz="1600" b="1" dirty="0">
                          <a:latin typeface="Times New Roman" pitchFamily="18" charset="0"/>
                          <a:ea typeface="Times New Roman"/>
                          <a:cs typeface="Times New Roman" pitchFamily="18" charset="0"/>
                        </a:rPr>
                        <a:t> </a:t>
                      </a:r>
                      <a:r>
                        <a:rPr lang="en-US" sz="1600" b="1" dirty="0" err="1">
                          <a:latin typeface="Times New Roman" pitchFamily="18" charset="0"/>
                          <a:ea typeface="Times New Roman"/>
                          <a:cs typeface="Times New Roman" pitchFamily="18" charset="0"/>
                        </a:rPr>
                        <a:t>Airlangga</a:t>
                      </a:r>
                      <a:endParaRPr lang="id-ID" sz="1600" b="1" dirty="0">
                        <a:latin typeface="Times New Roman" pitchFamily="18" charset="0"/>
                        <a:ea typeface="Times New Roman"/>
                        <a:cs typeface="Times New Roman" pitchFamily="18" charset="0"/>
                      </a:endParaRPr>
                    </a:p>
                    <a:p>
                      <a:pPr algn="ctr">
                        <a:lnSpc>
                          <a:spcPct val="115000"/>
                        </a:lnSpc>
                        <a:spcAft>
                          <a:spcPts val="0"/>
                        </a:spcAft>
                      </a:pPr>
                      <a:r>
                        <a:rPr lang="en-US" sz="1600" b="1" dirty="0">
                          <a:latin typeface="Times New Roman" pitchFamily="18" charset="0"/>
                          <a:ea typeface="Times New Roman"/>
                          <a:cs typeface="Times New Roman" pitchFamily="18" charset="0"/>
                        </a:rPr>
                        <a:t>Surabaya </a:t>
                      </a:r>
                      <a:r>
                        <a:rPr lang="en-US" sz="1600" b="1" dirty="0" smtClean="0">
                          <a:latin typeface="Times New Roman" pitchFamily="18" charset="0"/>
                          <a:ea typeface="Times New Roman"/>
                          <a:cs typeface="Times New Roman" pitchFamily="18" charset="0"/>
                        </a:rPr>
                        <a:t>20</a:t>
                      </a:r>
                      <a:r>
                        <a:rPr lang="id-ID" sz="1600" b="1" dirty="0" smtClean="0">
                          <a:latin typeface="Times New Roman" pitchFamily="18" charset="0"/>
                          <a:ea typeface="Times New Roman"/>
                          <a:cs typeface="Times New Roman" pitchFamily="18" charset="0"/>
                        </a:rPr>
                        <a:t>20</a:t>
                      </a:r>
                      <a:endParaRPr lang="id-ID" sz="1600" b="1" dirty="0">
                        <a:latin typeface="Times New Roman" pitchFamily="18" charset="0"/>
                        <a:ea typeface="Times New Roman"/>
                        <a:cs typeface="Times New Roman" pitchFamily="18" charset="0"/>
                      </a:endParaRPr>
                    </a:p>
                  </a:txBody>
                  <a:tcPr marL="68580" marR="68580" marT="0" marB="0">
                    <a:lnL w="76200" cap="flat" cmpd="dbl" algn="ctr">
                      <a:solidFill>
                        <a:srgbClr val="000000"/>
                      </a:solidFill>
                      <a:prstDash val="solid"/>
                      <a:round/>
                      <a:headEnd type="none" w="med" len="med"/>
                      <a:tailEnd type="none" w="med" len="med"/>
                    </a:lnL>
                    <a:lnR w="76200" cap="flat" cmpd="dbl" algn="ctr">
                      <a:solidFill>
                        <a:srgbClr val="000000"/>
                      </a:solidFill>
                      <a:prstDash val="solid"/>
                      <a:round/>
                      <a:headEnd type="none" w="med" len="med"/>
                      <a:tailEnd type="none" w="med" len="med"/>
                    </a:lnR>
                    <a:lnT w="76200" cap="flat" cmpd="dbl" algn="ctr">
                      <a:solidFill>
                        <a:srgbClr val="000000"/>
                      </a:solidFill>
                      <a:prstDash val="solid"/>
                      <a:round/>
                      <a:headEnd type="none" w="med" len="med"/>
                      <a:tailEnd type="none" w="med" len="med"/>
                    </a:lnT>
                    <a:lnB w="76200" cap="flat" cmpd="dbl" algn="ctr">
                      <a:solidFill>
                        <a:srgbClr val="000000"/>
                      </a:solidFill>
                      <a:prstDash val="solid"/>
                      <a:round/>
                      <a:headEnd type="none" w="med" len="med"/>
                      <a:tailEnd type="none" w="med" len="med"/>
                    </a:lnB>
                  </a:tcPr>
                </a:tc>
              </a:tr>
            </a:tbl>
          </a:graphicData>
        </a:graphic>
      </p:graphicFrame>
      <p:pic>
        <p:nvPicPr>
          <p:cNvPr id="1025" name="Picture 1"/>
          <p:cNvPicPr>
            <a:picLocks noChangeAspect="1" noChangeArrowheads="1"/>
          </p:cNvPicPr>
          <p:nvPr/>
        </p:nvPicPr>
        <p:blipFill>
          <a:blip r:embed="rId2"/>
          <a:srcRect/>
          <a:stretch>
            <a:fillRect/>
          </a:stretch>
        </p:blipFill>
        <p:spPr bwMode="auto">
          <a:xfrm>
            <a:off x="3786182" y="2428868"/>
            <a:ext cx="1638300" cy="13239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214290"/>
            <a:ext cx="7858180" cy="1000132"/>
          </a:xfrm>
        </p:spPr>
        <p:txBody>
          <a:bodyPr>
            <a:normAutofit fontScale="85000" lnSpcReduction="10000"/>
          </a:bodyPr>
          <a:lstStyle/>
          <a:p>
            <a:pPr algn="just"/>
            <a:r>
              <a:rPr lang="id-ID" dirty="0">
                <a:solidFill>
                  <a:schemeClr val="tx1"/>
                </a:solidFill>
                <a:latin typeface="Times New Roman" pitchFamily="18" charset="0"/>
                <a:cs typeface="Times New Roman" pitchFamily="18" charset="0"/>
              </a:rPr>
              <a:t>Adapun nilai relatif hasil belajar sesuai dengan SK Rektor Universitas Airlangga No.2994/J03/PP/2003 dan Dekan FISIP Unair No. 077/J03.1.13/PP/2003 yang  diklasifikasi sebagai berikut</a:t>
            </a:r>
            <a:r>
              <a:rPr lang="id-ID" dirty="0" smtClean="0">
                <a:solidFill>
                  <a:schemeClr val="tx1"/>
                </a:solidFill>
                <a:latin typeface="Times New Roman" pitchFamily="18" charset="0"/>
                <a:cs typeface="Times New Roman" pitchFamily="18" charset="0"/>
              </a:rPr>
              <a:t>:</a:t>
            </a:r>
          </a:p>
          <a:p>
            <a:pPr algn="just"/>
            <a:endParaRPr lang="id-ID" b="1" dirty="0">
              <a:solidFill>
                <a:schemeClr val="tx1"/>
              </a:solidFill>
              <a:latin typeface="Times New Roman" pitchFamily="18" charset="0"/>
              <a:cs typeface="Times New Roman" pitchFamily="18" charset="0"/>
            </a:endParaRPr>
          </a:p>
          <a:p>
            <a:pPr algn="just"/>
            <a:endParaRPr lang="id-ID" b="1" dirty="0" smtClean="0">
              <a:solidFill>
                <a:schemeClr val="tx1"/>
              </a:solidFill>
              <a:latin typeface="Times New Roman" pitchFamily="18" charset="0"/>
              <a:cs typeface="Times New Roman" pitchFamily="18" charset="0"/>
            </a:endParaRPr>
          </a:p>
          <a:p>
            <a:pPr algn="just"/>
            <a:endParaRPr lang="id-ID" b="1" dirty="0">
              <a:solidFill>
                <a:schemeClr val="tx1"/>
              </a:solidFill>
              <a:latin typeface="Times New Roman" pitchFamily="18" charset="0"/>
              <a:cs typeface="Times New Roman" pitchFamily="18" charset="0"/>
            </a:endParaRPr>
          </a:p>
          <a:p>
            <a:endParaRPr lang="id-ID" dirty="0"/>
          </a:p>
        </p:txBody>
      </p:sp>
      <p:graphicFrame>
        <p:nvGraphicFramePr>
          <p:cNvPr id="4" name="Table 3"/>
          <p:cNvGraphicFramePr>
            <a:graphicFrameLocks noGrp="1"/>
          </p:cNvGraphicFramePr>
          <p:nvPr/>
        </p:nvGraphicFramePr>
        <p:xfrm>
          <a:off x="785786" y="1357296"/>
          <a:ext cx="7715304" cy="3500464"/>
        </p:xfrm>
        <a:graphic>
          <a:graphicData uri="http://schemas.openxmlformats.org/drawingml/2006/table">
            <a:tbl>
              <a:tblPr/>
              <a:tblGrid>
                <a:gridCol w="2571768"/>
                <a:gridCol w="2571768"/>
                <a:gridCol w="2571768"/>
              </a:tblGrid>
              <a:tr h="437558">
                <a:tc>
                  <a:txBody>
                    <a:bodyPr/>
                    <a:lstStyle/>
                    <a:p>
                      <a:pPr algn="ctr">
                        <a:lnSpc>
                          <a:spcPct val="115000"/>
                        </a:lnSpc>
                        <a:spcAft>
                          <a:spcPts val="0"/>
                        </a:spcAft>
                        <a:tabLst>
                          <a:tab pos="2057400" algn="l"/>
                        </a:tabLst>
                      </a:pPr>
                      <a:r>
                        <a:rPr lang="en-US" sz="2000" b="0" dirty="0" err="1">
                          <a:latin typeface="Times New Roman"/>
                          <a:ea typeface="Times New Roman"/>
                          <a:cs typeface="Book Antiqua"/>
                        </a:rPr>
                        <a:t>Nilai</a:t>
                      </a:r>
                      <a:r>
                        <a:rPr lang="en-US" sz="2000" b="0" dirty="0">
                          <a:latin typeface="Times New Roman"/>
                          <a:ea typeface="Times New Roman"/>
                          <a:cs typeface="Book Antiqua"/>
                        </a:rPr>
                        <a:t> </a:t>
                      </a:r>
                      <a:r>
                        <a:rPr lang="en-US" sz="2000" b="0" dirty="0" err="1">
                          <a:latin typeface="Times New Roman"/>
                          <a:ea typeface="Times New Roman"/>
                          <a:cs typeface="Book Antiqua"/>
                        </a:rPr>
                        <a:t>Relatif</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Kredit </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Nilai Angka</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dirty="0">
                          <a:latin typeface="Times New Roman"/>
                          <a:ea typeface="Times New Roman"/>
                          <a:cs typeface="Book Antiqua"/>
                        </a:rPr>
                        <a:t>A</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4</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75  - 100</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a:latin typeface="Times New Roman"/>
                          <a:ea typeface="Times New Roman"/>
                          <a:cs typeface="Book Antiqua"/>
                        </a:rPr>
                        <a:t>AB</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3,5</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70  -   74</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a:latin typeface="Times New Roman"/>
                          <a:ea typeface="Times New Roman"/>
                          <a:cs typeface="Book Antiqua"/>
                        </a:rPr>
                        <a:t>B</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3</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65  -   69</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a:latin typeface="Times New Roman"/>
                          <a:ea typeface="Times New Roman"/>
                          <a:cs typeface="Book Antiqua"/>
                        </a:rPr>
                        <a:t>BC</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2,5</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60  -   64</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a:latin typeface="Times New Roman"/>
                          <a:ea typeface="Times New Roman"/>
                          <a:cs typeface="Book Antiqua"/>
                        </a:rPr>
                        <a:t>C</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2</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55  -   59</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a:latin typeface="Times New Roman"/>
                          <a:ea typeface="Times New Roman"/>
                          <a:cs typeface="Book Antiqua"/>
                        </a:rPr>
                        <a:t>D</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1</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45  -   54</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a:latin typeface="Times New Roman"/>
                          <a:ea typeface="Times New Roman"/>
                          <a:cs typeface="Book Antiqua"/>
                        </a:rPr>
                        <a:t>E</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0</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  0  -   44</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714379"/>
          </a:xfrm>
        </p:spPr>
        <p:txBody>
          <a:bodyPr>
            <a:normAutofit/>
          </a:bodyPr>
          <a:lstStyle/>
          <a:p>
            <a:r>
              <a:rPr lang="id-ID" sz="2400" dirty="0" smtClean="0">
                <a:latin typeface="Times New Roman" pitchFamily="18" charset="0"/>
                <a:cs typeface="Times New Roman" pitchFamily="18" charset="0"/>
              </a:rPr>
              <a:t>JADUAL PEMBELAJARAN</a:t>
            </a:r>
            <a:endParaRPr lang="id-ID"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57157" y="1071545"/>
          <a:ext cx="8429686" cy="5143536"/>
        </p:xfrm>
        <a:graphic>
          <a:graphicData uri="http://schemas.openxmlformats.org/drawingml/2006/table">
            <a:tbl>
              <a:tblPr/>
              <a:tblGrid>
                <a:gridCol w="1253032"/>
                <a:gridCol w="1625399"/>
                <a:gridCol w="3906438"/>
                <a:gridCol w="1644817"/>
              </a:tblGrid>
              <a:tr h="314632">
                <a:tc>
                  <a:txBody>
                    <a:bodyPr/>
                    <a:lstStyle/>
                    <a:p>
                      <a:pPr algn="ctr">
                        <a:lnSpc>
                          <a:spcPct val="115000"/>
                        </a:lnSpc>
                        <a:spcBef>
                          <a:spcPts val="400"/>
                        </a:spcBef>
                        <a:spcAft>
                          <a:spcPts val="400"/>
                        </a:spcAft>
                        <a:tabLst>
                          <a:tab pos="6515100" algn="l"/>
                        </a:tabLst>
                      </a:pPr>
                      <a:r>
                        <a:rPr lang="en-US" sz="1600" b="0" dirty="0" err="1">
                          <a:latin typeface="Times New Roman"/>
                          <a:ea typeface="Times New Roman"/>
                          <a:cs typeface="Book Antiqua"/>
                        </a:rPr>
                        <a:t>Minggu</a:t>
                      </a:r>
                      <a:endParaRPr lang="id-ID" sz="1600" b="1" dirty="0">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a:txBody>
                    <a:bodyPr/>
                    <a:lstStyle/>
                    <a:p>
                      <a:pPr algn="ctr">
                        <a:lnSpc>
                          <a:spcPct val="115000"/>
                        </a:lnSpc>
                        <a:spcBef>
                          <a:spcPts val="400"/>
                        </a:spcBef>
                        <a:spcAft>
                          <a:spcPts val="400"/>
                        </a:spcAft>
                        <a:tabLst>
                          <a:tab pos="6515100" algn="l"/>
                        </a:tabLst>
                      </a:pPr>
                      <a:r>
                        <a:rPr lang="en-US" sz="1600" b="0" dirty="0" err="1">
                          <a:latin typeface="Times New Roman"/>
                          <a:ea typeface="Times New Roman"/>
                          <a:cs typeface="Book Antiqua"/>
                        </a:rPr>
                        <a:t>Tanggal</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a:txBody>
                    <a:bodyPr/>
                    <a:lstStyle/>
                    <a:p>
                      <a:pPr algn="ctr">
                        <a:lnSpc>
                          <a:spcPct val="115000"/>
                        </a:lnSpc>
                        <a:spcBef>
                          <a:spcPts val="400"/>
                        </a:spcBef>
                        <a:spcAft>
                          <a:spcPts val="400"/>
                        </a:spcAft>
                        <a:tabLst>
                          <a:tab pos="6515100" algn="l"/>
                        </a:tabLst>
                      </a:pPr>
                      <a:r>
                        <a:rPr lang="en-US" sz="1600" b="0">
                          <a:latin typeface="Times New Roman"/>
                          <a:ea typeface="Times New Roman"/>
                          <a:cs typeface="Book Antiqua"/>
                        </a:rPr>
                        <a:t>Pokok Bahasan</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a:txBody>
                    <a:bodyPr/>
                    <a:lstStyle/>
                    <a:p>
                      <a:pPr algn="ctr">
                        <a:lnSpc>
                          <a:spcPct val="115000"/>
                        </a:lnSpc>
                        <a:spcBef>
                          <a:spcPts val="400"/>
                        </a:spcBef>
                        <a:spcAft>
                          <a:spcPts val="400"/>
                        </a:spcAft>
                        <a:tabLst>
                          <a:tab pos="6515100" algn="l"/>
                        </a:tabLst>
                      </a:pPr>
                      <a:r>
                        <a:rPr lang="en-US" sz="1600" b="0" dirty="0" err="1">
                          <a:latin typeface="Times New Roman"/>
                          <a:ea typeface="Times New Roman"/>
                          <a:cs typeface="Book Antiqua"/>
                        </a:rPr>
                        <a:t>Bacaan</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r>
              <a:tr h="738700">
                <a:tc>
                  <a:txBody>
                    <a:bodyPr/>
                    <a:lstStyle/>
                    <a:p>
                      <a:pPr algn="just">
                        <a:lnSpc>
                          <a:spcPct val="90000"/>
                        </a:lnSpc>
                        <a:spcBef>
                          <a:spcPts val="300"/>
                        </a:spcBef>
                        <a:spcAft>
                          <a:spcPts val="300"/>
                        </a:spcAft>
                        <a:tabLst>
                          <a:tab pos="6515100" algn="l"/>
                        </a:tabLst>
                      </a:pPr>
                      <a:r>
                        <a:rPr lang="en-US" sz="1600" b="0" dirty="0">
                          <a:latin typeface="Times New Roman"/>
                          <a:ea typeface="Times New Roman"/>
                          <a:cs typeface="Book Antiqua"/>
                        </a:rPr>
                        <a:t>1.</a:t>
                      </a:r>
                      <a:endParaRPr lang="id-ID" sz="1600" b="1" dirty="0">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endParaRPr lang="id-ID" sz="1600" dirty="0">
                        <a:latin typeface="Times New Roman"/>
                        <a:ea typeface="Times New Roman"/>
                      </a:endParaRPr>
                    </a:p>
                    <a:p>
                      <a:pPr algn="just">
                        <a:lnSpc>
                          <a:spcPct val="115000"/>
                        </a:lnSpc>
                        <a:spcAft>
                          <a:spcPts val="0"/>
                        </a:spcAft>
                      </a:pPr>
                      <a:r>
                        <a:rPr lang="id-ID" sz="1600" dirty="0" smtClean="0">
                          <a:latin typeface="Times New Roman"/>
                          <a:ea typeface="Times New Roman"/>
                        </a:rPr>
                        <a:t>10-09-2020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Penyampaian Kontrak Perkuliahan</a:t>
                      </a:r>
                      <a:r>
                        <a:rPr lang="id-ID" sz="1600" baseline="0" dirty="0" smtClean="0">
                          <a:latin typeface="Times New Roman"/>
                          <a:ea typeface="Times New Roman"/>
                        </a:rPr>
                        <a:t> dan p</a:t>
                      </a:r>
                      <a:r>
                        <a:rPr lang="id-ID" sz="1600" dirty="0" smtClean="0">
                          <a:latin typeface="Times New Roman"/>
                          <a:ea typeface="Times New Roman"/>
                        </a:rPr>
                        <a:t>engenalan</a:t>
                      </a:r>
                      <a:r>
                        <a:rPr lang="id-ID" sz="1600" baseline="0" dirty="0" smtClean="0">
                          <a:latin typeface="Times New Roman"/>
                          <a:ea typeface="Times New Roman"/>
                        </a:rPr>
                        <a:t> materi/ruang lingkup MP Kuanti.</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90000"/>
                        </a:lnSpc>
                        <a:spcBef>
                          <a:spcPts val="0"/>
                        </a:spcBef>
                        <a:spcAft>
                          <a:spcPts val="300"/>
                        </a:spcAft>
                        <a:buClrTx/>
                        <a:buSzTx/>
                        <a:buFontTx/>
                        <a:buNone/>
                        <a:tabLst>
                          <a:tab pos="6515100" algn="l"/>
                        </a:tabLst>
                        <a:defRPr/>
                      </a:pPr>
                      <a:r>
                        <a:rPr lang="id-ID" sz="1600" b="1" dirty="0" smtClean="0">
                          <a:latin typeface="Book Antiqua"/>
                          <a:ea typeface="Times New Roman"/>
                          <a:cs typeface="Book Antiqua"/>
                        </a:rPr>
                        <a:t>   </a:t>
                      </a:r>
                      <a:r>
                        <a:rPr lang="en-US" sz="1600" b="0" dirty="0" err="1" smtClean="0">
                          <a:latin typeface="Times New Roman"/>
                          <a:ea typeface="Times New Roman"/>
                          <a:cs typeface="Book Antiqua"/>
                        </a:rPr>
                        <a:t>Referensi</a:t>
                      </a:r>
                      <a:r>
                        <a:rPr lang="en-US" sz="1600" b="0" dirty="0" smtClean="0">
                          <a:latin typeface="Times New Roman"/>
                          <a:ea typeface="Times New Roman"/>
                          <a:cs typeface="Book Antiqua"/>
                        </a:rPr>
                        <a:t> </a:t>
                      </a:r>
                      <a:r>
                        <a:rPr lang="id-ID" sz="1600" b="0" dirty="0" smtClean="0">
                          <a:latin typeface="Times New Roman"/>
                          <a:ea typeface="Times New Roman"/>
                          <a:cs typeface="Book Antiqua"/>
                        </a:rPr>
                        <a:t>1,2,</a:t>
                      </a:r>
                      <a:r>
                        <a:rPr lang="en-US" sz="1600" b="0" dirty="0" smtClean="0">
                          <a:latin typeface="Times New Roman"/>
                          <a:ea typeface="Times New Roman"/>
                          <a:cs typeface="Book Antiqua"/>
                        </a:rPr>
                        <a:t>3,</a:t>
                      </a:r>
                      <a:r>
                        <a:rPr lang="id-ID" sz="1600" b="0" dirty="0" smtClean="0">
                          <a:latin typeface="Times New Roman"/>
                          <a:ea typeface="Times New Roman"/>
                          <a:cs typeface="Book Antiqua"/>
                        </a:rPr>
                        <a:t>5,</a:t>
                      </a:r>
                      <a:r>
                        <a:rPr lang="en-US" sz="1600" b="0" dirty="0" smtClean="0">
                          <a:latin typeface="Times New Roman"/>
                          <a:ea typeface="Times New Roman"/>
                          <a:cs typeface="Book Antiqua"/>
                        </a:rPr>
                        <a:t>7,</a:t>
                      </a:r>
                      <a:r>
                        <a:rPr lang="id-ID" sz="1600" b="0" dirty="0" smtClean="0">
                          <a:latin typeface="Times New Roman"/>
                          <a:ea typeface="Times New Roman"/>
                          <a:cs typeface="Book Antiqua"/>
                        </a:rPr>
                        <a:t>8,</a:t>
                      </a:r>
                      <a:r>
                        <a:rPr lang="en-US" sz="1600" b="0" dirty="0" smtClean="0">
                          <a:latin typeface="Times New Roman"/>
                          <a:ea typeface="Times New Roman"/>
                          <a:cs typeface="Book Antiqua"/>
                        </a:rPr>
                        <a:t>10,11</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62">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2.</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17-09-2020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P</a:t>
                      </a:r>
                      <a:r>
                        <a:rPr lang="en-US" sz="1600" dirty="0" err="1" smtClean="0">
                          <a:latin typeface="Times New Roman"/>
                          <a:ea typeface="Times New Roman"/>
                        </a:rPr>
                        <a:t>aradigma</a:t>
                      </a:r>
                      <a:r>
                        <a:rPr lang="en-US" sz="1600" dirty="0" smtClean="0">
                          <a:latin typeface="Times New Roman"/>
                          <a:ea typeface="Times New Roman"/>
                        </a:rPr>
                        <a:t> </a:t>
                      </a:r>
                      <a:r>
                        <a:rPr lang="en-US" sz="1600" dirty="0" err="1" smtClean="0">
                          <a:latin typeface="Times New Roman"/>
                          <a:ea typeface="Times New Roman"/>
                        </a:rPr>
                        <a:t>Penelitian</a:t>
                      </a:r>
                      <a:r>
                        <a:rPr lang="en-US" sz="1600" dirty="0" smtClean="0">
                          <a:latin typeface="Times New Roman"/>
                          <a:ea typeface="Times New Roman"/>
                        </a:rPr>
                        <a:t> </a:t>
                      </a:r>
                      <a:r>
                        <a:rPr lang="en-US" sz="1600" dirty="0" err="1" smtClean="0">
                          <a:latin typeface="Times New Roman"/>
                          <a:ea typeface="Times New Roman"/>
                        </a:rPr>
                        <a:t>dalam</a:t>
                      </a:r>
                      <a:r>
                        <a:rPr lang="en-US" sz="1600" dirty="0" smtClean="0">
                          <a:latin typeface="Times New Roman"/>
                          <a:ea typeface="Times New Roman"/>
                        </a:rPr>
                        <a:t> </a:t>
                      </a:r>
                      <a:r>
                        <a:rPr lang="en-US" sz="1600" dirty="0" err="1" smtClean="0">
                          <a:latin typeface="Times New Roman"/>
                          <a:ea typeface="Times New Roman"/>
                        </a:rPr>
                        <a:t>ilmu</a:t>
                      </a:r>
                      <a:r>
                        <a:rPr lang="en-US" sz="1600" dirty="0" smtClean="0">
                          <a:latin typeface="Times New Roman"/>
                          <a:ea typeface="Times New Roman"/>
                        </a:rPr>
                        <a:t> </a:t>
                      </a:r>
                      <a:r>
                        <a:rPr lang="en-US" sz="1600" dirty="0" err="1" smtClean="0">
                          <a:latin typeface="Times New Roman"/>
                          <a:ea typeface="Times New Roman"/>
                        </a:rPr>
                        <a:t>sosial</a:t>
                      </a:r>
                      <a:r>
                        <a:rPr lang="id-ID" sz="1600" dirty="0" smtClean="0">
                          <a:latin typeface="Times New Roman"/>
                          <a:ea typeface="Times New Roman"/>
                        </a:rPr>
                        <a:t> dan P</a:t>
                      </a:r>
                      <a:r>
                        <a:rPr lang="en-US" sz="1600" dirty="0" smtClean="0">
                          <a:latin typeface="Times New Roman"/>
                          <a:ea typeface="Times New Roman"/>
                        </a:rPr>
                        <a:t>roses </a:t>
                      </a:r>
                      <a:r>
                        <a:rPr lang="en-US" sz="1600" dirty="0" err="1">
                          <a:latin typeface="Times New Roman"/>
                          <a:ea typeface="Times New Roman"/>
                        </a:rPr>
                        <a:t>Penelitian</a:t>
                      </a:r>
                      <a:r>
                        <a:rPr lang="en-US" sz="1600" dirty="0">
                          <a:latin typeface="Times New Roman"/>
                          <a:ea typeface="Times New Roman"/>
                        </a:rPr>
                        <a:t> </a:t>
                      </a:r>
                      <a:r>
                        <a:rPr lang="en-US" sz="1600" dirty="0" err="1">
                          <a:latin typeface="Times New Roman"/>
                          <a:ea typeface="Times New Roman"/>
                        </a:rPr>
                        <a:t>Sosial</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90000"/>
                        </a:lnSpc>
                        <a:spcAft>
                          <a:spcPts val="300"/>
                        </a:spcAft>
                        <a:tabLst>
                          <a:tab pos="6515100" algn="l"/>
                        </a:tabLst>
                      </a:pPr>
                      <a:r>
                        <a:rPr lang="en-US" sz="1600" b="0" dirty="0" err="1">
                          <a:latin typeface="Times New Roman"/>
                          <a:ea typeface="Times New Roman"/>
                          <a:cs typeface="Book Antiqua"/>
                        </a:rPr>
                        <a:t>Referensi</a:t>
                      </a:r>
                      <a:r>
                        <a:rPr lang="en-US" sz="1600" b="0" dirty="0">
                          <a:latin typeface="Times New Roman"/>
                          <a:ea typeface="Times New Roman"/>
                          <a:cs typeface="Book Antiqua"/>
                        </a:rPr>
                        <a:t> </a:t>
                      </a:r>
                      <a:r>
                        <a:rPr lang="id-ID" sz="1600" b="0" dirty="0" smtClean="0">
                          <a:latin typeface="Times New Roman"/>
                          <a:ea typeface="Times New Roman"/>
                          <a:cs typeface="Book Antiqua"/>
                        </a:rPr>
                        <a:t>1,2,</a:t>
                      </a:r>
                      <a:r>
                        <a:rPr lang="en-US" sz="1600" b="0" dirty="0" smtClean="0">
                          <a:latin typeface="Times New Roman"/>
                          <a:ea typeface="Times New Roman"/>
                          <a:cs typeface="Book Antiqua"/>
                        </a:rPr>
                        <a:t>3,</a:t>
                      </a:r>
                      <a:r>
                        <a:rPr lang="id-ID" sz="1600" b="0" dirty="0" smtClean="0">
                          <a:latin typeface="Times New Roman"/>
                          <a:ea typeface="Times New Roman"/>
                          <a:cs typeface="Book Antiqua"/>
                        </a:rPr>
                        <a:t>5,</a:t>
                      </a:r>
                      <a:r>
                        <a:rPr lang="en-US" sz="1600" b="0" dirty="0" smtClean="0">
                          <a:latin typeface="Times New Roman"/>
                          <a:ea typeface="Times New Roman"/>
                          <a:cs typeface="Book Antiqua"/>
                        </a:rPr>
                        <a:t>7,</a:t>
                      </a:r>
                      <a:r>
                        <a:rPr lang="id-ID" sz="1600" b="0" dirty="0" smtClean="0">
                          <a:latin typeface="Times New Roman"/>
                          <a:ea typeface="Times New Roman"/>
                          <a:cs typeface="Book Antiqua"/>
                        </a:rPr>
                        <a:t>8,</a:t>
                      </a:r>
                      <a:r>
                        <a:rPr lang="en-US" sz="1600" b="0" dirty="0" smtClean="0">
                          <a:latin typeface="Times New Roman"/>
                          <a:ea typeface="Times New Roman"/>
                          <a:cs typeface="Book Antiqua"/>
                        </a:rPr>
                        <a:t>10,11</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62">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3.</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24-09-2020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a:latin typeface="Times New Roman"/>
                          <a:ea typeface="Times New Roman"/>
                        </a:rPr>
                        <a:t>Penetapan Topik </a:t>
                      </a:r>
                      <a:r>
                        <a:rPr lang="id-ID" sz="1600">
                          <a:latin typeface="Times New Roman"/>
                          <a:ea typeface="Times New Roman"/>
                        </a:rPr>
                        <a:t>Penelitian</a:t>
                      </a:r>
                      <a:r>
                        <a:rPr lang="en-US" sz="1600">
                          <a:latin typeface="Times New Roman"/>
                          <a:ea typeface="Times New Roman"/>
                        </a:rPr>
                        <a:t> kuantitatif</a:t>
                      </a:r>
                      <a:endParaRPr lang="id-ID"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90000"/>
                        </a:lnSpc>
                        <a:spcAft>
                          <a:spcPts val="300"/>
                        </a:spcAft>
                        <a:tabLst>
                          <a:tab pos="6515100" algn="l"/>
                        </a:tabLst>
                      </a:pPr>
                      <a:r>
                        <a:rPr lang="en-US" sz="1600" b="0">
                          <a:latin typeface="Times New Roman"/>
                          <a:ea typeface="Times New Roman"/>
                          <a:cs typeface="Book Antiqua"/>
                        </a:rPr>
                        <a:t>Referensi 3,7,10,11</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62">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4.</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01-10-2020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a:latin typeface="Times New Roman"/>
                          <a:ea typeface="Times New Roman"/>
                        </a:rPr>
                        <a:t>T</a:t>
                      </a:r>
                      <a:r>
                        <a:rPr lang="en-US" sz="1600">
                          <a:latin typeface="Times New Roman"/>
                          <a:ea typeface="Times New Roman"/>
                        </a:rPr>
                        <a:t>ujuan dan manfaat penelitian</a:t>
                      </a:r>
                      <a:endParaRPr lang="id-ID"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90000"/>
                        </a:lnSpc>
                        <a:spcAft>
                          <a:spcPts val="300"/>
                        </a:spcAft>
                        <a:tabLst>
                          <a:tab pos="6515100" algn="l"/>
                        </a:tabLst>
                      </a:pPr>
                      <a:r>
                        <a:rPr lang="en-US" sz="1600" b="0">
                          <a:latin typeface="Times New Roman"/>
                          <a:ea typeface="Times New Roman"/>
                          <a:cs typeface="Book Antiqua"/>
                        </a:rPr>
                        <a:t>Referensi 3,7,10,11</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62">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5.</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08-10-2020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a:latin typeface="Times New Roman"/>
                          <a:ea typeface="Times New Roman"/>
                        </a:rPr>
                        <a:t>Kerangka Teori dan Hipotesis</a:t>
                      </a:r>
                      <a:endParaRPr lang="id-ID"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90000"/>
                        </a:lnSpc>
                        <a:spcAft>
                          <a:spcPts val="300"/>
                        </a:spcAft>
                        <a:tabLst>
                          <a:tab pos="6515100" algn="l"/>
                        </a:tabLst>
                      </a:pPr>
                      <a:r>
                        <a:rPr lang="en-US" sz="1600" b="0">
                          <a:latin typeface="Times New Roman"/>
                          <a:ea typeface="Times New Roman"/>
                          <a:cs typeface="Book Antiqua"/>
                        </a:rPr>
                        <a:t>Referensi 3,7,10,11</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62">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6.</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15-10-2020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Unsur-Unsur Dalam </a:t>
                      </a:r>
                      <a:r>
                        <a:rPr lang="en-US" sz="1600" dirty="0" err="1" smtClean="0">
                          <a:latin typeface="Times New Roman"/>
                          <a:ea typeface="Times New Roman"/>
                        </a:rPr>
                        <a:t>Metode</a:t>
                      </a:r>
                      <a:r>
                        <a:rPr lang="en-US" sz="1600" dirty="0" smtClean="0">
                          <a:latin typeface="Times New Roman"/>
                          <a:ea typeface="Times New Roman"/>
                        </a:rPr>
                        <a:t> </a:t>
                      </a:r>
                      <a:r>
                        <a:rPr lang="en-US" sz="1600" dirty="0" err="1">
                          <a:latin typeface="Times New Roman"/>
                          <a:ea typeface="Times New Roman"/>
                        </a:rPr>
                        <a:t>Penelitian</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90000"/>
                        </a:lnSpc>
                        <a:spcBef>
                          <a:spcPts val="300"/>
                        </a:spcBef>
                        <a:spcAft>
                          <a:spcPts val="300"/>
                        </a:spcAft>
                        <a:tabLst>
                          <a:tab pos="6515100" algn="l"/>
                        </a:tabLst>
                      </a:pPr>
                      <a:r>
                        <a:rPr lang="en-US" sz="1600" b="0" dirty="0" err="1">
                          <a:latin typeface="Times New Roman"/>
                          <a:ea typeface="Times New Roman"/>
                          <a:cs typeface="Book Antiqua"/>
                        </a:rPr>
                        <a:t>Referensi</a:t>
                      </a:r>
                      <a:r>
                        <a:rPr lang="en-US" sz="1600" b="0" dirty="0">
                          <a:latin typeface="Times New Roman"/>
                          <a:ea typeface="Times New Roman"/>
                          <a:cs typeface="Book Antiqua"/>
                        </a:rPr>
                        <a:t> 3,7,10,11</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62">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7.</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22-10-2020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a:latin typeface="Times New Roman"/>
                          <a:ea typeface="Times New Roman"/>
                        </a:rPr>
                        <a:t>Definisi Operasional konsep /variabel</a:t>
                      </a:r>
                      <a:r>
                        <a:rPr lang="id-ID" sz="1600">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lnSpc>
                          <a:spcPct val="90000"/>
                        </a:lnSpc>
                        <a:spcBef>
                          <a:spcPts val="300"/>
                        </a:spcBef>
                        <a:spcAft>
                          <a:spcPts val="300"/>
                        </a:spcAft>
                        <a:tabLst>
                          <a:tab pos="6515100" algn="l"/>
                        </a:tabLst>
                      </a:pPr>
                      <a:r>
                        <a:rPr lang="en-US" sz="1600" b="0" dirty="0" err="1">
                          <a:latin typeface="Times New Roman"/>
                          <a:ea typeface="Times New Roman"/>
                          <a:cs typeface="Book Antiqua"/>
                        </a:rPr>
                        <a:t>Referensi</a:t>
                      </a:r>
                      <a:r>
                        <a:rPr lang="en-US" sz="1600" b="0" dirty="0">
                          <a:latin typeface="Times New Roman"/>
                          <a:ea typeface="Times New Roman"/>
                          <a:cs typeface="Book Antiqua"/>
                        </a:rPr>
                        <a:t> 3,5,7,10,11</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314632">
                <a:tc gridSpan="4">
                  <a:txBody>
                    <a:bodyPr/>
                    <a:lstStyle/>
                    <a:p>
                      <a:pPr algn="ctr">
                        <a:lnSpc>
                          <a:spcPct val="115000"/>
                        </a:lnSpc>
                        <a:spcBef>
                          <a:spcPts val="200"/>
                        </a:spcBef>
                        <a:spcAft>
                          <a:spcPts val="200"/>
                        </a:spcAft>
                        <a:tabLst>
                          <a:tab pos="6515100" algn="l"/>
                        </a:tabLst>
                      </a:pPr>
                      <a:r>
                        <a:rPr lang="en-US" sz="1600" b="0" dirty="0">
                          <a:latin typeface="Times New Roman"/>
                          <a:ea typeface="Times New Roman"/>
                          <a:cs typeface="Book Antiqua"/>
                        </a:rPr>
                        <a:t>UJIAN  TENGAH  SEMESTER</a:t>
                      </a:r>
                      <a:endParaRPr lang="id-ID" sz="1600" b="1" dirty="0">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E0E0E0"/>
                    </a:solidFill>
                  </a:tcPr>
                </a:tc>
                <a:tc hMerge="1">
                  <a:txBody>
                    <a:bodyPr/>
                    <a:lstStyle/>
                    <a:p>
                      <a:endParaRPr lang="id-ID"/>
                    </a:p>
                  </a:txBody>
                  <a:tcPr/>
                </a:tc>
                <a:tc hMerge="1">
                  <a:txBody>
                    <a:bodyPr/>
                    <a:lstStyle/>
                    <a:p>
                      <a:endParaRPr lang="id-ID"/>
                    </a:p>
                  </a:txBody>
                  <a:tcPr/>
                </a:tc>
                <a:tc hMerge="1">
                  <a:txBody>
                    <a:bodyPr/>
                    <a:lstStyle/>
                    <a:p>
                      <a:endParaRPr lang="id-ID"/>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642910" y="785794"/>
          <a:ext cx="7500991" cy="5122890"/>
        </p:xfrm>
        <a:graphic>
          <a:graphicData uri="http://schemas.openxmlformats.org/drawingml/2006/table">
            <a:tbl>
              <a:tblPr/>
              <a:tblGrid>
                <a:gridCol w="1090024"/>
                <a:gridCol w="1413950"/>
                <a:gridCol w="3398249"/>
                <a:gridCol w="1598768"/>
              </a:tblGrid>
              <a:tr h="0">
                <a:tc>
                  <a:txBody>
                    <a:bodyPr/>
                    <a:lstStyle/>
                    <a:p>
                      <a:pPr algn="just">
                        <a:lnSpc>
                          <a:spcPct val="115000"/>
                        </a:lnSpc>
                        <a:spcBef>
                          <a:spcPts val="400"/>
                        </a:spcBef>
                        <a:spcAft>
                          <a:spcPts val="400"/>
                        </a:spcAft>
                        <a:tabLst>
                          <a:tab pos="6515100" algn="l"/>
                        </a:tabLst>
                      </a:pPr>
                      <a:r>
                        <a:rPr lang="en-US" sz="1600" b="0" dirty="0" err="1">
                          <a:latin typeface="Times New Roman"/>
                          <a:ea typeface="Times New Roman"/>
                          <a:cs typeface="Book Antiqua"/>
                        </a:rPr>
                        <a:t>Minggu</a:t>
                      </a:r>
                      <a:endParaRPr lang="id-ID" sz="1600" b="1" dirty="0">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a:txBody>
                    <a:bodyPr/>
                    <a:lstStyle/>
                    <a:p>
                      <a:pPr algn="just">
                        <a:lnSpc>
                          <a:spcPct val="115000"/>
                        </a:lnSpc>
                        <a:spcBef>
                          <a:spcPts val="400"/>
                        </a:spcBef>
                        <a:spcAft>
                          <a:spcPts val="400"/>
                        </a:spcAft>
                        <a:tabLst>
                          <a:tab pos="6515100" algn="l"/>
                        </a:tabLst>
                      </a:pPr>
                      <a:r>
                        <a:rPr lang="en-US" sz="1600" b="0">
                          <a:latin typeface="Times New Roman"/>
                          <a:ea typeface="Times New Roman"/>
                          <a:cs typeface="Book Antiqua"/>
                        </a:rPr>
                        <a:t>Tanggal</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a:txBody>
                    <a:bodyPr/>
                    <a:lstStyle/>
                    <a:p>
                      <a:pPr algn="just">
                        <a:lnSpc>
                          <a:spcPct val="115000"/>
                        </a:lnSpc>
                        <a:spcBef>
                          <a:spcPts val="400"/>
                        </a:spcBef>
                        <a:spcAft>
                          <a:spcPts val="400"/>
                        </a:spcAft>
                        <a:tabLst>
                          <a:tab pos="6515100" algn="l"/>
                        </a:tabLst>
                      </a:pPr>
                      <a:r>
                        <a:rPr lang="en-US" sz="1600" b="0">
                          <a:latin typeface="Times New Roman"/>
                          <a:ea typeface="Times New Roman"/>
                          <a:cs typeface="Book Antiqua"/>
                        </a:rPr>
                        <a:t>Pokok Bahasan</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a:txBody>
                    <a:bodyPr/>
                    <a:lstStyle/>
                    <a:p>
                      <a:pPr algn="just">
                        <a:lnSpc>
                          <a:spcPct val="115000"/>
                        </a:lnSpc>
                        <a:spcBef>
                          <a:spcPts val="400"/>
                        </a:spcBef>
                        <a:spcAft>
                          <a:spcPts val="400"/>
                        </a:spcAft>
                        <a:tabLst>
                          <a:tab pos="6515100" algn="l"/>
                        </a:tabLst>
                      </a:pPr>
                      <a:r>
                        <a:rPr lang="en-US" sz="1600" b="0" dirty="0" err="1">
                          <a:latin typeface="Times New Roman"/>
                          <a:ea typeface="Times New Roman"/>
                          <a:cs typeface="Book Antiqua"/>
                        </a:rPr>
                        <a:t>Bacaan</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r>
              <a:tr h="744996">
                <a:tc>
                  <a:txBody>
                    <a:bodyPr/>
                    <a:lstStyle/>
                    <a:p>
                      <a:pPr algn="just">
                        <a:lnSpc>
                          <a:spcPct val="90000"/>
                        </a:lnSpc>
                        <a:spcBef>
                          <a:spcPts val="300"/>
                        </a:spcBef>
                        <a:spcAft>
                          <a:spcPts val="300"/>
                        </a:spcAft>
                        <a:tabLst>
                          <a:tab pos="6515100" algn="l"/>
                        </a:tabLst>
                      </a:pPr>
                      <a:r>
                        <a:rPr lang="en-US" sz="1600" b="0" dirty="0">
                          <a:latin typeface="Times New Roman"/>
                          <a:ea typeface="Times New Roman"/>
                          <a:cs typeface="Book Antiqua"/>
                        </a:rPr>
                        <a:t>8.</a:t>
                      </a:r>
                      <a:endParaRPr lang="id-ID" sz="1600" b="1" dirty="0">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12-11-2020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4320" indent="-228600" algn="just">
                        <a:lnSpc>
                          <a:spcPct val="115000"/>
                        </a:lnSpc>
                        <a:spcAft>
                          <a:spcPts val="0"/>
                        </a:spcAft>
                      </a:pPr>
                      <a:r>
                        <a:rPr lang="en-US" sz="1600">
                          <a:latin typeface="Times New Roman"/>
                          <a:ea typeface="Times New Roman"/>
                        </a:rPr>
                        <a:t>Penyusunan Instrumen Penelitian</a:t>
                      </a:r>
                      <a:endParaRPr lang="id-ID"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4315" indent="-234315" algn="just">
                        <a:lnSpc>
                          <a:spcPct val="115000"/>
                        </a:lnSpc>
                        <a:spcAft>
                          <a:spcPts val="0"/>
                        </a:spcAft>
                        <a:tabLst>
                          <a:tab pos="2743200" algn="ctr"/>
                          <a:tab pos="5486400" algn="r"/>
                          <a:tab pos="457200" algn="l"/>
                        </a:tabLst>
                      </a:pPr>
                      <a:r>
                        <a:rPr lang="en-US" sz="1600">
                          <a:latin typeface="Times New Roman"/>
                          <a:ea typeface="Times New Roman"/>
                        </a:rPr>
                        <a:t>Referensi 3,7,10,11</a:t>
                      </a:r>
                      <a:endParaRPr lang="id-ID"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96">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9.</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19-11-2020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4320" indent="-228600" algn="just">
                        <a:lnSpc>
                          <a:spcPct val="115000"/>
                        </a:lnSpc>
                        <a:spcAft>
                          <a:spcPts val="0"/>
                        </a:spcAft>
                      </a:pPr>
                      <a:r>
                        <a:rPr lang="en-US" sz="1600" dirty="0" err="1">
                          <a:latin typeface="Times New Roman"/>
                          <a:ea typeface="Times New Roman"/>
                        </a:rPr>
                        <a:t>Populasi</a:t>
                      </a:r>
                      <a:r>
                        <a:rPr lang="en-US" sz="1600" dirty="0">
                          <a:latin typeface="Times New Roman"/>
                          <a:ea typeface="Times New Roman"/>
                        </a:rPr>
                        <a:t> </a:t>
                      </a:r>
                      <a:r>
                        <a:rPr lang="en-US" sz="1600" dirty="0" err="1">
                          <a:latin typeface="Times New Roman"/>
                          <a:ea typeface="Times New Roman"/>
                        </a:rPr>
                        <a:t>dan</a:t>
                      </a:r>
                      <a:r>
                        <a:rPr lang="en-US" sz="1600" dirty="0">
                          <a:latin typeface="Times New Roman"/>
                          <a:ea typeface="Times New Roman"/>
                        </a:rPr>
                        <a:t> </a:t>
                      </a:r>
                      <a:r>
                        <a:rPr lang="en-US" sz="1600" dirty="0" err="1">
                          <a:latin typeface="Times New Roman"/>
                          <a:ea typeface="Times New Roman"/>
                        </a:rPr>
                        <a:t>sampel</a:t>
                      </a:r>
                      <a:r>
                        <a:rPr lang="en-US" sz="1600" dirty="0">
                          <a:latin typeface="Times New Roman"/>
                          <a:ea typeface="Times New Roman"/>
                        </a:rPr>
                        <a:t> </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300"/>
                        </a:spcAft>
                        <a:tabLst>
                          <a:tab pos="6515100" algn="l"/>
                        </a:tabLst>
                      </a:pPr>
                      <a:r>
                        <a:rPr lang="en-US" sz="1600" b="0">
                          <a:latin typeface="Times New Roman"/>
                          <a:ea typeface="Times New Roman"/>
                          <a:cs typeface="Book Antiqua"/>
                        </a:rPr>
                        <a:t>Referensi 3,5,7,10,11</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96">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10.</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26-11-2020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4320" indent="-228600" algn="just">
                        <a:lnSpc>
                          <a:spcPct val="115000"/>
                        </a:lnSpc>
                        <a:spcAft>
                          <a:spcPts val="0"/>
                        </a:spcAft>
                      </a:pPr>
                      <a:r>
                        <a:rPr lang="id-ID" sz="1600" dirty="0" smtClean="0">
                          <a:latin typeface="Times New Roman"/>
                          <a:ea typeface="Times New Roman"/>
                        </a:rPr>
                        <a:t>Pengukuran</a:t>
                      </a:r>
                      <a:r>
                        <a:rPr lang="en-US" sz="1600" dirty="0" err="1" smtClean="0">
                          <a:latin typeface="Times New Roman"/>
                          <a:ea typeface="Times New Roman"/>
                        </a:rPr>
                        <a:t>Validitas</a:t>
                      </a:r>
                      <a:r>
                        <a:rPr lang="en-US" sz="1600" dirty="0" smtClean="0">
                          <a:latin typeface="Times New Roman"/>
                          <a:ea typeface="Times New Roman"/>
                        </a:rPr>
                        <a:t> </a:t>
                      </a:r>
                      <a:r>
                        <a:rPr lang="en-US" sz="1600" dirty="0" err="1">
                          <a:latin typeface="Times New Roman"/>
                          <a:ea typeface="Times New Roman"/>
                        </a:rPr>
                        <a:t>dan</a:t>
                      </a:r>
                      <a:r>
                        <a:rPr lang="en-US" sz="1600" dirty="0">
                          <a:latin typeface="Times New Roman"/>
                          <a:ea typeface="Times New Roman"/>
                        </a:rPr>
                        <a:t> </a:t>
                      </a:r>
                      <a:r>
                        <a:rPr lang="en-US" sz="1600" dirty="0" err="1">
                          <a:latin typeface="Times New Roman"/>
                          <a:ea typeface="Times New Roman"/>
                        </a:rPr>
                        <a:t>Reliabilitas</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a:latin typeface="Times New Roman"/>
                          <a:ea typeface="Times New Roman"/>
                        </a:rPr>
                        <a:t>Referensi 3,</a:t>
                      </a:r>
                      <a:r>
                        <a:rPr lang="en-US" sz="1600" dirty="0">
                          <a:latin typeface="Times New Roman"/>
                          <a:ea typeface="Times New Roman"/>
                        </a:rPr>
                        <a:t>5,</a:t>
                      </a:r>
                      <a:r>
                        <a:rPr lang="id-ID" sz="1600" dirty="0" smtClean="0">
                          <a:latin typeface="Times New Roman"/>
                          <a:ea typeface="Times New Roman"/>
                        </a:rPr>
                        <a:t>7,10,11,12,13</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96">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11.</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03-12-2020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dirty="0">
                          <a:latin typeface="Times New Roman"/>
                          <a:ea typeface="Times New Roman"/>
                        </a:rPr>
                        <a:t>Input, Editing data </a:t>
                      </a:r>
                      <a:r>
                        <a:rPr lang="en-US" sz="1600" dirty="0" err="1">
                          <a:latin typeface="Times New Roman"/>
                          <a:ea typeface="Times New Roman"/>
                        </a:rPr>
                        <a:t>dan</a:t>
                      </a:r>
                      <a:r>
                        <a:rPr lang="en-US" sz="1600" dirty="0">
                          <a:latin typeface="Times New Roman"/>
                          <a:ea typeface="Times New Roman"/>
                        </a:rPr>
                        <a:t> </a:t>
                      </a:r>
                      <a:r>
                        <a:rPr lang="id-ID" sz="1600" dirty="0">
                          <a:latin typeface="Times New Roman"/>
                          <a:ea typeface="Times New Roman"/>
                        </a:rPr>
                        <a:t>Pengolahan</a:t>
                      </a:r>
                      <a:r>
                        <a:rPr lang="en-US" sz="1600" dirty="0">
                          <a:latin typeface="Times New Roman"/>
                          <a:ea typeface="Times New Roman"/>
                        </a:rPr>
                        <a:t> </a:t>
                      </a:r>
                      <a:r>
                        <a:rPr lang="en-US" sz="1600" dirty="0" err="1">
                          <a:latin typeface="Times New Roman"/>
                          <a:ea typeface="Times New Roman"/>
                        </a:rPr>
                        <a:t>dengan</a:t>
                      </a:r>
                      <a:r>
                        <a:rPr lang="en-US" sz="1600" dirty="0">
                          <a:latin typeface="Times New Roman"/>
                          <a:ea typeface="Times New Roman"/>
                        </a:rPr>
                        <a:t> SPSS</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a:latin typeface="Times New Roman"/>
                          <a:ea typeface="Times New Roman"/>
                        </a:rPr>
                        <a:t>Referensi </a:t>
                      </a:r>
                      <a:r>
                        <a:rPr lang="id-ID" sz="1600" dirty="0" smtClean="0">
                          <a:latin typeface="Times New Roman"/>
                          <a:ea typeface="Times New Roman"/>
                        </a:rPr>
                        <a:t>3,7,10,11,12,13</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96">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12.</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10-12-2020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dirty="0" err="1">
                          <a:latin typeface="Times New Roman"/>
                          <a:ea typeface="Times New Roman"/>
                        </a:rPr>
                        <a:t>Analisis</a:t>
                      </a:r>
                      <a:r>
                        <a:rPr lang="en-US" sz="1600" dirty="0">
                          <a:latin typeface="Times New Roman"/>
                          <a:ea typeface="Times New Roman"/>
                        </a:rPr>
                        <a:t> Data </a:t>
                      </a:r>
                      <a:r>
                        <a:rPr lang="en-US" sz="1600" dirty="0" err="1">
                          <a:latin typeface="Times New Roman"/>
                          <a:ea typeface="Times New Roman"/>
                        </a:rPr>
                        <a:t>dengan</a:t>
                      </a:r>
                      <a:r>
                        <a:rPr lang="en-US" sz="1600" dirty="0">
                          <a:latin typeface="Times New Roman"/>
                          <a:ea typeface="Times New Roman"/>
                        </a:rPr>
                        <a:t> SPSS</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a:latin typeface="Times New Roman"/>
                          <a:ea typeface="Times New Roman"/>
                        </a:rPr>
                        <a:t>Referensi </a:t>
                      </a:r>
                      <a:r>
                        <a:rPr lang="id-ID" sz="1600" dirty="0" smtClean="0">
                          <a:latin typeface="Times New Roman"/>
                          <a:ea typeface="Times New Roman"/>
                        </a:rPr>
                        <a:t>3,7,10,11,12,13</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96">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13.</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17-12-2020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4320" indent="-228600" algn="just">
                        <a:lnSpc>
                          <a:spcPct val="115000"/>
                        </a:lnSpc>
                        <a:spcAft>
                          <a:spcPts val="0"/>
                        </a:spcAft>
                        <a:tabLst>
                          <a:tab pos="282575" algn="l"/>
                        </a:tabLst>
                      </a:pPr>
                      <a:r>
                        <a:rPr lang="en-US" sz="1600" dirty="0" err="1">
                          <a:latin typeface="Times New Roman"/>
                          <a:ea typeface="Times New Roman"/>
                        </a:rPr>
                        <a:t>Penulisan</a:t>
                      </a:r>
                      <a:r>
                        <a:rPr lang="en-US" sz="1600" dirty="0">
                          <a:latin typeface="Times New Roman"/>
                          <a:ea typeface="Times New Roman"/>
                        </a:rPr>
                        <a:t> </a:t>
                      </a:r>
                      <a:r>
                        <a:rPr lang="en-US" sz="1600" dirty="0" err="1">
                          <a:latin typeface="Times New Roman"/>
                          <a:ea typeface="Times New Roman"/>
                        </a:rPr>
                        <a:t>laporan</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4315" indent="-234315" algn="just">
                        <a:lnSpc>
                          <a:spcPct val="115000"/>
                        </a:lnSpc>
                        <a:spcAft>
                          <a:spcPts val="0"/>
                        </a:spcAft>
                        <a:tabLst>
                          <a:tab pos="6515100" algn="l"/>
                        </a:tabLst>
                      </a:pPr>
                      <a:r>
                        <a:rPr lang="en-US" sz="1600" b="0" dirty="0" err="1" smtClean="0">
                          <a:latin typeface="Times New Roman"/>
                          <a:ea typeface="Times New Roman"/>
                          <a:cs typeface="Book Antiqua"/>
                        </a:rPr>
                        <a:t>Referensi</a:t>
                      </a:r>
                      <a:endParaRPr lang="id-ID" sz="1600" b="0" dirty="0" smtClean="0">
                        <a:latin typeface="Times New Roman"/>
                        <a:ea typeface="Times New Roman"/>
                        <a:cs typeface="Book Antiqua"/>
                      </a:endParaRPr>
                    </a:p>
                    <a:p>
                      <a:pPr marL="234315" indent="-234315" algn="just">
                        <a:lnSpc>
                          <a:spcPct val="115000"/>
                        </a:lnSpc>
                        <a:spcAft>
                          <a:spcPts val="0"/>
                        </a:spcAft>
                        <a:tabLst>
                          <a:tab pos="6515100" algn="l"/>
                        </a:tabLst>
                      </a:pPr>
                      <a:r>
                        <a:rPr lang="en-US" sz="1600" b="0" dirty="0" smtClean="0">
                          <a:latin typeface="Times New Roman"/>
                          <a:ea typeface="Times New Roman"/>
                          <a:cs typeface="Book Antiqua"/>
                        </a:rPr>
                        <a:t>3,7,10,11</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498">
                <a:tc gridSpan="4">
                  <a:txBody>
                    <a:bodyPr/>
                    <a:lstStyle/>
                    <a:p>
                      <a:pPr algn="ctr">
                        <a:lnSpc>
                          <a:spcPct val="115000"/>
                        </a:lnSpc>
                        <a:spcBef>
                          <a:spcPts val="500"/>
                        </a:spcBef>
                        <a:spcAft>
                          <a:spcPts val="300"/>
                        </a:spcAft>
                        <a:tabLst>
                          <a:tab pos="6515100" algn="l"/>
                        </a:tabLst>
                      </a:pPr>
                      <a:r>
                        <a:rPr lang="en-US" sz="1600" b="0" dirty="0">
                          <a:latin typeface="Times New Roman"/>
                          <a:ea typeface="Times New Roman"/>
                          <a:cs typeface="Book Antiqua"/>
                        </a:rPr>
                        <a:t>UJIAN  AKHIR  SEMESTER</a:t>
                      </a:r>
                      <a:endParaRPr lang="id-ID" sz="1600" b="1" dirty="0">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E0E0E0"/>
                    </a:solidFill>
                  </a:tcPr>
                </a:tc>
                <a:tc hMerge="1">
                  <a:txBody>
                    <a:bodyPr/>
                    <a:lstStyle/>
                    <a:p>
                      <a:endParaRPr lang="id-ID"/>
                    </a:p>
                  </a:txBody>
                  <a:tcPr/>
                </a:tc>
                <a:tc hMerge="1">
                  <a:txBody>
                    <a:bodyPr/>
                    <a:lstStyle/>
                    <a:p>
                      <a:endParaRPr lang="id-ID"/>
                    </a:p>
                  </a:txBody>
                  <a:tcPr/>
                </a:tc>
                <a:tc hMerge="1">
                  <a:txBody>
                    <a:bodyPr/>
                    <a:lstStyle/>
                    <a:p>
                      <a:endParaRPr lang="id-ID"/>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857255"/>
          </a:xfrm>
        </p:spPr>
        <p:txBody>
          <a:bodyPr>
            <a:normAutofit/>
          </a:bodyPr>
          <a:lstStyle/>
          <a:p>
            <a:r>
              <a:rPr lang="id-ID" sz="2800" dirty="0" smtClean="0">
                <a:latin typeface="Times New Roman" pitchFamily="18" charset="0"/>
                <a:cs typeface="Times New Roman" pitchFamily="18" charset="0"/>
              </a:rPr>
              <a:t>CATATAN</a:t>
            </a:r>
            <a:endParaRPr lang="id-ID" sz="2800" dirty="0">
              <a:latin typeface="Times New Roman" pitchFamily="18" charset="0"/>
              <a:cs typeface="Times New Roman" pitchFamily="18" charset="0"/>
            </a:endParaRPr>
          </a:p>
        </p:txBody>
      </p:sp>
      <p:sp>
        <p:nvSpPr>
          <p:cNvPr id="3" name="Subtitle 2"/>
          <p:cNvSpPr>
            <a:spLocks noGrp="1"/>
          </p:cNvSpPr>
          <p:nvPr>
            <p:ph type="subTitle" idx="1"/>
          </p:nvPr>
        </p:nvSpPr>
        <p:spPr>
          <a:xfrm>
            <a:off x="642910" y="1500174"/>
            <a:ext cx="7858180" cy="4138626"/>
          </a:xfrm>
        </p:spPr>
        <p:txBody>
          <a:bodyPr>
            <a:normAutofit/>
          </a:bodyPr>
          <a:lstStyle/>
          <a:p>
            <a:pPr algn="just">
              <a:buFont typeface="Wingdings" pitchFamily="2" charset="2"/>
              <a:buChar char="q"/>
            </a:pPr>
            <a:r>
              <a:rPr lang="en-US" sz="2400" dirty="0" err="1" smtClean="0">
                <a:solidFill>
                  <a:schemeClr val="tx1"/>
                </a:solidFill>
                <a:latin typeface="Times New Roman" pitchFamily="18" charset="0"/>
                <a:cs typeface="Times New Roman" pitchFamily="18" charset="0"/>
              </a:rPr>
              <a:t>Persyaratan</a:t>
            </a:r>
            <a:r>
              <a:rPr lang="en-US" sz="2400" dirty="0" smtClean="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mengikuti</a:t>
            </a:r>
            <a:r>
              <a:rPr lang="en-US" sz="2400" dirty="0">
                <a:solidFill>
                  <a:schemeClr val="tx1"/>
                </a:solidFill>
                <a:latin typeface="Times New Roman" pitchFamily="18" charset="0"/>
                <a:cs typeface="Times New Roman" pitchFamily="18" charset="0"/>
              </a:rPr>
              <a:t> UAS, minimal 70% </a:t>
            </a:r>
            <a:r>
              <a:rPr lang="en-US" sz="2400" dirty="0" err="1">
                <a:solidFill>
                  <a:schemeClr val="tx1"/>
                </a:solidFill>
                <a:latin typeface="Times New Roman" pitchFamily="18" charset="0"/>
                <a:cs typeface="Times New Roman" pitchFamily="18" charset="0"/>
              </a:rPr>
              <a:t>dari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kehadiran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presensi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disetarakan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dengan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lebih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dari</a:t>
            </a:r>
            <a:r>
              <a:rPr lang="en-US" sz="2400" dirty="0">
                <a:solidFill>
                  <a:schemeClr val="tx1"/>
                </a:solidFill>
                <a:latin typeface="Times New Roman" pitchFamily="18" charset="0"/>
                <a:cs typeface="Times New Roman" pitchFamily="18" charset="0"/>
              </a:rPr>
              <a:t> 3 kali </a:t>
            </a:r>
            <a:r>
              <a:rPr lang="en-US" sz="2400" dirty="0" err="1">
                <a:solidFill>
                  <a:schemeClr val="tx1"/>
                </a:solidFill>
                <a:latin typeface="Times New Roman" pitchFamily="18" charset="0"/>
                <a:cs typeface="Times New Roman" pitchFamily="18" charset="0"/>
              </a:rPr>
              <a:t>tidak</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hadir</a:t>
            </a:r>
            <a:r>
              <a:rPr lang="en-US" sz="2400" dirty="0">
                <a:solidFill>
                  <a:schemeClr val="tx1"/>
                </a:solidFill>
                <a:latin typeface="Times New Roman" pitchFamily="18" charset="0"/>
                <a:cs typeface="Times New Roman" pitchFamily="18" charset="0"/>
              </a:rPr>
              <a:t>.</a:t>
            </a:r>
            <a:endParaRPr lang="id-ID" sz="2400" dirty="0">
              <a:solidFill>
                <a:schemeClr val="tx1"/>
              </a:solidFill>
              <a:latin typeface="Times New Roman" pitchFamily="18" charset="0"/>
              <a:cs typeface="Times New Roman" pitchFamily="18" charset="0"/>
            </a:endParaRPr>
          </a:p>
          <a:p>
            <a:pPr algn="just">
              <a:buFont typeface="Wingdings" pitchFamily="2" charset="2"/>
              <a:buChar char="q"/>
            </a:pPr>
            <a:r>
              <a:rPr lang="en-US" sz="2400" dirty="0" err="1" smtClean="0">
                <a:solidFill>
                  <a:schemeClr val="tx1"/>
                </a:solidFill>
                <a:latin typeface="Times New Roman" pitchFamily="18" charset="0"/>
                <a:cs typeface="Times New Roman" pitchFamily="18" charset="0"/>
              </a:rPr>
              <a:t>Tugas</a:t>
            </a:r>
            <a:r>
              <a:rPr lang="id-ID"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kelompok</a:t>
            </a:r>
            <a:r>
              <a:rPr lang="en-US" sz="2400" dirty="0" smtClean="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harus</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dikumpulkan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tepat</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waktu</a:t>
            </a:r>
            <a:r>
              <a:rPr lang="id-ID" sz="2400" dirty="0" smtClean="0">
                <a:solidFill>
                  <a:schemeClr val="tx1"/>
                </a:solidFill>
                <a:latin typeface="Times New Roman" pitchFamily="18" charset="0"/>
                <a:cs typeface="Times New Roman" pitchFamily="18" charset="0"/>
              </a:rPr>
              <a:t> sesuai dengan jadual pengumpulan tugas.</a:t>
            </a:r>
          </a:p>
          <a:p>
            <a:pPr algn="just">
              <a:buFont typeface="Wingdings" pitchFamily="2" charset="2"/>
              <a:buChar char="q"/>
            </a:pPr>
            <a:r>
              <a:rPr lang="id-ID" sz="2400" dirty="0" smtClean="0">
                <a:solidFill>
                  <a:schemeClr val="tx1"/>
                </a:solidFill>
                <a:latin typeface="Times New Roman" pitchFamily="18" charset="0"/>
                <a:cs typeface="Times New Roman" pitchFamily="18" charset="0"/>
              </a:rPr>
              <a:t> Mahasiswa diharuskan dapat bekerjasama dan berpartisipasi aktif dalam kelompok.</a:t>
            </a:r>
            <a:endParaRPr lang="id-ID" sz="2400" dirty="0">
              <a:solidFill>
                <a:schemeClr val="tx1"/>
              </a:solidFill>
              <a:latin typeface="Times New Roman" pitchFamily="18" charset="0"/>
              <a:cs typeface="Times New Roman" pitchFamily="18" charset="0"/>
            </a:endParaRPr>
          </a:p>
          <a:p>
            <a:pPr algn="just"/>
            <a:r>
              <a:rPr lang="en-US" sz="3000" dirty="0">
                <a:solidFill>
                  <a:schemeClr val="tx1"/>
                </a:solidFill>
              </a:rPr>
              <a:t> </a:t>
            </a:r>
            <a:endParaRPr lang="id-ID" sz="3000" dirty="0">
              <a:solidFill>
                <a:schemeClr val="tx1"/>
              </a:solidFill>
            </a:endParaRPr>
          </a:p>
          <a:p>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85860"/>
            <a:ext cx="7772400" cy="3571899"/>
          </a:xfrm>
        </p:spPr>
        <p:txBody>
          <a:bodyPr/>
          <a:lstStyle/>
          <a:p>
            <a:r>
              <a:rPr lang="id-ID" b="1" dirty="0" smtClean="0">
                <a:latin typeface="Arial Rounded MT Bold" pitchFamily="34" charset="0"/>
                <a:cs typeface="Aparajita" pitchFamily="34" charset="0"/>
              </a:rPr>
              <a:t>SELAMAT BELAJAR </a:t>
            </a:r>
            <a:br>
              <a:rPr lang="id-ID" b="1" dirty="0" smtClean="0">
                <a:latin typeface="Arial Rounded MT Bold" pitchFamily="34" charset="0"/>
                <a:cs typeface="Aparajita" pitchFamily="34" charset="0"/>
              </a:rPr>
            </a:br>
            <a:r>
              <a:rPr lang="id-ID" b="1" dirty="0" smtClean="0">
                <a:latin typeface="Arial Rounded MT Bold" pitchFamily="34" charset="0"/>
                <a:cs typeface="Aparajita" pitchFamily="34" charset="0"/>
              </a:rPr>
              <a:t>SEMOGA SUKSES</a:t>
            </a:r>
            <a:endParaRPr lang="id-ID" b="1" dirty="0">
              <a:latin typeface="Arial Rounded MT Bold" pitchFamily="34" charset="0"/>
              <a:cs typeface="Aparajit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8410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1000108"/>
            <a:ext cx="7715304" cy="464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dirty="0" err="1" smtClean="0"/>
              <a:t>Beban</a:t>
            </a:r>
            <a:r>
              <a:rPr lang="en-US" sz="3200" dirty="0" smtClean="0"/>
              <a:t> </a:t>
            </a:r>
            <a:r>
              <a:rPr lang="en-US" sz="3200" dirty="0" err="1" smtClean="0"/>
              <a:t>Studi</a:t>
            </a:r>
            <a:r>
              <a:rPr lang="en-US" sz="3200" dirty="0" smtClean="0"/>
              <a:t>	</a:t>
            </a:r>
            <a:r>
              <a:rPr lang="id-ID" sz="3200" dirty="0" smtClean="0"/>
              <a:t>	</a:t>
            </a:r>
            <a:r>
              <a:rPr lang="en-US" sz="3200" dirty="0" smtClean="0"/>
              <a:t>:</a:t>
            </a:r>
            <a:r>
              <a:rPr lang="id-ID" sz="3200" dirty="0" smtClean="0"/>
              <a:t>  </a:t>
            </a:r>
            <a:r>
              <a:rPr lang="en-US" sz="3200" dirty="0" smtClean="0"/>
              <a:t>3 </a:t>
            </a:r>
            <a:r>
              <a:rPr lang="en-US" sz="3200" dirty="0" err="1" smtClean="0"/>
              <a:t>sks</a:t>
            </a:r>
            <a:endParaRPr lang="id-ID" sz="3200" b="1" dirty="0" smtClean="0"/>
          </a:p>
          <a:p>
            <a:pPr algn="just"/>
            <a:r>
              <a:rPr lang="id-ID" sz="3200" dirty="0" smtClean="0"/>
              <a:t>Semester			:  Gasal</a:t>
            </a:r>
          </a:p>
          <a:p>
            <a:pPr algn="just"/>
            <a:r>
              <a:rPr lang="id-ID" sz="3200" dirty="0" smtClean="0"/>
              <a:t>Tahun Ajaran		:  2020/2021</a:t>
            </a:r>
          </a:p>
          <a:p>
            <a:pPr algn="just"/>
            <a:r>
              <a:rPr lang="id-ID" sz="3200" dirty="0" smtClean="0"/>
              <a:t>Hari Pertemuan/Jam	:  Kamis/ 10.00-12.30</a:t>
            </a:r>
          </a:p>
          <a:p>
            <a:pPr algn="just"/>
            <a:r>
              <a:rPr lang="id-ID" sz="3200" dirty="0" smtClean="0"/>
              <a:t>Ruang Kuliah		:  Daring</a:t>
            </a:r>
            <a:endParaRPr lang="id-ID"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071569"/>
          </a:xfrm>
        </p:spPr>
        <p:txBody>
          <a:bodyPr>
            <a:normAutofit/>
          </a:bodyPr>
          <a:lstStyle/>
          <a:p>
            <a:r>
              <a:rPr lang="id-ID" sz="2800" dirty="0" smtClean="0">
                <a:latin typeface="Times New Roman" pitchFamily="18" charset="0"/>
                <a:cs typeface="Times New Roman" pitchFamily="18" charset="0"/>
              </a:rPr>
              <a:t>MANFAAT MATA AJARAN</a:t>
            </a:r>
            <a:endParaRPr lang="id-ID" sz="2800" dirty="0">
              <a:latin typeface="Times New Roman" pitchFamily="18" charset="0"/>
              <a:cs typeface="Times New Roman" pitchFamily="18" charset="0"/>
            </a:endParaRPr>
          </a:p>
        </p:txBody>
      </p:sp>
      <p:sp>
        <p:nvSpPr>
          <p:cNvPr id="3" name="Subtitle 2"/>
          <p:cNvSpPr>
            <a:spLocks noGrp="1"/>
          </p:cNvSpPr>
          <p:nvPr>
            <p:ph type="subTitle" idx="1"/>
          </p:nvPr>
        </p:nvSpPr>
        <p:spPr>
          <a:xfrm>
            <a:off x="642910" y="1428736"/>
            <a:ext cx="7858180" cy="4429156"/>
          </a:xfrm>
        </p:spPr>
        <p:txBody>
          <a:bodyPr>
            <a:normAutofit fontScale="70000" lnSpcReduction="20000"/>
          </a:bodyPr>
          <a:lstStyle/>
          <a:p>
            <a:r>
              <a:rPr lang="en-US" dirty="0"/>
              <a:t> </a:t>
            </a:r>
            <a:endParaRPr lang="id-ID" dirty="0"/>
          </a:p>
          <a:p>
            <a:pPr lvl="0" algn="just"/>
            <a:r>
              <a:rPr lang="id-ID" dirty="0" smtClean="0">
                <a:solidFill>
                  <a:schemeClr val="tx1"/>
                </a:solidFill>
              </a:rPr>
              <a:t>1. Mataajaran </a:t>
            </a:r>
            <a:r>
              <a:rPr lang="id-ID" dirty="0">
                <a:solidFill>
                  <a:schemeClr val="tx1"/>
                </a:solidFill>
              </a:rPr>
              <a:t>ini dapat memberikan bekal bagi mahasiswa tentang kegiatan penelitian sosial sebagai kegiatan untuk mendapatkan kebenaran ilmiah dengan  pendekatan kuantitatif dan metode yang ada</a:t>
            </a:r>
            <a:r>
              <a:rPr lang="id-ID" dirty="0" smtClean="0">
                <a:solidFill>
                  <a:schemeClr val="tx1"/>
                </a:solidFill>
              </a:rPr>
              <a:t>.</a:t>
            </a:r>
          </a:p>
          <a:p>
            <a:pPr lvl="0" algn="just"/>
            <a:r>
              <a:rPr lang="en-US" dirty="0" err="1" smtClean="0">
                <a:solidFill>
                  <a:schemeClr val="tx1"/>
                </a:solidFill>
              </a:rPr>
              <a:t>Dengan</a:t>
            </a:r>
            <a:r>
              <a:rPr lang="en-US" dirty="0" smtClean="0">
                <a:solidFill>
                  <a:schemeClr val="tx1"/>
                </a:solidFill>
              </a:rPr>
              <a:t> </a:t>
            </a:r>
            <a:r>
              <a:rPr lang="en-US" dirty="0" err="1" smtClean="0">
                <a:solidFill>
                  <a:schemeClr val="tx1"/>
                </a:solidFill>
              </a:rPr>
              <a:t>harapan</a:t>
            </a:r>
            <a:r>
              <a:rPr lang="en-US" dirty="0" smtClean="0">
                <a:solidFill>
                  <a:schemeClr val="tx1"/>
                </a:solidFill>
              </a:rPr>
              <a:t> </a:t>
            </a:r>
            <a:r>
              <a:rPr lang="en-US" dirty="0" err="1" smtClean="0">
                <a:solidFill>
                  <a:schemeClr val="tx1"/>
                </a:solidFill>
              </a:rPr>
              <a:t>mahasiswa</a:t>
            </a:r>
            <a:r>
              <a:rPr lang="en-US" dirty="0" smtClean="0">
                <a:solidFill>
                  <a:schemeClr val="tx1"/>
                </a:solidFill>
              </a:rPr>
              <a:t> </a:t>
            </a:r>
            <a:r>
              <a:rPr lang="en-US" dirty="0" err="1" smtClean="0">
                <a:solidFill>
                  <a:schemeClr val="tx1"/>
                </a:solidFill>
              </a:rPr>
              <a:t>dapat</a:t>
            </a:r>
            <a:r>
              <a:rPr lang="en-US" dirty="0" smtClean="0">
                <a:solidFill>
                  <a:schemeClr val="tx1"/>
                </a:solidFill>
              </a:rPr>
              <a:t> </a:t>
            </a:r>
            <a:r>
              <a:rPr lang="en-US" dirty="0" err="1" smtClean="0">
                <a:solidFill>
                  <a:schemeClr val="tx1"/>
                </a:solidFill>
              </a:rPr>
              <a:t>mmebuat</a:t>
            </a:r>
            <a:r>
              <a:rPr lang="en-US" dirty="0" smtClean="0">
                <a:solidFill>
                  <a:schemeClr val="tx1"/>
                </a:solidFill>
              </a:rPr>
              <a:t> </a:t>
            </a:r>
            <a:r>
              <a:rPr lang="en-US" dirty="0" err="1" smtClean="0">
                <a:solidFill>
                  <a:schemeClr val="tx1"/>
                </a:solidFill>
              </a:rPr>
              <a:t>penelitian</a:t>
            </a:r>
            <a:r>
              <a:rPr lang="en-US" dirty="0" smtClean="0">
                <a:solidFill>
                  <a:schemeClr val="tx1"/>
                </a:solidFill>
              </a:rPr>
              <a:t> </a:t>
            </a:r>
            <a:r>
              <a:rPr lang="en-US" dirty="0" err="1" smtClean="0">
                <a:solidFill>
                  <a:schemeClr val="tx1"/>
                </a:solidFill>
              </a:rPr>
              <a:t>dengan</a:t>
            </a:r>
            <a:r>
              <a:rPr lang="en-US" dirty="0" smtClean="0">
                <a:solidFill>
                  <a:schemeClr val="tx1"/>
                </a:solidFill>
              </a:rPr>
              <a:t> </a:t>
            </a:r>
            <a:r>
              <a:rPr lang="en-US" dirty="0" err="1" smtClean="0">
                <a:solidFill>
                  <a:schemeClr val="tx1"/>
                </a:solidFill>
              </a:rPr>
              <a:t>metode</a:t>
            </a:r>
            <a:r>
              <a:rPr lang="en-US" dirty="0" smtClean="0">
                <a:solidFill>
                  <a:schemeClr val="tx1"/>
                </a:solidFill>
              </a:rPr>
              <a:t> survey </a:t>
            </a:r>
            <a:r>
              <a:rPr lang="en-US" dirty="0" err="1" smtClean="0">
                <a:solidFill>
                  <a:schemeClr val="tx1"/>
                </a:solidFill>
              </a:rPr>
              <a:t>atau</a:t>
            </a:r>
            <a:r>
              <a:rPr lang="en-US" dirty="0" smtClean="0">
                <a:solidFill>
                  <a:schemeClr val="tx1"/>
                </a:solidFill>
              </a:rPr>
              <a:t> </a:t>
            </a:r>
            <a:r>
              <a:rPr lang="en-US" dirty="0" err="1" smtClean="0">
                <a:solidFill>
                  <a:schemeClr val="tx1"/>
                </a:solidFill>
              </a:rPr>
              <a:t>studi</a:t>
            </a:r>
            <a:r>
              <a:rPr lang="en-US" dirty="0" smtClean="0">
                <a:solidFill>
                  <a:schemeClr val="tx1"/>
                </a:solidFill>
              </a:rPr>
              <a:t> </a:t>
            </a:r>
            <a:r>
              <a:rPr lang="en-US" dirty="0" err="1" smtClean="0">
                <a:solidFill>
                  <a:schemeClr val="tx1"/>
                </a:solidFill>
              </a:rPr>
              <a:t>eksperimental</a:t>
            </a:r>
            <a:r>
              <a:rPr lang="en-US" dirty="0" smtClean="0">
                <a:solidFill>
                  <a:schemeClr val="tx1"/>
                </a:solidFill>
              </a:rPr>
              <a:t>., </a:t>
            </a:r>
            <a:r>
              <a:rPr lang="en-US" dirty="0" err="1" smtClean="0">
                <a:solidFill>
                  <a:schemeClr val="tx1"/>
                </a:solidFill>
              </a:rPr>
              <a:t>serta</a:t>
            </a:r>
            <a:r>
              <a:rPr lang="en-US" dirty="0" smtClean="0">
                <a:solidFill>
                  <a:schemeClr val="tx1"/>
                </a:solidFill>
              </a:rPr>
              <a:t> </a:t>
            </a:r>
            <a:r>
              <a:rPr lang="en-US" dirty="0" err="1" smtClean="0">
                <a:solidFill>
                  <a:schemeClr val="tx1"/>
                </a:solidFill>
              </a:rPr>
              <a:t>membuat</a:t>
            </a:r>
            <a:r>
              <a:rPr lang="en-US" dirty="0" smtClean="0">
                <a:solidFill>
                  <a:schemeClr val="tx1"/>
                </a:solidFill>
              </a:rPr>
              <a:t> </a:t>
            </a:r>
            <a:r>
              <a:rPr lang="en-US" dirty="0" err="1" smtClean="0">
                <a:solidFill>
                  <a:schemeClr val="tx1"/>
                </a:solidFill>
              </a:rPr>
              <a:t>laporan</a:t>
            </a:r>
            <a:r>
              <a:rPr lang="en-US" dirty="0" smtClean="0">
                <a:solidFill>
                  <a:schemeClr val="tx1"/>
                </a:solidFill>
              </a:rPr>
              <a:t> </a:t>
            </a:r>
            <a:r>
              <a:rPr lang="en-US" dirty="0" err="1" smtClean="0">
                <a:solidFill>
                  <a:schemeClr val="tx1"/>
                </a:solidFill>
              </a:rPr>
              <a:t>penelitian</a:t>
            </a:r>
            <a:r>
              <a:rPr lang="en-US" dirty="0" smtClean="0">
                <a:solidFill>
                  <a:schemeClr val="tx1"/>
                </a:solidFill>
              </a:rPr>
              <a:t>. </a:t>
            </a:r>
            <a:r>
              <a:rPr lang="en-US" dirty="0" err="1" smtClean="0">
                <a:solidFill>
                  <a:schemeClr val="tx1"/>
                </a:solidFill>
              </a:rPr>
              <a:t>Kemudian</a:t>
            </a:r>
            <a:r>
              <a:rPr lang="en-US" dirty="0" smtClean="0">
                <a:solidFill>
                  <a:schemeClr val="tx1"/>
                </a:solidFill>
              </a:rPr>
              <a:t> </a:t>
            </a:r>
            <a:r>
              <a:rPr lang="en-US" dirty="0" err="1" smtClean="0">
                <a:solidFill>
                  <a:schemeClr val="tx1"/>
                </a:solidFill>
              </a:rPr>
              <a:t>mahasiswa</a:t>
            </a:r>
            <a:r>
              <a:rPr lang="en-US" dirty="0" smtClean="0">
                <a:solidFill>
                  <a:schemeClr val="tx1"/>
                </a:solidFill>
              </a:rPr>
              <a:t> </a:t>
            </a:r>
            <a:r>
              <a:rPr lang="en-US" dirty="0" err="1" smtClean="0">
                <a:solidFill>
                  <a:schemeClr val="tx1"/>
                </a:solidFill>
              </a:rPr>
              <a:t>dapat</a:t>
            </a:r>
            <a:r>
              <a:rPr lang="en-US" dirty="0" smtClean="0">
                <a:solidFill>
                  <a:schemeClr val="tx1"/>
                </a:solidFill>
              </a:rPr>
              <a:t> </a:t>
            </a:r>
            <a:r>
              <a:rPr lang="en-US" dirty="0" err="1" smtClean="0">
                <a:solidFill>
                  <a:schemeClr val="tx1"/>
                </a:solidFill>
              </a:rPr>
              <a:t>menjadikan</a:t>
            </a:r>
            <a:r>
              <a:rPr lang="en-US" dirty="0" smtClean="0">
                <a:solidFill>
                  <a:schemeClr val="tx1"/>
                </a:solidFill>
              </a:rPr>
              <a:t> </a:t>
            </a:r>
            <a:r>
              <a:rPr lang="en-US" dirty="0" err="1" smtClean="0">
                <a:solidFill>
                  <a:schemeClr val="tx1"/>
                </a:solidFill>
              </a:rPr>
              <a:t>ini</a:t>
            </a:r>
            <a:r>
              <a:rPr lang="en-US" dirty="0" smtClean="0">
                <a:solidFill>
                  <a:schemeClr val="tx1"/>
                </a:solidFill>
              </a:rPr>
              <a:t> </a:t>
            </a:r>
            <a:r>
              <a:rPr lang="en-US" dirty="0" err="1" smtClean="0">
                <a:solidFill>
                  <a:schemeClr val="tx1"/>
                </a:solidFill>
              </a:rPr>
              <a:t>sebagai</a:t>
            </a:r>
            <a:r>
              <a:rPr lang="en-US" dirty="0" smtClean="0">
                <a:solidFill>
                  <a:schemeClr val="tx1"/>
                </a:solidFill>
              </a:rPr>
              <a:t> </a:t>
            </a:r>
            <a:r>
              <a:rPr lang="en-US" dirty="0" err="1" smtClean="0">
                <a:solidFill>
                  <a:schemeClr val="tx1"/>
                </a:solidFill>
              </a:rPr>
              <a:t>kemampuan</a:t>
            </a:r>
            <a:r>
              <a:rPr lang="en-US" dirty="0" smtClean="0">
                <a:solidFill>
                  <a:schemeClr val="tx1"/>
                </a:solidFill>
              </a:rPr>
              <a:t> yang </a:t>
            </a:r>
            <a:r>
              <a:rPr lang="en-US" dirty="0" err="1" smtClean="0">
                <a:solidFill>
                  <a:schemeClr val="tx1"/>
                </a:solidFill>
              </a:rPr>
              <a:t>bisa</a:t>
            </a:r>
            <a:r>
              <a:rPr lang="en-US" dirty="0" smtClean="0">
                <a:solidFill>
                  <a:schemeClr val="tx1"/>
                </a:solidFill>
              </a:rPr>
              <a:t> </a:t>
            </a:r>
            <a:r>
              <a:rPr lang="en-US" dirty="0" err="1" smtClean="0">
                <a:solidFill>
                  <a:schemeClr val="tx1"/>
                </a:solidFill>
              </a:rPr>
              <a:t>dijual</a:t>
            </a:r>
            <a:r>
              <a:rPr lang="en-US" dirty="0" smtClean="0">
                <a:solidFill>
                  <a:schemeClr val="tx1"/>
                </a:solidFill>
              </a:rPr>
              <a:t>.</a:t>
            </a:r>
          </a:p>
          <a:p>
            <a:pPr lvl="0" algn="just"/>
            <a:endParaRPr lang="id-ID" dirty="0">
              <a:solidFill>
                <a:schemeClr val="tx1"/>
              </a:solidFill>
            </a:endParaRPr>
          </a:p>
          <a:p>
            <a:pPr lvl="0" algn="just"/>
            <a:r>
              <a:rPr lang="id-ID" dirty="0" smtClean="0">
                <a:solidFill>
                  <a:schemeClr val="tx1"/>
                </a:solidFill>
              </a:rPr>
              <a:t>2. Matajaran </a:t>
            </a:r>
            <a:r>
              <a:rPr lang="id-ID" dirty="0">
                <a:solidFill>
                  <a:schemeClr val="tx1"/>
                </a:solidFill>
              </a:rPr>
              <a:t>ini juga melatih kepekaan mahasiswa untuk menemukan, memilih dan merumuskan suatu permasalahan yang akan dikaji dalam penelitian beserta konsekuensi teori dan metode penentuan sampel  penelitian, metode pengumpulan data sampai dengan analisis secara kuantitatif dengan menerapkan statistik dan penggunaan SPSS dan menginterpretasikannya</a:t>
            </a:r>
            <a:r>
              <a:rPr lang="id-ID" dirty="0" smtClean="0">
                <a:solidFill>
                  <a:schemeClr val="tx1"/>
                </a:solidFill>
              </a:rPr>
              <a:t>.</a:t>
            </a:r>
          </a:p>
          <a:p>
            <a:pPr lvl="0" algn="just"/>
            <a:endParaRPr lang="id-ID" dirty="0">
              <a:solidFill>
                <a:schemeClr val="tx1"/>
              </a:solidFill>
            </a:endParaRPr>
          </a:p>
          <a:p>
            <a:pPr lvl="0" algn="just"/>
            <a:r>
              <a:rPr lang="id-ID" dirty="0" smtClean="0">
                <a:solidFill>
                  <a:schemeClr val="tx1"/>
                </a:solidFill>
              </a:rPr>
              <a:t>3. Mataajaran </a:t>
            </a:r>
            <a:r>
              <a:rPr lang="id-ID" dirty="0">
                <a:solidFill>
                  <a:schemeClr val="tx1"/>
                </a:solidFill>
              </a:rPr>
              <a:t>ini juga memberi bekal bagi mahasiswa yang akan melakukan kegiatan penelitian dengan pendekatan kua</a:t>
            </a:r>
            <a:r>
              <a:rPr lang="en-US" dirty="0">
                <a:solidFill>
                  <a:schemeClr val="tx1"/>
                </a:solidFill>
              </a:rPr>
              <a:t>n</a:t>
            </a:r>
            <a:r>
              <a:rPr lang="id-ID" dirty="0">
                <a:solidFill>
                  <a:schemeClr val="tx1"/>
                </a:solidFill>
              </a:rPr>
              <a:t>titatif untuk </a:t>
            </a:r>
            <a:r>
              <a:rPr lang="en-US" dirty="0" err="1">
                <a:solidFill>
                  <a:schemeClr val="tx1"/>
                </a:solidFill>
              </a:rPr>
              <a:t>berbagai</a:t>
            </a:r>
            <a:r>
              <a:rPr lang="en-US" dirty="0">
                <a:solidFill>
                  <a:schemeClr val="tx1"/>
                </a:solidFill>
              </a:rPr>
              <a:t> </a:t>
            </a:r>
            <a:r>
              <a:rPr lang="id-ID" dirty="0">
                <a:solidFill>
                  <a:schemeClr val="tx1"/>
                </a:solidFill>
              </a:rPr>
              <a:t>tujuan </a:t>
            </a:r>
            <a:r>
              <a:rPr lang="en-US" dirty="0" err="1">
                <a:solidFill>
                  <a:schemeClr val="tx1"/>
                </a:solidFill>
              </a:rPr>
              <a:t>khususnya</a:t>
            </a:r>
            <a:r>
              <a:rPr lang="id-ID" dirty="0">
                <a:solidFill>
                  <a:schemeClr val="tx1"/>
                </a:solidFill>
              </a:rPr>
              <a:t> penulisan skripsi.</a:t>
            </a:r>
          </a:p>
          <a:p>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571503"/>
          </a:xfrm>
        </p:spPr>
        <p:txBody>
          <a:bodyPr>
            <a:normAutofit/>
          </a:bodyPr>
          <a:lstStyle/>
          <a:p>
            <a:r>
              <a:rPr lang="id-ID" sz="1800" dirty="0" smtClean="0">
                <a:latin typeface="Times New Roman" pitchFamily="18" charset="0"/>
                <a:cs typeface="Times New Roman" pitchFamily="18" charset="0"/>
              </a:rPr>
              <a:t>DESKRIPSI MATA AJARAN</a:t>
            </a:r>
            <a:endParaRPr lang="id-ID" sz="1800" dirty="0">
              <a:latin typeface="Times New Roman" pitchFamily="18" charset="0"/>
              <a:cs typeface="Times New Roman" pitchFamily="18" charset="0"/>
            </a:endParaRPr>
          </a:p>
        </p:txBody>
      </p:sp>
      <p:sp>
        <p:nvSpPr>
          <p:cNvPr id="3" name="Subtitle 2"/>
          <p:cNvSpPr>
            <a:spLocks noGrp="1"/>
          </p:cNvSpPr>
          <p:nvPr>
            <p:ph type="subTitle" idx="1"/>
          </p:nvPr>
        </p:nvSpPr>
        <p:spPr>
          <a:xfrm>
            <a:off x="285720" y="1000108"/>
            <a:ext cx="8572560" cy="5643602"/>
          </a:xfrm>
        </p:spPr>
        <p:txBody>
          <a:bodyPr>
            <a:normAutofit fontScale="70000" lnSpcReduction="20000"/>
          </a:bodyPr>
          <a:lstStyle/>
          <a:p>
            <a:pPr algn="just">
              <a:buFont typeface="Wingdings" pitchFamily="2" charset="2"/>
              <a:buChar char="q"/>
            </a:pPr>
            <a:r>
              <a:rPr lang="id-ID" dirty="0">
                <a:solidFill>
                  <a:schemeClr val="tx1"/>
                </a:solidFill>
                <a:latin typeface="Baskerville Old Face" pitchFamily="18" charset="0"/>
              </a:rPr>
              <a:t>Matakuliah Metode Penelitian Sosial Kuantitatif ini merupakan </a:t>
            </a:r>
            <a:r>
              <a:rPr lang="id-ID" dirty="0" smtClean="0">
                <a:solidFill>
                  <a:schemeClr val="tx1"/>
                </a:solidFill>
                <a:latin typeface="Baskerville Old Face" pitchFamily="18" charset="0"/>
              </a:rPr>
              <a:t>mataajaran </a:t>
            </a:r>
            <a:r>
              <a:rPr lang="id-ID" dirty="0">
                <a:solidFill>
                  <a:schemeClr val="tx1"/>
                </a:solidFill>
                <a:latin typeface="Baskerville Old Face" pitchFamily="18" charset="0"/>
              </a:rPr>
              <a:t>yang memberikan pemahaman praktis tentang penelitian so</a:t>
            </a:r>
            <a:r>
              <a:rPr lang="en-US" dirty="0">
                <a:solidFill>
                  <a:schemeClr val="tx1"/>
                </a:solidFill>
                <a:latin typeface="Baskerville Old Face" pitchFamily="18" charset="0"/>
              </a:rPr>
              <a:t>s</a:t>
            </a:r>
            <a:r>
              <a:rPr lang="id-ID" dirty="0">
                <a:solidFill>
                  <a:schemeClr val="tx1"/>
                </a:solidFill>
                <a:latin typeface="Baskerville Old Face" pitchFamily="18" charset="0"/>
              </a:rPr>
              <a:t>ial kuantitatif. Untuk itu, mahasiswa diajak untuk membuat proposal, termasuk menyusun argumentasi (</a:t>
            </a:r>
            <a:r>
              <a:rPr lang="id-ID" i="1" dirty="0">
                <a:solidFill>
                  <a:schemeClr val="tx1"/>
                </a:solidFill>
                <a:latin typeface="Baskerville Old Face" pitchFamily="18" charset="0"/>
              </a:rPr>
              <a:t>rationale</a:t>
            </a:r>
            <a:r>
              <a:rPr lang="id-ID" dirty="0">
                <a:solidFill>
                  <a:schemeClr val="tx1"/>
                </a:solidFill>
                <a:latin typeface="Baskerville Old Face" pitchFamily="18" charset="0"/>
              </a:rPr>
              <a:t>), merumuskan permasalahan penelitian, menyusun kerangka berpikir atau teori (</a:t>
            </a:r>
            <a:r>
              <a:rPr lang="id-ID" i="1" dirty="0">
                <a:solidFill>
                  <a:schemeClr val="tx1"/>
                </a:solidFill>
                <a:latin typeface="Baskerville Old Face" pitchFamily="18" charset="0"/>
              </a:rPr>
              <a:t>theoretical framework</a:t>
            </a:r>
            <a:r>
              <a:rPr lang="id-ID" dirty="0">
                <a:solidFill>
                  <a:schemeClr val="tx1"/>
                </a:solidFill>
                <a:latin typeface="Baskerville Old Face" pitchFamily="18" charset="0"/>
              </a:rPr>
              <a:t>), hipotesis, populasi dan sample, teknik dan proses penggalian data dan menerapkan dalam penelitian yang sesungguhnya serta analisis data dengan menggunakan komputer</a:t>
            </a:r>
            <a:r>
              <a:rPr lang="id-ID" dirty="0" smtClean="0">
                <a:solidFill>
                  <a:schemeClr val="tx1"/>
                </a:solidFill>
                <a:latin typeface="Baskerville Old Face" pitchFamily="18" charset="0"/>
              </a:rPr>
              <a:t>.</a:t>
            </a:r>
          </a:p>
          <a:p>
            <a:pPr algn="just"/>
            <a:endParaRPr lang="id-ID" dirty="0">
              <a:solidFill>
                <a:schemeClr val="tx1"/>
              </a:solidFill>
            </a:endParaRPr>
          </a:p>
          <a:p>
            <a:pPr algn="just">
              <a:buFont typeface="Wingdings" pitchFamily="2" charset="2"/>
              <a:buChar char="q"/>
            </a:pPr>
            <a:r>
              <a:rPr lang="id-ID" dirty="0">
                <a:solidFill>
                  <a:schemeClr val="tx1"/>
                </a:solidFill>
                <a:latin typeface="Baskerville Old Face" pitchFamily="18" charset="0"/>
              </a:rPr>
              <a:t>Melalui </a:t>
            </a:r>
            <a:r>
              <a:rPr lang="id-ID" dirty="0" smtClean="0">
                <a:solidFill>
                  <a:schemeClr val="tx1"/>
                </a:solidFill>
                <a:latin typeface="Baskerville Old Face" pitchFamily="18" charset="0"/>
              </a:rPr>
              <a:t>mataajaran </a:t>
            </a:r>
            <a:r>
              <a:rPr lang="id-ID" dirty="0">
                <a:solidFill>
                  <a:schemeClr val="tx1"/>
                </a:solidFill>
                <a:latin typeface="Baskerville Old Face" pitchFamily="18" charset="0"/>
              </a:rPr>
              <a:t>ini  para mahasiswa diharapkan memperoleh bekal pengetahuan metode peneli</a:t>
            </a:r>
            <a:r>
              <a:rPr lang="en-US" dirty="0">
                <a:solidFill>
                  <a:schemeClr val="tx1"/>
                </a:solidFill>
                <a:latin typeface="Baskerville Old Face" pitchFamily="18" charset="0"/>
              </a:rPr>
              <a:t>t</a:t>
            </a:r>
            <a:r>
              <a:rPr lang="id-ID" dirty="0">
                <a:solidFill>
                  <a:schemeClr val="tx1"/>
                </a:solidFill>
                <a:latin typeface="Baskerville Old Face" pitchFamily="18" charset="0"/>
              </a:rPr>
              <a:t>ian kuantitatif yang memadai dalam bidang penelitian so</a:t>
            </a:r>
            <a:r>
              <a:rPr lang="en-US" dirty="0">
                <a:solidFill>
                  <a:schemeClr val="tx1"/>
                </a:solidFill>
                <a:latin typeface="Baskerville Old Face" pitchFamily="18" charset="0"/>
              </a:rPr>
              <a:t>s</a:t>
            </a:r>
            <a:r>
              <a:rPr lang="id-ID" dirty="0">
                <a:solidFill>
                  <a:schemeClr val="tx1"/>
                </a:solidFill>
                <a:latin typeface="Baskerville Old Face" pitchFamily="18" charset="0"/>
              </a:rPr>
              <a:t>ial. Para mahasiswa akan mempelajari pengertian dan dasar-dasar metode penelitian kuantitatif, model-model (yang dikembangkan menurut tujuan dan kegunaannya), persiapan pelaksanaan penelitian (meliputi bagaimana menemukan dan merumuskan permasalahan penelitian dan hipotesis, pemilihan disain pengujian, penarikan sampel, pemilihan teknik koleksi data dan pembuatan instrumen penelitian </a:t>
            </a:r>
            <a:r>
              <a:rPr lang="en-US" dirty="0" err="1">
                <a:solidFill>
                  <a:schemeClr val="tx1"/>
                </a:solidFill>
                <a:latin typeface="Baskerville Old Face" pitchFamily="18" charset="0"/>
              </a:rPr>
              <a:t>serta</a:t>
            </a:r>
            <a:r>
              <a:rPr lang="en-US" dirty="0">
                <a:solidFill>
                  <a:schemeClr val="tx1"/>
                </a:solidFill>
                <a:latin typeface="Baskerville Old Face" pitchFamily="18" charset="0"/>
              </a:rPr>
              <a:t> </a:t>
            </a:r>
            <a:r>
              <a:rPr lang="id-ID" dirty="0">
                <a:solidFill>
                  <a:schemeClr val="tx1"/>
                </a:solidFill>
                <a:latin typeface="Baskerville Old Face" pitchFamily="18" charset="0"/>
              </a:rPr>
              <a:t>pengukuran), pengenalan lapangan dan berbagai permasalahan yang ditemuinya. </a:t>
            </a:r>
            <a:endParaRPr lang="id-ID" dirty="0" smtClean="0">
              <a:solidFill>
                <a:schemeClr val="tx1"/>
              </a:solidFill>
              <a:latin typeface="Baskerville Old Face" pitchFamily="18" charset="0"/>
            </a:endParaRPr>
          </a:p>
          <a:p>
            <a:pPr algn="just"/>
            <a:endParaRPr lang="id-ID" dirty="0" smtClean="0">
              <a:solidFill>
                <a:schemeClr val="tx1"/>
              </a:solidFill>
            </a:endParaRPr>
          </a:p>
          <a:p>
            <a:pPr algn="just">
              <a:buFont typeface="Wingdings" pitchFamily="2" charset="2"/>
              <a:buChar char="q"/>
            </a:pPr>
            <a:r>
              <a:rPr lang="id-ID" dirty="0" smtClean="0">
                <a:solidFill>
                  <a:schemeClr val="tx1"/>
                </a:solidFill>
                <a:latin typeface="Baskerville Old Face" pitchFamily="18" charset="0"/>
              </a:rPr>
              <a:t>Akhirnya</a:t>
            </a:r>
            <a:r>
              <a:rPr lang="id-ID" dirty="0">
                <a:solidFill>
                  <a:schemeClr val="tx1"/>
                </a:solidFill>
                <a:latin typeface="Baskerville Old Face" pitchFamily="18" charset="0"/>
              </a:rPr>
              <a:t>, </a:t>
            </a:r>
            <a:r>
              <a:rPr lang="id-ID" dirty="0" smtClean="0">
                <a:solidFill>
                  <a:schemeClr val="tx1"/>
                </a:solidFill>
                <a:latin typeface="Baskerville Old Face" pitchFamily="18" charset="0"/>
              </a:rPr>
              <a:t>mataajaran </a:t>
            </a:r>
            <a:r>
              <a:rPr lang="id-ID" dirty="0">
                <a:solidFill>
                  <a:schemeClr val="tx1"/>
                </a:solidFill>
                <a:latin typeface="Baskerville Old Face" pitchFamily="18" charset="0"/>
              </a:rPr>
              <a:t>ini juga mengajak mahasiswa untuk mempelajari teknik-teknik pengolahan dan analisis data dengan menerapkan teknik statistik  dengan bantuan perangkat komputer dalam pengolahan datanya  beserta argumentasi pemilihannya.  </a:t>
            </a:r>
          </a:p>
          <a:p>
            <a:pPr algn="just"/>
            <a:r>
              <a:rPr lang="id-ID" dirty="0">
                <a:solidFill>
                  <a:schemeClr val="tx1"/>
                </a:solidFill>
              </a:rPr>
              <a:t> </a:t>
            </a:r>
          </a:p>
          <a:p>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714379"/>
          </a:xfrm>
        </p:spPr>
        <p:txBody>
          <a:bodyPr>
            <a:normAutofit/>
          </a:bodyPr>
          <a:lstStyle/>
          <a:p>
            <a:r>
              <a:rPr lang="id-ID" sz="2800" dirty="0" smtClean="0">
                <a:latin typeface="Times New Roman" pitchFamily="18" charset="0"/>
                <a:cs typeface="Times New Roman" pitchFamily="18" charset="0"/>
              </a:rPr>
              <a:t>TUJUAN   INSTRUKSIONAL</a:t>
            </a:r>
            <a:endParaRPr lang="id-ID" sz="2800" dirty="0">
              <a:latin typeface="Times New Roman" pitchFamily="18" charset="0"/>
              <a:cs typeface="Times New Roman" pitchFamily="18" charset="0"/>
            </a:endParaRPr>
          </a:p>
        </p:txBody>
      </p:sp>
      <p:sp>
        <p:nvSpPr>
          <p:cNvPr id="3" name="Subtitle 2"/>
          <p:cNvSpPr>
            <a:spLocks noGrp="1"/>
          </p:cNvSpPr>
          <p:nvPr>
            <p:ph type="subTitle" idx="1"/>
          </p:nvPr>
        </p:nvSpPr>
        <p:spPr>
          <a:xfrm>
            <a:off x="428596" y="1500174"/>
            <a:ext cx="8286808" cy="4710130"/>
          </a:xfrm>
        </p:spPr>
        <p:txBody>
          <a:bodyPr>
            <a:normAutofit/>
          </a:bodyPr>
          <a:lstStyle/>
          <a:p>
            <a:pPr algn="just"/>
            <a:r>
              <a:rPr lang="id-ID" sz="2600" dirty="0">
                <a:solidFill>
                  <a:schemeClr val="tx1"/>
                </a:solidFill>
                <a:latin typeface="Times New Roman" pitchFamily="18" charset="0"/>
                <a:cs typeface="Times New Roman" pitchFamily="18" charset="0"/>
              </a:rPr>
              <a:t>Setelah selesai mengikuti matakuliah MPK ini mahasiswa </a:t>
            </a:r>
            <a:r>
              <a:rPr lang="en-US" sz="2600" dirty="0" err="1">
                <a:solidFill>
                  <a:schemeClr val="tx1"/>
                </a:solidFill>
                <a:latin typeface="Times New Roman" pitchFamily="18" charset="0"/>
                <a:cs typeface="Times New Roman" pitchFamily="18" charset="0"/>
              </a:rPr>
              <a:t>diharapkan</a:t>
            </a:r>
            <a:r>
              <a:rPr lang="en-US" sz="2600" dirty="0">
                <a:solidFill>
                  <a:schemeClr val="tx1"/>
                </a:solidFill>
                <a:latin typeface="Times New Roman" pitchFamily="18" charset="0"/>
                <a:cs typeface="Times New Roman" pitchFamily="18" charset="0"/>
              </a:rPr>
              <a:t> </a:t>
            </a:r>
            <a:r>
              <a:rPr lang="id-ID" sz="2600" dirty="0">
                <a:solidFill>
                  <a:schemeClr val="tx1"/>
                </a:solidFill>
                <a:latin typeface="Times New Roman" pitchFamily="18" charset="0"/>
                <a:cs typeface="Times New Roman" pitchFamily="18" charset="0"/>
              </a:rPr>
              <a:t>me</a:t>
            </a:r>
            <a:r>
              <a:rPr lang="en-US" sz="2600" dirty="0" err="1">
                <a:solidFill>
                  <a:schemeClr val="tx1"/>
                </a:solidFill>
                <a:latin typeface="Times New Roman" pitchFamily="18" charset="0"/>
                <a:cs typeface="Times New Roman" pitchFamily="18" charset="0"/>
              </a:rPr>
              <a:t>mperoleh</a:t>
            </a:r>
            <a:r>
              <a:rPr lang="en-US" sz="2600" dirty="0">
                <a:solidFill>
                  <a:schemeClr val="tx1"/>
                </a:solidFill>
                <a:latin typeface="Times New Roman" pitchFamily="18" charset="0"/>
                <a:cs typeface="Times New Roman" pitchFamily="18" charset="0"/>
              </a:rPr>
              <a:t> </a:t>
            </a:r>
            <a:r>
              <a:rPr lang="id-ID" sz="2600" dirty="0">
                <a:solidFill>
                  <a:schemeClr val="tx1"/>
                </a:solidFill>
                <a:latin typeface="Times New Roman" pitchFamily="18" charset="0"/>
                <a:cs typeface="Times New Roman" pitchFamily="18" charset="0"/>
              </a:rPr>
              <a:t>bekal  tentang </a:t>
            </a:r>
            <a:r>
              <a:rPr lang="en-US" sz="2600" dirty="0" err="1">
                <a:solidFill>
                  <a:schemeClr val="tx1"/>
                </a:solidFill>
                <a:latin typeface="Times New Roman" pitchFamily="18" charset="0"/>
                <a:cs typeface="Times New Roman" pitchFamily="18" charset="0"/>
              </a:rPr>
              <a:t>cara</a:t>
            </a:r>
            <a:r>
              <a:rPr lang="id-ID" sz="2600" dirty="0">
                <a:solidFill>
                  <a:schemeClr val="tx1"/>
                </a:solidFill>
                <a:latin typeface="Times New Roman" pitchFamily="18" charset="0"/>
                <a:cs typeface="Times New Roman" pitchFamily="18" charset="0"/>
              </a:rPr>
              <a:t>  mempersiapkan dan merancang  (tahapan penelitian, unsur-unsur penelitian, teknik sampling   penelitian, teknik koleksi data dan teknik analisis) penelitian kuantitatif</a:t>
            </a:r>
            <a:r>
              <a:rPr lang="en-US" sz="2600" dirty="0">
                <a:solidFill>
                  <a:schemeClr val="tx1"/>
                </a:solidFill>
                <a:latin typeface="Times New Roman" pitchFamily="18" charset="0"/>
                <a:cs typeface="Times New Roman" pitchFamily="18" charset="0"/>
              </a:rPr>
              <a:t>.</a:t>
            </a:r>
            <a:r>
              <a:rPr lang="id-ID" sz="2600" dirty="0">
                <a:solidFill>
                  <a:schemeClr val="tx1"/>
                </a:solidFill>
                <a:latin typeface="Times New Roman" pitchFamily="18" charset="0"/>
                <a:cs typeface="Times New Roman" pitchFamily="18" charset="0"/>
              </a:rPr>
              <a:t> Selain itu, mahasiswa juga diharapkan dapat menerapkan berbagai metode yang telah diajarkan dengan melakukan kegiatan penelitian  kuantitatif  menerapkan   teknik statistik  dalam analisis data dengan  meng</a:t>
            </a:r>
            <a:r>
              <a:rPr lang="en-US" sz="2600" dirty="0" err="1">
                <a:solidFill>
                  <a:schemeClr val="tx1"/>
                </a:solidFill>
                <a:latin typeface="Times New Roman" pitchFamily="18" charset="0"/>
                <a:cs typeface="Times New Roman" pitchFamily="18" charset="0"/>
              </a:rPr>
              <a:t>aplikasikan</a:t>
            </a:r>
            <a:r>
              <a:rPr lang="en-US" sz="2600" dirty="0">
                <a:solidFill>
                  <a:schemeClr val="tx1"/>
                </a:solidFill>
                <a:latin typeface="Times New Roman" pitchFamily="18" charset="0"/>
                <a:cs typeface="Times New Roman" pitchFamily="18" charset="0"/>
              </a:rPr>
              <a:t> program </a:t>
            </a:r>
            <a:r>
              <a:rPr lang="id-ID" sz="2600" dirty="0">
                <a:solidFill>
                  <a:schemeClr val="tx1"/>
                </a:solidFill>
                <a:latin typeface="Times New Roman" pitchFamily="18" charset="0"/>
                <a:cs typeface="Times New Roman" pitchFamily="18" charset="0"/>
              </a:rPr>
              <a:t>SPSS</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serta</a:t>
            </a:r>
            <a:r>
              <a:rPr lang="en-US" sz="2600" dirty="0">
                <a:solidFill>
                  <a:schemeClr val="tx1"/>
                </a:solidFill>
                <a:latin typeface="Times New Roman" pitchFamily="18" charset="0"/>
                <a:cs typeface="Times New Roman" pitchFamily="18" charset="0"/>
              </a:rPr>
              <a:t> </a:t>
            </a:r>
            <a:r>
              <a:rPr lang="id-ID" sz="2600" dirty="0">
                <a:solidFill>
                  <a:schemeClr val="tx1"/>
                </a:solidFill>
                <a:latin typeface="Times New Roman" pitchFamily="18" charset="0"/>
                <a:cs typeface="Times New Roman" pitchFamily="18" charset="0"/>
              </a:rPr>
              <a:t>menyusunnya dalam bentuk laporan.  </a:t>
            </a:r>
            <a:endParaRPr lang="id-ID" sz="2600" b="1" dirty="0">
              <a:solidFill>
                <a:schemeClr val="tx1"/>
              </a:solidFill>
              <a:latin typeface="Times New Roman" pitchFamily="18" charset="0"/>
              <a:cs typeface="Times New Roman" pitchFamily="18" charset="0"/>
            </a:endParaRPr>
          </a:p>
          <a:p>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167"/>
            <a:ext cx="7772400" cy="857255"/>
          </a:xfrm>
        </p:spPr>
        <p:txBody>
          <a:bodyPr>
            <a:normAutofit/>
          </a:bodyPr>
          <a:lstStyle/>
          <a:p>
            <a:r>
              <a:rPr lang="id-ID" sz="3200" b="1" dirty="0" smtClean="0">
                <a:latin typeface="Times New Roman" pitchFamily="18" charset="0"/>
                <a:cs typeface="Times New Roman" pitchFamily="18" charset="0"/>
              </a:rPr>
              <a:t>STRATEGI PEMBELAJARAN</a:t>
            </a:r>
            <a:endParaRPr lang="id-ID"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714348" y="1214422"/>
            <a:ext cx="7858180" cy="4424378"/>
          </a:xfrm>
        </p:spPr>
        <p:txBody>
          <a:bodyPr>
            <a:normAutofit lnSpcReduction="10000"/>
          </a:bodyPr>
          <a:lstStyle/>
          <a:p>
            <a:pPr algn="just">
              <a:buFont typeface="Wingdings" pitchFamily="2" charset="2"/>
              <a:buChar char="q"/>
            </a:pPr>
            <a:r>
              <a:rPr lang="en-US" dirty="0" err="1">
                <a:solidFill>
                  <a:schemeClr val="tx1"/>
                </a:solidFill>
              </a:rPr>
              <a:t>Penyampaian</a:t>
            </a:r>
            <a:r>
              <a:rPr lang="en-US" dirty="0">
                <a:solidFill>
                  <a:schemeClr val="tx1"/>
                </a:solidFill>
              </a:rPr>
              <a:t> </a:t>
            </a:r>
            <a:r>
              <a:rPr lang="en-US" dirty="0" err="1">
                <a:solidFill>
                  <a:schemeClr val="tx1"/>
                </a:solidFill>
              </a:rPr>
              <a:t>materi</a:t>
            </a:r>
            <a:r>
              <a:rPr lang="en-US" dirty="0">
                <a:solidFill>
                  <a:schemeClr val="tx1"/>
                </a:solidFill>
              </a:rPr>
              <a:t> </a:t>
            </a:r>
            <a:r>
              <a:rPr lang="en-US" dirty="0" err="1" smtClean="0">
                <a:solidFill>
                  <a:schemeClr val="tx1"/>
                </a:solidFill>
              </a:rPr>
              <a:t>mata</a:t>
            </a:r>
            <a:r>
              <a:rPr lang="id-ID" dirty="0" smtClean="0">
                <a:solidFill>
                  <a:schemeClr val="tx1"/>
                </a:solidFill>
              </a:rPr>
              <a:t>ajaran</a:t>
            </a:r>
            <a:r>
              <a:rPr lang="en-US" dirty="0" smtClean="0">
                <a:solidFill>
                  <a:schemeClr val="tx1"/>
                </a:solidFill>
              </a:rPr>
              <a:t>MPK </a:t>
            </a:r>
            <a:r>
              <a:rPr lang="en-US" dirty="0" err="1">
                <a:solidFill>
                  <a:schemeClr val="tx1"/>
                </a:solidFill>
              </a:rPr>
              <a:t>ini</a:t>
            </a:r>
            <a:r>
              <a:rPr lang="en-US" dirty="0">
                <a:solidFill>
                  <a:schemeClr val="tx1"/>
                </a:solidFill>
              </a:rPr>
              <a:t>   </a:t>
            </a:r>
            <a:r>
              <a:rPr lang="en-US" dirty="0" err="1">
                <a:solidFill>
                  <a:schemeClr val="tx1"/>
                </a:solidFill>
              </a:rPr>
              <a:t>menggunakan</a:t>
            </a:r>
            <a:r>
              <a:rPr lang="en-US" dirty="0">
                <a:solidFill>
                  <a:schemeClr val="tx1"/>
                </a:solidFill>
              </a:rPr>
              <a:t> </a:t>
            </a:r>
            <a:r>
              <a:rPr lang="en-US" dirty="0" err="1">
                <a:solidFill>
                  <a:schemeClr val="tx1"/>
                </a:solidFill>
              </a:rPr>
              <a:t>metode</a:t>
            </a:r>
            <a:r>
              <a:rPr lang="en-US" dirty="0">
                <a:solidFill>
                  <a:schemeClr val="tx1"/>
                </a:solidFill>
              </a:rPr>
              <a:t> </a:t>
            </a:r>
            <a:r>
              <a:rPr lang="en-US" dirty="0" err="1">
                <a:solidFill>
                  <a:schemeClr val="tx1"/>
                </a:solidFill>
              </a:rPr>
              <a:t>tatap</a:t>
            </a:r>
            <a:r>
              <a:rPr lang="en-US" dirty="0">
                <a:solidFill>
                  <a:schemeClr val="tx1"/>
                </a:solidFill>
              </a:rPr>
              <a:t> </a:t>
            </a:r>
            <a:r>
              <a:rPr lang="en-US" dirty="0" err="1">
                <a:solidFill>
                  <a:schemeClr val="tx1"/>
                </a:solidFill>
              </a:rPr>
              <a:t>muka</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contoh-contoh</a:t>
            </a:r>
            <a:r>
              <a:rPr lang="en-US" dirty="0">
                <a:solidFill>
                  <a:schemeClr val="tx1"/>
                </a:solidFill>
              </a:rPr>
              <a:t> </a:t>
            </a:r>
            <a:r>
              <a:rPr lang="en-US" dirty="0" err="1">
                <a:solidFill>
                  <a:schemeClr val="tx1"/>
                </a:solidFill>
              </a:rPr>
              <a:t>konkrit</a:t>
            </a:r>
            <a:r>
              <a:rPr lang="en-US" dirty="0">
                <a:solidFill>
                  <a:schemeClr val="tx1"/>
                </a:solidFill>
              </a:rPr>
              <a:t>, </a:t>
            </a:r>
            <a:r>
              <a:rPr lang="en-US" dirty="0" err="1">
                <a:solidFill>
                  <a:schemeClr val="tx1"/>
                </a:solidFill>
              </a:rPr>
              <a:t>tanya</a:t>
            </a:r>
            <a:r>
              <a:rPr lang="en-US" dirty="0">
                <a:solidFill>
                  <a:schemeClr val="tx1"/>
                </a:solidFill>
              </a:rPr>
              <a:t> </a:t>
            </a:r>
            <a:r>
              <a:rPr lang="en-US" dirty="0" err="1">
                <a:solidFill>
                  <a:schemeClr val="tx1"/>
                </a:solidFill>
              </a:rPr>
              <a:t>jawab</a:t>
            </a:r>
            <a:r>
              <a:rPr lang="en-US" dirty="0">
                <a:solidFill>
                  <a:schemeClr val="tx1"/>
                </a:solidFill>
              </a:rPr>
              <a:t> (</a:t>
            </a:r>
            <a:r>
              <a:rPr lang="en-US" dirty="0" err="1">
                <a:solidFill>
                  <a:schemeClr val="tx1"/>
                </a:solidFill>
              </a:rPr>
              <a:t>diskusi</a:t>
            </a:r>
            <a:r>
              <a:rPr lang="en-US" dirty="0">
                <a:solidFill>
                  <a:schemeClr val="tx1"/>
                </a:solidFill>
              </a:rPr>
              <a:t>), </a:t>
            </a:r>
            <a:r>
              <a:rPr lang="en-US" dirty="0" err="1">
                <a:solidFill>
                  <a:schemeClr val="tx1"/>
                </a:solidFill>
              </a:rPr>
              <a:t>sehingga</a:t>
            </a:r>
            <a:r>
              <a:rPr lang="en-US" dirty="0">
                <a:solidFill>
                  <a:schemeClr val="tx1"/>
                </a:solidFill>
              </a:rPr>
              <a:t> </a:t>
            </a:r>
            <a:r>
              <a:rPr lang="en-US" dirty="0" err="1">
                <a:solidFill>
                  <a:schemeClr val="tx1"/>
                </a:solidFill>
              </a:rPr>
              <a:t>mahasiswa</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merancang</a:t>
            </a:r>
            <a:r>
              <a:rPr lang="en-US" dirty="0">
                <a:solidFill>
                  <a:schemeClr val="tx1"/>
                </a:solidFill>
              </a:rPr>
              <a:t> </a:t>
            </a:r>
            <a:r>
              <a:rPr lang="en-US" dirty="0" err="1">
                <a:solidFill>
                  <a:schemeClr val="tx1"/>
                </a:solidFill>
              </a:rPr>
              <a:t>suatu</a:t>
            </a:r>
            <a:r>
              <a:rPr lang="en-US" dirty="0">
                <a:solidFill>
                  <a:schemeClr val="tx1"/>
                </a:solidFill>
              </a:rPr>
              <a:t> proposal </a:t>
            </a:r>
            <a:r>
              <a:rPr lang="en-US" dirty="0" err="1">
                <a:solidFill>
                  <a:schemeClr val="tx1"/>
                </a:solidFill>
              </a:rPr>
              <a:t>untuk</a:t>
            </a:r>
            <a:r>
              <a:rPr lang="en-US" dirty="0">
                <a:solidFill>
                  <a:schemeClr val="tx1"/>
                </a:solidFill>
              </a:rPr>
              <a:t> </a:t>
            </a:r>
            <a:r>
              <a:rPr lang="en-US" dirty="0" err="1">
                <a:solidFill>
                  <a:schemeClr val="tx1"/>
                </a:solidFill>
              </a:rPr>
              <a:t>penelitian</a:t>
            </a:r>
            <a:r>
              <a:rPr lang="en-US" dirty="0">
                <a:solidFill>
                  <a:schemeClr val="tx1"/>
                </a:solidFill>
              </a:rPr>
              <a:t> </a:t>
            </a:r>
            <a:r>
              <a:rPr lang="en-US" dirty="0" err="1">
                <a:solidFill>
                  <a:schemeClr val="tx1"/>
                </a:solidFill>
              </a:rPr>
              <a:t>kuantitatif</a:t>
            </a:r>
            <a:r>
              <a:rPr lang="en-US" dirty="0">
                <a:solidFill>
                  <a:schemeClr val="tx1"/>
                </a:solidFill>
              </a:rPr>
              <a:t>. </a:t>
            </a:r>
            <a:endParaRPr lang="id-ID" dirty="0" smtClean="0">
              <a:solidFill>
                <a:schemeClr val="tx1"/>
              </a:solidFill>
            </a:endParaRPr>
          </a:p>
          <a:p>
            <a:pPr algn="just">
              <a:buFont typeface="Wingdings" pitchFamily="2" charset="2"/>
              <a:buChar char="q"/>
            </a:pPr>
            <a:r>
              <a:rPr lang="en-US" dirty="0" smtClean="0">
                <a:solidFill>
                  <a:schemeClr val="tx1"/>
                </a:solidFill>
              </a:rPr>
              <a:t>Media </a:t>
            </a:r>
            <a:r>
              <a:rPr lang="en-US" dirty="0">
                <a:solidFill>
                  <a:schemeClr val="tx1"/>
                </a:solidFill>
              </a:rPr>
              <a:t>yang </a:t>
            </a:r>
            <a:r>
              <a:rPr lang="en-US" dirty="0" err="1">
                <a:solidFill>
                  <a:schemeClr val="tx1"/>
                </a:solidFill>
              </a:rPr>
              <a:t>digunakan</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penyampaian</a:t>
            </a:r>
            <a:r>
              <a:rPr lang="en-US" dirty="0">
                <a:solidFill>
                  <a:schemeClr val="tx1"/>
                </a:solidFill>
              </a:rPr>
              <a:t> </a:t>
            </a:r>
            <a:r>
              <a:rPr lang="en-US" dirty="0" err="1">
                <a:solidFill>
                  <a:schemeClr val="tx1"/>
                </a:solidFill>
              </a:rPr>
              <a:t>materi</a:t>
            </a:r>
            <a:r>
              <a:rPr lang="en-US" dirty="0">
                <a:solidFill>
                  <a:schemeClr val="tx1"/>
                </a:solidFill>
              </a:rPr>
              <a:t> </a:t>
            </a:r>
            <a:r>
              <a:rPr lang="en-US" dirty="0" err="1">
                <a:solidFill>
                  <a:schemeClr val="tx1"/>
                </a:solidFill>
              </a:rPr>
              <a:t>adalah</a:t>
            </a:r>
            <a:r>
              <a:rPr lang="en-US" dirty="0">
                <a:solidFill>
                  <a:schemeClr val="tx1"/>
                </a:solidFill>
              </a:rPr>
              <a:t>  </a:t>
            </a:r>
            <a:r>
              <a:rPr lang="en-US" dirty="0" err="1">
                <a:solidFill>
                  <a:schemeClr val="tx1"/>
                </a:solidFill>
              </a:rPr>
              <a:t>papan</a:t>
            </a:r>
            <a:r>
              <a:rPr lang="en-US" dirty="0">
                <a:solidFill>
                  <a:schemeClr val="tx1"/>
                </a:solidFill>
              </a:rPr>
              <a:t> </a:t>
            </a:r>
            <a:r>
              <a:rPr lang="en-US" dirty="0" err="1">
                <a:solidFill>
                  <a:schemeClr val="tx1"/>
                </a:solidFill>
              </a:rPr>
              <a:t>tulis</a:t>
            </a:r>
            <a:r>
              <a:rPr lang="en-US" dirty="0">
                <a:solidFill>
                  <a:schemeClr val="tx1"/>
                </a:solidFill>
              </a:rPr>
              <a:t>, LCD </a:t>
            </a:r>
            <a:r>
              <a:rPr lang="en-US" dirty="0" err="1">
                <a:solidFill>
                  <a:schemeClr val="tx1"/>
                </a:solidFill>
              </a:rPr>
              <a:t>dan</a:t>
            </a:r>
            <a:r>
              <a:rPr lang="en-US" dirty="0">
                <a:solidFill>
                  <a:schemeClr val="tx1"/>
                </a:solidFill>
              </a:rPr>
              <a:t> </a:t>
            </a:r>
            <a:r>
              <a:rPr lang="en-US" dirty="0" err="1">
                <a:solidFill>
                  <a:schemeClr val="tx1"/>
                </a:solidFill>
              </a:rPr>
              <a:t>komputer</a:t>
            </a:r>
            <a:r>
              <a:rPr lang="en-US" dirty="0">
                <a:solidFill>
                  <a:schemeClr val="tx1"/>
                </a:solidFill>
              </a:rPr>
              <a:t>. </a:t>
            </a:r>
            <a:r>
              <a:rPr lang="en-US" dirty="0" err="1">
                <a:solidFill>
                  <a:schemeClr val="tx1"/>
                </a:solidFill>
              </a:rPr>
              <a:t>Contoh-contoh</a:t>
            </a:r>
            <a:r>
              <a:rPr lang="en-US" dirty="0">
                <a:solidFill>
                  <a:schemeClr val="tx1"/>
                </a:solidFill>
              </a:rPr>
              <a:t> </a:t>
            </a:r>
            <a:r>
              <a:rPr lang="en-US" dirty="0" err="1">
                <a:solidFill>
                  <a:schemeClr val="tx1"/>
                </a:solidFill>
              </a:rPr>
              <a:t>dimaksudkan</a:t>
            </a:r>
            <a:r>
              <a:rPr lang="en-US" dirty="0">
                <a:solidFill>
                  <a:schemeClr val="tx1"/>
                </a:solidFill>
              </a:rPr>
              <a:t> agar </a:t>
            </a:r>
            <a:r>
              <a:rPr lang="en-US" dirty="0" err="1">
                <a:solidFill>
                  <a:schemeClr val="tx1"/>
                </a:solidFill>
              </a:rPr>
              <a:t>mahasiswa</a:t>
            </a:r>
            <a:r>
              <a:rPr lang="en-US" dirty="0">
                <a:solidFill>
                  <a:schemeClr val="tx1"/>
                </a:solidFill>
              </a:rPr>
              <a:t> </a:t>
            </a:r>
            <a:r>
              <a:rPr lang="en-US" dirty="0" err="1">
                <a:solidFill>
                  <a:schemeClr val="tx1"/>
                </a:solidFill>
              </a:rPr>
              <a:t>tidak</a:t>
            </a:r>
            <a:r>
              <a:rPr lang="en-US" dirty="0">
                <a:solidFill>
                  <a:schemeClr val="tx1"/>
                </a:solidFill>
              </a:rPr>
              <a:t> </a:t>
            </a:r>
            <a:r>
              <a:rPr lang="en-US" dirty="0" err="1">
                <a:solidFill>
                  <a:schemeClr val="tx1"/>
                </a:solidFill>
              </a:rPr>
              <a:t>hanya</a:t>
            </a:r>
            <a:r>
              <a:rPr lang="en-US" dirty="0">
                <a:solidFill>
                  <a:schemeClr val="tx1"/>
                </a:solidFill>
              </a:rPr>
              <a:t> </a:t>
            </a:r>
            <a:r>
              <a:rPr lang="en-US" dirty="0" err="1">
                <a:solidFill>
                  <a:schemeClr val="tx1"/>
                </a:solidFill>
              </a:rPr>
              <a:t>memahami</a:t>
            </a:r>
            <a:r>
              <a:rPr lang="en-US" dirty="0">
                <a:solidFill>
                  <a:schemeClr val="tx1"/>
                </a:solidFill>
              </a:rPr>
              <a:t> </a:t>
            </a:r>
            <a:r>
              <a:rPr lang="en-US" dirty="0" err="1">
                <a:solidFill>
                  <a:schemeClr val="tx1"/>
                </a:solidFill>
              </a:rPr>
              <a:t>konsep</a:t>
            </a:r>
            <a:r>
              <a:rPr lang="en-US" dirty="0">
                <a:solidFill>
                  <a:schemeClr val="tx1"/>
                </a:solidFill>
              </a:rPr>
              <a:t>, </a:t>
            </a:r>
            <a:r>
              <a:rPr lang="en-US" dirty="0" err="1">
                <a:solidFill>
                  <a:schemeClr val="tx1"/>
                </a:solidFill>
              </a:rPr>
              <a:t>variabel</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unsur</a:t>
            </a:r>
            <a:r>
              <a:rPr lang="en-US" dirty="0">
                <a:solidFill>
                  <a:schemeClr val="tx1"/>
                </a:solidFill>
              </a:rPr>
              <a:t>  </a:t>
            </a:r>
            <a:r>
              <a:rPr lang="en-US" dirty="0" err="1">
                <a:solidFill>
                  <a:schemeClr val="tx1"/>
                </a:solidFill>
              </a:rPr>
              <a:t>penelitian</a:t>
            </a:r>
            <a:r>
              <a:rPr lang="en-US" dirty="0">
                <a:solidFill>
                  <a:schemeClr val="tx1"/>
                </a:solidFill>
              </a:rPr>
              <a:t> </a:t>
            </a:r>
            <a:r>
              <a:rPr lang="en-US" dirty="0" err="1">
                <a:solidFill>
                  <a:schemeClr val="tx1"/>
                </a:solidFill>
              </a:rPr>
              <a:t>melainkan</a:t>
            </a:r>
            <a:r>
              <a:rPr lang="en-US" dirty="0">
                <a:solidFill>
                  <a:schemeClr val="tx1"/>
                </a:solidFill>
              </a:rPr>
              <a:t> </a:t>
            </a:r>
            <a:r>
              <a:rPr lang="en-US" dirty="0" err="1">
                <a:solidFill>
                  <a:schemeClr val="tx1"/>
                </a:solidFill>
              </a:rPr>
              <a:t>juga</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melakukan</a:t>
            </a:r>
            <a:r>
              <a:rPr lang="en-US" dirty="0">
                <a:solidFill>
                  <a:schemeClr val="tx1"/>
                </a:solidFill>
              </a:rPr>
              <a:t> </a:t>
            </a:r>
            <a:r>
              <a:rPr lang="en-US" dirty="0" err="1">
                <a:solidFill>
                  <a:schemeClr val="tx1"/>
                </a:solidFill>
              </a:rPr>
              <a:t>praktek</a:t>
            </a:r>
            <a:r>
              <a:rPr lang="en-US" dirty="0">
                <a:solidFill>
                  <a:schemeClr val="tx1"/>
                </a:solidFill>
              </a:rPr>
              <a:t> </a:t>
            </a:r>
            <a:r>
              <a:rPr lang="en-US" dirty="0" err="1">
                <a:solidFill>
                  <a:schemeClr val="tx1"/>
                </a:solidFill>
              </a:rPr>
              <a:t>lapangan</a:t>
            </a:r>
            <a:r>
              <a:rPr lang="en-US" dirty="0">
                <a:solidFill>
                  <a:schemeClr val="tx1"/>
                </a:solidFill>
              </a:rPr>
              <a:t> </a:t>
            </a:r>
            <a:r>
              <a:rPr lang="en-US" dirty="0" err="1">
                <a:solidFill>
                  <a:schemeClr val="tx1"/>
                </a:solidFill>
              </a:rPr>
              <a:t>sehingga</a:t>
            </a:r>
            <a:r>
              <a:rPr lang="en-US" dirty="0">
                <a:solidFill>
                  <a:schemeClr val="tx1"/>
                </a:solidFill>
              </a:rPr>
              <a:t> </a:t>
            </a:r>
            <a:r>
              <a:rPr lang="en-US" dirty="0" err="1">
                <a:solidFill>
                  <a:schemeClr val="tx1"/>
                </a:solidFill>
              </a:rPr>
              <a:t>betul-betul</a:t>
            </a:r>
            <a:r>
              <a:rPr lang="en-US" dirty="0">
                <a:solidFill>
                  <a:schemeClr val="tx1"/>
                </a:solidFill>
              </a:rPr>
              <a:t> </a:t>
            </a:r>
            <a:r>
              <a:rPr lang="en-US" dirty="0" err="1">
                <a:solidFill>
                  <a:schemeClr val="tx1"/>
                </a:solidFill>
              </a:rPr>
              <a:t>mampu</a:t>
            </a:r>
            <a:r>
              <a:rPr lang="en-US" dirty="0">
                <a:solidFill>
                  <a:schemeClr val="tx1"/>
                </a:solidFill>
              </a:rPr>
              <a:t> </a:t>
            </a:r>
            <a:r>
              <a:rPr lang="en-US" dirty="0" err="1">
                <a:solidFill>
                  <a:schemeClr val="tx1"/>
                </a:solidFill>
              </a:rPr>
              <a:t>menerapkan</a:t>
            </a:r>
            <a:r>
              <a:rPr lang="en-US" dirty="0">
                <a:solidFill>
                  <a:schemeClr val="tx1"/>
                </a:solidFill>
              </a:rPr>
              <a:t> </a:t>
            </a:r>
            <a:r>
              <a:rPr lang="en-US" dirty="0" err="1">
                <a:solidFill>
                  <a:schemeClr val="tx1"/>
                </a:solidFill>
              </a:rPr>
              <a:t>berbagai</a:t>
            </a:r>
            <a:r>
              <a:rPr lang="en-US" dirty="0">
                <a:solidFill>
                  <a:schemeClr val="tx1"/>
                </a:solidFill>
              </a:rPr>
              <a:t> </a:t>
            </a:r>
            <a:r>
              <a:rPr lang="en-US" dirty="0" err="1">
                <a:solidFill>
                  <a:schemeClr val="tx1"/>
                </a:solidFill>
              </a:rPr>
              <a:t>metode</a:t>
            </a:r>
            <a:r>
              <a:rPr lang="en-US" dirty="0">
                <a:solidFill>
                  <a:schemeClr val="tx1"/>
                </a:solidFill>
              </a:rPr>
              <a:t> </a:t>
            </a:r>
            <a:r>
              <a:rPr lang="en-US" dirty="0" err="1">
                <a:solidFill>
                  <a:schemeClr val="tx1"/>
                </a:solidFill>
              </a:rPr>
              <a:t>penelitian</a:t>
            </a:r>
            <a:r>
              <a:rPr lang="en-US" dirty="0">
                <a:solidFill>
                  <a:schemeClr val="tx1"/>
                </a:solidFill>
              </a:rPr>
              <a:t> </a:t>
            </a:r>
            <a:r>
              <a:rPr lang="en-US" dirty="0" err="1">
                <a:solidFill>
                  <a:schemeClr val="tx1"/>
                </a:solidFill>
              </a:rPr>
              <a:t>kuantitatif</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menyusun</a:t>
            </a:r>
            <a:r>
              <a:rPr lang="en-US" dirty="0">
                <a:solidFill>
                  <a:schemeClr val="tx1"/>
                </a:solidFill>
              </a:rPr>
              <a:t> </a:t>
            </a:r>
            <a:r>
              <a:rPr lang="en-US" dirty="0" err="1">
                <a:solidFill>
                  <a:schemeClr val="tx1"/>
                </a:solidFill>
              </a:rPr>
              <a:t>suatu</a:t>
            </a:r>
            <a:r>
              <a:rPr lang="en-US" dirty="0">
                <a:solidFill>
                  <a:schemeClr val="tx1"/>
                </a:solidFill>
              </a:rPr>
              <a:t> </a:t>
            </a:r>
            <a:r>
              <a:rPr lang="en-US" dirty="0" err="1">
                <a:solidFill>
                  <a:schemeClr val="tx1"/>
                </a:solidFill>
              </a:rPr>
              <a:t>laporan</a:t>
            </a:r>
            <a:r>
              <a:rPr lang="en-US" dirty="0">
                <a:solidFill>
                  <a:schemeClr val="tx1"/>
                </a:solidFill>
              </a:rPr>
              <a:t> </a:t>
            </a:r>
            <a:r>
              <a:rPr lang="en-US" dirty="0" err="1">
                <a:solidFill>
                  <a:schemeClr val="tx1"/>
                </a:solidFill>
              </a:rPr>
              <a:t>penelitian</a:t>
            </a:r>
            <a:r>
              <a:rPr lang="en-US" dirty="0">
                <a:solidFill>
                  <a:schemeClr val="tx1"/>
                </a:solidFill>
              </a:rPr>
              <a:t>. </a:t>
            </a:r>
            <a:endParaRPr lang="id-ID" b="1" dirty="0">
              <a:solidFill>
                <a:schemeClr val="tx1"/>
              </a:solidFill>
            </a:endParaRPr>
          </a:p>
          <a:p>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1"/>
            <a:ext cx="7772400" cy="714379"/>
          </a:xfrm>
        </p:spPr>
        <p:txBody>
          <a:bodyPr>
            <a:normAutofit/>
          </a:bodyPr>
          <a:lstStyle/>
          <a:p>
            <a:r>
              <a:rPr lang="id-ID" sz="2800" dirty="0">
                <a:latin typeface="Times New Roman" pitchFamily="18" charset="0"/>
                <a:cs typeface="Times New Roman" pitchFamily="18" charset="0"/>
              </a:rPr>
              <a:t>Materi/Bahan Bacaan Pembelajaran</a:t>
            </a:r>
          </a:p>
        </p:txBody>
      </p:sp>
      <p:sp>
        <p:nvSpPr>
          <p:cNvPr id="3" name="Subtitle 2"/>
          <p:cNvSpPr>
            <a:spLocks noGrp="1"/>
          </p:cNvSpPr>
          <p:nvPr>
            <p:ph type="subTitle" idx="1"/>
          </p:nvPr>
        </p:nvSpPr>
        <p:spPr>
          <a:xfrm>
            <a:off x="214282" y="1142984"/>
            <a:ext cx="8643998" cy="5500726"/>
          </a:xfrm>
        </p:spPr>
        <p:txBody>
          <a:bodyPr>
            <a:normAutofit fontScale="55000" lnSpcReduction="20000"/>
          </a:bodyPr>
          <a:lstStyle/>
          <a:p>
            <a:pPr algn="just"/>
            <a:r>
              <a:rPr lang="id-ID" dirty="0" smtClean="0">
                <a:solidFill>
                  <a:schemeClr val="tx1"/>
                </a:solidFill>
                <a:latin typeface="Times New Roman" pitchFamily="18" charset="0"/>
                <a:cs typeface="Times New Roman" pitchFamily="18" charset="0"/>
              </a:rPr>
              <a:t>Bacaan Wajib :</a:t>
            </a:r>
          </a:p>
          <a:p>
            <a:pPr lvl="0" algn="just"/>
            <a:r>
              <a:rPr lang="id-ID" dirty="0" smtClean="0">
                <a:solidFill>
                  <a:schemeClr val="tx1"/>
                </a:solidFill>
                <a:latin typeface="Times New Roman" pitchFamily="18" charset="0"/>
                <a:cs typeface="Times New Roman" pitchFamily="18" charset="0"/>
              </a:rPr>
              <a:t>1.Bouma</a:t>
            </a:r>
            <a:r>
              <a:rPr lang="id-ID" dirty="0">
                <a:solidFill>
                  <a:schemeClr val="tx1"/>
                </a:solidFill>
                <a:latin typeface="Times New Roman" pitchFamily="18" charset="0"/>
                <a:cs typeface="Times New Roman" pitchFamily="18" charset="0"/>
              </a:rPr>
              <a:t>,</a:t>
            </a:r>
            <a:r>
              <a:rPr lang="id-ID" i="1" dirty="0">
                <a:solidFill>
                  <a:schemeClr val="tx1"/>
                </a:solidFill>
                <a:latin typeface="Times New Roman" pitchFamily="18" charset="0"/>
                <a:cs typeface="Times New Roman" pitchFamily="18" charset="0"/>
              </a:rPr>
              <a:t> </a:t>
            </a:r>
            <a:r>
              <a:rPr lang="id-ID" dirty="0">
                <a:solidFill>
                  <a:schemeClr val="tx1"/>
                </a:solidFill>
                <a:latin typeface="Times New Roman" pitchFamily="18" charset="0"/>
                <a:cs typeface="Times New Roman" pitchFamily="18" charset="0"/>
              </a:rPr>
              <a:t>Gory D., </a:t>
            </a:r>
            <a:r>
              <a:rPr lang="id-ID" dirty="0" smtClean="0">
                <a:solidFill>
                  <a:schemeClr val="tx1"/>
                </a:solidFill>
                <a:latin typeface="Times New Roman" pitchFamily="18" charset="0"/>
                <a:cs typeface="Times New Roman" pitchFamily="18" charset="0"/>
              </a:rPr>
              <a:t>2000. </a:t>
            </a:r>
            <a:r>
              <a:rPr lang="id-ID" i="1" dirty="0">
                <a:solidFill>
                  <a:schemeClr val="tx1"/>
                </a:solidFill>
                <a:latin typeface="Times New Roman" pitchFamily="18" charset="0"/>
                <a:cs typeface="Times New Roman" pitchFamily="18" charset="0"/>
              </a:rPr>
              <a:t>The Research Process (Fourth Edition),</a:t>
            </a:r>
            <a:r>
              <a:rPr lang="id-ID" dirty="0">
                <a:solidFill>
                  <a:schemeClr val="tx1"/>
                </a:solidFill>
                <a:latin typeface="Times New Roman" pitchFamily="18" charset="0"/>
                <a:cs typeface="Times New Roman" pitchFamily="18" charset="0"/>
              </a:rPr>
              <a:t> Oxford University Press</a:t>
            </a:r>
          </a:p>
          <a:p>
            <a:pPr lvl="0" algn="just"/>
            <a:r>
              <a:rPr lang="id-ID" dirty="0" smtClean="0">
                <a:solidFill>
                  <a:schemeClr val="tx1"/>
                </a:solidFill>
                <a:latin typeface="Times New Roman" pitchFamily="18" charset="0"/>
                <a:cs typeface="Times New Roman" pitchFamily="18" charset="0"/>
              </a:rPr>
              <a:t>2.Bryman</a:t>
            </a:r>
            <a:r>
              <a:rPr lang="id-ID" dirty="0">
                <a:solidFill>
                  <a:schemeClr val="tx1"/>
                </a:solidFill>
                <a:latin typeface="Times New Roman" pitchFamily="18" charset="0"/>
                <a:cs typeface="Times New Roman" pitchFamily="18" charset="0"/>
              </a:rPr>
              <a:t>, Alan, </a:t>
            </a:r>
            <a:r>
              <a:rPr lang="id-ID" dirty="0" smtClean="0">
                <a:solidFill>
                  <a:schemeClr val="tx1"/>
                </a:solidFill>
                <a:latin typeface="Times New Roman" pitchFamily="18" charset="0"/>
                <a:cs typeface="Times New Roman" pitchFamily="18" charset="0"/>
              </a:rPr>
              <a:t>2004. </a:t>
            </a:r>
            <a:r>
              <a:rPr lang="id-ID" i="1" dirty="0">
                <a:solidFill>
                  <a:schemeClr val="tx1"/>
                </a:solidFill>
                <a:latin typeface="Times New Roman" pitchFamily="18" charset="0"/>
                <a:cs typeface="Times New Roman" pitchFamily="18" charset="0"/>
              </a:rPr>
              <a:t>Social Research Methods</a:t>
            </a:r>
            <a:r>
              <a:rPr lang="id-ID" dirty="0">
                <a:solidFill>
                  <a:schemeClr val="tx1"/>
                </a:solidFill>
                <a:latin typeface="Times New Roman" pitchFamily="18" charset="0"/>
                <a:cs typeface="Times New Roman" pitchFamily="18" charset="0"/>
              </a:rPr>
              <a:t> (Second Edition), Oxford University Press, New York.</a:t>
            </a:r>
          </a:p>
          <a:p>
            <a:pPr lvl="0" algn="just"/>
            <a:r>
              <a:rPr lang="id-ID" dirty="0" smtClean="0">
                <a:solidFill>
                  <a:schemeClr val="tx1"/>
                </a:solidFill>
                <a:latin typeface="Times New Roman" pitchFamily="18" charset="0"/>
                <a:cs typeface="Times New Roman" pitchFamily="18" charset="0"/>
              </a:rPr>
              <a:t>3. De </a:t>
            </a:r>
            <a:r>
              <a:rPr lang="id-ID" dirty="0">
                <a:solidFill>
                  <a:schemeClr val="tx1"/>
                </a:solidFill>
                <a:latin typeface="Times New Roman" pitchFamily="18" charset="0"/>
                <a:cs typeface="Times New Roman" pitchFamily="18" charset="0"/>
              </a:rPr>
              <a:t>Vaus,</a:t>
            </a:r>
            <a:r>
              <a:rPr lang="id-ID" i="1" dirty="0">
                <a:solidFill>
                  <a:schemeClr val="tx1"/>
                </a:solidFill>
                <a:latin typeface="Times New Roman" pitchFamily="18" charset="0"/>
                <a:cs typeface="Times New Roman" pitchFamily="18" charset="0"/>
              </a:rPr>
              <a:t> </a:t>
            </a:r>
            <a:r>
              <a:rPr lang="id-ID" dirty="0">
                <a:solidFill>
                  <a:schemeClr val="tx1"/>
                </a:solidFill>
                <a:latin typeface="Times New Roman" pitchFamily="18" charset="0"/>
                <a:cs typeface="Times New Roman" pitchFamily="18" charset="0"/>
              </a:rPr>
              <a:t>D. A</a:t>
            </a:r>
            <a:r>
              <a:rPr lang="id-ID" dirty="0" smtClean="0">
                <a:solidFill>
                  <a:schemeClr val="tx1"/>
                </a:solidFill>
                <a:latin typeface="Times New Roman" pitchFamily="18" charset="0"/>
                <a:cs typeface="Times New Roman" pitchFamily="18" charset="0"/>
              </a:rPr>
              <a:t>.,1990. </a:t>
            </a:r>
            <a:r>
              <a:rPr lang="id-ID" i="1" dirty="0">
                <a:solidFill>
                  <a:schemeClr val="tx1"/>
                </a:solidFill>
                <a:latin typeface="Times New Roman" pitchFamily="18" charset="0"/>
                <a:cs typeface="Times New Roman" pitchFamily="18" charset="0"/>
              </a:rPr>
              <a:t>Surveys in Social </a:t>
            </a:r>
            <a:r>
              <a:rPr lang="id-ID" i="1" dirty="0" smtClean="0">
                <a:solidFill>
                  <a:schemeClr val="tx1"/>
                </a:solidFill>
                <a:latin typeface="Times New Roman" pitchFamily="18" charset="0"/>
                <a:cs typeface="Times New Roman" pitchFamily="18" charset="0"/>
              </a:rPr>
              <a:t>Research,</a:t>
            </a:r>
            <a:r>
              <a:rPr lang="id-ID" dirty="0" smtClean="0">
                <a:solidFill>
                  <a:schemeClr val="tx1"/>
                </a:solidFill>
                <a:latin typeface="Times New Roman" pitchFamily="18" charset="0"/>
                <a:cs typeface="Times New Roman" pitchFamily="18" charset="0"/>
              </a:rPr>
              <a:t>Allen </a:t>
            </a:r>
            <a:r>
              <a:rPr lang="id-ID" dirty="0">
                <a:solidFill>
                  <a:schemeClr val="tx1"/>
                </a:solidFill>
                <a:latin typeface="Times New Roman" pitchFamily="18" charset="0"/>
                <a:cs typeface="Times New Roman" pitchFamily="18" charset="0"/>
              </a:rPr>
              <a:t>&amp; Unwin, Australia Pty Ltd, </a:t>
            </a:r>
            <a:r>
              <a:rPr lang="id-ID" dirty="0" smtClean="0">
                <a:solidFill>
                  <a:schemeClr val="tx1"/>
                </a:solidFill>
                <a:latin typeface="Times New Roman" pitchFamily="18" charset="0"/>
                <a:cs typeface="Times New Roman" pitchFamily="18" charset="0"/>
              </a:rPr>
              <a:t>Sydney</a:t>
            </a:r>
            <a:endParaRPr lang="id-ID" dirty="0">
              <a:solidFill>
                <a:schemeClr val="tx1"/>
              </a:solidFill>
              <a:latin typeface="Times New Roman" pitchFamily="18" charset="0"/>
              <a:cs typeface="Times New Roman" pitchFamily="18" charset="0"/>
            </a:endParaRPr>
          </a:p>
          <a:p>
            <a:pPr lvl="0" algn="just"/>
            <a:r>
              <a:rPr lang="id-ID" dirty="0" smtClean="0">
                <a:solidFill>
                  <a:schemeClr val="tx1"/>
                </a:solidFill>
                <a:latin typeface="Times New Roman" pitchFamily="18" charset="0"/>
                <a:cs typeface="Times New Roman" pitchFamily="18" charset="0"/>
              </a:rPr>
              <a:t>4. Malo</a:t>
            </a:r>
            <a:r>
              <a:rPr lang="id-ID" dirty="0">
                <a:solidFill>
                  <a:schemeClr val="tx1"/>
                </a:solidFill>
                <a:latin typeface="Times New Roman" pitchFamily="18" charset="0"/>
                <a:cs typeface="Times New Roman" pitchFamily="18" charset="0"/>
              </a:rPr>
              <a:t>,</a:t>
            </a:r>
            <a:r>
              <a:rPr lang="id-ID" i="1" dirty="0">
                <a:solidFill>
                  <a:schemeClr val="tx1"/>
                </a:solidFill>
                <a:latin typeface="Times New Roman" pitchFamily="18" charset="0"/>
                <a:cs typeface="Times New Roman" pitchFamily="18" charset="0"/>
              </a:rPr>
              <a:t> </a:t>
            </a:r>
            <a:r>
              <a:rPr lang="id-ID" dirty="0">
                <a:solidFill>
                  <a:schemeClr val="tx1"/>
                </a:solidFill>
                <a:latin typeface="Times New Roman" pitchFamily="18" charset="0"/>
                <a:cs typeface="Times New Roman" pitchFamily="18" charset="0"/>
              </a:rPr>
              <a:t>Manasse, </a:t>
            </a:r>
            <a:r>
              <a:rPr lang="id-ID" dirty="0" smtClean="0">
                <a:solidFill>
                  <a:schemeClr val="tx1"/>
                </a:solidFill>
                <a:latin typeface="Times New Roman" pitchFamily="18" charset="0"/>
                <a:cs typeface="Times New Roman" pitchFamily="18" charset="0"/>
              </a:rPr>
              <a:t>1985.</a:t>
            </a:r>
            <a:r>
              <a:rPr lang="id-ID" i="1" dirty="0" smtClean="0">
                <a:solidFill>
                  <a:schemeClr val="tx1"/>
                </a:solidFill>
                <a:latin typeface="Times New Roman" pitchFamily="18" charset="0"/>
                <a:cs typeface="Times New Roman" pitchFamily="18" charset="0"/>
              </a:rPr>
              <a:t> </a:t>
            </a:r>
            <a:r>
              <a:rPr lang="id-ID" i="1" dirty="0">
                <a:solidFill>
                  <a:schemeClr val="tx1"/>
                </a:solidFill>
                <a:latin typeface="Times New Roman" pitchFamily="18" charset="0"/>
                <a:cs typeface="Times New Roman" pitchFamily="18" charset="0"/>
              </a:rPr>
              <a:t>Metode Penelitian Sosial (Modul 1-9),</a:t>
            </a:r>
            <a:r>
              <a:rPr lang="id-ID" dirty="0">
                <a:solidFill>
                  <a:schemeClr val="tx1"/>
                </a:solidFill>
                <a:latin typeface="Times New Roman" pitchFamily="18" charset="0"/>
                <a:cs typeface="Times New Roman" pitchFamily="18" charset="0"/>
              </a:rPr>
              <a:t> Universitas Terbuka, Jakarta  </a:t>
            </a:r>
          </a:p>
          <a:p>
            <a:pPr lvl="0" algn="just"/>
            <a:r>
              <a:rPr lang="id-ID" dirty="0" smtClean="0">
                <a:solidFill>
                  <a:schemeClr val="tx1"/>
                </a:solidFill>
                <a:latin typeface="Times New Roman" pitchFamily="18" charset="0"/>
                <a:cs typeface="Times New Roman" pitchFamily="18" charset="0"/>
              </a:rPr>
              <a:t>5. Masri </a:t>
            </a:r>
            <a:r>
              <a:rPr lang="id-ID" dirty="0">
                <a:solidFill>
                  <a:schemeClr val="tx1"/>
                </a:solidFill>
                <a:latin typeface="Times New Roman" pitchFamily="18" charset="0"/>
                <a:cs typeface="Times New Roman" pitchFamily="18" charset="0"/>
              </a:rPr>
              <a:t>Singarimbun &amp; Sofian Effendi, 1989;</a:t>
            </a:r>
            <a:r>
              <a:rPr lang="id-ID" i="1" dirty="0">
                <a:solidFill>
                  <a:schemeClr val="tx1"/>
                </a:solidFill>
                <a:latin typeface="Times New Roman" pitchFamily="18" charset="0"/>
                <a:cs typeface="Times New Roman" pitchFamily="18" charset="0"/>
              </a:rPr>
              <a:t> Metode Penelitian Survai (Edisi Revisi),</a:t>
            </a:r>
            <a:r>
              <a:rPr lang="id-ID" dirty="0">
                <a:solidFill>
                  <a:schemeClr val="tx1"/>
                </a:solidFill>
                <a:latin typeface="Times New Roman" pitchFamily="18" charset="0"/>
                <a:cs typeface="Times New Roman" pitchFamily="18" charset="0"/>
              </a:rPr>
              <a:t> LP3ES, Jakarta  </a:t>
            </a:r>
          </a:p>
          <a:p>
            <a:pPr lvl="0" algn="just"/>
            <a:r>
              <a:rPr lang="id-ID" dirty="0" smtClean="0">
                <a:solidFill>
                  <a:schemeClr val="tx1"/>
                </a:solidFill>
                <a:latin typeface="Times New Roman" pitchFamily="18" charset="0"/>
                <a:cs typeface="Times New Roman" pitchFamily="18" charset="0"/>
              </a:rPr>
              <a:t>6. Miller</a:t>
            </a:r>
            <a:r>
              <a:rPr lang="id-ID" dirty="0">
                <a:solidFill>
                  <a:schemeClr val="tx1"/>
                </a:solidFill>
                <a:latin typeface="Times New Roman" pitchFamily="18" charset="0"/>
                <a:cs typeface="Times New Roman" pitchFamily="18" charset="0"/>
              </a:rPr>
              <a:t>, Delbert C</a:t>
            </a:r>
            <a:r>
              <a:rPr lang="id-ID" dirty="0" smtClean="0">
                <a:solidFill>
                  <a:schemeClr val="tx1"/>
                </a:solidFill>
                <a:latin typeface="Times New Roman" pitchFamily="18" charset="0"/>
                <a:cs typeface="Times New Roman" pitchFamily="18" charset="0"/>
              </a:rPr>
              <a:t>. 1991. </a:t>
            </a:r>
            <a:r>
              <a:rPr lang="id-ID" i="1" dirty="0">
                <a:solidFill>
                  <a:schemeClr val="tx1"/>
                </a:solidFill>
                <a:latin typeface="Times New Roman" pitchFamily="18" charset="0"/>
                <a:cs typeface="Times New Roman" pitchFamily="18" charset="0"/>
              </a:rPr>
              <a:t>Handbook of Research </a:t>
            </a:r>
            <a:r>
              <a:rPr lang="id-ID" i="1" dirty="0" smtClean="0">
                <a:solidFill>
                  <a:schemeClr val="tx1"/>
                </a:solidFill>
                <a:latin typeface="Times New Roman" pitchFamily="18" charset="0"/>
                <a:cs typeface="Times New Roman" pitchFamily="18" charset="0"/>
              </a:rPr>
              <a:t>Design </a:t>
            </a:r>
            <a:r>
              <a:rPr lang="id-ID" i="1" dirty="0">
                <a:solidFill>
                  <a:schemeClr val="tx1"/>
                </a:solidFill>
                <a:latin typeface="Times New Roman" pitchFamily="18" charset="0"/>
                <a:cs typeface="Times New Roman" pitchFamily="18" charset="0"/>
              </a:rPr>
              <a:t>and Social Measurement, 5 th ed, </a:t>
            </a:r>
            <a:r>
              <a:rPr lang="id-ID" dirty="0" smtClean="0">
                <a:solidFill>
                  <a:schemeClr val="tx1"/>
                </a:solidFill>
                <a:latin typeface="Times New Roman" pitchFamily="18" charset="0"/>
                <a:cs typeface="Times New Roman" pitchFamily="18" charset="0"/>
              </a:rPr>
              <a:t>CA:Sage</a:t>
            </a:r>
            <a:r>
              <a:rPr lang="id-ID"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Newbury Park                </a:t>
            </a:r>
            <a:endParaRPr lang="id-ID" dirty="0">
              <a:solidFill>
                <a:schemeClr val="tx1"/>
              </a:solidFill>
              <a:latin typeface="Times New Roman" pitchFamily="18" charset="0"/>
              <a:cs typeface="Times New Roman" pitchFamily="18" charset="0"/>
            </a:endParaRPr>
          </a:p>
          <a:p>
            <a:pPr lvl="0" algn="just"/>
            <a:r>
              <a:rPr lang="id-ID" dirty="0" smtClean="0">
                <a:solidFill>
                  <a:schemeClr val="tx1"/>
                </a:solidFill>
                <a:latin typeface="Times New Roman" pitchFamily="18" charset="0"/>
                <a:cs typeface="Times New Roman" pitchFamily="18" charset="0"/>
              </a:rPr>
              <a:t>7. Neuman</a:t>
            </a:r>
            <a:r>
              <a:rPr lang="id-ID" dirty="0">
                <a:solidFill>
                  <a:schemeClr val="tx1"/>
                </a:solidFill>
                <a:latin typeface="Times New Roman" pitchFamily="18" charset="0"/>
                <a:cs typeface="Times New Roman" pitchFamily="18" charset="0"/>
              </a:rPr>
              <a:t>,</a:t>
            </a:r>
            <a:r>
              <a:rPr lang="id-ID" i="1" dirty="0">
                <a:solidFill>
                  <a:schemeClr val="tx1"/>
                </a:solidFill>
                <a:latin typeface="Times New Roman" pitchFamily="18" charset="0"/>
                <a:cs typeface="Times New Roman" pitchFamily="18" charset="0"/>
              </a:rPr>
              <a:t> </a:t>
            </a:r>
            <a:r>
              <a:rPr lang="id-ID" dirty="0">
                <a:solidFill>
                  <a:schemeClr val="tx1"/>
                </a:solidFill>
                <a:latin typeface="Times New Roman" pitchFamily="18" charset="0"/>
                <a:cs typeface="Times New Roman" pitchFamily="18" charset="0"/>
              </a:rPr>
              <a:t>W. Lawrence, </a:t>
            </a:r>
            <a:r>
              <a:rPr lang="id-ID" dirty="0" smtClean="0">
                <a:solidFill>
                  <a:schemeClr val="tx1"/>
                </a:solidFill>
                <a:latin typeface="Times New Roman" pitchFamily="18" charset="0"/>
                <a:cs typeface="Times New Roman" pitchFamily="18" charset="0"/>
              </a:rPr>
              <a:t>2000. </a:t>
            </a:r>
            <a:r>
              <a:rPr lang="id-ID" i="1" dirty="0">
                <a:solidFill>
                  <a:schemeClr val="tx1"/>
                </a:solidFill>
                <a:latin typeface="Times New Roman" pitchFamily="18" charset="0"/>
                <a:cs typeface="Times New Roman" pitchFamily="18" charset="0"/>
              </a:rPr>
              <a:t>Social Research Methods, Qualitative and Quantitative Approaches </a:t>
            </a:r>
            <a:r>
              <a:rPr lang="id-ID" i="1" dirty="0" smtClean="0">
                <a:solidFill>
                  <a:schemeClr val="tx1"/>
                </a:solidFill>
                <a:latin typeface="Times New Roman" pitchFamily="18" charset="0"/>
                <a:cs typeface="Times New Roman" pitchFamily="18" charset="0"/>
              </a:rPr>
              <a:t>  </a:t>
            </a:r>
          </a:p>
          <a:p>
            <a:pPr lvl="0" algn="just"/>
            <a:r>
              <a:rPr lang="id-ID" i="1" dirty="0">
                <a:solidFill>
                  <a:schemeClr val="tx1"/>
                </a:solidFill>
                <a:latin typeface="Times New Roman" pitchFamily="18" charset="0"/>
                <a:cs typeface="Times New Roman" pitchFamily="18" charset="0"/>
              </a:rPr>
              <a:t> </a:t>
            </a:r>
            <a:r>
              <a:rPr lang="id-ID" i="1" dirty="0" smtClean="0">
                <a:solidFill>
                  <a:schemeClr val="tx1"/>
                </a:solidFill>
                <a:latin typeface="Times New Roman" pitchFamily="18" charset="0"/>
                <a:cs typeface="Times New Roman" pitchFamily="18" charset="0"/>
              </a:rPr>
              <a:t>    (</a:t>
            </a:r>
            <a:r>
              <a:rPr lang="id-ID" i="1" dirty="0">
                <a:solidFill>
                  <a:schemeClr val="tx1"/>
                </a:solidFill>
                <a:latin typeface="Times New Roman" pitchFamily="18" charset="0"/>
                <a:cs typeface="Times New Roman" pitchFamily="18" charset="0"/>
              </a:rPr>
              <a:t>Fourth Edition)</a:t>
            </a:r>
            <a:r>
              <a:rPr lang="id-ID" dirty="0">
                <a:solidFill>
                  <a:schemeClr val="tx1"/>
                </a:solidFill>
                <a:latin typeface="Times New Roman" pitchFamily="18" charset="0"/>
                <a:cs typeface="Times New Roman" pitchFamily="18" charset="0"/>
              </a:rPr>
              <a:t>, Allyn and Bacon A Pearson Education Company, Boston </a:t>
            </a:r>
          </a:p>
          <a:p>
            <a:pPr lvl="0" algn="just"/>
            <a:r>
              <a:rPr lang="id-ID" dirty="0" smtClean="0">
                <a:solidFill>
                  <a:schemeClr val="tx1"/>
                </a:solidFill>
                <a:latin typeface="Times New Roman" pitchFamily="18" charset="0"/>
                <a:cs typeface="Times New Roman" pitchFamily="18" charset="0"/>
              </a:rPr>
              <a:t>8. Ritzer</a:t>
            </a:r>
            <a:r>
              <a:rPr lang="id-ID" dirty="0">
                <a:solidFill>
                  <a:schemeClr val="tx1"/>
                </a:solidFill>
                <a:latin typeface="Times New Roman" pitchFamily="18" charset="0"/>
                <a:cs typeface="Times New Roman" pitchFamily="18" charset="0"/>
              </a:rPr>
              <a:t>, George (Penyadur: Alimandan), </a:t>
            </a:r>
            <a:r>
              <a:rPr lang="id-ID" dirty="0" smtClean="0">
                <a:solidFill>
                  <a:schemeClr val="tx1"/>
                </a:solidFill>
                <a:latin typeface="Times New Roman" pitchFamily="18" charset="0"/>
                <a:cs typeface="Times New Roman" pitchFamily="18" charset="0"/>
              </a:rPr>
              <a:t>1985. </a:t>
            </a:r>
            <a:r>
              <a:rPr lang="id-ID" i="1" dirty="0">
                <a:solidFill>
                  <a:schemeClr val="tx1"/>
                </a:solidFill>
                <a:latin typeface="Times New Roman" pitchFamily="18" charset="0"/>
                <a:cs typeface="Times New Roman" pitchFamily="18" charset="0"/>
              </a:rPr>
              <a:t>Sosiologi Ilmu Pengetahuan Berparadigma,</a:t>
            </a:r>
            <a:r>
              <a:rPr lang="id-ID" dirty="0">
                <a:solidFill>
                  <a:schemeClr val="tx1"/>
                </a:solidFill>
                <a:latin typeface="Times New Roman" pitchFamily="18" charset="0"/>
                <a:cs typeface="Times New Roman" pitchFamily="18" charset="0"/>
              </a:rPr>
              <a:t> CV </a:t>
            </a:r>
            <a:r>
              <a:rPr lang="id-ID" dirty="0" smtClean="0">
                <a:solidFill>
                  <a:schemeClr val="tx1"/>
                </a:solidFill>
                <a:latin typeface="Times New Roman" pitchFamily="18" charset="0"/>
                <a:cs typeface="Times New Roman" pitchFamily="18" charset="0"/>
              </a:rPr>
              <a:t> </a:t>
            </a:r>
          </a:p>
          <a:p>
            <a:pPr lvl="0" algn="just"/>
            <a:r>
              <a:rPr lang="id-ID"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   Rajawali</a:t>
            </a:r>
            <a:r>
              <a:rPr lang="id-ID" dirty="0">
                <a:solidFill>
                  <a:schemeClr val="tx1"/>
                </a:solidFill>
                <a:latin typeface="Times New Roman" pitchFamily="18" charset="0"/>
                <a:cs typeface="Times New Roman" pitchFamily="18" charset="0"/>
              </a:rPr>
              <a:t>, Jakarta     </a:t>
            </a:r>
          </a:p>
          <a:p>
            <a:pPr lvl="0" algn="just"/>
            <a:r>
              <a:rPr lang="id-ID" dirty="0" smtClean="0">
                <a:solidFill>
                  <a:schemeClr val="tx1"/>
                </a:solidFill>
                <a:latin typeface="Times New Roman" pitchFamily="18" charset="0"/>
                <a:cs typeface="Times New Roman" pitchFamily="18" charset="0"/>
              </a:rPr>
              <a:t>9. Salim,Agus </a:t>
            </a:r>
            <a:r>
              <a:rPr lang="id-ID" dirty="0">
                <a:solidFill>
                  <a:schemeClr val="tx1"/>
                </a:solidFill>
                <a:latin typeface="Times New Roman" pitchFamily="18" charset="0"/>
                <a:cs typeface="Times New Roman" pitchFamily="18" charset="0"/>
              </a:rPr>
              <a:t>(penyunting), </a:t>
            </a:r>
            <a:r>
              <a:rPr lang="id-ID" dirty="0" smtClean="0">
                <a:solidFill>
                  <a:schemeClr val="tx1"/>
                </a:solidFill>
                <a:latin typeface="Times New Roman" pitchFamily="18" charset="0"/>
                <a:cs typeface="Times New Roman" pitchFamily="18" charset="0"/>
              </a:rPr>
              <a:t>2001. </a:t>
            </a:r>
            <a:r>
              <a:rPr lang="id-ID" i="1" dirty="0">
                <a:solidFill>
                  <a:schemeClr val="tx1"/>
                </a:solidFill>
                <a:latin typeface="Times New Roman" pitchFamily="18" charset="0"/>
                <a:cs typeface="Times New Roman" pitchFamily="18" charset="0"/>
              </a:rPr>
              <a:t>Teori dan Paradigma Penelitian Sosial (Pemikiran Norman K. Denzin </a:t>
            </a:r>
            <a:r>
              <a:rPr lang="id-ID" i="1" dirty="0" smtClean="0">
                <a:solidFill>
                  <a:schemeClr val="tx1"/>
                </a:solidFill>
                <a:latin typeface="Times New Roman" pitchFamily="18" charset="0"/>
                <a:cs typeface="Times New Roman" pitchFamily="18" charset="0"/>
              </a:rPr>
              <a:t> </a:t>
            </a:r>
          </a:p>
          <a:p>
            <a:pPr lvl="0" algn="just"/>
            <a:r>
              <a:rPr lang="id-ID" i="1" dirty="0">
                <a:solidFill>
                  <a:schemeClr val="tx1"/>
                </a:solidFill>
                <a:latin typeface="Times New Roman" pitchFamily="18" charset="0"/>
                <a:cs typeface="Times New Roman" pitchFamily="18" charset="0"/>
              </a:rPr>
              <a:t> </a:t>
            </a:r>
            <a:r>
              <a:rPr lang="id-ID" i="1" dirty="0" smtClean="0">
                <a:solidFill>
                  <a:schemeClr val="tx1"/>
                </a:solidFill>
                <a:latin typeface="Times New Roman" pitchFamily="18" charset="0"/>
                <a:cs typeface="Times New Roman" pitchFamily="18" charset="0"/>
              </a:rPr>
              <a:t>   &amp; </a:t>
            </a:r>
            <a:r>
              <a:rPr lang="id-ID" i="1" dirty="0">
                <a:solidFill>
                  <a:schemeClr val="tx1"/>
                </a:solidFill>
                <a:latin typeface="Times New Roman" pitchFamily="18" charset="0"/>
                <a:cs typeface="Times New Roman" pitchFamily="18" charset="0"/>
              </a:rPr>
              <a:t>Egon Guba dan penerapannya)</a:t>
            </a:r>
            <a:r>
              <a:rPr lang="id-ID" dirty="0">
                <a:solidFill>
                  <a:schemeClr val="tx1"/>
                </a:solidFill>
                <a:latin typeface="Times New Roman" pitchFamily="18" charset="0"/>
                <a:cs typeface="Times New Roman" pitchFamily="18" charset="0"/>
              </a:rPr>
              <a:t>, Tiara Wacana Yogyakarta, Yogyakarta.</a:t>
            </a:r>
          </a:p>
          <a:p>
            <a:pPr lvl="0" algn="just"/>
            <a:r>
              <a:rPr lang="id-ID" dirty="0" smtClean="0">
                <a:solidFill>
                  <a:schemeClr val="tx1"/>
                </a:solidFill>
                <a:latin typeface="Times New Roman" pitchFamily="18" charset="0"/>
                <a:cs typeface="Times New Roman" pitchFamily="18" charset="0"/>
              </a:rPr>
              <a:t>10. Sarantakos</a:t>
            </a:r>
            <a:r>
              <a:rPr lang="id-ID" dirty="0">
                <a:solidFill>
                  <a:schemeClr val="tx1"/>
                </a:solidFill>
                <a:latin typeface="Times New Roman" pitchFamily="18" charset="0"/>
                <a:cs typeface="Times New Roman" pitchFamily="18" charset="0"/>
              </a:rPr>
              <a:t>,</a:t>
            </a:r>
            <a:r>
              <a:rPr lang="id-ID" i="1" dirty="0">
                <a:solidFill>
                  <a:schemeClr val="tx1"/>
                </a:solidFill>
                <a:latin typeface="Times New Roman" pitchFamily="18" charset="0"/>
                <a:cs typeface="Times New Roman" pitchFamily="18" charset="0"/>
              </a:rPr>
              <a:t> </a:t>
            </a:r>
            <a:r>
              <a:rPr lang="id-ID" dirty="0">
                <a:solidFill>
                  <a:schemeClr val="tx1"/>
                </a:solidFill>
                <a:latin typeface="Times New Roman" pitchFamily="18" charset="0"/>
                <a:cs typeface="Times New Roman" pitchFamily="18" charset="0"/>
              </a:rPr>
              <a:t>Sotirios, </a:t>
            </a:r>
            <a:r>
              <a:rPr lang="id-ID" dirty="0" smtClean="0">
                <a:solidFill>
                  <a:schemeClr val="tx1"/>
                </a:solidFill>
                <a:latin typeface="Times New Roman" pitchFamily="18" charset="0"/>
                <a:cs typeface="Times New Roman" pitchFamily="18" charset="0"/>
              </a:rPr>
              <a:t>1998. </a:t>
            </a:r>
            <a:r>
              <a:rPr lang="id-ID" i="1" dirty="0">
                <a:solidFill>
                  <a:schemeClr val="tx1"/>
                </a:solidFill>
                <a:latin typeface="Times New Roman" pitchFamily="18" charset="0"/>
                <a:cs typeface="Times New Roman" pitchFamily="18" charset="0"/>
              </a:rPr>
              <a:t>Social Research  (second Edition),</a:t>
            </a:r>
            <a:r>
              <a:rPr lang="id-ID" dirty="0">
                <a:solidFill>
                  <a:schemeClr val="tx1"/>
                </a:solidFill>
                <a:latin typeface="Times New Roman" pitchFamily="18" charset="0"/>
                <a:cs typeface="Times New Roman" pitchFamily="18" charset="0"/>
              </a:rPr>
              <a:t>  MACMillan Publisher  Australia </a:t>
            </a:r>
            <a:r>
              <a:rPr lang="id-ID" dirty="0" smtClean="0">
                <a:solidFill>
                  <a:schemeClr val="tx1"/>
                </a:solidFill>
                <a:latin typeface="Times New Roman" pitchFamily="18" charset="0"/>
                <a:cs typeface="Times New Roman" pitchFamily="18" charset="0"/>
              </a:rPr>
              <a:t>PTY,LTD </a:t>
            </a:r>
            <a:endParaRPr lang="id-ID" dirty="0">
              <a:solidFill>
                <a:schemeClr val="tx1"/>
              </a:solidFill>
              <a:latin typeface="Times New Roman" pitchFamily="18" charset="0"/>
              <a:cs typeface="Times New Roman" pitchFamily="18" charset="0"/>
            </a:endParaRPr>
          </a:p>
          <a:p>
            <a:pPr lvl="0" algn="just"/>
            <a:r>
              <a:rPr lang="id-ID" dirty="0" smtClean="0">
                <a:solidFill>
                  <a:schemeClr val="tx1"/>
                </a:solidFill>
                <a:latin typeface="Times New Roman" pitchFamily="18" charset="0"/>
                <a:cs typeface="Times New Roman" pitchFamily="18" charset="0"/>
              </a:rPr>
              <a:t>11.Suyanto</a:t>
            </a:r>
            <a:r>
              <a:rPr lang="id-ID" dirty="0">
                <a:solidFill>
                  <a:schemeClr val="tx1"/>
                </a:solidFill>
                <a:latin typeface="Times New Roman" pitchFamily="18" charset="0"/>
                <a:cs typeface="Times New Roman" pitchFamily="18" charset="0"/>
              </a:rPr>
              <a:t>, Bagong dan Sutinah (Editor), </a:t>
            </a:r>
            <a:r>
              <a:rPr lang="id-ID" dirty="0" smtClean="0">
                <a:solidFill>
                  <a:schemeClr val="tx1"/>
                </a:solidFill>
                <a:latin typeface="Times New Roman" pitchFamily="18" charset="0"/>
                <a:cs typeface="Times New Roman" pitchFamily="18" charset="0"/>
              </a:rPr>
              <a:t>2005. </a:t>
            </a:r>
            <a:r>
              <a:rPr lang="id-ID" i="1" dirty="0">
                <a:solidFill>
                  <a:schemeClr val="tx1"/>
                </a:solidFill>
                <a:latin typeface="Times New Roman" pitchFamily="18" charset="0"/>
                <a:cs typeface="Times New Roman" pitchFamily="18" charset="0"/>
              </a:rPr>
              <a:t>Metode Penelitian Sosial: Berbagai Alternatifnya</a:t>
            </a:r>
            <a:r>
              <a:rPr lang="id-ID"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Prenada</a:t>
            </a:r>
            <a:r>
              <a:rPr lang="id-ID" dirty="0">
                <a:solidFill>
                  <a:schemeClr val="tx1"/>
                </a:solidFill>
                <a:latin typeface="Times New Roman" pitchFamily="18" charset="0"/>
                <a:cs typeface="Times New Roman" pitchFamily="18" charset="0"/>
              </a:rPr>
              <a:t>, Jakarta</a:t>
            </a:r>
            <a:r>
              <a:rPr lang="id-ID" dirty="0" smtClean="0">
                <a:solidFill>
                  <a:schemeClr val="tx1"/>
                </a:solidFill>
                <a:latin typeface="Times New Roman" pitchFamily="18" charset="0"/>
                <a:cs typeface="Times New Roman" pitchFamily="18" charset="0"/>
              </a:rPr>
              <a:t>.</a:t>
            </a:r>
          </a:p>
          <a:p>
            <a:pPr lvl="0" algn="just"/>
            <a:r>
              <a:rPr lang="id-ID" dirty="0" smtClean="0">
                <a:solidFill>
                  <a:schemeClr val="tx1"/>
                </a:solidFill>
                <a:latin typeface="Times New Roman" pitchFamily="18" charset="0"/>
                <a:cs typeface="Times New Roman" pitchFamily="18" charset="0"/>
              </a:rPr>
              <a:t>12.Sujianto, Agus Eko. 2009. </a:t>
            </a:r>
            <a:r>
              <a:rPr lang="id-ID" i="1" dirty="0" smtClean="0">
                <a:solidFill>
                  <a:schemeClr val="tx1"/>
                </a:solidFill>
                <a:latin typeface="Times New Roman" pitchFamily="18" charset="0"/>
                <a:cs typeface="Times New Roman" pitchFamily="18" charset="0"/>
              </a:rPr>
              <a:t>Aplikasi Statistik dengan SPSS 16.0</a:t>
            </a:r>
            <a:r>
              <a:rPr lang="id-ID" dirty="0" smtClean="0">
                <a:solidFill>
                  <a:schemeClr val="tx1"/>
                </a:solidFill>
                <a:latin typeface="Times New Roman" pitchFamily="18" charset="0"/>
                <a:cs typeface="Times New Roman" pitchFamily="18" charset="0"/>
              </a:rPr>
              <a:t>. Prestasi Pustaka Publisher, Jakarta.</a:t>
            </a:r>
          </a:p>
          <a:p>
            <a:pPr lvl="0" algn="just"/>
            <a:r>
              <a:rPr lang="id-ID" dirty="0" smtClean="0">
                <a:solidFill>
                  <a:schemeClr val="tx1"/>
                </a:solidFill>
                <a:latin typeface="Times New Roman" pitchFamily="18" charset="0"/>
                <a:cs typeface="Times New Roman" pitchFamily="18" charset="0"/>
              </a:rPr>
              <a:t>13. Sugianto, Mikael.2010. </a:t>
            </a:r>
            <a:r>
              <a:rPr lang="id-ID" i="1" dirty="0" smtClean="0">
                <a:solidFill>
                  <a:schemeClr val="tx1"/>
                </a:solidFill>
                <a:latin typeface="Times New Roman" pitchFamily="18" charset="0"/>
                <a:cs typeface="Times New Roman" pitchFamily="18" charset="0"/>
              </a:rPr>
              <a:t>Seri Belajar Cepat SPSS 18</a:t>
            </a:r>
            <a:r>
              <a:rPr lang="id-ID" dirty="0" smtClean="0">
                <a:solidFill>
                  <a:schemeClr val="tx1"/>
                </a:solidFill>
                <a:latin typeface="Times New Roman" pitchFamily="18" charset="0"/>
                <a:cs typeface="Times New Roman" pitchFamily="18" charset="0"/>
              </a:rPr>
              <a:t>. Ando Offset, Yogyakarta.</a:t>
            </a:r>
            <a:endParaRPr lang="id-ID"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0043"/>
            <a:ext cx="7772400" cy="714379"/>
          </a:xfrm>
        </p:spPr>
        <p:txBody>
          <a:bodyPr>
            <a:normAutofit/>
          </a:bodyPr>
          <a:lstStyle/>
          <a:p>
            <a:r>
              <a:rPr lang="id-ID" sz="2800" dirty="0" smtClean="0"/>
              <a:t>TUGAS-TUGAS</a:t>
            </a:r>
            <a:endParaRPr lang="id-ID" sz="2800" dirty="0"/>
          </a:p>
        </p:txBody>
      </p:sp>
      <p:sp>
        <p:nvSpPr>
          <p:cNvPr id="3" name="Subtitle 2"/>
          <p:cNvSpPr>
            <a:spLocks noGrp="1"/>
          </p:cNvSpPr>
          <p:nvPr>
            <p:ph type="subTitle" idx="1"/>
          </p:nvPr>
        </p:nvSpPr>
        <p:spPr>
          <a:xfrm>
            <a:off x="714348" y="1214422"/>
            <a:ext cx="7572428" cy="4424378"/>
          </a:xfrm>
        </p:spPr>
        <p:txBody>
          <a:bodyPr>
            <a:normAutofit fontScale="77500" lnSpcReduction="20000"/>
          </a:bodyPr>
          <a:lstStyle/>
          <a:p>
            <a:r>
              <a:rPr lang="en-US" dirty="0">
                <a:latin typeface="Times New Roman" pitchFamily="18" charset="0"/>
                <a:cs typeface="Times New Roman" pitchFamily="18" charset="0"/>
              </a:rPr>
              <a:t> </a:t>
            </a:r>
            <a:endParaRPr lang="id-ID" b="1" dirty="0">
              <a:latin typeface="Times New Roman" pitchFamily="18" charset="0"/>
              <a:cs typeface="Times New Roman" pitchFamily="18" charset="0"/>
            </a:endParaRPr>
          </a:p>
          <a:p>
            <a:pPr lvl="0" algn="just">
              <a:buFont typeface="Wingdings" pitchFamily="2" charset="2"/>
              <a:buChar char="q"/>
            </a:pPr>
            <a:r>
              <a:rPr lang="en-US" dirty="0" err="1">
                <a:solidFill>
                  <a:schemeClr val="tx1"/>
                </a:solidFill>
                <a:latin typeface="Times New Roman" pitchFamily="18" charset="0"/>
                <a:cs typeface="Times New Roman" pitchFamily="18" charset="0"/>
              </a:rPr>
              <a:t>Mahasiswa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diwajibkan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membaca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buku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acuan</a:t>
            </a:r>
            <a:r>
              <a:rPr lang="en-US" dirty="0">
                <a:solidFill>
                  <a:schemeClr val="tx1"/>
                </a:solidFill>
                <a:latin typeface="Times New Roman" pitchFamily="18" charset="0"/>
                <a:cs typeface="Times New Roman" pitchFamily="18" charset="0"/>
              </a:rPr>
              <a:t> yang </a:t>
            </a:r>
            <a:r>
              <a:rPr lang="en-US" dirty="0" err="1">
                <a:solidFill>
                  <a:schemeClr val="tx1"/>
                </a:solidFill>
                <a:latin typeface="Times New Roman" pitchFamily="18" charset="0"/>
                <a:cs typeface="Times New Roman" pitchFamily="18" charset="0"/>
              </a:rPr>
              <a:t>telah</a:t>
            </a:r>
            <a:r>
              <a:rPr lang="en-US"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 </a:t>
            </a:r>
          </a:p>
          <a:p>
            <a:pPr lvl="0" algn="just"/>
            <a:r>
              <a:rPr lang="id-ID"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ditetapkan</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sebagai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buku</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wajib</a:t>
            </a:r>
            <a:endParaRPr lang="id-ID" dirty="0" smtClean="0">
              <a:solidFill>
                <a:schemeClr val="tx1"/>
              </a:solidFill>
              <a:latin typeface="Times New Roman" pitchFamily="18" charset="0"/>
              <a:cs typeface="Times New Roman" pitchFamily="18" charset="0"/>
            </a:endParaRPr>
          </a:p>
          <a:p>
            <a:pPr lvl="0" algn="just"/>
            <a:endParaRPr lang="id-ID" b="1" dirty="0" smtClean="0">
              <a:solidFill>
                <a:schemeClr val="tx1"/>
              </a:solidFill>
              <a:latin typeface="Times New Roman" pitchFamily="18" charset="0"/>
              <a:cs typeface="Times New Roman" pitchFamily="18" charset="0"/>
            </a:endParaRPr>
          </a:p>
          <a:p>
            <a:pPr lvl="0" algn="just">
              <a:buFont typeface="Wingdings" pitchFamily="2" charset="2"/>
              <a:buChar char="q"/>
            </a:pPr>
            <a:r>
              <a:rPr lang="en-US" dirty="0" err="1" smtClean="0">
                <a:solidFill>
                  <a:schemeClr val="tx1"/>
                </a:solidFill>
                <a:latin typeface="Times New Roman" pitchFamily="18" charset="0"/>
                <a:cs typeface="Times New Roman" pitchFamily="18" charset="0"/>
              </a:rPr>
              <a:t>Mahasiswa</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disarankan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membaca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buku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acuan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tambahan</a:t>
            </a:r>
            <a:r>
              <a:rPr lang="en-US" dirty="0">
                <a:solidFill>
                  <a:schemeClr val="tx1"/>
                </a:solidFill>
                <a:latin typeface="Times New Roman" pitchFamily="18" charset="0"/>
                <a:cs typeface="Times New Roman" pitchFamily="18" charset="0"/>
              </a:rPr>
              <a:t> yang </a:t>
            </a:r>
            <a:r>
              <a:rPr lang="id-ID" dirty="0" smtClean="0">
                <a:solidFill>
                  <a:schemeClr val="tx1"/>
                </a:solidFill>
                <a:latin typeface="Times New Roman" pitchFamily="18" charset="0"/>
                <a:cs typeface="Times New Roman" pitchFamily="18" charset="0"/>
              </a:rPr>
              <a:t>  </a:t>
            </a:r>
          </a:p>
          <a:p>
            <a:pPr lvl="0" algn="just"/>
            <a:r>
              <a:rPr lang="id-ID"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ditetapkan</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atau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buku-buku</a:t>
            </a:r>
            <a:r>
              <a:rPr lang="en-US" dirty="0">
                <a:solidFill>
                  <a:schemeClr val="tx1"/>
                </a:solidFill>
                <a:latin typeface="Times New Roman" pitchFamily="18" charset="0"/>
                <a:cs typeface="Times New Roman" pitchFamily="18" charset="0"/>
              </a:rPr>
              <a:t> lain yang </a:t>
            </a:r>
            <a:r>
              <a:rPr lang="en-US" dirty="0" err="1" smtClean="0">
                <a:solidFill>
                  <a:schemeClr val="tx1"/>
                </a:solidFill>
                <a:latin typeface="Times New Roman" pitchFamily="18" charset="0"/>
                <a:cs typeface="Times New Roman" pitchFamily="18" charset="0"/>
              </a:rPr>
              <a:t>relevan</a:t>
            </a:r>
            <a:endParaRPr lang="id-ID" dirty="0" smtClean="0">
              <a:solidFill>
                <a:schemeClr val="tx1"/>
              </a:solidFill>
              <a:latin typeface="Times New Roman" pitchFamily="18" charset="0"/>
              <a:cs typeface="Times New Roman" pitchFamily="18" charset="0"/>
            </a:endParaRPr>
          </a:p>
          <a:p>
            <a:pPr lvl="0" algn="just"/>
            <a:endParaRPr lang="id-ID" dirty="0" smtClean="0">
              <a:solidFill>
                <a:schemeClr val="tx1"/>
              </a:solidFill>
              <a:latin typeface="Times New Roman" pitchFamily="18" charset="0"/>
              <a:cs typeface="Times New Roman" pitchFamily="18" charset="0"/>
            </a:endParaRPr>
          </a:p>
          <a:p>
            <a:pPr lvl="0" algn="just">
              <a:buFont typeface="Wingdings" pitchFamily="2" charset="2"/>
              <a:buChar char="q"/>
            </a:pPr>
            <a:r>
              <a:rPr lang="en-US" dirty="0" err="1" smtClean="0">
                <a:solidFill>
                  <a:schemeClr val="tx1"/>
                </a:solidFill>
                <a:latin typeface="Times New Roman" pitchFamily="18" charset="0"/>
                <a:cs typeface="Times New Roman" pitchFamily="18" charset="0"/>
              </a:rPr>
              <a:t>Mahasiswa</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diwajibkan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mengikuti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praktek</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lapangan</a:t>
            </a:r>
            <a:endParaRPr lang="id-ID" dirty="0" smtClean="0">
              <a:solidFill>
                <a:schemeClr val="tx1"/>
              </a:solidFill>
              <a:latin typeface="Times New Roman" pitchFamily="18" charset="0"/>
              <a:cs typeface="Times New Roman" pitchFamily="18" charset="0"/>
            </a:endParaRPr>
          </a:p>
          <a:p>
            <a:pPr lvl="0" algn="just"/>
            <a:endParaRPr lang="id-ID" b="1" dirty="0">
              <a:solidFill>
                <a:schemeClr val="tx1"/>
              </a:solidFill>
              <a:latin typeface="Times New Roman" pitchFamily="18" charset="0"/>
              <a:cs typeface="Times New Roman" pitchFamily="18" charset="0"/>
            </a:endParaRPr>
          </a:p>
          <a:p>
            <a:pPr lvl="0" algn="just">
              <a:buFont typeface="Wingdings" pitchFamily="2" charset="2"/>
              <a:buChar char="q"/>
            </a:pPr>
            <a:r>
              <a:rPr lang="en-US" dirty="0" err="1" smtClean="0">
                <a:solidFill>
                  <a:schemeClr val="tx1"/>
                </a:solidFill>
                <a:latin typeface="Times New Roman" pitchFamily="18" charset="0"/>
                <a:cs typeface="Times New Roman" pitchFamily="18" charset="0"/>
              </a:rPr>
              <a:t>Mahasiswa</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menyusun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laporan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praktek</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lapangan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dan</a:t>
            </a:r>
            <a:r>
              <a:rPr lang="en-US"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   </a:t>
            </a:r>
          </a:p>
          <a:p>
            <a:pPr lvl="0" algn="just"/>
            <a:r>
              <a:rPr lang="id-ID"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menyerahkannya</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kepada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dosen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pengajar</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sesuai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dengan</a:t>
            </a:r>
            <a:r>
              <a:rPr lang="en-US"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 </a:t>
            </a:r>
          </a:p>
          <a:p>
            <a:pPr lvl="0" algn="just"/>
            <a:r>
              <a:rPr lang="id-ID"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kesepakatan</a:t>
            </a:r>
            <a:r>
              <a:rPr lang="en-US" dirty="0">
                <a:solidFill>
                  <a:schemeClr val="tx1"/>
                </a:solidFill>
                <a:latin typeface="Times New Roman" pitchFamily="18" charset="0"/>
                <a:cs typeface="Times New Roman" pitchFamily="18" charset="0"/>
              </a:rPr>
              <a:t>.</a:t>
            </a:r>
            <a:endParaRPr lang="id-ID" b="1" dirty="0">
              <a:solidFill>
                <a:schemeClr val="tx1"/>
              </a:solidFill>
              <a:latin typeface="Times New Roman" pitchFamily="18" charset="0"/>
              <a:cs typeface="Times New Roman" pitchFamily="18" charset="0"/>
            </a:endParaRPr>
          </a:p>
          <a:p>
            <a:pPr algn="just"/>
            <a:r>
              <a:rPr lang="en-US" dirty="0">
                <a:solidFill>
                  <a:schemeClr val="tx1"/>
                </a:solidFill>
                <a:latin typeface="Times New Roman" pitchFamily="18" charset="0"/>
                <a:cs typeface="Times New Roman" pitchFamily="18" charset="0"/>
              </a:rPr>
              <a:t> </a:t>
            </a:r>
            <a:endParaRPr lang="id-ID" b="1" dirty="0">
              <a:solidFill>
                <a:schemeClr val="tx1"/>
              </a:solidFill>
              <a:latin typeface="Times New Roman" pitchFamily="18" charset="0"/>
              <a:cs typeface="Times New Roman" pitchFamily="18" charset="0"/>
            </a:endParaRPr>
          </a:p>
          <a:p>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714379"/>
          </a:xfrm>
        </p:spPr>
        <p:txBody>
          <a:bodyPr>
            <a:normAutofit/>
          </a:bodyPr>
          <a:lstStyle/>
          <a:p>
            <a:r>
              <a:rPr lang="id-ID" sz="2800" dirty="0" smtClean="0">
                <a:latin typeface="Times New Roman" pitchFamily="18" charset="0"/>
                <a:cs typeface="Times New Roman" pitchFamily="18" charset="0"/>
              </a:rPr>
              <a:t>KRITERIA PENILAIAN</a:t>
            </a:r>
            <a:endParaRPr lang="id-ID" sz="2800" dirty="0">
              <a:latin typeface="Times New Roman" pitchFamily="18" charset="0"/>
              <a:cs typeface="Times New Roman" pitchFamily="18" charset="0"/>
            </a:endParaRPr>
          </a:p>
        </p:txBody>
      </p:sp>
      <p:sp>
        <p:nvSpPr>
          <p:cNvPr id="3" name="Subtitle 2"/>
          <p:cNvSpPr>
            <a:spLocks noGrp="1"/>
          </p:cNvSpPr>
          <p:nvPr>
            <p:ph type="subTitle" idx="1"/>
          </p:nvPr>
        </p:nvSpPr>
        <p:spPr>
          <a:xfrm>
            <a:off x="428596" y="1000108"/>
            <a:ext cx="8215370" cy="4638692"/>
          </a:xfrm>
        </p:spPr>
        <p:txBody>
          <a:bodyPr>
            <a:normAutofit/>
          </a:bodyPr>
          <a:lstStyle/>
          <a:p>
            <a:pPr algn="just"/>
            <a:r>
              <a:rPr lang="en-US" sz="2400" dirty="0" err="1">
                <a:solidFill>
                  <a:schemeClr val="tx1"/>
                </a:solidFill>
              </a:rPr>
              <a:t>Penilaian</a:t>
            </a:r>
            <a:r>
              <a:rPr lang="en-US" sz="2400" dirty="0">
                <a:solidFill>
                  <a:schemeClr val="tx1"/>
                </a:solidFill>
              </a:rPr>
              <a:t> </a:t>
            </a:r>
            <a:r>
              <a:rPr lang="en-US" sz="2400" dirty="0" err="1">
                <a:solidFill>
                  <a:schemeClr val="tx1"/>
                </a:solidFill>
              </a:rPr>
              <a:t>akhir</a:t>
            </a:r>
            <a:r>
              <a:rPr lang="en-US" sz="2400" dirty="0">
                <a:solidFill>
                  <a:schemeClr val="tx1"/>
                </a:solidFill>
              </a:rPr>
              <a:t> </a:t>
            </a:r>
            <a:r>
              <a:rPr lang="en-US" sz="2400" dirty="0" err="1" smtClean="0">
                <a:solidFill>
                  <a:schemeClr val="tx1"/>
                </a:solidFill>
              </a:rPr>
              <a:t>mata</a:t>
            </a:r>
            <a:r>
              <a:rPr lang="id-ID" sz="2400" dirty="0" smtClean="0">
                <a:solidFill>
                  <a:schemeClr val="tx1"/>
                </a:solidFill>
              </a:rPr>
              <a:t>ajaran</a:t>
            </a:r>
            <a:r>
              <a:rPr lang="en-US" sz="2400" dirty="0" smtClean="0">
                <a:solidFill>
                  <a:schemeClr val="tx1"/>
                </a:solidFill>
              </a:rPr>
              <a:t>MP </a:t>
            </a:r>
            <a:r>
              <a:rPr lang="en-US" sz="2400" dirty="0" err="1">
                <a:solidFill>
                  <a:schemeClr val="tx1"/>
                </a:solidFill>
              </a:rPr>
              <a:t>Kuantitatif</a:t>
            </a:r>
            <a:r>
              <a:rPr lang="en-US" sz="2400" dirty="0">
                <a:solidFill>
                  <a:schemeClr val="tx1"/>
                </a:solidFill>
              </a:rPr>
              <a:t> </a:t>
            </a:r>
            <a:r>
              <a:rPr lang="en-US" sz="2400" dirty="0" err="1">
                <a:solidFill>
                  <a:schemeClr val="tx1"/>
                </a:solidFill>
              </a:rPr>
              <a:t>merupakan</a:t>
            </a:r>
            <a:r>
              <a:rPr lang="en-US" sz="2400" dirty="0">
                <a:solidFill>
                  <a:schemeClr val="tx1"/>
                </a:solidFill>
              </a:rPr>
              <a:t> </a:t>
            </a:r>
            <a:r>
              <a:rPr lang="en-US" sz="2400" dirty="0" err="1">
                <a:solidFill>
                  <a:schemeClr val="tx1"/>
                </a:solidFill>
              </a:rPr>
              <a:t>jumlah</a:t>
            </a:r>
            <a:r>
              <a:rPr lang="en-US" sz="2400" dirty="0">
                <a:solidFill>
                  <a:schemeClr val="tx1"/>
                </a:solidFill>
              </a:rPr>
              <a:t> </a:t>
            </a:r>
            <a:r>
              <a:rPr lang="en-US" sz="2400" dirty="0" err="1">
                <a:solidFill>
                  <a:schemeClr val="tx1"/>
                </a:solidFill>
              </a:rPr>
              <a:t>nilai</a:t>
            </a:r>
            <a:r>
              <a:rPr lang="en-US" sz="2400" dirty="0">
                <a:solidFill>
                  <a:schemeClr val="tx1"/>
                </a:solidFill>
              </a:rPr>
              <a:t> </a:t>
            </a:r>
            <a:r>
              <a:rPr lang="en-US" sz="2400" dirty="0" err="1">
                <a:solidFill>
                  <a:schemeClr val="tx1"/>
                </a:solidFill>
              </a:rPr>
              <a:t>dari</a:t>
            </a:r>
            <a:r>
              <a:rPr lang="en-US" sz="2400" dirty="0">
                <a:solidFill>
                  <a:schemeClr val="tx1"/>
                </a:solidFill>
              </a:rPr>
              <a:t> </a:t>
            </a:r>
            <a:r>
              <a:rPr lang="en-US" sz="2400" dirty="0" err="1">
                <a:solidFill>
                  <a:schemeClr val="tx1"/>
                </a:solidFill>
              </a:rPr>
              <a:t>seluruh</a:t>
            </a:r>
            <a:r>
              <a:rPr lang="en-US" sz="2400" dirty="0">
                <a:solidFill>
                  <a:schemeClr val="tx1"/>
                </a:solidFill>
              </a:rPr>
              <a:t> </a:t>
            </a:r>
            <a:r>
              <a:rPr lang="en-US" sz="2400" dirty="0" err="1">
                <a:solidFill>
                  <a:schemeClr val="tx1"/>
                </a:solidFill>
              </a:rPr>
              <a:t>kegiatan</a:t>
            </a:r>
            <a:r>
              <a:rPr lang="en-US" sz="2400" dirty="0">
                <a:solidFill>
                  <a:schemeClr val="tx1"/>
                </a:solidFill>
              </a:rPr>
              <a:t> </a:t>
            </a:r>
            <a:r>
              <a:rPr lang="en-US" sz="2400" dirty="0" err="1">
                <a:solidFill>
                  <a:schemeClr val="tx1"/>
                </a:solidFill>
              </a:rPr>
              <a:t>evaluasi</a:t>
            </a:r>
            <a:r>
              <a:rPr lang="en-US" sz="2400" dirty="0">
                <a:solidFill>
                  <a:schemeClr val="tx1"/>
                </a:solidFill>
              </a:rPr>
              <a:t> </a:t>
            </a:r>
            <a:r>
              <a:rPr lang="en-US" sz="2400" dirty="0" err="1">
                <a:solidFill>
                  <a:schemeClr val="tx1"/>
                </a:solidFill>
              </a:rPr>
              <a:t>matakuliah</a:t>
            </a:r>
            <a:r>
              <a:rPr lang="en-US" sz="2400" dirty="0">
                <a:solidFill>
                  <a:schemeClr val="tx1"/>
                </a:solidFill>
              </a:rPr>
              <a:t> MP </a:t>
            </a:r>
            <a:r>
              <a:rPr lang="en-US" sz="2400" dirty="0" err="1">
                <a:solidFill>
                  <a:schemeClr val="tx1"/>
                </a:solidFill>
              </a:rPr>
              <a:t>Kuantitatif</a:t>
            </a:r>
            <a:r>
              <a:rPr lang="en-US" sz="2400" dirty="0">
                <a:solidFill>
                  <a:schemeClr val="tx1"/>
                </a:solidFill>
              </a:rPr>
              <a:t>, </a:t>
            </a:r>
            <a:r>
              <a:rPr lang="en-US" sz="2400" dirty="0" err="1">
                <a:solidFill>
                  <a:schemeClr val="tx1"/>
                </a:solidFill>
              </a:rPr>
              <a:t>yaitu</a:t>
            </a:r>
            <a:r>
              <a:rPr lang="en-US" sz="2400" dirty="0">
                <a:solidFill>
                  <a:schemeClr val="tx1"/>
                </a:solidFill>
              </a:rPr>
              <a:t>:</a:t>
            </a:r>
            <a:endParaRPr lang="id-ID" sz="2400" b="1" dirty="0">
              <a:solidFill>
                <a:schemeClr val="tx1"/>
              </a:solidFill>
            </a:endParaRPr>
          </a:p>
          <a:p>
            <a:pPr lvl="0" algn="just"/>
            <a:r>
              <a:rPr lang="id-ID" sz="2400" dirty="0">
                <a:solidFill>
                  <a:schemeClr val="tx1"/>
                </a:solidFill>
              </a:rPr>
              <a:t>Ujian Tengah Semester (UTS) dengan bobot 30%</a:t>
            </a:r>
            <a:endParaRPr lang="id-ID" sz="2400" b="1" dirty="0">
              <a:solidFill>
                <a:schemeClr val="tx1"/>
              </a:solidFill>
            </a:endParaRPr>
          </a:p>
          <a:p>
            <a:pPr lvl="0" algn="just"/>
            <a:r>
              <a:rPr lang="id-ID" sz="2400" dirty="0">
                <a:solidFill>
                  <a:schemeClr val="tx1"/>
                </a:solidFill>
              </a:rPr>
              <a:t>Ujian Akhir Semester (UAS) dengan bobot 30%</a:t>
            </a:r>
            <a:endParaRPr lang="id-ID" sz="2400" b="1" dirty="0">
              <a:solidFill>
                <a:schemeClr val="tx1"/>
              </a:solidFill>
            </a:endParaRPr>
          </a:p>
          <a:p>
            <a:pPr lvl="0" algn="just"/>
            <a:r>
              <a:rPr lang="id-ID" sz="2400" dirty="0">
                <a:solidFill>
                  <a:schemeClr val="tx1"/>
                </a:solidFill>
              </a:rPr>
              <a:t>Tugas berupa laporan praktek lapangan dengan bobot 40%</a:t>
            </a:r>
            <a:endParaRPr lang="id-ID" sz="2400" b="1" dirty="0">
              <a:solidFill>
                <a:schemeClr val="tx1"/>
              </a:solidFill>
            </a:endParaRPr>
          </a:p>
          <a:p>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173</TotalTime>
  <Words>1050</Words>
  <Application>Microsoft Office PowerPoint</Application>
  <PresentationFormat>On-screen Show (4:3)</PresentationFormat>
  <Paragraphs>192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Aparajita</vt:lpstr>
      <vt:lpstr>Arial</vt:lpstr>
      <vt:lpstr>Arial Rounded MT Bold</vt:lpstr>
      <vt:lpstr>Baskerville Old Face</vt:lpstr>
      <vt:lpstr>Book Antiqua</vt:lpstr>
      <vt:lpstr>Gill Sans MT</vt:lpstr>
      <vt:lpstr>Times New Roman</vt:lpstr>
      <vt:lpstr>Verdana</vt:lpstr>
      <vt:lpstr>Wingdings</vt:lpstr>
      <vt:lpstr>Wingdings 2</vt:lpstr>
      <vt:lpstr>Solstice</vt:lpstr>
      <vt:lpstr>PowerPoint Presentation</vt:lpstr>
      <vt:lpstr>PowerPoint Presentation</vt:lpstr>
      <vt:lpstr>MANFAAT MATA AJARAN</vt:lpstr>
      <vt:lpstr>DESKRIPSI MATA AJARAN</vt:lpstr>
      <vt:lpstr>TUJUAN   INSTRUKSIONAL</vt:lpstr>
      <vt:lpstr>STRATEGI PEMBELAJARAN</vt:lpstr>
      <vt:lpstr>Materi/Bahan Bacaan Pembelajaran</vt:lpstr>
      <vt:lpstr>TUGAS-TUGAS</vt:lpstr>
      <vt:lpstr>KRITERIA PENILAIAN</vt:lpstr>
      <vt:lpstr>PowerPoint Presentation</vt:lpstr>
      <vt:lpstr>JADUAL PEMBELAJARAN</vt:lpstr>
      <vt:lpstr>PowerPoint Presentation</vt:lpstr>
      <vt:lpstr>CATATAN</vt:lpstr>
      <vt:lpstr>SELAMAT BELAJAR  SEMOGA SUKSES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compaq</dc:creator>
  <cp:lastModifiedBy>Zelin Zurd</cp:lastModifiedBy>
  <cp:revision>30</cp:revision>
  <dcterms:created xsi:type="dcterms:W3CDTF">2018-08-13T12:15:35Z</dcterms:created>
  <dcterms:modified xsi:type="dcterms:W3CDTF">2020-09-10T04:34:17Z</dcterms:modified>
</cp:coreProperties>
</file>