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86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5" r:id="rId14"/>
  </p:sldIdLst>
  <p:sldSz cx="9144000" cy="5143500" type="screen16x9"/>
  <p:notesSz cx="6858000" cy="9144000"/>
  <p:embeddedFontLst>
    <p:embeddedFont>
      <p:font typeface="Cinzel" panose="020B0604020202020204" charset="0"/>
      <p:regular r:id="rId16"/>
      <p:bold r:id="rId17"/>
    </p:embeddedFont>
    <p:embeddedFont>
      <p:font typeface="Libre Baskerville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439DEF-EF2B-4317-AACC-449DEC8D6A9E}">
  <a:tblStyle styleId="{B9439DEF-EF2B-4317-AACC-449DEC8D6A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57" d="100"/>
          <a:sy n="57" d="100"/>
        </p:scale>
        <p:origin x="48" y="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095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2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3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4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780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8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8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1214414" y="500048"/>
            <a:ext cx="6631084" cy="3714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d-ID" sz="4000" b="1" dirty="0" smtClean="0"/>
              <a:t>Kelompok 5</a:t>
            </a:r>
            <a:r>
              <a:rPr lang="id-ID" sz="2800" b="1" dirty="0" smtClean="0"/>
              <a:t/>
            </a:r>
            <a:br>
              <a:rPr lang="id-ID" sz="2800" b="1" dirty="0" smtClean="0"/>
            </a:br>
            <a:r>
              <a:rPr lang="id-ID" sz="900" b="1" dirty="0" smtClean="0"/>
              <a:t/>
            </a:r>
            <a:br>
              <a:rPr lang="id-ID" sz="900" b="1" dirty="0" smtClean="0"/>
            </a:br>
            <a:r>
              <a:rPr lang="id-ID" sz="1800" b="1" dirty="0" smtClean="0"/>
              <a:t>zelin zuraida	</a:t>
            </a:r>
            <a:r>
              <a:rPr lang="en-US" sz="1800" b="1" dirty="0" smtClean="0"/>
              <a:t>	</a:t>
            </a:r>
            <a:r>
              <a:rPr lang="id-ID" sz="1800" b="1" dirty="0" smtClean="0"/>
              <a:t>         		</a:t>
            </a:r>
            <a:r>
              <a:rPr lang="en-US" sz="1800" b="1" dirty="0" smtClean="0"/>
              <a:t>(071911633010)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err="1" smtClean="0"/>
              <a:t>Shafira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Anggun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Kinanti</a:t>
            </a:r>
            <a:r>
              <a:rPr lang="en-US" sz="1800" b="1" dirty="0" smtClean="0"/>
              <a:t>		(071911633031)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err="1" smtClean="0"/>
              <a:t>Amalia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Rizky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Oktavianingtyas</a:t>
            </a:r>
            <a:r>
              <a:rPr lang="en-US" sz="1800" b="1" dirty="0" smtClean="0"/>
              <a:t>	(071911633055)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err="1" smtClean="0"/>
              <a:t>Egi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Marchio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Wibisono</a:t>
            </a:r>
            <a:r>
              <a:rPr lang="en-US" sz="1800" b="1" dirty="0" smtClean="0"/>
              <a:t>		(071911633062)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err="1" smtClean="0"/>
              <a:t>Farisya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Nur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Syafia</a:t>
            </a:r>
            <a:r>
              <a:rPr lang="id-ID" sz="1800" b="1" dirty="0" smtClean="0"/>
              <a:t>			</a:t>
            </a:r>
            <a:r>
              <a:rPr lang="en-US" sz="1800" b="1" dirty="0" smtClean="0"/>
              <a:t>(07191163307</a:t>
            </a:r>
            <a:r>
              <a:rPr lang="id-ID" sz="1800" b="1" dirty="0" smtClean="0"/>
              <a:t>5)</a:t>
            </a:r>
            <a:br>
              <a:rPr lang="id-ID" sz="1800" b="1" dirty="0" smtClean="0"/>
            </a:b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43108" y="1071552"/>
            <a:ext cx="4933800" cy="642942"/>
          </a:xfrm>
        </p:spPr>
        <p:txBody>
          <a:bodyPr/>
          <a:lstStyle/>
          <a:p>
            <a:pPr>
              <a:buNone/>
            </a:pPr>
            <a:r>
              <a:rPr lang="id-ID" b="1" dirty="0" smtClean="0"/>
              <a:t>INISIATIF </a:t>
            </a:r>
            <a:r>
              <a:rPr lang="en-US" b="1" dirty="0" smtClean="0"/>
              <a:t>KOOPERATIF</a:t>
            </a:r>
            <a:endParaRPr lang="id-ID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785918" y="2000246"/>
            <a:ext cx="5715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ibre Baskerville" charset="0"/>
              </a:rPr>
              <a:t>Masalah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/ </a:t>
            </a:r>
            <a:r>
              <a:rPr lang="en-US" dirty="0" err="1" smtClean="0">
                <a:latin typeface="Libre Baskerville" charset="0"/>
              </a:rPr>
              <a:t>konservasi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surat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kabar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tidak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menegaskan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potensi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mikroform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sebagai</a:t>
            </a:r>
            <a:r>
              <a:rPr lang="en-US" dirty="0" smtClean="0">
                <a:latin typeface="Libre Baskerville" charset="0"/>
              </a:rPr>
              <a:t> media “</a:t>
            </a:r>
            <a:r>
              <a:rPr lang="en-US" dirty="0" err="1" smtClean="0">
                <a:latin typeface="Libre Baskerville" charset="0"/>
              </a:rPr>
              <a:t>pengganti</a:t>
            </a:r>
            <a:r>
              <a:rPr lang="en-US" dirty="0" smtClean="0">
                <a:latin typeface="Libre Baskerville" charset="0"/>
              </a:rPr>
              <a:t>”, </a:t>
            </a:r>
            <a:r>
              <a:rPr lang="en-US" dirty="0" err="1" smtClean="0">
                <a:latin typeface="Libre Baskerville" charset="0"/>
              </a:rPr>
              <a:t>tetapi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juga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memberikan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contoh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sangat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baik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tentang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manfaat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kerja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sama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antar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kontribusi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penting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dibuat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oleh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pendanaan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eksternal</a:t>
            </a:r>
            <a:r>
              <a:rPr lang="id-ID" dirty="0" smtClean="0">
                <a:latin typeface="Libre Baskerville" charset="0"/>
              </a:rPr>
              <a:t>.</a:t>
            </a:r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05050" y="720000"/>
            <a:ext cx="4933800" cy="851618"/>
          </a:xfrm>
        </p:spPr>
        <p:txBody>
          <a:bodyPr/>
          <a:lstStyle/>
          <a:p>
            <a:pPr>
              <a:buNone/>
            </a:pPr>
            <a:r>
              <a:rPr lang="id-ID" b="1" dirty="0" smtClean="0"/>
              <a:t>FAKTOR PENGHAMBAT KEGIATAN PRESERVASI</a:t>
            </a:r>
            <a:endParaRPr lang="id-ID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714480" y="1714494"/>
            <a:ext cx="5715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bre Baskerville" charset="0"/>
              </a:rPr>
              <a:t>Dari </a:t>
            </a:r>
            <a:r>
              <a:rPr lang="en-US" dirty="0" err="1" smtClean="0">
                <a:latin typeface="Libre Baskerville" charset="0"/>
              </a:rPr>
              <a:t>pertanyaan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disampaikan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melalui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kuisioner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para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narasumber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mengemukakan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faktor-faktor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menjadi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penghambat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kegiatan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pengawetan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antaranya</a:t>
            </a:r>
            <a:r>
              <a:rPr lang="en-US" dirty="0" smtClean="0">
                <a:latin typeface="Libre Baskerville" charset="0"/>
              </a:rPr>
              <a:t>: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Keamanan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Staf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terlatih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Keuangan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Kondisi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penyimpanan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Penggunaan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berlebihan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Libre Baskerville" charset="0"/>
              </a:rPr>
              <a:t>Prioritas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organisasi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diberikan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endParaRPr lang="id-ID" dirty="0" smtClean="0">
              <a:latin typeface="Libre Baskerville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Libre Baskerville" charset="0"/>
              </a:rPr>
              <a:t>Tingkat </a:t>
            </a:r>
            <a:r>
              <a:rPr lang="en-US" dirty="0" err="1" smtClean="0">
                <a:latin typeface="Libre Baskerville" charset="0"/>
              </a:rPr>
              <a:t>kepegawaian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umu</a:t>
            </a:r>
            <a:r>
              <a:rPr lang="id-ID" dirty="0" smtClean="0">
                <a:latin typeface="Libre Baskerville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05050" y="720000"/>
            <a:ext cx="4933800" cy="780180"/>
          </a:xfrm>
        </p:spPr>
        <p:txBody>
          <a:bodyPr/>
          <a:lstStyle/>
          <a:p>
            <a:pPr>
              <a:buNone/>
            </a:pPr>
            <a:r>
              <a:rPr lang="id-ID" b="1" dirty="0" smtClean="0">
                <a:latin typeface="Libre Baskerville" charset="0"/>
              </a:rPr>
              <a:t>PENGELUARAN UNTUK PRESERVASI</a:t>
            </a:r>
            <a:endParaRPr lang="id-ID" b="1" dirty="0">
              <a:latin typeface="Libre Baskervil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ibre Baskerville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>
              <a:latin typeface="Libre Baskervil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1643056"/>
            <a:ext cx="55721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ibre Baskerville" charset="0"/>
              </a:rPr>
              <a:t>Peneliti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menanyakan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perkiraan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anggaran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pengeluaran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responden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dibandingkan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anggaran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akuisisinya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Hasil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342 </a:t>
            </a:r>
            <a:r>
              <a:rPr lang="en-US" dirty="0" err="1" smtClean="0">
                <a:latin typeface="Libre Baskerville" charset="0"/>
              </a:rPr>
              <a:t>responden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memberikan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informasi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relevan</a:t>
            </a:r>
            <a:r>
              <a:rPr lang="en-US" dirty="0" smtClean="0">
                <a:latin typeface="Libre Baskerville" charset="0"/>
              </a:rPr>
              <a:t>, 300 (87,72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mengatakan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mereka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membelanjakan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setara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0-29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, 15 (4,39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setara</a:t>
            </a:r>
            <a:r>
              <a:rPr lang="en-US" dirty="0" smtClean="0">
                <a:latin typeface="Libre Baskerville" charset="0"/>
              </a:rPr>
              <a:t> 30-59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, 10 (2,92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setara</a:t>
            </a:r>
            <a:r>
              <a:rPr lang="en-US" dirty="0" smtClean="0">
                <a:latin typeface="Libre Baskerville" charset="0"/>
              </a:rPr>
              <a:t> 60-99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17 (4,97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setara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100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atau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lebih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Sebanyak</a:t>
            </a:r>
            <a:r>
              <a:rPr lang="en-US" dirty="0" smtClean="0">
                <a:latin typeface="Libre Baskerville" charset="0"/>
              </a:rPr>
              <a:t> 31 </a:t>
            </a:r>
            <a:r>
              <a:rPr lang="en-US" dirty="0" err="1" smtClean="0">
                <a:latin typeface="Libre Baskerville" charset="0"/>
              </a:rPr>
              <a:t>responden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melaporkan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tidak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menghabiskan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apapun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11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mereka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tidak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memiliki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anggaran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akusisi</a:t>
            </a:r>
            <a:r>
              <a:rPr lang="id-ID" dirty="0" smtClean="0">
                <a:latin typeface="Libre Baskerville" charset="0"/>
              </a:rPr>
              <a:t>.</a:t>
            </a:r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50706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5163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1" dirty="0" smtClean="0">
                <a:solidFill>
                  <a:schemeClr val="accent4">
                    <a:lumMod val="25000"/>
                  </a:schemeClr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KESIMPULAN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b="1" i="1" dirty="0" smtClean="0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b="1" i="1" dirty="0" smtClean="0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b="1" i="1" dirty="0" smtClean="0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b="1" i="1" dirty="0" smtClean="0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b="1" i="1" dirty="0" smtClean="0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1" dirty="0" smtClean="0">
                <a:solidFill>
                  <a:schemeClr val="accent4">
                    <a:lumMod val="25000"/>
                  </a:schemeClr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1" dirty="0" smtClean="0">
                <a:solidFill>
                  <a:schemeClr val="accent4">
                    <a:lumMod val="25000"/>
                  </a:schemeClr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KASIH</a:t>
            </a:r>
            <a:endParaRPr sz="1800" b="1" i="1">
              <a:solidFill>
                <a:schemeClr val="accent4">
                  <a:lumMod val="25000"/>
                </a:schemeClr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2910" y="714362"/>
            <a:ext cx="4357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Libre Baskerville" charset="0"/>
              </a:rPr>
              <a:t>Sebagian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besar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responden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masih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menganggap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sebagai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hal</a:t>
            </a:r>
            <a:r>
              <a:rPr lang="en-US" dirty="0" smtClean="0">
                <a:latin typeface="Libre Baskerville" charset="0"/>
              </a:rPr>
              <a:t> yang paling </a:t>
            </a:r>
            <a:r>
              <a:rPr lang="en-US" dirty="0" err="1" smtClean="0">
                <a:latin typeface="Libre Baskerville" charset="0"/>
              </a:rPr>
              <a:t>dapat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diterapkan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khusus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barang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langka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atau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berharga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saja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Mereka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juga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memiliki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pandangan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bukan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merupakan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hal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penting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Pandangan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seperti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itu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tampaknya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merupakan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hasil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kebijakan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ada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bukan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karena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ketidaktahuan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mereka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Upaya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membangun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kesadaran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umum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mengenai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pentingnya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masih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perlu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dilakukan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karena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kegiatan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bukan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melakukan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materi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atau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saja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namun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juga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memastikan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informasi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tersebut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bentuk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dapat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diakses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oleh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pengguna</a:t>
            </a:r>
            <a:r>
              <a:rPr lang="en-US" dirty="0" smtClean="0">
                <a:latin typeface="Libre Baskerville" charset="0"/>
              </a:rPr>
              <a:t>. </a:t>
            </a:r>
          </a:p>
          <a:p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 smtClean="0"/>
              <a:t>IDENTITAS ARTIKEL</a:t>
            </a:r>
            <a:endParaRPr sz="3600" b="1"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357290" y="1571618"/>
            <a:ext cx="6436060" cy="3027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err="1" smtClean="0"/>
              <a:t>Judul</a:t>
            </a:r>
            <a:r>
              <a:rPr lang="en-US" sz="1800" dirty="0" smtClean="0"/>
              <a:t> </a:t>
            </a:r>
            <a:r>
              <a:rPr lang="en-US" sz="1800" dirty="0" err="1" smtClean="0"/>
              <a:t>Artikel</a:t>
            </a:r>
            <a:r>
              <a:rPr lang="en-US" sz="1800" dirty="0" smtClean="0"/>
              <a:t> : Preservation and Library Management : a Consideration (</a:t>
            </a:r>
            <a:r>
              <a:rPr lang="en-US" sz="1800" dirty="0" err="1" smtClean="0"/>
              <a:t>Preservasi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 </a:t>
            </a:r>
            <a:r>
              <a:rPr lang="en-US" sz="1800" dirty="0" err="1" smtClean="0"/>
              <a:t>Perpustakaan</a:t>
            </a:r>
            <a:r>
              <a:rPr lang="en-US" sz="1800" dirty="0" smtClean="0"/>
              <a:t> :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Pertimbangan</a:t>
            </a:r>
            <a:endParaRPr lang="en-US" sz="1800" dirty="0" smtClean="0"/>
          </a:p>
          <a:p>
            <a:pPr algn="just"/>
            <a:r>
              <a:rPr lang="en-US" sz="1800" dirty="0" smtClean="0"/>
              <a:t>Volume : Volume 15 </a:t>
            </a:r>
            <a:r>
              <a:rPr lang="en-US" sz="1800" dirty="0" err="1" smtClean="0"/>
              <a:t>Iss</a:t>
            </a:r>
            <a:r>
              <a:rPr lang="en-US" sz="1800" dirty="0" smtClean="0"/>
              <a:t> 4 pp. 5 - 10</a:t>
            </a:r>
          </a:p>
          <a:p>
            <a:pPr algn="just"/>
            <a:r>
              <a:rPr lang="en-US" sz="1800" dirty="0" err="1" smtClean="0"/>
              <a:t>Tanggal</a:t>
            </a:r>
            <a:r>
              <a:rPr lang="en-US" sz="1800" dirty="0" smtClean="0"/>
              <a:t> </a:t>
            </a:r>
            <a:r>
              <a:rPr lang="en-US" sz="1800" dirty="0" err="1" smtClean="0"/>
              <a:t>Publikasi</a:t>
            </a:r>
            <a:r>
              <a:rPr lang="en-US" sz="1800" dirty="0" smtClean="0"/>
              <a:t> : 1 </a:t>
            </a:r>
            <a:r>
              <a:rPr lang="en-US" sz="1800" dirty="0" err="1" smtClean="0"/>
              <a:t>Juni</a:t>
            </a:r>
            <a:r>
              <a:rPr lang="en-US" sz="1800" dirty="0" smtClean="0"/>
              <a:t> 1994</a:t>
            </a:r>
          </a:p>
          <a:p>
            <a:pPr algn="just"/>
            <a:r>
              <a:rPr lang="en-US" sz="1800" dirty="0" smtClean="0"/>
              <a:t>ISSN : 0143-5124</a:t>
            </a:r>
          </a:p>
          <a:p>
            <a:pPr algn="just"/>
            <a:r>
              <a:rPr lang="en-US" sz="1800" dirty="0" smtClean="0"/>
              <a:t>DOI : https://doi.org/10.1108/01435129410060284</a:t>
            </a:r>
          </a:p>
          <a:p>
            <a:pPr algn="just"/>
            <a:r>
              <a:rPr lang="en-US" sz="1800" i="1" dirty="0" smtClean="0"/>
              <a:t>Authors</a:t>
            </a:r>
            <a:r>
              <a:rPr lang="en-US" sz="1800" dirty="0" smtClean="0"/>
              <a:t> : Paul Eden, John Feather and Graham Matthew</a:t>
            </a:r>
            <a:endParaRPr sz="1800" dirty="0">
              <a:solidFill>
                <a:srgbClr val="1D1D1B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4348" y="857238"/>
            <a:ext cx="77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866748" y="357172"/>
            <a:ext cx="77867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id-ID" dirty="0" smtClean="0"/>
          </a:p>
          <a:p>
            <a:pPr marL="0" indent="0" algn="just">
              <a:buNone/>
            </a:pPr>
            <a:r>
              <a:rPr lang="id-ID" sz="3200" b="1" dirty="0" smtClean="0">
                <a:solidFill>
                  <a:schemeClr val="accent3">
                    <a:lumMod val="75000"/>
                  </a:schemeClr>
                </a:solidFill>
                <a:latin typeface="Libre Baskerville" charset="0"/>
              </a:rPr>
              <a:t>LATAR BELAKANG</a:t>
            </a:r>
          </a:p>
          <a:p>
            <a:pPr marL="0" indent="0" algn="just">
              <a:buNone/>
            </a:pPr>
            <a:endParaRPr lang="id-ID" dirty="0" smtClean="0">
              <a:latin typeface="Libre Baskerville" charset="0"/>
            </a:endParaRPr>
          </a:p>
          <a:p>
            <a:pPr marL="0" indent="0" algn="just">
              <a:buNone/>
            </a:pPr>
            <a:r>
              <a:rPr lang="en-ID" dirty="0" err="1" smtClean="0">
                <a:latin typeface="Libre Baskerville" charset="0"/>
              </a:rPr>
              <a:t>Sekitar</a:t>
            </a:r>
            <a:r>
              <a:rPr lang="en-ID" dirty="0" smtClean="0">
                <a:latin typeface="Libre Baskerville" charset="0"/>
              </a:rPr>
              <a:t> 1980 </a:t>
            </a:r>
            <a:r>
              <a:rPr lang="en-ID" dirty="0" err="1" smtClean="0">
                <a:latin typeface="Libre Baskerville" charset="0"/>
              </a:rPr>
              <a:t>mungkin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adalah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titik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tertinggi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kesadaran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akan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pentingnya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r>
              <a:rPr lang="en-ID" dirty="0" smtClean="0">
                <a:latin typeface="Libre Baskerville" charset="0"/>
              </a:rPr>
              <a:t> yang </a:t>
            </a:r>
            <a:r>
              <a:rPr lang="en-ID" dirty="0" err="1" smtClean="0">
                <a:latin typeface="Libre Baskerville" charset="0"/>
              </a:rPr>
              <a:t>dipublikasikan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oleh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i="1" dirty="0" err="1" smtClean="0">
                <a:latin typeface="Libre Baskerville" charset="0"/>
              </a:rPr>
              <a:t>Ratcliffe</a:t>
            </a:r>
            <a:r>
              <a:rPr lang="en-ID" i="1" dirty="0" smtClean="0">
                <a:latin typeface="Libre Baskerville" charset="0"/>
              </a:rPr>
              <a:t> Report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pada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tahun</a:t>
            </a:r>
            <a:r>
              <a:rPr lang="en-ID" dirty="0" smtClean="0">
                <a:latin typeface="Libre Baskerville" charset="0"/>
              </a:rPr>
              <a:t> 1984 yang </a:t>
            </a:r>
            <a:r>
              <a:rPr lang="en-ID" dirty="0" err="1" smtClean="0">
                <a:latin typeface="Libre Baskerville" charset="0"/>
              </a:rPr>
              <a:t>menyebabkan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perkembangan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penting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dunia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perpustakaan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seperti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terbentuknya</a:t>
            </a:r>
            <a:r>
              <a:rPr lang="en-ID" dirty="0" smtClean="0">
                <a:latin typeface="Libre Baskerville" charset="0"/>
              </a:rPr>
              <a:t> National Preservation Office (NPO) </a:t>
            </a:r>
            <a:r>
              <a:rPr lang="en-ID" dirty="0" err="1" smtClean="0">
                <a:latin typeface="Libre Baskerville" charset="0"/>
              </a:rPr>
              <a:t>dan</a:t>
            </a:r>
            <a:r>
              <a:rPr lang="en-ID" dirty="0" smtClean="0">
                <a:latin typeface="Libre Baskerville" charset="0"/>
              </a:rPr>
              <a:t> seminar </a:t>
            </a:r>
            <a:r>
              <a:rPr lang="en-ID" dirty="0" err="1" smtClean="0">
                <a:latin typeface="Libre Baskerville" charset="0"/>
              </a:rPr>
              <a:t>asosiasi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perpustakaan</a:t>
            </a:r>
            <a:r>
              <a:rPr lang="en-ID" dirty="0" smtClean="0">
                <a:latin typeface="Libre Baskerville" charset="0"/>
              </a:rPr>
              <a:t> 1986 </a:t>
            </a:r>
            <a:r>
              <a:rPr lang="en-ID" dirty="0" err="1" smtClean="0">
                <a:latin typeface="Libre Baskerville" charset="0"/>
              </a:rPr>
              <a:t>di</a:t>
            </a:r>
            <a:r>
              <a:rPr lang="en-ID" dirty="0" smtClean="0">
                <a:latin typeface="Libre Baskerville" charset="0"/>
              </a:rPr>
              <a:t> Harrogate. </a:t>
            </a:r>
            <a:r>
              <a:rPr lang="en-ID" dirty="0" err="1" smtClean="0">
                <a:latin typeface="Libre Baskerville" charset="0"/>
              </a:rPr>
              <a:t>Atas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dasar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tersebut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penulis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melakukan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penelitian</a:t>
            </a:r>
            <a:r>
              <a:rPr lang="en-ID" dirty="0" smtClean="0">
                <a:latin typeface="Libre Baskerville" charset="0"/>
              </a:rPr>
              <a:t> yang </a:t>
            </a:r>
            <a:r>
              <a:rPr lang="en-ID" dirty="0" err="1" smtClean="0">
                <a:latin typeface="Libre Baskerville" charset="0"/>
              </a:rPr>
              <a:t>bersifat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sistematis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dan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upaya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komprehensif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untuk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menyelidiki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perkembangan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pada</a:t>
            </a:r>
            <a:r>
              <a:rPr lang="en-ID" dirty="0" smtClean="0">
                <a:latin typeface="Libre Baskerville" charset="0"/>
              </a:rPr>
              <a:t> system </a:t>
            </a:r>
            <a:r>
              <a:rPr lang="en-ID" dirty="0" err="1" smtClean="0">
                <a:latin typeface="Libre Baskerville" charset="0"/>
              </a:rPr>
              <a:t>manajerial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perpustakaan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terhadap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secara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keseluruhan</a:t>
            </a:r>
            <a:r>
              <a:rPr lang="en-ID" dirty="0" smtClean="0">
                <a:latin typeface="Libre Baskerville" charset="0"/>
              </a:rPr>
              <a:t>. </a:t>
            </a:r>
            <a:r>
              <a:rPr lang="en-ID" dirty="0" err="1" smtClean="0">
                <a:latin typeface="Libre Baskerville" charset="0"/>
              </a:rPr>
              <a:t>Pada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jurnal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ini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penulis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menggunakan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metode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penelitian</a:t>
            </a:r>
            <a:r>
              <a:rPr lang="en-ID" dirty="0" smtClean="0">
                <a:latin typeface="Libre Baskerville" charset="0"/>
              </a:rPr>
              <a:t> survey </a:t>
            </a:r>
            <a:r>
              <a:rPr lang="en-ID" dirty="0" err="1" smtClean="0">
                <a:latin typeface="Libre Baskerville" charset="0"/>
              </a:rPr>
              <a:t>quisioner</a:t>
            </a:r>
            <a:r>
              <a:rPr lang="en-ID" dirty="0" smtClean="0">
                <a:latin typeface="Libre Baskerville" charset="0"/>
              </a:rPr>
              <a:t> yang </a:t>
            </a:r>
            <a:r>
              <a:rPr lang="en-ID" dirty="0" err="1" smtClean="0">
                <a:latin typeface="Libre Baskerville" charset="0"/>
              </a:rPr>
              <a:t>didanai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oleh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i="1" dirty="0" err="1" smtClean="0">
                <a:latin typeface="Libre Baskerville" charset="0"/>
              </a:rPr>
              <a:t>Leverhulme</a:t>
            </a:r>
            <a:r>
              <a:rPr lang="en-ID" i="1" dirty="0" smtClean="0">
                <a:latin typeface="Libre Baskerville" charset="0"/>
              </a:rPr>
              <a:t> Trust</a:t>
            </a:r>
            <a:r>
              <a:rPr lang="en-ID" dirty="0" smtClean="0">
                <a:latin typeface="Libre Baskerville" charset="0"/>
              </a:rPr>
              <a:t> yang </a:t>
            </a:r>
            <a:r>
              <a:rPr lang="en-ID" dirty="0" err="1" smtClean="0">
                <a:latin typeface="Libre Baskerville" charset="0"/>
              </a:rPr>
              <a:t>berfokus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untuk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mendiskusikan</a:t>
            </a:r>
            <a:r>
              <a:rPr lang="en-ID" dirty="0" smtClean="0">
                <a:latin typeface="Libre Baskerville" charset="0"/>
              </a:rPr>
              <a:t>/ </a:t>
            </a:r>
            <a:r>
              <a:rPr lang="en-ID" dirty="0" err="1" smtClean="0">
                <a:latin typeface="Libre Baskerville" charset="0"/>
              </a:rPr>
              <a:t>membahas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berberapa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hal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tentang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induk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manajerial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perpustakaan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khusunya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di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bidang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seperti</a:t>
            </a:r>
            <a:r>
              <a:rPr lang="en-ID" dirty="0" smtClean="0">
                <a:latin typeface="Libre Baskerville" charset="0"/>
              </a:rPr>
              <a:t> :</a:t>
            </a:r>
            <a:endParaRPr lang="en-US" dirty="0" smtClean="0">
              <a:latin typeface="Libre Baskerville" charset="0"/>
            </a:endParaRPr>
          </a:p>
          <a:p>
            <a:pPr marL="0" indent="0" algn="just">
              <a:buNone/>
            </a:pPr>
            <a:r>
              <a:rPr lang="en-ID" dirty="0" smtClean="0">
                <a:latin typeface="Libre Baskerville" charset="0"/>
              </a:rPr>
              <a:t>:</a:t>
            </a:r>
            <a:endParaRPr lang="en-US" dirty="0" smtClean="0">
              <a:latin typeface="Libre Baskerville" charset="0"/>
            </a:endParaRPr>
          </a:p>
          <a:p>
            <a:pPr lvl="0" algn="just"/>
            <a:r>
              <a:rPr lang="en-ID" dirty="0" err="1" smtClean="0">
                <a:latin typeface="Libre Baskerville" charset="0"/>
              </a:rPr>
              <a:t>Kebijakan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endParaRPr lang="en-US" dirty="0" smtClean="0">
              <a:latin typeface="Libre Baskerville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D" dirty="0" err="1" smtClean="0">
                <a:latin typeface="Libre Baskerville" charset="0"/>
              </a:rPr>
              <a:t>Perencanaan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pengendalian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terhadap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bencana</a:t>
            </a:r>
            <a:r>
              <a:rPr lang="en-ID" dirty="0" smtClean="0">
                <a:latin typeface="Libre Baskerville" charset="0"/>
              </a:rPr>
              <a:t> </a:t>
            </a:r>
            <a:endParaRPr lang="en-US" dirty="0" smtClean="0">
              <a:latin typeface="Libre Baskerville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D" dirty="0" err="1" smtClean="0">
                <a:latin typeface="Libre Baskerville" charset="0"/>
              </a:rPr>
              <a:t>Pelatihan</a:t>
            </a:r>
            <a:r>
              <a:rPr lang="en-ID" dirty="0" smtClean="0">
                <a:latin typeface="Libre Baskerville" charset="0"/>
              </a:rPr>
              <a:t> staff </a:t>
            </a:r>
            <a:r>
              <a:rPr lang="en-ID" dirty="0" err="1" smtClean="0">
                <a:latin typeface="Libre Baskerville" charset="0"/>
              </a:rPr>
              <a:t>dan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edukasi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terhadap</a:t>
            </a:r>
            <a:r>
              <a:rPr lang="en-ID" dirty="0" smtClean="0">
                <a:latin typeface="Libre Baskerville" charset="0"/>
              </a:rPr>
              <a:t> user</a:t>
            </a:r>
            <a:endParaRPr lang="en-US" dirty="0" smtClean="0">
              <a:latin typeface="Libre Baskerville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D" dirty="0" err="1" smtClean="0">
                <a:latin typeface="Libre Baskerville" charset="0"/>
              </a:rPr>
              <a:t>Faktor-faktor</a:t>
            </a:r>
            <a:r>
              <a:rPr lang="en-ID" dirty="0" smtClean="0">
                <a:latin typeface="Libre Baskerville" charset="0"/>
              </a:rPr>
              <a:t> yang </a:t>
            </a:r>
            <a:r>
              <a:rPr lang="en-ID" dirty="0" err="1" smtClean="0">
                <a:latin typeface="Libre Baskerville" charset="0"/>
              </a:rPr>
              <a:t>menghambat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kegiatan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endParaRPr lang="en-US" dirty="0" smtClean="0">
              <a:latin typeface="Libre Baskerville" charset="0"/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D" dirty="0" err="1" smtClean="0">
                <a:latin typeface="Libre Baskerville" charset="0"/>
              </a:rPr>
              <a:t>Alokasi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untuk</a:t>
            </a:r>
            <a:r>
              <a:rPr lang="en-ID" dirty="0" smtClean="0">
                <a:latin typeface="Libre Baskerville" charset="0"/>
              </a:rPr>
              <a:t> </a:t>
            </a:r>
            <a:r>
              <a:rPr lang="en-ID" dirty="0" err="1" smtClean="0">
                <a:latin typeface="Libre Baskerville" charset="0"/>
              </a:rPr>
              <a:t>Preservasi</a:t>
            </a:r>
            <a:endParaRPr lang="en-US" dirty="0" smtClean="0">
              <a:latin typeface="Libre Baskerville" charset="0"/>
            </a:endParaRPr>
          </a:p>
          <a:p>
            <a:pPr>
              <a:buFont typeface="Wingdings" pitchFamily="2" charset="2"/>
              <a:buChar char="q"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05050" y="720000"/>
            <a:ext cx="4933800" cy="708742"/>
          </a:xfrm>
        </p:spPr>
        <p:txBody>
          <a:bodyPr/>
          <a:lstStyle/>
          <a:p>
            <a:pPr>
              <a:buNone/>
            </a:pPr>
            <a:r>
              <a:rPr lang="id-ID" b="1" dirty="0" smtClean="0"/>
              <a:t>METODE DAN TEORI</a:t>
            </a:r>
            <a:endParaRPr lang="id-ID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3042" y="1500180"/>
            <a:ext cx="5929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d-ID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Metode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digunakan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yaitu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metode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kuantitatif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pengumpulan</a:t>
            </a:r>
            <a:r>
              <a:rPr lang="en-US" dirty="0" smtClean="0">
                <a:latin typeface="Libre Baskerville" charset="0"/>
              </a:rPr>
              <a:t> data </a:t>
            </a:r>
            <a:r>
              <a:rPr lang="en-US" dirty="0" err="1" smtClean="0">
                <a:latin typeface="Libre Baskerville" charset="0"/>
              </a:rPr>
              <a:t>dilakukan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menggunakan</a:t>
            </a:r>
            <a:r>
              <a:rPr lang="en-US" dirty="0" smtClean="0">
                <a:latin typeface="Libre Baskerville" charset="0"/>
              </a:rPr>
              <a:t> survey </a:t>
            </a:r>
            <a:r>
              <a:rPr lang="en-US" dirty="0" err="1" smtClean="0">
                <a:latin typeface="Libre Baskerville" charset="0"/>
              </a:rPr>
              <a:t>kuesioner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Populasi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sasaran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yaitu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inggris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terdiri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173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umum</a:t>
            </a:r>
            <a:r>
              <a:rPr lang="en-US" dirty="0" smtClean="0">
                <a:latin typeface="Libre Baskerville" charset="0"/>
              </a:rPr>
              <a:t>, 228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akademis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281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khusus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metode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survei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kuesioner</a:t>
            </a:r>
            <a:r>
              <a:rPr lang="en-US" dirty="0" smtClean="0">
                <a:latin typeface="Libre Baskerville" charset="0"/>
              </a:rPr>
              <a:t> yang</a:t>
            </a:r>
            <a:r>
              <a:rPr lang="id-ID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dikirim</a:t>
            </a:r>
            <a:r>
              <a:rPr lang="id-ID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terkumpul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kemudian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dianalisis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menggunakan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perangkat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lunak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statistik</a:t>
            </a:r>
            <a:r>
              <a:rPr lang="en-US" dirty="0" smtClean="0">
                <a:latin typeface="Libre Baskerville" charset="0"/>
              </a:rPr>
              <a:t> Minitab.</a:t>
            </a:r>
            <a:endParaRPr lang="id-ID" dirty="0" smtClean="0">
              <a:latin typeface="Libre Baskerville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id-ID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menggunakan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teori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berdasarkan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laporan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Ratcliffe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tahun</a:t>
            </a:r>
            <a:r>
              <a:rPr lang="en-US" dirty="0" smtClean="0">
                <a:latin typeface="Libre Baskerville" charset="0"/>
              </a:rPr>
              <a:t> 1984 </a:t>
            </a:r>
            <a:r>
              <a:rPr lang="en-US" dirty="0" err="1" smtClean="0">
                <a:latin typeface="Libre Baskerville" charset="0"/>
              </a:rPr>
              <a:t>berisi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tentang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sejumlah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perkembangan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penting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seperti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pendirian</a:t>
            </a:r>
            <a:r>
              <a:rPr lang="en-US" dirty="0" smtClean="0">
                <a:latin typeface="Libre Baskerville" charset="0"/>
              </a:rPr>
              <a:t> Kantor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Nasional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kebangkitan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minat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.</a:t>
            </a:r>
          </a:p>
          <a:p>
            <a:endParaRPr lang="en-US" dirty="0" smtClean="0">
              <a:latin typeface="Libre Baskerville" charset="0"/>
            </a:endParaRPr>
          </a:p>
          <a:p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1137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2800" b="1" smtClean="0"/>
              <a:t>FOKUS PERMASALAHAN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43042" y="1428742"/>
            <a:ext cx="58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 smtClean="0">
              <a:latin typeface="Libre Baskerville" charset="0"/>
            </a:endParaRPr>
          </a:p>
          <a:p>
            <a:endParaRPr lang="id-ID" dirty="0" smtClean="0">
              <a:latin typeface="Libre Baskerville" charset="0"/>
            </a:endParaRPr>
          </a:p>
          <a:p>
            <a:pPr algn="just"/>
            <a:r>
              <a:rPr lang="en-US" dirty="0" err="1" smtClean="0">
                <a:latin typeface="Libre Baskerville" charset="0"/>
              </a:rPr>
              <a:t>Artikel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membahas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tentang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beberapa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manajerial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khususnya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bidang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secara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keseluruhan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tidak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mengacu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khusus</a:t>
            </a:r>
            <a:r>
              <a:rPr lang="en-US" dirty="0" smtClean="0">
                <a:latin typeface="Libre Baskerville" charset="0"/>
              </a:rPr>
              <a:t>. Hal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bertujuan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membangun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kesadaran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umum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tentang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pentingnya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masalah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mendapatkan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sumber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daya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terbatas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memastikan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akses</a:t>
            </a:r>
            <a:r>
              <a:rPr lang="en-US" dirty="0" smtClean="0">
                <a:latin typeface="Libre Baskerville" charset="0"/>
              </a:rPr>
              <a:t>  </a:t>
            </a:r>
            <a:r>
              <a:rPr lang="en-US" dirty="0" err="1" smtClean="0">
                <a:latin typeface="Libre Baskerville" charset="0"/>
              </a:rPr>
              <a:t>informasi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diperlukan</a:t>
            </a:r>
            <a:r>
              <a:rPr lang="en-US" dirty="0" smtClean="0">
                <a:latin typeface="Libre Baskerville" charset="0"/>
              </a:rPr>
              <a:t>.</a:t>
            </a:r>
          </a:p>
          <a:p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43108" y="785800"/>
            <a:ext cx="4933800" cy="708742"/>
          </a:xfrm>
        </p:spPr>
        <p:txBody>
          <a:bodyPr/>
          <a:lstStyle/>
          <a:p>
            <a:pPr>
              <a:buNone/>
            </a:pPr>
            <a:r>
              <a:rPr lang="id-ID" b="1" dirty="0" smtClean="0"/>
              <a:t>HASIL DAN ANALISIS</a:t>
            </a:r>
            <a:endParaRPr lang="id-ID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3042" y="1714494"/>
            <a:ext cx="58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Libre Baskerville" charset="0"/>
              </a:rPr>
              <a:t>Hasil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penelitian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artikel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berupa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jawaban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kuesioner</a:t>
            </a:r>
            <a:r>
              <a:rPr lang="en-US" dirty="0" smtClean="0">
                <a:latin typeface="Libre Baskerville" charset="0"/>
              </a:rPr>
              <a:t> survey yang </a:t>
            </a:r>
            <a:r>
              <a:rPr lang="en-US" dirty="0" err="1" smtClean="0">
                <a:latin typeface="Libre Baskerville" charset="0"/>
              </a:rPr>
              <a:t>diberikan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488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(71,55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mengembalikan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kuisioner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lengkap</a:t>
            </a:r>
            <a:r>
              <a:rPr lang="en-US" dirty="0" smtClean="0">
                <a:latin typeface="Libre Baskerville" charset="0"/>
              </a:rPr>
              <a:t>: 132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umum</a:t>
            </a:r>
            <a:r>
              <a:rPr lang="en-US" dirty="0" smtClean="0">
                <a:latin typeface="Libre Baskerville" charset="0"/>
              </a:rPr>
              <a:t> (76,30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), 177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akademik</a:t>
            </a:r>
            <a:r>
              <a:rPr lang="en-US" dirty="0" smtClean="0">
                <a:latin typeface="Libre Baskerville" charset="0"/>
              </a:rPr>
              <a:t> (77,63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), 177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khusus</a:t>
            </a:r>
            <a:r>
              <a:rPr lang="en-US" dirty="0" smtClean="0">
                <a:latin typeface="Libre Baskerville" charset="0"/>
              </a:rPr>
              <a:t> (62,99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2 </a:t>
            </a:r>
            <a:r>
              <a:rPr lang="en-US" dirty="0" err="1" smtClean="0">
                <a:latin typeface="Libre Baskerville" charset="0"/>
              </a:rPr>
              <a:t>kembali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tanpa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identitas</a:t>
            </a:r>
            <a:r>
              <a:rPr lang="en-US" dirty="0" smtClean="0">
                <a:latin typeface="Libre Baskerville" charset="0"/>
              </a:rPr>
              <a:t>, yang </a:t>
            </a:r>
            <a:r>
              <a:rPr lang="en-US" dirty="0" err="1" smtClean="0">
                <a:latin typeface="Libre Baskerville" charset="0"/>
              </a:rPr>
              <a:t>meliputi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permasalahan</a:t>
            </a:r>
            <a:r>
              <a:rPr lang="en-US" dirty="0" smtClean="0">
                <a:latin typeface="Libre Baskerville" charset="0"/>
              </a:rPr>
              <a:t> system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secara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keseluruhan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mengenai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Libre Baskerville" charset="0"/>
            </a:endParaRPr>
          </a:p>
          <a:p>
            <a:pPr marL="0" indent="0">
              <a:buNone/>
            </a:pPr>
            <a:endParaRPr lang="en-US" dirty="0" smtClean="0">
              <a:latin typeface="Libre Baskerville" charset="0"/>
            </a:endParaRPr>
          </a:p>
          <a:p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05050" y="720000"/>
            <a:ext cx="4933800" cy="637304"/>
          </a:xfrm>
        </p:spPr>
        <p:txBody>
          <a:bodyPr/>
          <a:lstStyle/>
          <a:p>
            <a:pPr>
              <a:buNone/>
            </a:pPr>
            <a:r>
              <a:rPr lang="id-ID" b="1" dirty="0" smtClean="0"/>
              <a:t>KEBIJAKAN PELESTARIAN</a:t>
            </a:r>
            <a:endParaRPr lang="id-ID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3042" y="1500180"/>
            <a:ext cx="5929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Libre Baskerville" charset="0"/>
              </a:rPr>
              <a:t>Kebijakan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pelestarian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tertentu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bergantung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sejumlah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kriteria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Beberapa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komentar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responden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cukup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signifikan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hal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. </a:t>
            </a:r>
            <a:r>
              <a:rPr lang="en-US" dirty="0" err="1" smtClean="0">
                <a:latin typeface="Libre Baskerville" charset="0"/>
              </a:rPr>
              <a:t>Pustakawan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akademis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berpendapat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perlu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“</a:t>
            </a:r>
            <a:r>
              <a:rPr lang="en-US" dirty="0" err="1" smtClean="0">
                <a:latin typeface="Libre Baskerville" charset="0"/>
              </a:rPr>
              <a:t>diakui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dianggap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sebagai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aspek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penting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integral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pemanajemen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. Hal </a:t>
            </a:r>
            <a:r>
              <a:rPr lang="en-US" dirty="0" err="1" smtClean="0">
                <a:latin typeface="Libre Baskerville" charset="0"/>
              </a:rPr>
              <a:t>ini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juga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menjadi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permasalahan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secara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keseluruhan</a:t>
            </a:r>
            <a:r>
              <a:rPr lang="en-US" dirty="0" smtClean="0">
                <a:latin typeface="Libre Baskerville" charset="0"/>
              </a:rPr>
              <a:t>”. </a:t>
            </a:r>
            <a:r>
              <a:rPr lang="en-US" dirty="0" err="1" smtClean="0">
                <a:latin typeface="Libre Baskerville" charset="0"/>
              </a:rPr>
              <a:t>Sementara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pustakawan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publik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menekankan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prioritas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mereka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dalam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kaitannya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dengan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hanya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kepada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koleksi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memuat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sejarah</a:t>
            </a:r>
            <a:r>
              <a:rPr lang="en-US" dirty="0" smtClean="0">
                <a:latin typeface="Libre Baskerville" charset="0"/>
              </a:rPr>
              <a:t> local </a:t>
            </a:r>
            <a:r>
              <a:rPr lang="en-US" dirty="0" err="1" smtClean="0">
                <a:latin typeface="Libre Baskerville" charset="0"/>
              </a:rPr>
              <a:t>dan</a:t>
            </a:r>
            <a:r>
              <a:rPr lang="en-US" dirty="0" smtClean="0">
                <a:latin typeface="Libre Baskerville" charset="0"/>
              </a:rPr>
              <a:t> material</a:t>
            </a:r>
            <a:endParaRPr lang="id-ID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14480" y="928676"/>
            <a:ext cx="5429288" cy="571504"/>
          </a:xfrm>
        </p:spPr>
        <p:txBody>
          <a:bodyPr/>
          <a:lstStyle/>
          <a:p>
            <a:pPr algn="l">
              <a:buNone/>
            </a:pPr>
            <a:r>
              <a:rPr lang="en-US" sz="1400" b="1" dirty="0" smtClean="0"/>
              <a:t>T</a:t>
            </a:r>
            <a:r>
              <a:rPr lang="id-ID" sz="1400" b="1" dirty="0" smtClean="0">
                <a:solidFill>
                  <a:schemeClr val="bg2">
                    <a:lumMod val="50000"/>
                  </a:schemeClr>
                </a:solidFill>
              </a:rPr>
              <a:t>ANGGUNG JAWAB UNTUK KEGIATAN PELESTARIAN</a:t>
            </a:r>
          </a:p>
          <a:p>
            <a:endParaRPr lang="id-ID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sz="800"/>
          </a:p>
        </p:txBody>
      </p:sp>
      <p:sp>
        <p:nvSpPr>
          <p:cNvPr id="5" name="TextBox 4"/>
          <p:cNvSpPr txBox="1"/>
          <p:nvPr/>
        </p:nvSpPr>
        <p:spPr>
          <a:xfrm>
            <a:off x="1643042" y="1285866"/>
            <a:ext cx="585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Libre Baskerville" charset="0"/>
              </a:rPr>
              <a:t>Dari </a:t>
            </a:r>
            <a:r>
              <a:rPr lang="en-US" dirty="0" err="1" smtClean="0">
                <a:latin typeface="Libre Baskerville" charset="0"/>
              </a:rPr>
              <a:t>dua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ratus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delapan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puluh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tiga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perpustakaan</a:t>
            </a:r>
            <a:r>
              <a:rPr lang="en-US" dirty="0" smtClean="0">
                <a:latin typeface="Libre Baskerville" charset="0"/>
              </a:rPr>
              <a:t> (57,99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) yang </a:t>
            </a:r>
            <a:r>
              <a:rPr lang="en-US" dirty="0" err="1" smtClean="0">
                <a:latin typeface="Libre Baskerville" charset="0"/>
              </a:rPr>
              <a:t>diberikan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kuisioner</a:t>
            </a:r>
            <a:r>
              <a:rPr lang="en-US" dirty="0" smtClean="0">
                <a:latin typeface="Libre Baskerville" charset="0"/>
              </a:rPr>
              <a:t>, </a:t>
            </a:r>
            <a:r>
              <a:rPr lang="en-US" dirty="0" err="1" smtClean="0">
                <a:latin typeface="Libre Baskerville" charset="0"/>
              </a:rPr>
              <a:t>menunjukkan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bahwa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setidaknya</a:t>
            </a:r>
            <a:r>
              <a:rPr lang="en-US" dirty="0" smtClean="0">
                <a:latin typeface="Libre Baskerville" charset="0"/>
              </a:rPr>
              <a:t> 80 </a:t>
            </a:r>
            <a:r>
              <a:rPr lang="en-US" dirty="0" err="1" smtClean="0">
                <a:latin typeface="Libre Baskerville" charset="0"/>
              </a:rPr>
              <a:t>persen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dari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staf</a:t>
            </a:r>
            <a:r>
              <a:rPr lang="en-US" dirty="0" smtClean="0">
                <a:latin typeface="Libre Baskerville" charset="0"/>
              </a:rPr>
              <a:t> yang </a:t>
            </a:r>
            <a:r>
              <a:rPr lang="en-US" dirty="0" err="1" smtClean="0">
                <a:latin typeface="Libre Baskerville" charset="0"/>
              </a:rPr>
              <a:t>bertugas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untuk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bertanggung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jawab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atas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kegiatan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preservasi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adalah</a:t>
            </a:r>
            <a:r>
              <a:rPr lang="en-US" dirty="0" smtClean="0">
                <a:latin typeface="Libre Baskerville" charset="0"/>
              </a:rPr>
              <a:t> </a:t>
            </a:r>
            <a:r>
              <a:rPr lang="en-US" dirty="0" err="1" smtClean="0">
                <a:latin typeface="Libre Baskerville" charset="0"/>
              </a:rPr>
              <a:t>pustakawan</a:t>
            </a:r>
            <a:r>
              <a:rPr lang="en-US" dirty="0" smtClean="0">
                <a:latin typeface="Libre Baskerville" charset="0"/>
              </a:rPr>
              <a:t> senior</a:t>
            </a:r>
            <a:r>
              <a:rPr lang="id-ID" dirty="0" smtClean="0">
                <a:latin typeface="Libre Baskerville" charset="0"/>
              </a:rPr>
              <a:t>.</a:t>
            </a:r>
            <a:endParaRPr lang="id-ID" dirty="0">
              <a:latin typeface="Libre Baskervil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285998"/>
            <a:ext cx="542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>
                <a:solidFill>
                  <a:schemeClr val="bg2">
                    <a:lumMod val="50000"/>
                  </a:schemeClr>
                </a:solidFill>
                <a:latin typeface="Libre Baskerville" charset="0"/>
              </a:rPr>
              <a:t>PERENCANAAN PENGENDALIAN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Libre Baskerville" charset="0"/>
              </a:rPr>
              <a:t>BENCANA</a:t>
            </a:r>
            <a:endParaRPr lang="id-ID" b="1" i="1" dirty="0">
              <a:solidFill>
                <a:schemeClr val="bg2">
                  <a:lumMod val="50000"/>
                </a:schemeClr>
              </a:solidFill>
              <a:latin typeface="Libre Baskervil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2571750"/>
            <a:ext cx="571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latin typeface="Libre Baskerville" charset="0"/>
              </a:rPr>
              <a:t>Sebanyak</a:t>
            </a:r>
            <a:r>
              <a:rPr lang="en-US" sz="1200" dirty="0" smtClean="0">
                <a:latin typeface="Libre Baskerville" charset="0"/>
              </a:rPr>
              <a:t> 201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yang </a:t>
            </a:r>
            <a:r>
              <a:rPr lang="en-US" sz="1200" dirty="0" err="1" smtClean="0">
                <a:latin typeface="Libre Baskerville" charset="0"/>
              </a:rPr>
              <a:t>terdiri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dari</a:t>
            </a:r>
            <a:r>
              <a:rPr lang="en-US" sz="1200" dirty="0" smtClean="0">
                <a:latin typeface="Libre Baskerville" charset="0"/>
              </a:rPr>
              <a:t> 41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publik</a:t>
            </a:r>
            <a:r>
              <a:rPr lang="en-US" sz="1200" dirty="0" smtClean="0">
                <a:latin typeface="Libre Baskerville" charset="0"/>
              </a:rPr>
              <a:t>, 88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akademis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dan</a:t>
            </a:r>
            <a:r>
              <a:rPr lang="en-US" sz="1200" dirty="0" smtClean="0">
                <a:latin typeface="Libre Baskerville" charset="0"/>
              </a:rPr>
              <a:t> 72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khusus</a:t>
            </a:r>
            <a:r>
              <a:rPr lang="en-US" sz="1200" dirty="0" smtClean="0">
                <a:latin typeface="Libre Baskerville" charset="0"/>
              </a:rPr>
              <a:t>, 143 </a:t>
            </a:r>
            <a:r>
              <a:rPr lang="en-US" sz="1200" dirty="0" err="1" smtClean="0">
                <a:latin typeface="Libre Baskerville" charset="0"/>
              </a:rPr>
              <a:t>di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antaranya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melaporkan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mereka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memiliki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rencana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pengendalian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bencana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baik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itu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tertulis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maupun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tidak</a:t>
            </a:r>
            <a:r>
              <a:rPr lang="en-US" sz="1200" dirty="0" smtClean="0">
                <a:latin typeface="Libre Baskerville" charset="0"/>
              </a:rPr>
              <a:t>.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yang </a:t>
            </a:r>
            <a:r>
              <a:rPr lang="en-US" sz="1200" dirty="0" err="1" smtClean="0">
                <a:latin typeface="Libre Baskerville" charset="0"/>
              </a:rPr>
              <a:t>memiliki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rencana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pengendalian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ini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terdiri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dari</a:t>
            </a:r>
            <a:r>
              <a:rPr lang="en-US" sz="1200" dirty="0" smtClean="0">
                <a:latin typeface="Libre Baskerville" charset="0"/>
              </a:rPr>
              <a:t> 24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publik</a:t>
            </a:r>
            <a:r>
              <a:rPr lang="en-US" sz="1200" dirty="0" smtClean="0">
                <a:latin typeface="Libre Baskerville" charset="0"/>
              </a:rPr>
              <a:t>, 66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publik</a:t>
            </a:r>
            <a:r>
              <a:rPr lang="en-US" sz="1200" dirty="0" smtClean="0">
                <a:latin typeface="Libre Baskerville" charset="0"/>
              </a:rPr>
              <a:t>, </a:t>
            </a:r>
            <a:r>
              <a:rPr lang="en-US" sz="1200" dirty="0" err="1" smtClean="0">
                <a:latin typeface="Libre Baskerville" charset="0"/>
              </a:rPr>
              <a:t>dan</a:t>
            </a:r>
            <a:r>
              <a:rPr lang="en-US" sz="1200" dirty="0" smtClean="0">
                <a:latin typeface="Libre Baskerville" charset="0"/>
              </a:rPr>
              <a:t> 53 </a:t>
            </a:r>
            <a:r>
              <a:rPr lang="en-US" sz="1200" dirty="0" err="1" smtClean="0">
                <a:latin typeface="Libre Baskerville" charset="0"/>
              </a:rPr>
              <a:t>perpustakaan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khusus</a:t>
            </a:r>
            <a:r>
              <a:rPr lang="en-US" sz="1200" dirty="0" smtClean="0">
                <a:latin typeface="Libre Baskerville" charset="0"/>
              </a:rPr>
              <a:t>). </a:t>
            </a:r>
            <a:r>
              <a:rPr lang="en-US" sz="1200" dirty="0" err="1" smtClean="0">
                <a:latin typeface="Libre Baskerville" charset="0"/>
              </a:rPr>
              <a:t>Survei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anggota</a:t>
            </a:r>
            <a:r>
              <a:rPr lang="en-US" sz="1200" dirty="0" smtClean="0">
                <a:latin typeface="Libre Baskerville" charset="0"/>
              </a:rPr>
              <a:t> SCONUL </a:t>
            </a:r>
            <a:r>
              <a:rPr lang="en-US" sz="1200" dirty="0" err="1" smtClean="0">
                <a:latin typeface="Libre Baskerville" charset="0"/>
              </a:rPr>
              <a:t>oleh</a:t>
            </a:r>
            <a:r>
              <a:rPr lang="en-US" sz="1200" dirty="0" smtClean="0">
                <a:latin typeface="Libre Baskerville" charset="0"/>
              </a:rPr>
              <a:t> Moon </a:t>
            </a:r>
            <a:r>
              <a:rPr lang="en-US" sz="1200" dirty="0" err="1" smtClean="0">
                <a:latin typeface="Libre Baskerville" charset="0"/>
              </a:rPr>
              <a:t>dan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Loveday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menemukan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bahwa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hanya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terdapat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dua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responden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mereka</a:t>
            </a:r>
            <a:r>
              <a:rPr lang="en-US" sz="1200" dirty="0" smtClean="0">
                <a:latin typeface="Libre Baskerville" charset="0"/>
              </a:rPr>
              <a:t> yang </a:t>
            </a:r>
            <a:r>
              <a:rPr lang="en-US" sz="1200" dirty="0" err="1" smtClean="0">
                <a:latin typeface="Libre Baskerville" charset="0"/>
              </a:rPr>
              <a:t>memiliki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rencana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pengendalian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bencana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pada</a:t>
            </a:r>
            <a:r>
              <a:rPr lang="en-US" sz="1200" dirty="0" smtClean="0">
                <a:latin typeface="Libre Baskerville" charset="0"/>
              </a:rPr>
              <a:t> </a:t>
            </a:r>
            <a:r>
              <a:rPr lang="en-US" sz="1200" dirty="0" err="1" smtClean="0">
                <a:latin typeface="Libre Baskerville" charset="0"/>
              </a:rPr>
              <a:t>tahun</a:t>
            </a:r>
            <a:r>
              <a:rPr lang="en-US" sz="1200" dirty="0" smtClean="0">
                <a:latin typeface="Libre Baskerville" charset="0"/>
              </a:rPr>
              <a:t> 1982.</a:t>
            </a:r>
            <a:endParaRPr lang="id-ID" sz="1200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43108" y="857238"/>
            <a:ext cx="4933800" cy="708742"/>
          </a:xfrm>
        </p:spPr>
        <p:txBody>
          <a:bodyPr/>
          <a:lstStyle/>
          <a:p>
            <a:pPr>
              <a:buNone/>
            </a:pPr>
            <a:r>
              <a:rPr lang="id-ID" b="1" dirty="0" smtClean="0">
                <a:solidFill>
                  <a:schemeClr val="bg2">
                    <a:lumMod val="50000"/>
                  </a:schemeClr>
                </a:solidFill>
              </a:rPr>
              <a:t>PELATIHAN STAFF DAN PENDIDIKAN PENGGUNA</a:t>
            </a:r>
            <a:endParaRPr lang="id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714480" y="1643056"/>
            <a:ext cx="57150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latin typeface="Libre Baskerville" charset="0"/>
              </a:rPr>
              <a:t>Sebanyak</a:t>
            </a:r>
            <a:r>
              <a:rPr lang="en-US" sz="1300" dirty="0" smtClean="0">
                <a:latin typeface="Libre Baskerville" charset="0"/>
              </a:rPr>
              <a:t> 102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yang </a:t>
            </a:r>
            <a:r>
              <a:rPr lang="en-US" sz="1300" dirty="0" err="1" smtClean="0">
                <a:latin typeface="Libre Baskerville" charset="0"/>
              </a:rPr>
              <a:t>terdiri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dari</a:t>
            </a:r>
            <a:r>
              <a:rPr lang="en-US" sz="1300" dirty="0" smtClean="0">
                <a:latin typeface="Libre Baskerville" charset="0"/>
              </a:rPr>
              <a:t> 34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umum</a:t>
            </a:r>
            <a:r>
              <a:rPr lang="en-US" sz="1300" dirty="0" smtClean="0">
                <a:latin typeface="Libre Baskerville" charset="0"/>
              </a:rPr>
              <a:t>, 40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akademis</a:t>
            </a:r>
            <a:r>
              <a:rPr lang="en-US" sz="1300" dirty="0" smtClean="0">
                <a:latin typeface="Libre Baskerville" charset="0"/>
              </a:rPr>
              <a:t>, </a:t>
            </a:r>
            <a:r>
              <a:rPr lang="en-US" sz="1300" dirty="0" err="1" smtClean="0">
                <a:latin typeface="Libre Baskerville" charset="0"/>
              </a:rPr>
              <a:t>dan</a:t>
            </a:r>
            <a:r>
              <a:rPr lang="en-US" sz="1300" dirty="0" smtClean="0">
                <a:latin typeface="Libre Baskerville" charset="0"/>
              </a:rPr>
              <a:t> 28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khusus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memiliki</a:t>
            </a:r>
            <a:r>
              <a:rPr lang="en-US" sz="1300" dirty="0" smtClean="0">
                <a:latin typeface="Libre Baskerville" charset="0"/>
              </a:rPr>
              <a:t> program </a:t>
            </a:r>
            <a:r>
              <a:rPr lang="en-US" sz="1300" dirty="0" err="1" smtClean="0">
                <a:latin typeface="Libre Baskerville" charset="0"/>
              </a:rPr>
              <a:t>pelatihan</a:t>
            </a:r>
            <a:r>
              <a:rPr lang="en-US" sz="1300" dirty="0" smtClean="0">
                <a:latin typeface="Libre Baskerville" charset="0"/>
              </a:rPr>
              <a:t> internal </a:t>
            </a:r>
            <a:r>
              <a:rPr lang="en-US" sz="1300" dirty="0" err="1" smtClean="0">
                <a:latin typeface="Libre Baskerville" charset="0"/>
              </a:rPr>
              <a:t>tentang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kesadaran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pelestarian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bagi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staf</a:t>
            </a:r>
            <a:r>
              <a:rPr lang="en-US" sz="1300" dirty="0" smtClean="0">
                <a:latin typeface="Libre Baskerville" charset="0"/>
              </a:rPr>
              <a:t> yang </a:t>
            </a:r>
            <a:r>
              <a:rPr lang="en-US" sz="1300" dirty="0" err="1" smtClean="0">
                <a:latin typeface="Libre Baskerville" charset="0"/>
              </a:rPr>
              <a:t>ada</a:t>
            </a:r>
            <a:r>
              <a:rPr lang="en-US" sz="1300" dirty="0" smtClean="0">
                <a:latin typeface="Libre Baskerville" charset="0"/>
              </a:rPr>
              <a:t>. </a:t>
            </a:r>
            <a:r>
              <a:rPr lang="en-US" sz="1300" dirty="0" err="1" smtClean="0">
                <a:latin typeface="Libre Baskerville" charset="0"/>
              </a:rPr>
              <a:t>Namun</a:t>
            </a:r>
            <a:r>
              <a:rPr lang="en-US" sz="1300" dirty="0" smtClean="0">
                <a:latin typeface="Libre Baskerville" charset="0"/>
              </a:rPr>
              <a:t>, </a:t>
            </a:r>
            <a:r>
              <a:rPr lang="en-US" sz="1300" dirty="0" err="1" smtClean="0">
                <a:latin typeface="Libre Baskerville" charset="0"/>
              </a:rPr>
              <a:t>situasi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staf</a:t>
            </a:r>
            <a:r>
              <a:rPr lang="en-US" sz="1300" dirty="0" smtClean="0">
                <a:latin typeface="Libre Baskerville" charset="0"/>
              </a:rPr>
              <a:t> yang </a:t>
            </a:r>
            <a:r>
              <a:rPr lang="en-US" sz="1300" dirty="0" err="1" smtClean="0">
                <a:latin typeface="Libre Baskerville" charset="0"/>
              </a:rPr>
              <a:t>baru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berbanding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terbalik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dengan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pelatihan</a:t>
            </a:r>
            <a:r>
              <a:rPr lang="en-US" sz="1300" dirty="0" smtClean="0">
                <a:latin typeface="Libre Baskerville" charset="0"/>
              </a:rPr>
              <a:t> yang </a:t>
            </a:r>
            <a:r>
              <a:rPr lang="en-US" sz="1300" dirty="0" err="1" smtClean="0">
                <a:latin typeface="Libre Baskerville" charset="0"/>
              </a:rPr>
              <a:t>diadakan</a:t>
            </a:r>
            <a:r>
              <a:rPr lang="en-US" sz="1300" dirty="0" smtClean="0">
                <a:latin typeface="Libre Baskerville" charset="0"/>
              </a:rPr>
              <a:t>, </a:t>
            </a:r>
            <a:r>
              <a:rPr lang="en-US" sz="1300" dirty="0" err="1" smtClean="0">
                <a:latin typeface="Libre Baskerville" charset="0"/>
              </a:rPr>
              <a:t>kondisi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mereka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tampak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tetap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statis</a:t>
            </a:r>
            <a:r>
              <a:rPr lang="id-ID" sz="1300" dirty="0" smtClean="0">
                <a:latin typeface="Libre Baskerville" charset="0"/>
              </a:rPr>
              <a:t>.</a:t>
            </a:r>
            <a:r>
              <a:rPr lang="en-US" sz="1300" dirty="0" smtClean="0">
                <a:latin typeface="Libre Baskerville" charset="0"/>
              </a:rPr>
              <a:t>Dari </a:t>
            </a:r>
            <a:r>
              <a:rPr lang="en-US" sz="1300" dirty="0" err="1" smtClean="0">
                <a:latin typeface="Libre Baskerville" charset="0"/>
              </a:rPr>
              <a:t>penelitian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ini</a:t>
            </a:r>
            <a:r>
              <a:rPr lang="en-US" sz="1300" dirty="0" smtClean="0">
                <a:latin typeface="Libre Baskerville" charset="0"/>
              </a:rPr>
              <a:t>, </a:t>
            </a:r>
            <a:r>
              <a:rPr lang="en-US" sz="1300" dirty="0" err="1" smtClean="0">
                <a:latin typeface="Libre Baskerville" charset="0"/>
              </a:rPr>
              <a:t>peneliti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mengharapkan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pustakawan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berkosentrasi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pada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koleksi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arsip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khusus</a:t>
            </a:r>
            <a:r>
              <a:rPr lang="en-US" sz="1300" dirty="0" smtClean="0">
                <a:latin typeface="Libre Baskerville" charset="0"/>
              </a:rPr>
              <a:t>. Dan </a:t>
            </a:r>
            <a:r>
              <a:rPr lang="en-US" sz="1300" dirty="0" err="1" smtClean="0">
                <a:latin typeface="Libre Baskerville" charset="0"/>
              </a:rPr>
              <a:t>dengan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ditemukannya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suatu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yang </a:t>
            </a:r>
            <a:r>
              <a:rPr lang="en-US" sz="1300" dirty="0" err="1" smtClean="0">
                <a:latin typeface="Libre Baskerville" charset="0"/>
              </a:rPr>
              <a:t>menggunakan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berbagai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teknik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untuk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meningkatkan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kesadaran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dalam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upaya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memanfaatkan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koleksi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mereka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dengan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maksimal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dapat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mendorong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lain </a:t>
            </a:r>
            <a:r>
              <a:rPr lang="en-US" sz="1300" dirty="0" err="1" smtClean="0">
                <a:latin typeface="Libre Baskerville" charset="0"/>
              </a:rPr>
              <a:t>untuk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mencontoh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perpustakaan</a:t>
            </a:r>
            <a:r>
              <a:rPr lang="en-US" sz="1300" dirty="0" smtClean="0">
                <a:latin typeface="Libre Baskerville" charset="0"/>
              </a:rPr>
              <a:t> </a:t>
            </a:r>
            <a:r>
              <a:rPr lang="en-US" sz="1300" dirty="0" err="1" smtClean="0">
                <a:latin typeface="Libre Baskerville" charset="0"/>
              </a:rPr>
              <a:t>tersebut</a:t>
            </a:r>
            <a:r>
              <a:rPr lang="en-US" sz="1300" dirty="0" smtClean="0">
                <a:latin typeface="Libre Baskerville" charset="0"/>
              </a:rPr>
              <a:t>.</a:t>
            </a:r>
            <a:endParaRPr lang="id-ID" sz="1300" dirty="0" smtClean="0">
              <a:latin typeface="Libre Baskerville" charset="0"/>
            </a:endParaRPr>
          </a:p>
          <a:p>
            <a:r>
              <a:rPr lang="en-US" sz="1300" dirty="0" smtClean="0">
                <a:latin typeface="Libre Baskerville" charset="0"/>
              </a:rPr>
              <a:t>.</a:t>
            </a:r>
            <a:r>
              <a:rPr lang="id-ID" sz="1300" dirty="0" smtClean="0">
                <a:latin typeface="Libre Baskerville" charset="0"/>
              </a:rPr>
              <a:t> </a:t>
            </a:r>
            <a:endParaRPr lang="id-ID" sz="1300" dirty="0"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959</Words>
  <Application>Microsoft Office PowerPoint</Application>
  <PresentationFormat>On-screen Show (16:9)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Cinzel</vt:lpstr>
      <vt:lpstr>Libre Baskerville</vt:lpstr>
      <vt:lpstr>Wingdings</vt:lpstr>
      <vt:lpstr>Dolabella template</vt:lpstr>
      <vt:lpstr>Kelompok 5  zelin zuraida             (071911633010) Shafira Anggun Kinanti  (071911633031) Amalia Rizky Oktavianingtyas (071911633055) Egi Marchio Wibisono  (071911633062) Farisya Nur Syafia   (071911633075) </vt:lpstr>
      <vt:lpstr>IDENTITAS ARTIKEL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  zelin zuraida             (071911633010) Shafira Anggun Kinanti  (071911633031) Amalia Rizky Oktavianingtyas (071911633055) Egi Marchio Wibisono  (071911633062) Farisya Nur Syafia   (071911633075)</dc:title>
  <dc:creator>ACER</dc:creator>
  <cp:lastModifiedBy>Zelin Zurd</cp:lastModifiedBy>
  <cp:revision>9</cp:revision>
  <dcterms:modified xsi:type="dcterms:W3CDTF">2020-09-23T00:58:25Z</dcterms:modified>
</cp:coreProperties>
</file>