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2" r:id="rId5"/>
    <p:sldId id="261" r:id="rId6"/>
    <p:sldId id="260" r:id="rId7"/>
    <p:sldId id="265" r:id="rId8"/>
    <p:sldId id="264" r:id="rId9"/>
    <p:sldId id="263" r:id="rId10"/>
    <p:sldId id="266" r:id="rId11"/>
    <p:sldId id="270" r:id="rId12"/>
    <p:sldId id="276" r:id="rId13"/>
    <p:sldId id="275" r:id="rId14"/>
    <p:sldId id="279" r:id="rId15"/>
    <p:sldId id="278" r:id="rId16"/>
    <p:sldId id="277" r:id="rId17"/>
    <p:sldId id="283" r:id="rId18"/>
    <p:sldId id="284" r:id="rId19"/>
    <p:sldId id="287" r:id="rId20"/>
    <p:sldId id="288" r:id="rId21"/>
    <p:sldId id="286" r:id="rId22"/>
    <p:sldId id="295" r:id="rId23"/>
    <p:sldId id="294" r:id="rId24"/>
    <p:sldId id="293" r:id="rId25"/>
    <p:sldId id="296" r:id="rId26"/>
    <p:sldId id="292" r:id="rId27"/>
    <p:sldId id="290" r:id="rId28"/>
    <p:sldId id="291" r:id="rId29"/>
    <p:sldId id="297" r:id="rId30"/>
    <p:sldId id="285" r:id="rId31"/>
    <p:sldId id="298" r:id="rId32"/>
    <p:sldId id="299" r:id="rId33"/>
    <p:sldId id="300" r:id="rId34"/>
    <p:sldId id="301" r:id="rId35"/>
    <p:sldId id="302" r:id="rId36"/>
    <p:sldId id="303" r:id="rId37"/>
    <p:sldId id="25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8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F7FF63-2A82-4AAE-B621-2CBDCD4BB0C3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259E3F-BC0C-41DC-A3FD-EF1AEE17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A7247-E22A-4312-9BB5-E3E8EA84CB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Umesto</a:t>
            </a:r>
            <a:r>
              <a:rPr lang="en-US" dirty="0" smtClean="0"/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io.BytesIO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9393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"&lt;root&gt;data&lt;/root&gt;"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moze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samo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fajla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npr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“input_file.xml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259E3F-BC0C-41DC-A3FD-EF1AEE1726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0FCD2-A768-40D4-9B65-4A9B0740B6AB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42F71-607C-47C3-9753-1DE382C6E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4B58A-70F8-4099-933E-4D4BC0E71E98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AE775-7A7E-48EA-84CD-CCDB806D5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5D03-2462-4AC6-BD95-2BF4C7F7A5D1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0155-6EA3-4157-8DB2-480588189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89562" tIns="44781" rIns="89562" bIns="44781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smtClean="0">
                <a:solidFill>
                  <a:srgbClr val="6F6185"/>
                </a:solidFill>
                <a:cs typeface="Arial" charset="0"/>
              </a:rPr>
              <a:t>Contact us</a:t>
            </a: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RT-RK Institute for Computer Based Systems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Narodnog fronta 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2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3a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21000 Novi Sad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/>
            </a:r>
            <a:br>
              <a:rPr lang="en-GB" smtClean="0">
                <a:solidFill>
                  <a:srgbClr val="6F6185"/>
                </a:solidFill>
                <a:cs typeface="Arial" charset="0"/>
              </a:rPr>
            </a:br>
            <a:r>
              <a:rPr lang="sr-Latn-CS" smtClean="0">
                <a:solidFill>
                  <a:srgbClr val="6F6185"/>
                </a:solidFill>
                <a:cs typeface="Arial" charset="0"/>
              </a:rPr>
              <a:t>Serbia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www.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info@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8C553-BAB3-431F-A41D-03FFA081BB5B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66AA-D377-4063-8BD8-3595C15B6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765E5-897D-4803-8344-7E68A0541B11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7BB90-FA83-418E-9DF8-72F741DD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01BA4-DB4C-45E2-9352-F041E7157573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9CB1-569E-4AFC-9804-80E873436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40CB9-98D3-4FE1-A913-1F3A604F23BF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491E7-7908-48EF-BA41-C0A1C4395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2F-0331-4EDD-B6F0-A575C69280C9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5840-8EE9-475C-A717-D0C8BD0EB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70B66-C373-4209-95DA-53C0C04E5067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9F6F-26AE-4DDD-B718-63B03CAC9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A50B-96D1-4936-81EA-1C2496F43131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D44B-580A-46DB-87C9-B3373C7CC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395E2-CA8F-4393-8BC0-684EA478DA77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ABA1-C66A-4817-9BBC-6E411A8A4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C41F-EE61-469F-A340-909595C40985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E3DA-9EB0-45FF-815E-1AAA691C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4F02B4-BE04-464A-B55E-FB3311DC9FFB}" type="datetimeFigureOut">
              <a:rPr lang="en-US"/>
              <a:pPr>
                <a:defRPr/>
              </a:pPr>
              <a:t>07.08.2015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872BEA-F98E-4926-A72F-6CDB8B4FC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038" name="Freeform 5"/>
              <p:cNvSpPr>
                <a:spLocks/>
              </p:cNvSpPr>
              <p:nvPr/>
            </p:nvSpPr>
            <p:spPr bwMode="auto">
              <a:xfrm>
                <a:off x="-20" y="893"/>
                <a:ext cx="11962" cy="2028"/>
              </a:xfrm>
              <a:custGeom>
                <a:avLst/>
                <a:gdLst>
                  <a:gd name="T0" fmla="*/ 0 w 3171"/>
                  <a:gd name="T1" fmla="*/ 1070367 h 423"/>
                  <a:gd name="T2" fmla="*/ 2422314 w 3171"/>
                  <a:gd name="T3" fmla="*/ 144256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040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1073332 h 426"/>
                    <a:gd name="T2" fmla="*/ 7811696 w 3171"/>
                    <a:gd name="T3" fmla="*/ 140894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1" name="Freeform 8"/>
                <p:cNvSpPr>
                  <a:spLocks/>
                </p:cNvSpPr>
                <p:nvPr/>
              </p:nvSpPr>
              <p:spPr bwMode="auto">
                <a:xfrm>
                  <a:off x="347" y="1268"/>
                  <a:ext cx="15120" cy="2028"/>
                </a:xfrm>
                <a:custGeom>
                  <a:avLst/>
                  <a:gdLst>
                    <a:gd name="T0" fmla="*/ 0 w 3171"/>
                    <a:gd name="T1" fmla="*/ 1070367 h 423"/>
                    <a:gd name="T2" fmla="*/ 7811696 w 3171"/>
                    <a:gd name="T3" fmla="*/ 144256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Freeform 9"/>
                <p:cNvSpPr>
                  <a:spLocks/>
                </p:cNvSpPr>
                <p:nvPr/>
              </p:nvSpPr>
              <p:spPr bwMode="auto">
                <a:xfrm>
                  <a:off x="342" y="1419"/>
                  <a:ext cx="15120" cy="2046"/>
                </a:xfrm>
                <a:custGeom>
                  <a:avLst/>
                  <a:gdLst>
                    <a:gd name="T0" fmla="*/ 0 w 3171"/>
                    <a:gd name="T1" fmla="*/ 1078553 h 427"/>
                    <a:gd name="T2" fmla="*/ 7815767 w 3171"/>
                    <a:gd name="T3" fmla="*/ 131236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-17" y="929"/>
              <a:ext cx="15118" cy="2114"/>
            </a:xfrm>
            <a:custGeom>
              <a:avLst/>
              <a:gdLst>
                <a:gd name="T0" fmla="*/ 0 w 3171"/>
                <a:gd name="T1" fmla="*/ 1116302 h 441"/>
                <a:gd name="T2" fmla="*/ 7815767 w 3171"/>
                <a:gd name="T3" fmla="*/ 93409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34" name="TextBox 16"/>
          <p:cNvSpPr txBox="1">
            <a:spLocks noChangeArrowheads="1"/>
          </p:cNvSpPr>
          <p:nvPr/>
        </p:nvSpPr>
        <p:spPr bwMode="auto"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solidFill>
                  <a:srgbClr val="72706F"/>
                </a:solidFill>
                <a:latin typeface="Calibri" pitchFamily="34" charset="0"/>
              </a:rPr>
              <a:t>CONFIDENTIAL – Reproduction prohibited without the prior permission of </a:t>
            </a:r>
            <a:r>
              <a:rPr lang="sr-Latn-CS" sz="1200" smtClean="0">
                <a:solidFill>
                  <a:srgbClr val="72706F"/>
                </a:solidFill>
                <a:latin typeface="Calibri" pitchFamily="34" charset="0"/>
              </a:rPr>
              <a:t>RT-RK</a:t>
            </a: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A5A43E-D3C5-4A92-96D0-2AAC2CFE5CF7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800" r:id="rId12"/>
  </p:sldLayoutIdLst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086922/python-pretty-xml-printer-with-lx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exa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Development/LibpcapFileForm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on.oberheide.org/blog/2008/10/15/dpkt-tutorial-2-parsing-a-pcap-fi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on.oberheide.org/blog/2008/10/15/dpkt-tutorial-2-parsing-a-pcap-fi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on.oberheide.org/blog/2008/10/15/dpkt-tutorial-2-parsing-a-pcap-fi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 bwMode="auto">
          <a:xfrm>
            <a:off x="457200" y="1425575"/>
            <a:ext cx="5399088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cap="none" smtClean="0">
                <a:effectLst/>
              </a:rPr>
              <a:t>Python kurs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cap="all" dirty="0"/>
              <a:t>PARSIRANJE </a:t>
            </a:r>
            <a:r>
              <a:rPr lang="en-US" sz="3200" b="1" cap="all" dirty="0" smtClean="0"/>
              <a:t>I GENERISANJE- </a:t>
            </a:r>
            <a:r>
              <a:rPr lang="en-US" sz="3200" b="1" cap="all"/>
              <a:t>SPECIJALIZOVANI </a:t>
            </a:r>
            <a:r>
              <a:rPr lang="en-US" sz="3200" b="1" cap="all" smtClean="0"/>
              <a:t>MODULI</a:t>
            </a:r>
            <a:endParaRPr lang="en-US" sz="32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1812"/>
          </a:xfrm>
        </p:spPr>
        <p:txBody>
          <a:bodyPr/>
          <a:lstStyle/>
          <a:p>
            <a:r>
              <a:rPr lang="en-US" smtClean="0"/>
              <a:t>Primer 2 – konačna verzija: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8064896" cy="4752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#!/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usr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/bin/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env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python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with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open('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test.pcap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', ‘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rb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')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 defTabSz="360000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pcap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dpkt.pcap.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Reader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(f)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 defTabSz="360000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for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pcap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eth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dpkt.ethernet.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Ethernet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eth.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type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== 0x0800: #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Da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li je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IP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?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3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ip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eth.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3"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marL="1363663" lvl="4"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ip.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== 6: #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Da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li je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TCP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?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ip.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3">
              <a:defRPr/>
            </a:pP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tcp.dport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==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80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and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&gt; 0: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5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http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dpkt.http.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Request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5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print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http.uri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Zadatak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r>
              <a:rPr lang="en-US" smtClean="0"/>
              <a:t>Upotrebom WireShark aplikacije log-ovati saobraćaj sa mrežnog ethernet interfejsa.</a:t>
            </a:r>
          </a:p>
          <a:p>
            <a:r>
              <a:rPr lang="en-US" smtClean="0"/>
              <a:t>Napisati skriptu koja parsira fajl dpkt bibliotekom i na konzolu ispisuje osnovne informacije o paketima.</a:t>
            </a:r>
          </a:p>
          <a:p>
            <a:r>
              <a:rPr lang="en-US" smtClean="0"/>
              <a:t>Prepraviti skriptu tako da ispisuje informacije samo o ICMP paketima</a:t>
            </a:r>
          </a:p>
          <a:p>
            <a:r>
              <a:rPr lang="en-US" smtClean="0"/>
              <a:t>Hint: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188" y="4868863"/>
            <a:ext cx="8208962" cy="936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ip.p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==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dpkt.ip.IP_PROTO_ICMP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...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XML fajlovi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Pristupi</a:t>
            </a:r>
            <a:r>
              <a:rPr lang="sr-Latn-RS" dirty="0" smtClean="0"/>
              <a:t>:</a:t>
            </a:r>
          </a:p>
          <a:p>
            <a:pPr lvl="1">
              <a:defRPr/>
            </a:pPr>
            <a:r>
              <a:rPr lang="vi-VN" dirty="0" smtClean="0"/>
              <a:t>DOM - Document Object Model</a:t>
            </a:r>
            <a:endParaRPr lang="sr-Latn-RS" dirty="0" smtClean="0"/>
          </a:p>
          <a:p>
            <a:pPr lvl="2">
              <a:defRPr/>
            </a:pPr>
            <a:r>
              <a:rPr lang="vi-VN" dirty="0" smtClean="0"/>
              <a:t>Gradi </a:t>
            </a:r>
            <a:r>
              <a:rPr lang="vi-VN" dirty="0"/>
              <a:t>objektno stablo u memoriji</a:t>
            </a:r>
          </a:p>
          <a:p>
            <a:pPr lvl="2">
              <a:defRPr/>
            </a:pPr>
            <a:r>
              <a:rPr lang="vi-VN" dirty="0"/>
              <a:t>Moguća konstrukcija programski</a:t>
            </a:r>
          </a:p>
          <a:p>
            <a:pPr lvl="1">
              <a:defRPr/>
            </a:pPr>
            <a:r>
              <a:rPr lang="vi-VN" dirty="0" smtClean="0"/>
              <a:t>SAX - Simple API for XML</a:t>
            </a:r>
            <a:endParaRPr lang="sr-Latn-RS" dirty="0" smtClean="0"/>
          </a:p>
          <a:p>
            <a:pPr lvl="2">
              <a:defRPr/>
            </a:pPr>
            <a:r>
              <a:rPr lang="vi-VN" dirty="0" smtClean="0"/>
              <a:t>Baziran </a:t>
            </a:r>
            <a:r>
              <a:rPr lang="vi-VN" dirty="0"/>
              <a:t>na događajima (Event-Oriented)</a:t>
            </a:r>
          </a:p>
          <a:p>
            <a:pPr lvl="2">
              <a:defRPr/>
            </a:pPr>
            <a:r>
              <a:rPr lang="vi-VN" dirty="0"/>
              <a:t>Bolji za procesiranje velikih dokumenata gde je samo deo dokumenta značajan za </a:t>
            </a:r>
            <a:r>
              <a:rPr lang="vi-VN" dirty="0" smtClean="0"/>
              <a:t>obradu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>
                <a:solidFill>
                  <a:prstClr val="black"/>
                </a:solidFill>
              </a:rPr>
              <a:t>Za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parsiranje</a:t>
            </a:r>
            <a:r>
              <a:rPr lang="en-US" dirty="0" smtClean="0">
                <a:solidFill>
                  <a:prstClr val="black"/>
                </a:solidFill>
              </a:rPr>
              <a:t> se </a:t>
            </a:r>
            <a:r>
              <a:rPr lang="en-US" dirty="0" err="1" smtClean="0">
                <a:solidFill>
                  <a:prstClr val="black"/>
                </a:solidFill>
              </a:rPr>
              <a:t>koriste</a:t>
            </a:r>
            <a:r>
              <a:rPr lang="en-US" dirty="0" smtClean="0">
                <a:solidFill>
                  <a:prstClr val="black"/>
                </a:solidFill>
              </a:rPr>
              <a:t> xml </a:t>
            </a:r>
            <a:r>
              <a:rPr lang="en-US" dirty="0" err="1" smtClean="0">
                <a:solidFill>
                  <a:prstClr val="black"/>
                </a:solidFill>
              </a:rPr>
              <a:t>ili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lxml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modul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prstClr val="black"/>
                </a:solidFill>
              </a:rPr>
              <a:t>U </a:t>
            </a:r>
            <a:r>
              <a:rPr lang="en-US" dirty="0" err="1" smtClean="0">
                <a:solidFill>
                  <a:prstClr val="black"/>
                </a:solidFill>
              </a:rPr>
              <a:t>ovom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kursu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sr-Latn-RS" smtClean="0">
                <a:solidFill>
                  <a:prstClr val="black"/>
                </a:solidFill>
              </a:rPr>
              <a:t>je dat uvid u lxml modul</a:t>
            </a:r>
            <a:endParaRPr lang="sr-Latn-RS" dirty="0" smtClean="0">
              <a:solidFill>
                <a:prstClr val="black"/>
              </a:solidFill>
            </a:endParaRPr>
          </a:p>
          <a:p>
            <a:pPr lvl="2">
              <a:buNone/>
              <a:defRPr/>
            </a:pPr>
            <a:endParaRPr lang="vi-VN" dirty="0"/>
          </a:p>
          <a:p>
            <a:pPr>
              <a:defRPr/>
            </a:pPr>
            <a:endParaRPr lang="en-US" cap="all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431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Primer</a:t>
            </a:r>
            <a:endParaRPr lang="en-US" cap="all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0" y="1412875"/>
            <a:ext cx="8229600" cy="51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&lt;?xml version="1.0"?&gt;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"Liechtenstein"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141100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"Austria"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"Switzerland"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"Singapore"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2011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59900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"Malaysia"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"N"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"Panama"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68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2011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13600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"Costa Rica"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"Colombia"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LXML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5425"/>
          </a:xfrm>
        </p:spPr>
        <p:txBody>
          <a:bodyPr/>
          <a:lstStyle/>
          <a:p>
            <a:r>
              <a:rPr lang="en-US" i="1" dirty="0" err="1" smtClean="0"/>
              <a:t>Pythonic</a:t>
            </a:r>
            <a:r>
              <a:rPr lang="en-US" dirty="0" smtClean="0"/>
              <a:t> binding </a:t>
            </a:r>
            <a:r>
              <a:rPr lang="en-US" dirty="0" err="1" smtClean="0"/>
              <a:t>za</a:t>
            </a:r>
            <a:r>
              <a:rPr lang="en-US" dirty="0" smtClean="0"/>
              <a:t> C </a:t>
            </a:r>
            <a:r>
              <a:rPr lang="en-US" dirty="0" err="1" smtClean="0"/>
              <a:t>biblioteke</a:t>
            </a:r>
            <a:r>
              <a:rPr lang="en-US" dirty="0" smtClean="0"/>
              <a:t> </a:t>
            </a:r>
            <a:r>
              <a:rPr lang="en-US" i="1" dirty="0" smtClean="0"/>
              <a:t>libxml2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</a:t>
            </a:r>
            <a:r>
              <a:rPr lang="en-US" i="1" dirty="0" err="1" smtClean="0"/>
              <a:t>libxslt</a:t>
            </a:r>
            <a:endParaRPr lang="en-US" i="1" dirty="0" smtClean="0"/>
          </a:p>
          <a:p>
            <a:r>
              <a:rPr lang="en-US" dirty="0" err="1" smtClean="0"/>
              <a:t>Uglavnom</a:t>
            </a:r>
            <a:r>
              <a:rPr lang="en-US" dirty="0" smtClean="0"/>
              <a:t> </a:t>
            </a:r>
            <a:r>
              <a:rPr lang="en-US" dirty="0" err="1" smtClean="0"/>
              <a:t>kompatibilna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 </a:t>
            </a:r>
            <a:r>
              <a:rPr lang="en-US" i="1" dirty="0" err="1" smtClean="0"/>
              <a:t>ElementTree</a:t>
            </a:r>
            <a:r>
              <a:rPr lang="en-US" dirty="0" smtClean="0"/>
              <a:t> 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mogućnosti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bolje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Razvija</a:t>
            </a:r>
            <a:r>
              <a:rPr lang="en-US" dirty="0" smtClean="0"/>
              <a:t> se </a:t>
            </a:r>
            <a:r>
              <a:rPr lang="en-US" dirty="0" err="1" smtClean="0"/>
              <a:t>nezavisno</a:t>
            </a:r>
            <a:r>
              <a:rPr lang="en-US" dirty="0" smtClean="0"/>
              <a:t> -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standardne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err="1" smtClean="0"/>
              <a:t>Instalacija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188" y="4365625"/>
            <a:ext cx="8064500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DCDCDC"/>
                </a:solidFill>
                <a:latin typeface="Courier New"/>
              </a:rPr>
              <a:t>pip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install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lxml</a:t>
            </a:r>
            <a:endParaRPr lang="en-US" sz="20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60375"/>
          </a:xfrm>
        </p:spPr>
        <p:txBody>
          <a:bodyPr/>
          <a:lstStyle/>
          <a:p>
            <a:r>
              <a:rPr lang="en-US" smtClean="0"/>
              <a:t>Primer - parsiranje stringa</a:t>
            </a:r>
          </a:p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11188" y="1916113"/>
            <a:ext cx="8064500" cy="288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lxml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some_xml_data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CC9393"/>
                </a:solidFill>
                <a:latin typeface="Courier New"/>
              </a:rPr>
              <a:t>"&lt;root&gt;data&lt;/root&gt;"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etree.fromstring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some_xml_data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sz="2000" dirty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2000" dirty="0" err="1">
                <a:solidFill>
                  <a:srgbClr val="7F9F7F"/>
                </a:solidFill>
                <a:latin typeface="Courier New"/>
              </a:rPr>
              <a:t>ili</a:t>
            </a:r>
            <a:r>
              <a:rPr lang="en-US" sz="2000" dirty="0">
                <a:solidFill>
                  <a:srgbClr val="7F9F7F"/>
                </a:solidFill>
                <a:latin typeface="Courier New"/>
              </a:rPr>
              <a:t> etree.XML(...)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root.tag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DCDCDC"/>
                </a:solidFill>
                <a:latin typeface="Courier New"/>
              </a:rPr>
              <a:t>root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CC9393"/>
                </a:solidFill>
                <a:latin typeface="Courier New"/>
              </a:rPr>
              <a:t>b'&lt;root&gt;data&lt;/root&gt;'</a:t>
            </a:r>
            <a:endParaRPr lang="en-US" sz="20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023938"/>
            <a:ext cx="8229600" cy="388937"/>
          </a:xfrm>
        </p:spPr>
        <p:txBody>
          <a:bodyPr/>
          <a:lstStyle/>
          <a:p>
            <a:r>
              <a:rPr lang="en-US" smtClean="0"/>
              <a:t>Primer - parsiranje fajla</a:t>
            </a:r>
          </a:p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9750" y="1628775"/>
            <a:ext cx="8280400" cy="410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io</a:t>
            </a:r>
            <a:endParaRPr lang="en-US" dirty="0">
              <a:solidFill>
                <a:schemeClr val="bg1"/>
              </a:solidFill>
              <a:latin typeface="Courier New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some_file_like_object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io.BytesIO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"&lt;root&gt;data&lt;/root&gt;"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tree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etree.parse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some_file_like_object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(tree)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b'&lt;root&gt;data&lt;/root&gt;'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tree.getroot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parse()</a:t>
            </a:r>
            <a:r>
              <a:rPr lang="en-US" dirty="0" smtClean="0"/>
              <a:t> 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prihvata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otvoreni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(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binarnom</a:t>
            </a:r>
            <a:r>
              <a:rPr lang="en-US" dirty="0" smtClean="0"/>
              <a:t> </a:t>
            </a:r>
            <a:r>
              <a:rPr lang="en-US" dirty="0" err="1" smtClean="0"/>
              <a:t>modu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podržava</a:t>
            </a:r>
            <a:r>
              <a:rPr lang="en-US" dirty="0" smtClean="0"/>
              <a:t> </a:t>
            </a:r>
            <a:r>
              <a:rPr lang="en-US" i="1" dirty="0" smtClean="0"/>
              <a:t>file-like</a:t>
            </a:r>
            <a:r>
              <a:rPr lang="en-US" dirty="0" smtClean="0"/>
              <a:t> 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smtClean="0"/>
              <a:t>ima</a:t>
            </a:r>
            <a:r>
              <a:rPr lang="en-US" dirty="0" smtClean="0"/>
              <a:t> read(</a:t>
            </a:r>
            <a:r>
              <a:rPr lang="en-US" dirty="0" err="1" smtClean="0"/>
              <a:t>byte_count</a:t>
            </a:r>
            <a:r>
              <a:rPr lang="en-US" dirty="0" smtClean="0"/>
              <a:t>) 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narednih</a:t>
            </a:r>
            <a:r>
              <a:rPr lang="en-US" dirty="0" smtClean="0"/>
              <a:t> </a:t>
            </a:r>
            <a:r>
              <a:rPr lang="en-US" dirty="0" err="1" smtClean="0"/>
              <a:t>bajtova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god se </a:t>
            </a:r>
            <a:r>
              <a:rPr lang="en-US" dirty="0" err="1" smtClean="0"/>
              <a:t>pozove</a:t>
            </a:r>
            <a:endParaRPr lang="en-US" dirty="0" smtClean="0"/>
          </a:p>
          <a:p>
            <a:pPr lvl="1"/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endParaRPr lang="en-US" dirty="0" smtClean="0"/>
          </a:p>
          <a:p>
            <a:pPr lvl="1"/>
            <a:r>
              <a:rPr lang="en-US" dirty="0" smtClean="0"/>
              <a:t>String HTTP </a:t>
            </a:r>
            <a:r>
              <a:rPr lang="en-US" dirty="0" err="1" smtClean="0"/>
              <a:t>ili</a:t>
            </a:r>
            <a:r>
              <a:rPr lang="en-US" dirty="0" smtClean="0"/>
              <a:t> FTP URL-a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ffectLst/>
              </a:rPr>
              <a:t>Parsiranje</a:t>
            </a:r>
            <a:r>
              <a:rPr lang="en-US" dirty="0" smtClean="0">
                <a:effectLst/>
              </a:rPr>
              <a:t> - </a:t>
            </a:r>
            <a:r>
              <a:rPr lang="sr-Latn-RS" dirty="0" smtClean="0">
                <a:effectLst/>
              </a:rPr>
              <a:t>e</a:t>
            </a:r>
            <a:r>
              <a:rPr lang="en-US" dirty="0" smtClean="0">
                <a:effectLst/>
              </a:rPr>
              <a:t>vent-driven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1813"/>
          </a:xfrm>
        </p:spPr>
        <p:txBody>
          <a:bodyPr/>
          <a:lstStyle/>
          <a:p>
            <a:r>
              <a:rPr lang="pl-PL" smtClean="0"/>
              <a:t>Ukoliko je potreban samo deo velikog XML fajla.</a:t>
            </a: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84213" y="1484313"/>
            <a:ext cx="7920037" cy="2052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some_file_like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io.BytesIO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"&lt;root&gt;&lt;a&gt;data&lt;/a&gt;&lt;/root&gt;"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 &gt;&gt;&gt;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event, element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etree.iterparse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some_file_like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sz="1700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"%s, %4s, %s"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% (event,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end, a, data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end, root, None</a:t>
            </a:r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468313" y="3500438"/>
            <a:ext cx="82296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None/>
            </a:pPr>
            <a:r>
              <a:rPr lang="vi-VN" sz="2600">
                <a:cs typeface="Arial" pitchFamily="34" charset="0"/>
              </a:rPr>
              <a:t>Ili ukoliko želimo da utičemo na vrstu događaja koje hvatamo</a:t>
            </a:r>
          </a:p>
          <a:p>
            <a:pPr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None/>
            </a:pPr>
            <a:r>
              <a:rPr lang="vi-VN" sz="2600">
                <a:cs typeface="Arial" pitchFamily="34" charset="0"/>
              </a:rPr>
              <a:t/>
            </a:r>
            <a:br>
              <a:rPr lang="vi-VN" sz="2600">
                <a:cs typeface="Arial" pitchFamily="34" charset="0"/>
              </a:rPr>
            </a:br>
            <a:endParaRPr lang="en-US" sz="260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3" y="4321175"/>
            <a:ext cx="7920037" cy="2060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some_file_like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io.BytesIO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"&lt;root&gt;&lt;a&gt;data&lt;/a&gt;&lt;/root&gt;"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event, element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etree.iterparse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some_file_like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sr-Latn-RS" sz="1600" dirty="0">
                <a:solidFill>
                  <a:srgbClr val="DCDCDC"/>
                </a:solidFill>
                <a:latin typeface="Courier New"/>
              </a:rPr>
              <a:t>				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events=(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"start"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"end"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)):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"%5s, %4s, %s"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% (event, element.tag,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))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start, root, None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start, a, data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end, a, data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end, root,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Element</a:t>
            </a:r>
            <a:r>
              <a:rPr lang="sr-Latn-RS" dirty="0" smtClean="0">
                <a:effectLst/>
              </a:rPr>
              <a:t>T</a:t>
            </a:r>
            <a:r>
              <a:rPr lang="en-US" dirty="0" err="1" smtClean="0">
                <a:effectLst/>
              </a:rPr>
              <a:t>ree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klasa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750" y="1196975"/>
            <a:ext cx="8064500" cy="5400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root = etree.XML('''\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en-US" sz="1600" dirty="0">
                <a:solidFill>
                  <a:srgbClr val="7F9F7F"/>
                </a:solidFill>
                <a:latin typeface="Courier New"/>
              </a:rPr>
              <a:t>&lt;?xml version="1.0"?&gt;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en-US" sz="1600" dirty="0">
                <a:solidFill>
                  <a:srgbClr val="7F9F7F"/>
                </a:solidFill>
                <a:latin typeface="Courier New"/>
              </a:rPr>
              <a:t>&lt;!DOCTYPE root SYSTEM "test" [ &lt;!ENTITY tasty "parsnips"&gt; ]&gt;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	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&amp;tasty;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... ''')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tree =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etree.ElementTree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tree.docinfo.xml_version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1.0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tree.docinfo.doctype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7F9F7F"/>
                </a:solidFill>
                <a:latin typeface="Courier New"/>
              </a:rPr>
              <a:t>&lt;!DOCTYPE root SYSTEM "test"&gt;</a:t>
            </a:r>
            <a:endParaRPr lang="sr-Latn-RS" sz="1600" dirty="0">
              <a:solidFill>
                <a:srgbClr val="7F9F7F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(tree)) #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lxml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1.3.4 and later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7F9F7F"/>
                </a:solidFill>
                <a:latin typeface="Courier New"/>
              </a:rPr>
              <a:t>&lt;!DOCTYPE root SYSTEM "test" [ </a:t>
            </a:r>
            <a:endParaRPr lang="sr-Latn-RS" sz="1600" dirty="0">
              <a:solidFill>
                <a:srgbClr val="7F9F7F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7F9F7F"/>
                </a:solidFill>
                <a:latin typeface="Courier New"/>
              </a:rPr>
              <a:t>&lt;!ENTITY tasty "parsnips"&gt; ]&gt;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6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parsnips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endParaRPr lang="sr-Latn-RS" sz="1600" dirty="0">
              <a:solidFill>
                <a:srgbClr val="E3CEAB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tree.getroot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()))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&lt;root&gt;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&lt;a&gt;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parsnips</a:t>
            </a:r>
            <a:r>
              <a:rPr lang="en-US" sz="1600" dirty="0">
                <a:solidFill>
                  <a:srgbClr val="EFEF8F"/>
                </a:solidFill>
                <a:latin typeface="Courier New"/>
              </a:rPr>
              <a:t>&lt;/a&gt;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&lt;/root&gt;</a:t>
            </a:r>
            <a:endParaRPr lang="en-US" sz="17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Sadržaj</a:t>
            </a:r>
          </a:p>
        </p:txBody>
      </p:sp>
      <p:sp>
        <p:nvSpPr>
          <p:cNvPr id="5123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dirty="0" smtClean="0"/>
              <a:t>PCAP </a:t>
            </a:r>
            <a:r>
              <a:rPr lang="en-US" dirty="0" err="1" smtClean="0"/>
              <a:t>fajlovi</a:t>
            </a:r>
            <a:endParaRPr lang="en-US" dirty="0" smtClean="0"/>
          </a:p>
          <a:p>
            <a:pPr lvl="1"/>
            <a:r>
              <a:rPr lang="en-US" dirty="0" err="1" smtClean="0"/>
              <a:t>WireShark</a:t>
            </a:r>
            <a:endParaRPr lang="en-US" dirty="0" smtClean="0"/>
          </a:p>
          <a:p>
            <a:pPr lvl="1"/>
            <a:r>
              <a:rPr lang="en-US" dirty="0" err="1" smtClean="0"/>
              <a:t>dpkt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 err="1" smtClean="0"/>
              <a:t>fajlovi</a:t>
            </a:r>
            <a:endParaRPr lang="en-US" dirty="0" smtClean="0"/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 smtClean="0"/>
              <a:t>fajlovi</a:t>
            </a:r>
            <a:endParaRPr lang="en-US" dirty="0" smtClean="0"/>
          </a:p>
          <a:p>
            <a:pPr lvl="1"/>
            <a:r>
              <a:rPr lang="en-US" dirty="0" err="1" smtClean="0"/>
              <a:t>lxml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en-US" dirty="0" smtClean="0"/>
          </a:p>
          <a:p>
            <a:pPr lvl="2"/>
            <a:r>
              <a:rPr lang="en-US" dirty="0" err="1" smtClean="0"/>
              <a:t>Parsiranje</a:t>
            </a:r>
            <a:endParaRPr lang="en-US" dirty="0" smtClean="0"/>
          </a:p>
          <a:p>
            <a:pPr lvl="2"/>
            <a:r>
              <a:rPr lang="en-US" dirty="0" err="1" smtClean="0"/>
              <a:t>Generisanje</a:t>
            </a: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Element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klasa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750" y="2060575"/>
            <a:ext cx="8064500" cy="3671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root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.append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"child1"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child2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.SubElement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"child2"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child3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.SubElement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"child3"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&lt;child1/&gt;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&lt;child2/&gt;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&lt;child3/&gt;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&lt;/root&gt;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750" y="1268413"/>
            <a:ext cx="8064500" cy="5113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child = root[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]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child.tag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child1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len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(root))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8CD0D3"/>
                </a:solidFill>
                <a:latin typeface="Courier New"/>
              </a:rPr>
              <a:t>3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root.index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(root[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]) </a:t>
            </a:r>
            <a:r>
              <a:rPr lang="en-US" sz="1700" dirty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1700" dirty="0" err="1">
                <a:solidFill>
                  <a:srgbClr val="7F9F7F"/>
                </a:solidFill>
                <a:latin typeface="Courier New"/>
              </a:rPr>
              <a:t>lxml.etree</a:t>
            </a:r>
            <a:r>
              <a:rPr lang="en-US" sz="1700" dirty="0">
                <a:solidFill>
                  <a:srgbClr val="7F9F7F"/>
                </a:solidFill>
                <a:latin typeface="Courier New"/>
              </a:rPr>
              <a:t> only!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children = list(root)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child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root: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... </a:t>
            </a:r>
            <a:r>
              <a:rPr lang="sr-Latn-RS" sz="1700" dirty="0">
                <a:solidFill>
                  <a:srgbClr val="EFEF8F"/>
                </a:solidFill>
                <a:latin typeface="Courier New"/>
              </a:rPr>
              <a:t>	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child.tag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child1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child2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child3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root.insert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etree.Element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"child0"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start = root[: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]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end = root[-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:]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print(start[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].tag)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child0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print(end[</a:t>
            </a:r>
            <a:r>
              <a:rPr lang="en-US" sz="1700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].tag)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child3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Elementi su liste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484313"/>
            <a:ext cx="8064500" cy="424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interesting=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"totally"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 interesting="totally"/&gt;'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"interesting"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totally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A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root.set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 interesting="totally" hello="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"/&gt;'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sorted(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root.keys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'hello'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'interesting'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it-IT" smtClean="0">
                <a:effectLst/>
              </a:rPr>
              <a:t>Atributi elementa su rečnici (dict)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412875"/>
            <a:ext cx="8064500" cy="4679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name, value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sorted(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root.items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EFEF8F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'%s = %r'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(name, value))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hello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interesting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'totally'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attributes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root.attrib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print(attributes[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"interesting"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totally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attributes.get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"no-such-attribute"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A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attributes[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Guten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 Tag"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print(attributes[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Guten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Tag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Guten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750" y="2276475"/>
            <a:ext cx="8064500" cy="295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"TEXT"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TEXT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b'&lt;root&gt;TEXT&lt;/root&gt;'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Text</a:t>
            </a:r>
            <a:endParaRPr lang="it-IT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8413"/>
            <a:ext cx="8064500" cy="4897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.SubElement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 1"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.SubElement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 2"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.SubElement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"another"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 3"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&lt;/child&gt;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&lt;/child&gt;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&lt;another&gt;Child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&lt;/another&gt;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&lt;/root&gt;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for 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.iter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root - None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another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Iteracija kroz stablo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484313"/>
            <a:ext cx="8064500" cy="4032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root.iter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root.iter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"another"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another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Iteracija kroz određene tag-ove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196975"/>
            <a:ext cx="8064500" cy="489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root = etree.XML('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')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b'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'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xml_declaration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=True))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7F9F7F"/>
                </a:solidFill>
                <a:latin typeface="Courier New"/>
              </a:rPr>
              <a:t>&lt;?xml version='1.0' encoding='ASCII'?&gt;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encoding='iso-8859-1'))</a:t>
            </a:r>
          </a:p>
          <a:p>
            <a:pPr>
              <a:defRPr/>
            </a:pPr>
            <a:r>
              <a:rPr lang="en-US" sz="1700" dirty="0">
                <a:solidFill>
                  <a:srgbClr val="7F9F7F"/>
                </a:solidFill>
                <a:latin typeface="Courier New"/>
              </a:rPr>
              <a:t>&lt;?xml version='1.0' encoding='iso-8859-1'?&gt;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&gt;&gt;&gt; 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=True))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/&gt;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3CEAB"/>
                </a:solidFill>
                <a:latin typeface="Courier New"/>
              </a:rPr>
              <a:t>&lt;/</a:t>
            </a:r>
            <a:r>
              <a:rPr lang="en-US" sz="17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endParaRPr lang="en-US" sz="1700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Serijalizacija</a:t>
            </a:r>
            <a:endParaRPr lang="en-US" dirty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374650" y="6165850"/>
            <a:ext cx="8229600" cy="531813"/>
          </a:xfrm>
        </p:spPr>
        <p:txBody>
          <a:bodyPr/>
          <a:lstStyle/>
          <a:p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upis</a:t>
            </a:r>
            <a:r>
              <a:rPr lang="en-US" dirty="0" smtClean="0"/>
              <a:t> u file-like </a:t>
            </a:r>
            <a:r>
              <a:rPr lang="en-US" dirty="0" err="1" smtClean="0"/>
              <a:t>objekat</a:t>
            </a:r>
            <a:r>
              <a:rPr lang="en-US" dirty="0" smtClean="0"/>
              <a:t> - </a:t>
            </a:r>
            <a:r>
              <a:rPr lang="en-US" dirty="0" err="1" smtClean="0"/>
              <a:t>tree.write</a:t>
            </a:r>
            <a:r>
              <a:rPr lang="en-US" dirty="0" smtClean="0"/>
              <a:t>(...)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Pretty printing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1728788"/>
          </a:xfrm>
        </p:spPr>
        <p:txBody>
          <a:bodyPr/>
          <a:lstStyle/>
          <a:p>
            <a:r>
              <a:rPr lang="en-US" b="1" smtClean="0"/>
              <a:t>Napomena:</a:t>
            </a:r>
            <a:r>
              <a:rPr lang="en-US" smtClean="0"/>
              <a:t> lxml "pamti" indentaciju učitanu iz fajla tako da pretty_print ne menja ove podatke. Da bi ste resetovali informacije učitane iz fajla i nanovo formatirali fajl potrebno je zameniti parser: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750" y="1268413"/>
            <a:ext cx="8064500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tree.write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50" y="3644900"/>
            <a:ext cx="8064500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parser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etree.XMLParser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remove_blank_text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EFEFAF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tree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etree.parse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(filename, parser)</a:t>
            </a:r>
          </a:p>
        </p:txBody>
      </p:sp>
      <p:sp>
        <p:nvSpPr>
          <p:cNvPr id="35846" name="Content Placeholder 2"/>
          <p:cNvSpPr txBox="1">
            <a:spLocks/>
          </p:cNvSpPr>
          <p:nvPr/>
        </p:nvSpPr>
        <p:spPr bwMode="auto">
          <a:xfrm>
            <a:off x="468313" y="465296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Izvor: </a:t>
            </a:r>
            <a:r>
              <a:rPr lang="en-US" sz="2600">
                <a:cs typeface="Arial" pitchFamily="34" charset="0"/>
                <a:hlinkClick r:id="rId2"/>
              </a:rPr>
              <a:t>http://stackoverflow.com/questions/5086922/python-pretty-xml-printer-with-lxml</a:t>
            </a:r>
            <a:endParaRPr lang="en-US" sz="260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ffectLst/>
              </a:rPr>
              <a:t>Serijalizacija</a:t>
            </a:r>
            <a:r>
              <a:rPr lang="en-US" dirty="0" smtClean="0">
                <a:effectLst/>
              </a:rPr>
              <a:t> - </a:t>
            </a:r>
            <a:r>
              <a:rPr lang="sr-Latn-RS" dirty="0">
                <a:effectLst/>
              </a:rPr>
              <a:t>e</a:t>
            </a:r>
            <a:r>
              <a:rPr lang="en-US" dirty="0" err="1" smtClean="0">
                <a:effectLst/>
              </a:rPr>
              <a:t>ncoding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50" y="1700213"/>
            <a:ext cx="8569325" cy="4032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root = etree.XML('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&gt;&lt;</a:t>
            </a:r>
            <a:r>
              <a:rPr lang="en-US" sz="1600" dirty="0" err="1">
                <a:solidFill>
                  <a:srgbClr val="EFEF8F"/>
                </a:solidFill>
                <a:latin typeface="inherit"/>
              </a:rPr>
              <a:t>br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&gt;Hello&lt;/</a:t>
            </a:r>
            <a:r>
              <a:rPr lang="en-US" sz="1600" dirty="0" err="1">
                <a:solidFill>
                  <a:srgbClr val="EFEF8F"/>
                </a:solidFill>
                <a:latin typeface="inherit"/>
              </a:rPr>
              <a:t>br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&gt;&lt;/</a:t>
            </a:r>
            <a:r>
              <a:rPr lang="en-US" sz="1600" dirty="0">
                <a:solidFill>
                  <a:srgbClr val="EFEF8F"/>
                </a:solidFill>
                <a:latin typeface="inherit"/>
              </a:rPr>
              <a:t>root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')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br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next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root.iter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br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)) </a:t>
            </a:r>
            <a:r>
              <a:rPr lang="en-US" sz="1600" dirty="0">
                <a:solidFill>
                  <a:srgbClr val="7F9F7F"/>
                </a:solidFill>
                <a:latin typeface="Courier New"/>
              </a:rPr>
              <a:t># get first result of iteration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br.tail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u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'W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\xf6rld'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(root, method=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'text'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sz="1600" dirty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1600" dirty="0" err="1">
                <a:solidFill>
                  <a:srgbClr val="7F9F7F"/>
                </a:solidFill>
                <a:latin typeface="Courier New"/>
              </a:rPr>
              <a:t>doctest</a:t>
            </a:r>
            <a:r>
              <a:rPr lang="en-US" sz="1600" dirty="0">
                <a:solidFill>
                  <a:srgbClr val="7F9F7F"/>
                </a:solidFill>
                <a:latin typeface="Courier New"/>
              </a:rPr>
              <a:t>: +ELLIPSIS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Traceback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(most recent call last):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600" dirty="0">
                <a:solidFill>
                  <a:srgbClr val="E3CEAB"/>
                </a:solidFill>
                <a:latin typeface="Courier New"/>
              </a:rPr>
              <a:t>...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UnicodeEncodeError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ascii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codec can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't encode character u'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\xf6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 ... </a:t>
            </a:r>
            <a:endParaRPr lang="sr-Latn-RS" sz="16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endParaRPr lang="sr-Latn-RS" sz="16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CC9393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etree.tostring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(root, method='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text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', encoding="UTF-8") 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b'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HelloW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\xc3\xb6rld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 </a:t>
            </a:r>
            <a:endParaRPr lang="sr-Latn-RS" sz="16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endParaRPr lang="sr-Latn-RS" sz="16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CC9393"/>
                </a:solidFill>
                <a:latin typeface="Courier New"/>
              </a:rPr>
              <a:t>&gt;&gt;&gt; 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etree.tostring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(root, encoding='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unicode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', method='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text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') 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u'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HelloW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\xf6rld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'</a:t>
            </a:r>
            <a:endParaRPr lang="en-US" sz="17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Uvod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Sintaksna</a:t>
            </a:r>
            <a:r>
              <a:rPr lang="en-US" sz="2400" dirty="0" smtClean="0"/>
              <a:t> </a:t>
            </a:r>
            <a:r>
              <a:rPr lang="en-US" sz="2400" dirty="0" err="1" smtClean="0"/>
              <a:t>analiza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Analiza</a:t>
            </a:r>
            <a:r>
              <a:rPr lang="en-US" sz="2000" dirty="0" smtClean="0"/>
              <a:t> </a:t>
            </a:r>
            <a:r>
              <a:rPr lang="en-US" sz="2000" dirty="0" err="1" smtClean="0"/>
              <a:t>linearnog</a:t>
            </a:r>
            <a:r>
              <a:rPr lang="en-US" sz="2000" dirty="0" smtClean="0"/>
              <a:t> </a:t>
            </a:r>
            <a:r>
              <a:rPr lang="en-US" sz="2000" dirty="0" err="1" smtClean="0"/>
              <a:t>zapisa</a:t>
            </a:r>
            <a:r>
              <a:rPr lang="en-US" sz="2000" dirty="0" smtClean="0"/>
              <a:t> </a:t>
            </a:r>
            <a:r>
              <a:rPr lang="en-US" sz="2000" dirty="0" err="1" smtClean="0"/>
              <a:t>niza</a:t>
            </a:r>
            <a:r>
              <a:rPr lang="en-US" sz="2000" dirty="0" smtClean="0"/>
              <a:t> </a:t>
            </a:r>
            <a:r>
              <a:rPr lang="en-US" sz="2000" dirty="0" err="1" smtClean="0"/>
              <a:t>simbola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osnovu</a:t>
            </a:r>
            <a:r>
              <a:rPr lang="en-US" sz="2000" dirty="0" smtClean="0"/>
              <a:t> </a:t>
            </a:r>
            <a:r>
              <a:rPr lang="en-US" sz="2000" dirty="0" err="1" smtClean="0"/>
              <a:t>pravila</a:t>
            </a:r>
            <a:r>
              <a:rPr lang="en-US" sz="2000" dirty="0" smtClean="0"/>
              <a:t> </a:t>
            </a:r>
            <a:r>
              <a:rPr lang="en-US" sz="2000" dirty="0" err="1" smtClean="0"/>
              <a:t>neke</a:t>
            </a:r>
            <a:r>
              <a:rPr lang="en-US" sz="2000" dirty="0" smtClean="0"/>
              <a:t> </a:t>
            </a:r>
            <a:r>
              <a:rPr lang="en-US" sz="2000" dirty="0" err="1" smtClean="0"/>
              <a:t>formalne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gramatike</a:t>
            </a:r>
            <a:r>
              <a:rPr lang="en-US" sz="2000" dirty="0" smtClean="0"/>
              <a:t> </a:t>
            </a:r>
            <a:r>
              <a:rPr lang="en-US" sz="2000" dirty="0" err="1" smtClean="0"/>
              <a:t>jezika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Transformacija</a:t>
            </a:r>
            <a:r>
              <a:rPr lang="en-US" sz="2000" dirty="0" smtClean="0"/>
              <a:t> 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u </a:t>
            </a:r>
            <a:r>
              <a:rPr lang="en-US" sz="2000" dirty="0" err="1" smtClean="0"/>
              <a:t>stablo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400" dirty="0" err="1" smtClean="0"/>
              <a:t>Stablo</a:t>
            </a:r>
            <a:r>
              <a:rPr lang="en-US" sz="2400" dirty="0" smtClean="0"/>
              <a:t> </a:t>
            </a:r>
            <a:r>
              <a:rPr lang="en-US" sz="2400" dirty="0" err="1" smtClean="0"/>
              <a:t>parsiranja</a:t>
            </a:r>
            <a:r>
              <a:rPr lang="en-US" sz="2400" dirty="0" smtClean="0"/>
              <a:t>: </a:t>
            </a:r>
          </a:p>
          <a:p>
            <a:pPr lvl="1" eaLnBrk="1" hangingPunct="1"/>
            <a:r>
              <a:rPr lang="en-US" sz="2000" dirty="0" err="1" smtClean="0"/>
              <a:t>Nastaje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niske</a:t>
            </a:r>
            <a:r>
              <a:rPr lang="en-US" sz="2000" dirty="0" smtClean="0"/>
              <a:t> </a:t>
            </a:r>
            <a:r>
              <a:rPr lang="en-US" sz="2000" dirty="0" err="1" smtClean="0"/>
              <a:t>simbola</a:t>
            </a:r>
            <a:r>
              <a:rPr lang="en-US" sz="2000" dirty="0" smtClean="0"/>
              <a:t> (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) </a:t>
            </a:r>
            <a:r>
              <a:rPr lang="en-US" sz="2000" dirty="0" err="1" smtClean="0"/>
              <a:t>procesom</a:t>
            </a:r>
            <a:r>
              <a:rPr lang="en-US" sz="2000" dirty="0" smtClean="0"/>
              <a:t> </a:t>
            </a:r>
            <a:r>
              <a:rPr lang="en-US" sz="2000" dirty="0" err="1" smtClean="0"/>
              <a:t>skeniranja</a:t>
            </a:r>
            <a:r>
              <a:rPr lang="en-US" sz="2000" dirty="0" smtClean="0"/>
              <a:t> (</a:t>
            </a:r>
            <a:r>
              <a:rPr lang="en-US" sz="2000" dirty="0" err="1" smtClean="0"/>
              <a:t>tokenizacije</a:t>
            </a:r>
            <a:r>
              <a:rPr lang="en-US" sz="2000" dirty="0" smtClean="0"/>
              <a:t> </a:t>
            </a:r>
            <a:r>
              <a:rPr lang="en-US" sz="2000" dirty="0" err="1" smtClean="0"/>
              <a:t>ili</a:t>
            </a:r>
            <a:r>
              <a:rPr lang="en-US" sz="2000" dirty="0" smtClean="0"/>
              <a:t> </a:t>
            </a:r>
            <a:r>
              <a:rPr lang="en-US" sz="2000" dirty="0" err="1" smtClean="0"/>
              <a:t>leksičke</a:t>
            </a:r>
            <a:r>
              <a:rPr lang="en-US" sz="2000" dirty="0" smtClean="0"/>
              <a:t> </a:t>
            </a:r>
            <a:r>
              <a:rPr lang="en-US" sz="2000" dirty="0" err="1" smtClean="0"/>
              <a:t>analize</a:t>
            </a:r>
            <a:r>
              <a:rPr lang="en-US" sz="2000" dirty="0" smtClean="0"/>
              <a:t>)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Listovi</a:t>
            </a:r>
            <a:r>
              <a:rPr lang="en-US" sz="2000" dirty="0" smtClean="0"/>
              <a:t> </a:t>
            </a:r>
            <a:r>
              <a:rPr lang="en-US" sz="2000" dirty="0" err="1" smtClean="0"/>
              <a:t>stabla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tokeni</a:t>
            </a:r>
            <a:r>
              <a:rPr lang="en-US" sz="2000" dirty="0" smtClean="0"/>
              <a:t> </a:t>
            </a:r>
            <a:r>
              <a:rPr lang="en-US" sz="2000" dirty="0" err="1" smtClean="0"/>
              <a:t>prepoznati</a:t>
            </a:r>
            <a:r>
              <a:rPr lang="en-US" sz="2000" dirty="0" smtClean="0"/>
              <a:t> </a:t>
            </a:r>
            <a:r>
              <a:rPr lang="en-US" sz="2000" dirty="0" err="1" smtClean="0"/>
              <a:t>od</a:t>
            </a:r>
            <a:r>
              <a:rPr lang="en-US" sz="2000" dirty="0" smtClean="0"/>
              <a:t> </a:t>
            </a:r>
            <a:r>
              <a:rPr lang="en-US" sz="2000" dirty="0" err="1" smtClean="0"/>
              <a:t>strane</a:t>
            </a:r>
            <a:r>
              <a:rPr lang="en-US" sz="2000" dirty="0" smtClean="0"/>
              <a:t> </a:t>
            </a:r>
            <a:r>
              <a:rPr lang="en-US" sz="2000" dirty="0" err="1" smtClean="0"/>
              <a:t>skenera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terminali</a:t>
            </a:r>
            <a:r>
              <a:rPr lang="en-US" sz="2000" dirty="0" smtClean="0"/>
              <a:t>) </a:t>
            </a:r>
            <a:r>
              <a:rPr lang="en-US" sz="2000" dirty="0" err="1" smtClean="0"/>
              <a:t>dok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čvorovi</a:t>
            </a:r>
            <a:r>
              <a:rPr lang="en-US" sz="2000" dirty="0" smtClean="0"/>
              <a:t> </a:t>
            </a:r>
            <a:r>
              <a:rPr lang="en-US" sz="2000" dirty="0" err="1" smtClean="0"/>
              <a:t>grananja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neterminali</a:t>
            </a:r>
            <a:r>
              <a:rPr lang="en-US" sz="2000" dirty="0" smtClean="0"/>
              <a:t>) </a:t>
            </a:r>
            <a:r>
              <a:rPr lang="en-US" sz="2000" dirty="0" err="1" smtClean="0"/>
              <a:t>definisani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gramatikom</a:t>
            </a:r>
            <a:r>
              <a:rPr lang="en-US" sz="2000" dirty="0" smtClean="0"/>
              <a:t> </a:t>
            </a:r>
            <a:r>
              <a:rPr lang="en-US" sz="2000" dirty="0" err="1" smtClean="0"/>
              <a:t>jezika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Stablo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r>
              <a:rPr lang="en-US" sz="2000" dirty="0" smtClean="0"/>
              <a:t> </a:t>
            </a:r>
            <a:r>
              <a:rPr lang="en-US" sz="2000" dirty="0" err="1" smtClean="0"/>
              <a:t>reflektuje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sintaksnu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strukturu</a:t>
            </a:r>
            <a:r>
              <a:rPr lang="en-US" sz="2000" dirty="0" smtClean="0"/>
              <a:t> 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bazi</a:t>
            </a:r>
            <a:r>
              <a:rPr lang="en-US" sz="2000" dirty="0" smtClean="0"/>
              <a:t> </a:t>
            </a:r>
            <a:r>
              <a:rPr lang="en-US" sz="2000" dirty="0" err="1" smtClean="0"/>
              <a:t>unapred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definisane</a:t>
            </a:r>
            <a:r>
              <a:rPr lang="en-US" sz="2000" dirty="0" smtClean="0"/>
              <a:t> </a:t>
            </a:r>
            <a:r>
              <a:rPr lang="en-US" sz="2000" dirty="0" err="1" smtClean="0"/>
              <a:t>formalne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gramatike</a:t>
            </a:r>
            <a:r>
              <a:rPr lang="en-US" sz="2000" dirty="0" smtClean="0"/>
              <a:t>.</a:t>
            </a: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ffectLst/>
              </a:rPr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/>
          <a:lstStyle/>
          <a:p>
            <a:r>
              <a:rPr lang="en-US" dirty="0" err="1" smtClean="0"/>
              <a:t>Iz</a:t>
            </a:r>
            <a:r>
              <a:rPr lang="en-US" dirty="0" smtClean="0"/>
              <a:t> XML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izlistati</a:t>
            </a:r>
            <a:r>
              <a:rPr lang="en-US" dirty="0" smtClean="0"/>
              <a:t> </a:t>
            </a:r>
            <a:r>
              <a:rPr lang="en-US" dirty="0" err="1" smtClean="0"/>
              <a:t>države</a:t>
            </a:r>
            <a:endParaRPr lang="en-US" dirty="0" smtClean="0"/>
          </a:p>
          <a:p>
            <a:r>
              <a:rPr lang="en-US" dirty="0" err="1" smtClean="0"/>
              <a:t>Izračunati</a:t>
            </a:r>
            <a:r>
              <a:rPr lang="en-US" dirty="0" smtClean="0"/>
              <a:t> </a:t>
            </a:r>
            <a:r>
              <a:rPr lang="en-US" dirty="0" err="1" smtClean="0"/>
              <a:t>ukupan</a:t>
            </a:r>
            <a:r>
              <a:rPr lang="en-US" dirty="0" smtClean="0"/>
              <a:t> </a:t>
            </a:r>
            <a:r>
              <a:rPr lang="en-US" dirty="0" err="1" smtClean="0"/>
              <a:t>gdppc</a:t>
            </a:r>
            <a:endParaRPr lang="en-US" dirty="0" smtClean="0"/>
          </a:p>
          <a:p>
            <a:r>
              <a:rPr lang="en-US" dirty="0" err="1" smtClean="0"/>
              <a:t>Modifikovati</a:t>
            </a:r>
            <a:r>
              <a:rPr lang="en-US" dirty="0" smtClean="0"/>
              <a:t> XML </a:t>
            </a:r>
            <a:r>
              <a:rPr lang="en-US" dirty="0" err="1" smtClean="0"/>
              <a:t>dodavanjem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države</a:t>
            </a:r>
            <a:endParaRPr lang="sr-Latn-RS" dirty="0" smtClean="0"/>
          </a:p>
          <a:p>
            <a:r>
              <a:rPr lang="sr-Latn-RS" dirty="0" smtClean="0"/>
              <a:t>Upisati modifikovani xml u fajl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JSON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JavaScript Object Notation (JSON)</a:t>
            </a:r>
            <a:r>
              <a:rPr lang="en-US" smtClean="0"/>
              <a:t> - jednostavan format za razmenu podataka</a:t>
            </a:r>
          </a:p>
          <a:p>
            <a:r>
              <a:rPr lang="en-US" smtClean="0"/>
              <a:t>Nastao u JavaScript jeziku</a:t>
            </a:r>
          </a:p>
          <a:p>
            <a:r>
              <a:rPr lang="en-US" smtClean="0"/>
              <a:t>Prvo se koristio za Web aplikacije, ali se danas koristi i u raznim drugim scenarijima</a:t>
            </a:r>
          </a:p>
          <a:p>
            <a:r>
              <a:rPr lang="en-US" smtClean="0"/>
              <a:t>Serijalizacija/deserijalizacija u python-u je podržana standardnim json modulom.</a:t>
            </a:r>
          </a:p>
          <a:p>
            <a:r>
              <a:rPr lang="en-US" smtClean="0"/>
              <a:t>Json podržava dobro mapiranje na Python tipove (liste, mape ...)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604838"/>
          </a:xfrm>
        </p:spPr>
        <p:txBody>
          <a:bodyPr/>
          <a:lstStyle/>
          <a:p>
            <a:r>
              <a:rPr lang="en-US" smtClean="0"/>
              <a:t>Primer JSON fajla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8136904" cy="4752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"glossary":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"title":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"example glossary"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"title":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"ID":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SortAs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"Standard Generalized Markup Language"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"Acronym":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"Abbrev":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"ISO 8879:1986"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"A meta-markup language."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[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"XML"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]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GlossSee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"markup"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3132138" y="6237288"/>
            <a:ext cx="2517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http://json.org/example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93713" y="836712"/>
            <a:ext cx="8229600" cy="503238"/>
          </a:xfrm>
        </p:spPr>
        <p:txBody>
          <a:bodyPr/>
          <a:lstStyle/>
          <a:p>
            <a:r>
              <a:rPr lang="en-US" dirty="0" err="1" smtClean="0"/>
              <a:t>Prethodnom</a:t>
            </a:r>
            <a:r>
              <a:rPr lang="en-US" dirty="0" smtClean="0"/>
              <a:t> JSON </a:t>
            </a:r>
            <a:r>
              <a:rPr lang="en-US" dirty="0" err="1" smtClean="0"/>
              <a:t>fajlu</a:t>
            </a:r>
            <a:r>
              <a:rPr lang="en-US" dirty="0" smtClean="0"/>
              <a:t>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sledeći</a:t>
            </a:r>
            <a:r>
              <a:rPr lang="en-US" dirty="0" smtClean="0"/>
              <a:t> XML </a:t>
            </a:r>
            <a:r>
              <a:rPr lang="en-US" dirty="0" err="1" smtClean="0"/>
              <a:t>fajl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1268760"/>
            <a:ext cx="8424936" cy="5328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&lt;!DOCTYPE glossary PUBLIC "-//OASIS//DTD </a:t>
            </a:r>
            <a:r>
              <a:rPr lang="en-US" dirty="0" err="1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DocBook</a:t>
            </a:r>
            <a:r>
              <a:rPr lang="en-US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 V3.1//EN"&gt;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r-Latn-RS" dirty="0">
              <a:solidFill>
                <a:srgbClr val="E3CEAB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example 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SortAs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Standard Generalized Markup Language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 smtClean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Acronym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SGML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Acronym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Abbrev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ISO 8879:1986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Abbrev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A meta-markup language.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"XML"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"markup"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4587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cap="all" dirty="0" err="1" smtClean="0">
                <a:effectLst/>
              </a:rPr>
              <a:t>U</a:t>
            </a:r>
            <a:r>
              <a:rPr lang="en-US" dirty="0" err="1" smtClean="0">
                <a:effectLst/>
              </a:rPr>
              <a:t>čitavanje</a:t>
            </a:r>
            <a:r>
              <a:rPr lang="en-US" cap="all" dirty="0" smtClean="0">
                <a:effectLst/>
              </a:rPr>
              <a:t> </a:t>
            </a:r>
            <a:r>
              <a:rPr lang="en-US" cap="all" dirty="0">
                <a:effectLst/>
              </a:rPr>
              <a:t>- </a:t>
            </a:r>
            <a:r>
              <a:rPr lang="en-US" dirty="0" err="1" smtClean="0">
                <a:effectLst/>
              </a:rPr>
              <a:t>parsiranje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31800"/>
          </a:xfrm>
        </p:spPr>
        <p:txBody>
          <a:bodyPr/>
          <a:lstStyle/>
          <a:p>
            <a:r>
              <a:rPr lang="en-US" smtClean="0"/>
              <a:t>Iz fajla</a:t>
            </a:r>
          </a:p>
        </p:txBody>
      </p:sp>
      <p:sp>
        <p:nvSpPr>
          <p:cNvPr id="41988" name="Content Placeholder 2"/>
          <p:cNvSpPr txBox="1">
            <a:spLocks/>
          </p:cNvSpPr>
          <p:nvPr/>
        </p:nvSpPr>
        <p:spPr bwMode="auto">
          <a:xfrm>
            <a:off x="609600" y="28019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Iz stringa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28775"/>
            <a:ext cx="8229600" cy="1152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with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open('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json_example.json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',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 'r'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(f) </a:t>
            </a:r>
          </a:p>
          <a:p>
            <a:pPr lvl="1"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json_obj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284538"/>
            <a:ext cx="8229600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('[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"foo"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,{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"bar"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"baz"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,null,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1.0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]}]')</a:t>
            </a:r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601663" y="393382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EFB100"/>
              </a:buClr>
              <a:buSzPct val="80000"/>
              <a:buFont typeface="Wingdings" pitchFamily="2" charset="2"/>
              <a:buChar char="l"/>
            </a:pPr>
            <a:r>
              <a:rPr lang="nn-NO" sz="2200">
                <a:cs typeface="Arial" pitchFamily="34" charset="0"/>
              </a:rPr>
              <a:t>Iz stringa preko StringIO biblioteke</a:t>
            </a:r>
            <a:endParaRPr lang="en-US" sz="2200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175" y="4508500"/>
            <a:ext cx="8229600" cy="936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('[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"streaming API"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]')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4587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err="1" smtClean="0">
                <a:effectLst/>
              </a:rPr>
              <a:t>Serijalizacija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23938"/>
            <a:ext cx="8229600" cy="388937"/>
          </a:xfrm>
        </p:spPr>
        <p:txBody>
          <a:bodyPr/>
          <a:lstStyle/>
          <a:p>
            <a:r>
              <a:rPr lang="en-US" smtClean="0"/>
              <a:t>U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1484313"/>
            <a:ext cx="8229600" cy="649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(['foo', {'bar': ('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baz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', </a:t>
            </a:r>
            <a:r>
              <a:rPr lang="en-US" dirty="0">
                <a:solidFill>
                  <a:srgbClr val="EFEF8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1.0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)}])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5038"/>
            <a:ext cx="8229600" cy="503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.dumps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({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 smtClean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"b": </a:t>
            </a:r>
            <a:r>
              <a:rPr lang="en-US" dirty="0" smtClean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"a": </a:t>
            </a:r>
            <a:r>
              <a:rPr lang="en-US" dirty="0" smtClean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}, 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sort_keys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=True)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43014" name="Content Placeholder 2"/>
          <p:cNvSpPr txBox="1">
            <a:spLocks/>
          </p:cNvSpPr>
          <p:nvPr/>
        </p:nvSpPr>
        <p:spPr bwMode="auto">
          <a:xfrm>
            <a:off x="446088" y="2708275"/>
            <a:ext cx="8229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U fajl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550" y="3141663"/>
            <a:ext cx="8229600" cy="9350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[{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}]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with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open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dumpfile.json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'w'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json.dump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f)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550" y="4149725"/>
            <a:ext cx="8229600" cy="115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(['streaming </a:t>
            </a:r>
            <a:r>
              <a:rPr lang="en-US" dirty="0">
                <a:solidFill>
                  <a:srgbClr val="EFEF8F"/>
                </a:solidFill>
                <a:latin typeface="Courier New"/>
              </a:rPr>
              <a:t>API'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.getvalue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</a:t>
            </a:r>
          </a:p>
        </p:txBody>
      </p:sp>
      <p:sp>
        <p:nvSpPr>
          <p:cNvPr id="43017" name="Content Placeholder 2"/>
          <p:cNvSpPr txBox="1">
            <a:spLocks/>
          </p:cNvSpPr>
          <p:nvPr/>
        </p:nvSpPr>
        <p:spPr bwMode="auto">
          <a:xfrm>
            <a:off x="395288" y="5229225"/>
            <a:ext cx="8229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U fajl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50" y="5732463"/>
            <a:ext cx="8229600" cy="649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mtClean="0">
                <a:solidFill>
                  <a:srgbClr val="DCDCDC"/>
                </a:solidFill>
                <a:latin typeface="Courier New"/>
              </a:rPr>
              <a:t>json.dump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({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'4'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8CD0D3"/>
                </a:solidFill>
                <a:latin typeface="inherit"/>
              </a:rPr>
              <a:t>5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'6'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8CD0D3"/>
                </a:solidFill>
                <a:latin typeface="inherit"/>
              </a:rPr>
              <a:t>7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},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sort_keys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=True, indent=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4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separators=(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','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': 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), f)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xfrm>
            <a:off x="107950" y="115888"/>
            <a:ext cx="7920038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Zadatak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sadržajem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Učitati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Izvršiti</a:t>
            </a:r>
            <a:r>
              <a:rPr lang="en-US" dirty="0" smtClean="0"/>
              <a:t> </a:t>
            </a:r>
            <a:r>
              <a:rPr lang="en-US" dirty="0" err="1" smtClean="0"/>
              <a:t>proizvoljnu</a:t>
            </a:r>
            <a:r>
              <a:rPr lang="en-US" dirty="0" smtClean="0"/>
              <a:t> </a:t>
            </a:r>
            <a:r>
              <a:rPr lang="en-US" dirty="0" err="1" smtClean="0"/>
              <a:t>izmenu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učitanom</a:t>
            </a:r>
            <a:r>
              <a:rPr lang="en-US" dirty="0" smtClean="0"/>
              <a:t> </a:t>
            </a:r>
            <a:r>
              <a:rPr lang="en-US" dirty="0" err="1" smtClean="0"/>
              <a:t>strukturom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upisati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generi</a:t>
            </a:r>
            <a:r>
              <a:rPr lang="sr-Latn-RS" dirty="0" smtClean="0"/>
              <a:t>čki </a:t>
            </a:r>
            <a:r>
              <a:rPr lang="en-US" dirty="0" err="1" smtClean="0"/>
              <a:t>konvertor</a:t>
            </a:r>
            <a:r>
              <a:rPr lang="en-US" dirty="0" smtClean="0"/>
              <a:t> (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smtClean="0"/>
              <a:t>) JSON </a:t>
            </a:r>
            <a:r>
              <a:rPr lang="en-US" dirty="0" smtClean="0"/>
              <a:t>u XML </a:t>
            </a:r>
            <a:r>
              <a:rPr lang="en-US" dirty="0" err="1" smtClean="0"/>
              <a:t>fajlove</a:t>
            </a:r>
            <a:r>
              <a:rPr lang="en-US" dirty="0" smtClean="0"/>
              <a:t> </a:t>
            </a:r>
            <a:r>
              <a:rPr lang="en-US" dirty="0" err="1" smtClean="0"/>
              <a:t>upotrebom</a:t>
            </a:r>
            <a:r>
              <a:rPr lang="en-US" dirty="0" smtClean="0"/>
              <a:t> </a:t>
            </a:r>
            <a:r>
              <a:rPr lang="en-US" i="1" dirty="0" err="1" smtClean="0"/>
              <a:t>json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</a:t>
            </a:r>
            <a:r>
              <a:rPr lang="en-US" i="1" dirty="0" err="1" smtClean="0"/>
              <a:t>lxml</a:t>
            </a:r>
            <a:r>
              <a:rPr lang="en-US" i="1" dirty="0" smtClean="0"/>
              <a:t> </a:t>
            </a:r>
            <a:r>
              <a:rPr lang="en-US" dirty="0" err="1" smtClean="0"/>
              <a:t>biblioteka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r-Latn-RS" dirty="0" smtClean="0"/>
              <a:t>Stablo apstraktne sintakse:</a:t>
            </a:r>
          </a:p>
          <a:p>
            <a:pPr lvl="1">
              <a:defRPr/>
            </a:pPr>
            <a:r>
              <a:rPr lang="sr-Latn-RS" dirty="0" smtClean="0"/>
              <a:t>S</a:t>
            </a:r>
            <a:r>
              <a:rPr lang="en-US" dirty="0" err="1" smtClean="0"/>
              <a:t>vaki</a:t>
            </a:r>
            <a:r>
              <a:rPr lang="en-US" dirty="0" smtClean="0"/>
              <a:t> </a:t>
            </a:r>
            <a:r>
              <a:rPr lang="en-US" dirty="0" err="1" smtClean="0"/>
              <a:t>iskaz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datom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apstraktan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opisati</a:t>
            </a:r>
            <a:r>
              <a:rPr lang="en-US" dirty="0" smtClean="0"/>
              <a:t> </a:t>
            </a:r>
            <a:r>
              <a:rPr lang="en-US" dirty="0" err="1" smtClean="0"/>
              <a:t>stablom</a:t>
            </a:r>
            <a:r>
              <a:rPr lang="en-US" dirty="0" smtClean="0"/>
              <a:t> </a:t>
            </a:r>
            <a:r>
              <a:rPr lang="en-US" dirty="0" err="1" smtClean="0"/>
              <a:t>apstraktne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r>
              <a:rPr lang="en-US" dirty="0" smtClean="0"/>
              <a:t> (</a:t>
            </a:r>
            <a:r>
              <a:rPr lang="en-US" i="1" dirty="0"/>
              <a:t>Abstract Syntax Tree</a:t>
            </a:r>
            <a:r>
              <a:rPr lang="en-US" dirty="0" smtClean="0"/>
              <a:t>).</a:t>
            </a:r>
            <a:endParaRPr lang="sr-Latn-RS" dirty="0" smtClean="0"/>
          </a:p>
          <a:p>
            <a:pPr lvl="1">
              <a:defRPr/>
            </a:pPr>
            <a:r>
              <a:rPr lang="en-US" dirty="0" smtClean="0"/>
              <a:t>AST je </a:t>
            </a:r>
            <a:r>
              <a:rPr lang="en-US" dirty="0" err="1" smtClean="0"/>
              <a:t>usmereno</a:t>
            </a:r>
            <a:r>
              <a:rPr lang="en-US" dirty="0" smtClean="0"/>
              <a:t> </a:t>
            </a:r>
            <a:r>
              <a:rPr lang="en-US" dirty="0" err="1" smtClean="0"/>
              <a:t>labelirano</a:t>
            </a:r>
            <a:r>
              <a:rPr lang="en-US" dirty="0" smtClean="0"/>
              <a:t> </a:t>
            </a:r>
            <a:r>
              <a:rPr lang="en-US" dirty="0" err="1" smtClean="0"/>
              <a:t>stablo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čvorovi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instance </a:t>
            </a:r>
            <a:r>
              <a:rPr lang="en-US" dirty="0" err="1" smtClean="0"/>
              <a:t>koncepata</a:t>
            </a:r>
            <a:r>
              <a:rPr lang="en-US" dirty="0" smtClean="0"/>
              <a:t> </a:t>
            </a:r>
            <a:r>
              <a:rPr lang="en-US" dirty="0" err="1" smtClean="0"/>
              <a:t>apstraktne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r>
              <a:rPr lang="en-US" dirty="0" smtClean="0"/>
              <a:t>.</a:t>
            </a:r>
            <a:endParaRPr lang="sr-Latn-RS" dirty="0" smtClean="0"/>
          </a:p>
          <a:p>
            <a:pPr lvl="1">
              <a:defRPr/>
            </a:pP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apstraktne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suštinu</a:t>
            </a:r>
            <a:r>
              <a:rPr lang="en-US" dirty="0"/>
              <a:t> </a:t>
            </a:r>
            <a:r>
              <a:rPr lang="en-US" dirty="0" err="1"/>
              <a:t>jezičkog</a:t>
            </a:r>
            <a:r>
              <a:rPr lang="en-US" dirty="0"/>
              <a:t> </a:t>
            </a:r>
            <a:r>
              <a:rPr lang="en-US" dirty="0" err="1"/>
              <a:t>iskaza</a:t>
            </a:r>
            <a:r>
              <a:rPr lang="en-US" dirty="0" smtClean="0"/>
              <a:t>.</a:t>
            </a:r>
            <a:endParaRPr lang="sr-Latn-RS" dirty="0" smtClean="0"/>
          </a:p>
          <a:p>
            <a:pPr lvl="1">
              <a:defRPr/>
            </a:pP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gramatika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apstraktne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zapisati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rezultuje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stablima</a:t>
            </a:r>
            <a:r>
              <a:rPr lang="en-US" dirty="0"/>
              <a:t>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PCAP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PCAP (</a:t>
            </a:r>
            <a:r>
              <a:rPr lang="en-US" b="1" smtClean="0"/>
              <a:t>P</a:t>
            </a:r>
            <a:r>
              <a:rPr lang="en-US" smtClean="0"/>
              <a:t>acket </a:t>
            </a:r>
            <a:r>
              <a:rPr lang="en-US" b="1" smtClean="0"/>
              <a:t>CAP</a:t>
            </a:r>
            <a:r>
              <a:rPr lang="en-US" smtClean="0"/>
              <a:t>ture) - API za analizu mrežnog saobraćaja.</a:t>
            </a:r>
          </a:p>
          <a:p>
            <a:r>
              <a:rPr lang="en-US" smtClean="0"/>
              <a:t>Na Unix-like sistemima – libpcap</a:t>
            </a:r>
          </a:p>
          <a:p>
            <a:r>
              <a:rPr lang="en-US" smtClean="0"/>
              <a:t>Na Windows-u - WinPcap - port libpcap-a</a:t>
            </a:r>
          </a:p>
          <a:p>
            <a:r>
              <a:rPr lang="en-US" smtClean="0">
                <a:hlinkClick r:id="rId2"/>
              </a:rPr>
              <a:t>Binarni fajl format</a:t>
            </a:r>
            <a:r>
              <a:rPr lang="en-US" smtClean="0"/>
              <a:t> - aplikacije: WireShark, tcpdump..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pPr>
              <a:defRPr/>
            </a:pPr>
            <a:r>
              <a:rPr lang="en-US" cap="all" dirty="0"/>
              <a:t>DPKT</a:t>
            </a:r>
            <a:r>
              <a:rPr lang="en-US" b="1" cap="all" dirty="0"/>
              <a:t> </a:t>
            </a:r>
            <a:r>
              <a:rPr lang="en-US" dirty="0" err="1" smtClean="0"/>
              <a:t>biblioteka</a:t>
            </a:r>
            <a:endParaRPr lang="en-US" dirty="0" smtClean="0"/>
          </a:p>
          <a:p>
            <a:pPr lvl="1">
              <a:defRPr/>
            </a:pPr>
            <a:r>
              <a:rPr lang="en-US" sz="2600" dirty="0" smtClean="0"/>
              <a:t>Python </a:t>
            </a:r>
            <a:r>
              <a:rPr lang="en-US" sz="2600" dirty="0" err="1"/>
              <a:t>biblioteka</a:t>
            </a:r>
            <a:r>
              <a:rPr lang="en-US" sz="2600" dirty="0"/>
              <a:t> </a:t>
            </a:r>
            <a:r>
              <a:rPr lang="en-US" sz="2600" dirty="0" err="1"/>
              <a:t>za</a:t>
            </a:r>
            <a:r>
              <a:rPr lang="en-US" sz="2600" dirty="0"/>
              <a:t> </a:t>
            </a:r>
            <a:r>
              <a:rPr lang="en-US" sz="2600" dirty="0" err="1"/>
              <a:t>parsiranje</a:t>
            </a:r>
            <a:r>
              <a:rPr lang="en-US" sz="2600" dirty="0"/>
              <a:t> </a:t>
            </a:r>
            <a:r>
              <a:rPr lang="en-US" sz="2600" dirty="0" err="1"/>
              <a:t>pcap</a:t>
            </a:r>
            <a:r>
              <a:rPr lang="en-US" sz="2600" dirty="0"/>
              <a:t> </a:t>
            </a:r>
            <a:r>
              <a:rPr lang="en-US" sz="2600" dirty="0" err="1"/>
              <a:t>fajlova</a:t>
            </a:r>
            <a:r>
              <a:rPr lang="en-US" sz="2600" dirty="0"/>
              <a:t> i </a:t>
            </a:r>
            <a:r>
              <a:rPr lang="en-US" sz="2600" dirty="0" err="1"/>
              <a:t>generisanje</a:t>
            </a:r>
            <a:r>
              <a:rPr lang="en-US" sz="2600" dirty="0"/>
              <a:t> </a:t>
            </a:r>
            <a:r>
              <a:rPr lang="en-US" sz="2600" dirty="0" err="1"/>
              <a:t>paketa</a:t>
            </a:r>
            <a:r>
              <a:rPr lang="en-US" sz="2600" dirty="0"/>
              <a:t>.</a:t>
            </a:r>
          </a:p>
          <a:p>
            <a:pPr lvl="1">
              <a:defRPr/>
            </a:pPr>
            <a:r>
              <a:rPr lang="en-US" sz="2600" dirty="0" err="1"/>
              <a:t>Instalacija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755650" y="3284538"/>
            <a:ext cx="7920038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DCDCDC"/>
                </a:solidFill>
                <a:latin typeface="Courier New"/>
              </a:rPr>
              <a:t>pip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install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dpkt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-fix</a:t>
            </a:r>
            <a:endParaRPr lang="en-US" sz="20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31812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Primer 1:</a:t>
            </a:r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 smtClean="0"/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 smtClean="0"/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 smtClean="0"/>
          </a:p>
          <a:p>
            <a:pPr>
              <a:defRPr/>
            </a:pPr>
            <a:endParaRPr lang="sr-Latn-RS" dirty="0"/>
          </a:p>
          <a:p>
            <a:pPr marL="0" indent="0" algn="ctr">
              <a:buFont typeface="Wingdings" pitchFamily="2" charset="2"/>
              <a:buNone/>
              <a:defRPr/>
            </a:pPr>
            <a:endParaRPr lang="sr-Latn-RS" sz="1600" dirty="0" smtClean="0">
              <a:hlinkClick r:id="rId2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1600" dirty="0" smtClean="0">
                <a:hlinkClick r:id="rId2"/>
              </a:rPr>
              <a:t>https://jon.oberheide.org/blog/2008/10/15/dpkt-tutorial-2-parsing-a-pcap-file/</a:t>
            </a:r>
            <a:endParaRPr lang="sr-Latn-R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5650" y="2205038"/>
            <a:ext cx="7704138" cy="32400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DCDCDC"/>
                </a:solidFill>
                <a:latin typeface="Courier New"/>
              </a:rPr>
              <a:t>&gt;&gt;&gt; f = open(</a:t>
            </a:r>
            <a:r>
              <a:rPr lang="en-US" sz="24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2400" dirty="0" err="1">
                <a:solidFill>
                  <a:srgbClr val="CC9393"/>
                </a:solidFill>
                <a:latin typeface="Courier New"/>
              </a:rPr>
              <a:t>test.pcap</a:t>
            </a:r>
            <a:r>
              <a:rPr lang="en-US" sz="2400" dirty="0">
                <a:solidFill>
                  <a:srgbClr val="CC9393"/>
                </a:solidFill>
                <a:latin typeface="Courier New"/>
              </a:rPr>
              <a:t>', '</a:t>
            </a:r>
            <a:r>
              <a:rPr lang="en-US" sz="2400" dirty="0" err="1">
                <a:solidFill>
                  <a:srgbClr val="CC9393"/>
                </a:solidFill>
                <a:latin typeface="Courier New"/>
              </a:rPr>
              <a:t>rb</a:t>
            </a:r>
            <a:r>
              <a:rPr lang="en-US" sz="24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pcap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dpkt.pcap.Reader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(f)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sz="2400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ts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pcap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: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DCDCDC"/>
                </a:solidFill>
                <a:latin typeface="Courier New"/>
              </a:rPr>
              <a:t>&gt;&gt;&gt; 	print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ts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len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2400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8CD0D3"/>
                </a:solidFill>
                <a:latin typeface="Courier New"/>
              </a:rPr>
              <a:t>1220901348.61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8CD0D3"/>
                </a:solidFill>
                <a:latin typeface="Courier New"/>
              </a:rPr>
              <a:t>66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8CD0D3"/>
                </a:solidFill>
                <a:latin typeface="Courier New"/>
              </a:rPr>
              <a:t>1220901348.68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8CD0D3"/>
                </a:solidFill>
                <a:latin typeface="Courier New"/>
              </a:rPr>
              <a:t>66</a:t>
            </a:r>
            <a:r>
              <a:rPr lang="en-US" sz="24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400" dirty="0">
              <a:solidFill>
                <a:srgbClr val="DCDCDC"/>
              </a:solidFill>
              <a:latin typeface="Courier New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2400" dirty="0">
                <a:solidFill>
                  <a:srgbClr val="E3CEAB"/>
                </a:solidFill>
                <a:latin typeface="Courier New"/>
              </a:rPr>
              <a:t>...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r>
              <a:rPr lang="en-US" smtClean="0"/>
              <a:t>Primer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1700213"/>
            <a:ext cx="7921625" cy="41767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for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pcap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eth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dpkt.ethernet.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Ethernet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buf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eth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Ethernet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src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='\x00\x1a\xa0kUf',dst='\x00\x13I\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xae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\x84,', 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IP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src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='\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xc0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xa8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n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n'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off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=16384, 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dst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='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C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x17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\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x030'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sum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=25129, 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len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=52,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p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=6,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id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=51105,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TCP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seq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=9632694,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off_x2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=128, 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ack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=3382015884,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win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=54,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sum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=65372,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flags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=17, </a:t>
            </a:r>
            <a:r>
              <a:rPr lang="en-US" dirty="0" err="1">
                <a:solidFill>
                  <a:srgbClr val="EFEF8F"/>
                </a:solidFill>
                <a:latin typeface="inherit"/>
              </a:rPr>
              <a:t>dport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=80, </a:t>
            </a:r>
            <a:r>
              <a:rPr lang="en-US" dirty="0">
                <a:solidFill>
                  <a:srgbClr val="EFEF8F"/>
                </a:solidFill>
                <a:latin typeface="inherit"/>
              </a:rPr>
              <a:t>sport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=56145)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eth.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ip.</a:t>
            </a:r>
            <a:r>
              <a:rPr lang="en-US" dirty="0" err="1">
                <a:solidFill>
                  <a:srgbClr val="E3CEAB"/>
                </a:solidFill>
                <a:latin typeface="inherit"/>
              </a:rPr>
              <a:t>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print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tcp.sport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8CD0D3"/>
                </a:solidFill>
                <a:latin typeface="Courier New"/>
              </a:rPr>
              <a:t>56145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&gt;&gt;&gt; print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tcp.dport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8CD0D3"/>
                </a:solidFill>
                <a:latin typeface="Courier New"/>
              </a:rPr>
              <a:t>80</a:t>
            </a:r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95313" y="6021388"/>
            <a:ext cx="793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https://jon.oberheide.org/blog/2008/10/15/dpkt-tutorial-2-parsing-a-pcap-file/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700213"/>
            <a:ext cx="8135938" cy="381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tcp.dport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==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80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&gt;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FEF8F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EFEF8F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http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dpkt.http.Request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tcp.data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http.method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GET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http.uri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/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testurl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http.version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8CD0D3"/>
                </a:solidFill>
                <a:latin typeface="Courier New"/>
              </a:rPr>
              <a:t>1.1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http.headers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'user-agent'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Mozilla/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5.0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(X11; U; Linux x86_64; en-US; rv: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1.9.0.5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endParaRPr lang="en-US" dirty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39750" y="5805488"/>
            <a:ext cx="813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https://jon.oberheide.org/blog/2008/10/15/dpkt-tutorial-2-parsing-a-pcap-file/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b="0" i="0" dirty="0" smtClean="0">
            <a:solidFill>
              <a:srgbClr val="DCDCDC"/>
            </a:solidFill>
            <a:effectLst/>
            <a:latin typeface="Courier New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931</TotalTime>
  <Words>1725</Words>
  <Application>Microsoft Office PowerPoint</Application>
  <PresentationFormat>On-screen Show (4:3)</PresentationFormat>
  <Paragraphs>436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ppt_RT-RK</vt:lpstr>
      <vt:lpstr>Python kurs</vt:lpstr>
      <vt:lpstr>Sadržaj</vt:lpstr>
      <vt:lpstr>Uvod</vt:lpstr>
      <vt:lpstr>Slide 4</vt:lpstr>
      <vt:lpstr>PCAP</vt:lpstr>
      <vt:lpstr>Slide 6</vt:lpstr>
      <vt:lpstr>Slide 7</vt:lpstr>
      <vt:lpstr>Slide 8</vt:lpstr>
      <vt:lpstr>Slide 9</vt:lpstr>
      <vt:lpstr>Slide 10</vt:lpstr>
      <vt:lpstr>Zadatak</vt:lpstr>
      <vt:lpstr>XML fajlovi</vt:lpstr>
      <vt:lpstr>Slide 13</vt:lpstr>
      <vt:lpstr>LXML</vt:lpstr>
      <vt:lpstr>Slide 15</vt:lpstr>
      <vt:lpstr>Slide 16</vt:lpstr>
      <vt:lpstr>Slide 17</vt:lpstr>
      <vt:lpstr>Parsiranje - event-driven</vt:lpstr>
      <vt:lpstr>ElementTree klasa</vt:lpstr>
      <vt:lpstr>Element klasa</vt:lpstr>
      <vt:lpstr>Elementi su liste</vt:lpstr>
      <vt:lpstr>Atributi elementa su rečnici (dict)</vt:lpstr>
      <vt:lpstr>Slide 23</vt:lpstr>
      <vt:lpstr>Text</vt:lpstr>
      <vt:lpstr>Iteracija kroz stablo</vt:lpstr>
      <vt:lpstr>Iteracija kroz određene tag-ove</vt:lpstr>
      <vt:lpstr>Serijalizacija</vt:lpstr>
      <vt:lpstr>Pretty printing</vt:lpstr>
      <vt:lpstr>Serijalizacija - encoding</vt:lpstr>
      <vt:lpstr>Zadatak</vt:lpstr>
      <vt:lpstr>JSON</vt:lpstr>
      <vt:lpstr>Slide 32</vt:lpstr>
      <vt:lpstr>Slide 33</vt:lpstr>
      <vt:lpstr>Učitavanje - parsiranje</vt:lpstr>
      <vt:lpstr>Serijalizacija</vt:lpstr>
      <vt:lpstr>Zadatak</vt:lpstr>
      <vt:lpstr>Slide 37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Training</dc:title>
  <dc:creator>benarik</dc:creator>
  <cp:lastModifiedBy>Velimir Vujanovic</cp:lastModifiedBy>
  <cp:revision>160</cp:revision>
  <dcterms:created xsi:type="dcterms:W3CDTF">2012-01-05T09:11:59Z</dcterms:created>
  <dcterms:modified xsi:type="dcterms:W3CDTF">2015-08-07T08:55:18Z</dcterms:modified>
</cp:coreProperties>
</file>