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5" r:id="rId5"/>
    <p:sldId id="266" r:id="rId6"/>
    <p:sldId id="264" r:id="rId7"/>
    <p:sldId id="263" r:id="rId8"/>
    <p:sldId id="262" r:id="rId9"/>
    <p:sldId id="261" r:id="rId10"/>
    <p:sldId id="269" r:id="rId11"/>
    <p:sldId id="275" r:id="rId12"/>
    <p:sldId id="268" r:id="rId13"/>
    <p:sldId id="273" r:id="rId14"/>
    <p:sldId id="274" r:id="rId15"/>
    <p:sldId id="272" r:id="rId16"/>
    <p:sldId id="271" r:id="rId17"/>
    <p:sldId id="283" r:id="rId18"/>
    <p:sldId id="282" r:id="rId19"/>
    <p:sldId id="284" r:id="rId20"/>
    <p:sldId id="287" r:id="rId21"/>
    <p:sldId id="286" r:id="rId22"/>
    <p:sldId id="285" r:id="rId23"/>
    <p:sldId id="267" r:id="rId24"/>
    <p:sldId id="280" r:id="rId25"/>
    <p:sldId id="279" r:id="rId26"/>
    <p:sldId id="278" r:id="rId27"/>
    <p:sldId id="277" r:id="rId28"/>
    <p:sldId id="276" r:id="rId29"/>
    <p:sldId id="281" r:id="rId30"/>
    <p:sldId id="25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8470FF"/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D358A6-A751-4C6F-97C4-F9600446FD30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5BC36C-C7CC-4CA6-8F64-A5F2D682F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pitchFamily="34" charset="0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7346-C4B8-411A-A51A-C4BC1BDF7420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23529-63C4-40D0-8162-11D80FAEB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BC9CF-2EDC-4239-8E01-A00367063CD2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ADA7-72E2-4616-B9CB-E46BA3A99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09864-FE0B-441D-8E39-80BC60967C88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9F16A-7F3A-44FC-A0C8-76ACBA154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pitchFamily="34" charset="0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89562" tIns="44781" rIns="89562" bIns="44781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smtClean="0">
                <a:solidFill>
                  <a:srgbClr val="6F6185"/>
                </a:solidFill>
                <a:cs typeface="Arial" charset="0"/>
              </a:rPr>
              <a:t>Contact us</a:t>
            </a: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RT-RK Institute for Computer Based Systems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Narodnog fronta 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2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3a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21000 Novi Sad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/>
            </a:r>
            <a:br>
              <a:rPr lang="en-GB" smtClean="0">
                <a:solidFill>
                  <a:srgbClr val="6F6185"/>
                </a:solidFill>
                <a:cs typeface="Arial" charset="0"/>
              </a:rPr>
            </a:br>
            <a:r>
              <a:rPr lang="sr-Latn-CS" smtClean="0">
                <a:solidFill>
                  <a:srgbClr val="6F6185"/>
                </a:solidFill>
                <a:cs typeface="Arial" charset="0"/>
              </a:rPr>
              <a:t>Serbia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www.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info@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B02F1-8EA9-439D-8BBE-8F5B48A3FC63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C4D20-9FE9-4B1E-A0F5-7940CA70B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BF821-151D-4C0A-81CC-B8C19784A612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90244-9122-4D55-B275-A4F1E47A6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E9EA-32D8-4BC6-A1DD-1BA334977780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A433-01CE-42AD-8397-C02107D7A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82012-AB54-48E9-9556-2F4976026B8F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6EFC6-630E-4AC3-B1A3-1B84D4535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FF73C-8B9B-477A-9B92-56AA0B9250EB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7D19-6DAD-4DFB-9450-306D3F68C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1024-CD21-4FCD-A792-4D2BC5A666EF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1F922-A987-4687-BABE-E2EFE0F94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427F7-6559-4E85-BAFE-FBEE8EBB8E18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2098A-BCC5-4F8D-A881-B5639CC2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E19D-3A60-4950-B733-4302D9A7B51F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EACC-0F97-425C-A55D-3C01EDC49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47390-FCC0-4526-BCBF-FF88F409FB09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AEA45-8031-45B7-A1C8-2F15C7578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81ACC2-D48B-4A81-88C2-FFD9BDFBFBFF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A9AE40-7DA7-4C83-9EF0-6EA00E842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038" name="Freeform 5"/>
              <p:cNvSpPr>
                <a:spLocks/>
              </p:cNvSpPr>
              <p:nvPr/>
            </p:nvSpPr>
            <p:spPr bwMode="auto">
              <a:xfrm>
                <a:off x="-20" y="893"/>
                <a:ext cx="11962" cy="2028"/>
              </a:xfrm>
              <a:custGeom>
                <a:avLst/>
                <a:gdLst>
                  <a:gd name="T0" fmla="*/ 0 w 3171"/>
                  <a:gd name="T1" fmla="*/ 1070367 h 423"/>
                  <a:gd name="T2" fmla="*/ 2422314 w 3171"/>
                  <a:gd name="T3" fmla="*/ 144256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040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1073332 h 426"/>
                    <a:gd name="T2" fmla="*/ 7811696 w 3171"/>
                    <a:gd name="T3" fmla="*/ 140894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041" name="Freeform 8"/>
                <p:cNvSpPr>
                  <a:spLocks/>
                </p:cNvSpPr>
                <p:nvPr/>
              </p:nvSpPr>
              <p:spPr bwMode="auto">
                <a:xfrm>
                  <a:off x="347" y="1268"/>
                  <a:ext cx="15120" cy="2028"/>
                </a:xfrm>
                <a:custGeom>
                  <a:avLst/>
                  <a:gdLst>
                    <a:gd name="T0" fmla="*/ 0 w 3171"/>
                    <a:gd name="T1" fmla="*/ 1070367 h 423"/>
                    <a:gd name="T2" fmla="*/ 7811696 w 3171"/>
                    <a:gd name="T3" fmla="*/ 144256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042" name="Freeform 9"/>
                <p:cNvSpPr>
                  <a:spLocks/>
                </p:cNvSpPr>
                <p:nvPr/>
              </p:nvSpPr>
              <p:spPr bwMode="auto">
                <a:xfrm>
                  <a:off x="342" y="1419"/>
                  <a:ext cx="15120" cy="2046"/>
                </a:xfrm>
                <a:custGeom>
                  <a:avLst/>
                  <a:gdLst>
                    <a:gd name="T0" fmla="*/ 0 w 3171"/>
                    <a:gd name="T1" fmla="*/ 1078553 h 427"/>
                    <a:gd name="T2" fmla="*/ 7815767 w 3171"/>
                    <a:gd name="T3" fmla="*/ 131236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1037" name="Freeform 10"/>
            <p:cNvSpPr>
              <a:spLocks/>
            </p:cNvSpPr>
            <p:nvPr/>
          </p:nvSpPr>
          <p:spPr bwMode="auto">
            <a:xfrm>
              <a:off x="-17" y="929"/>
              <a:ext cx="15118" cy="2114"/>
            </a:xfrm>
            <a:custGeom>
              <a:avLst/>
              <a:gdLst>
                <a:gd name="T0" fmla="*/ 0 w 3171"/>
                <a:gd name="T1" fmla="*/ 1116302 h 441"/>
                <a:gd name="T2" fmla="*/ 7815767 w 3171"/>
                <a:gd name="T3" fmla="*/ 93409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34" name="TextBox 16"/>
          <p:cNvSpPr txBox="1">
            <a:spLocks noChangeArrowheads="1"/>
          </p:cNvSpPr>
          <p:nvPr/>
        </p:nvSpPr>
        <p:spPr bwMode="auto"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solidFill>
                  <a:srgbClr val="72706F"/>
                </a:solidFill>
                <a:latin typeface="Calibri" pitchFamily="34" charset="0"/>
              </a:rPr>
              <a:t>CONFIDENTIAL – Reproduction prohibited without the prior permission of </a:t>
            </a:r>
            <a:r>
              <a:rPr lang="sr-Latn-CS" sz="1200" smtClean="0">
                <a:solidFill>
                  <a:srgbClr val="72706F"/>
                </a:solidFill>
                <a:latin typeface="Calibri" pitchFamily="34" charset="0"/>
              </a:rPr>
              <a:t>RT-RK</a:t>
            </a: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97F381D-2434-4F24-9463-AC1DF0E599F2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800" r:id="rId12"/>
  </p:sldLayoutIdLst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xlsxwriter.readthedocs.org/en/latest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 bwMode="auto">
          <a:xfrm>
            <a:off x="457200" y="1425575"/>
            <a:ext cx="5399088" cy="14700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cap="none" smtClean="0">
                <a:effectLst/>
                <a:latin typeface="Arial" charset="0"/>
                <a:cs typeface="Arial" charset="0"/>
              </a:rPr>
              <a:t>Python kurs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cap="all" smtClean="0"/>
              <a:t>PARSIRANJE I GENERISANJE- SPECIJALIZOVANI MODULI</a:t>
            </a:r>
            <a:endParaRPr lang="en-US" b="1" cap="al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8735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Pristupanje elementima fajla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838" y="1773238"/>
            <a:ext cx="7704137" cy="403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book.nsheets</a:t>
            </a:r>
            <a:endParaRPr lang="sr-Latn-R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book.nsheets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book.sheet_names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book.sheet_names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():   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sr-Latn-R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sheet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1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sheet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34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Upravljanje karticama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838" y="1773238"/>
            <a:ext cx="7704137" cy="403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open_workbook,cellname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sheet.name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sheet.nrows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sheet.ncols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sheet.nrows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sheet.ncols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row_index,col_index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'-'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row_index,col_index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).value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76262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Pristupanje određenom polju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838" y="1700213"/>
            <a:ext cx="7704137" cy="403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cell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cell.value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sheet.ncols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sheet.cell_type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,i),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sheet.cell_value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,i)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84138" y="44450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effectLst/>
                <a:latin typeface="Arial" charset="0"/>
                <a:cs typeface="Arial" charset="0"/>
              </a:rPr>
              <a:t>Tipovi</a:t>
            </a:r>
            <a:r>
              <a:rPr lang="en-US" dirty="0" smtClean="0">
                <a:effectLst/>
                <a:latin typeface="Arial" charset="0"/>
                <a:cs typeface="Arial" charset="0"/>
              </a:rPr>
              <a:t> excel </a:t>
            </a:r>
            <a:r>
              <a:rPr lang="sr-Latn-RS" dirty="0" smtClean="0">
                <a:effectLst/>
                <a:latin typeface="Arial" charset="0"/>
                <a:cs typeface="Arial" charset="0"/>
              </a:rPr>
              <a:t>ć</a:t>
            </a:r>
            <a:r>
              <a:rPr lang="en-US" dirty="0" err="1" smtClean="0">
                <a:effectLst/>
                <a:latin typeface="Arial" charset="0"/>
                <a:cs typeface="Arial" charset="0"/>
              </a:rPr>
              <a:t>elija</a:t>
            </a:r>
            <a:endParaRPr lang="en-US" dirty="0" smtClean="0"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988"/>
            <a:ext cx="8229600" cy="4978400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Text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xlrd.XL_CELL_TEXT</a:t>
            </a:r>
            <a:r>
              <a:rPr lang="sr-Latn-RS" sz="2600" dirty="0"/>
              <a:t> </a:t>
            </a:r>
            <a:r>
              <a:rPr lang="sr-Latn-RS" sz="2600" dirty="0" smtClean="0"/>
              <a:t>konstantom</a:t>
            </a:r>
          </a:p>
          <a:p>
            <a:pPr>
              <a:defRPr/>
            </a:pPr>
            <a:r>
              <a:rPr lang="sr-Latn-RS" dirty="0" smtClean="0"/>
              <a:t>Broj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xlrd.XL_CELL_NUMBER</a:t>
            </a:r>
            <a:r>
              <a:rPr lang="sr-Latn-RS" sz="2600" dirty="0" smtClean="0"/>
              <a:t> konstantom</a:t>
            </a:r>
          </a:p>
          <a:p>
            <a:pPr>
              <a:defRPr/>
            </a:pPr>
            <a:r>
              <a:rPr lang="sr-Latn-RS" dirty="0" smtClean="0"/>
              <a:t>Datum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</a:t>
            </a:r>
            <a:r>
              <a:rPr lang="en-US" sz="2600" dirty="0" smtClean="0"/>
              <a:t>_</a:t>
            </a:r>
            <a:r>
              <a:rPr lang="sr-Latn-RS" sz="2600" dirty="0" smtClean="0"/>
              <a:t>DATE konstantom</a:t>
            </a:r>
          </a:p>
          <a:p>
            <a:pPr>
              <a:defRPr/>
            </a:pPr>
            <a:r>
              <a:rPr lang="sr-Latn-RS" dirty="0" smtClean="0"/>
              <a:t>Boolean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</a:t>
            </a:r>
            <a:r>
              <a:rPr lang="en-US" sz="2600" dirty="0" smtClean="0"/>
              <a:t>_</a:t>
            </a:r>
            <a:r>
              <a:rPr lang="sr-Latn-RS" sz="2600" dirty="0" smtClean="0"/>
              <a:t>BOOLEAN konstantom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sr-Latn-RS" sz="2600" dirty="0" smtClean="0"/>
          </a:p>
          <a:p>
            <a:pPr lvl="1">
              <a:defRPr/>
            </a:pPr>
            <a:endParaRPr lang="sr-Latn-RS" sz="2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Greška</a:t>
            </a:r>
          </a:p>
          <a:p>
            <a:pPr lvl="1"/>
            <a:r>
              <a:rPr lang="en-US" sz="2600" smtClean="0">
                <a:latin typeface="Arial" charset="0"/>
                <a:cs typeface="Arial" charset="0"/>
              </a:rPr>
              <a:t>Predstavljen je xlrd.XL_CELL_ERROR konstantom</a:t>
            </a:r>
          </a:p>
          <a:p>
            <a:r>
              <a:rPr lang="en-US" smtClean="0">
                <a:latin typeface="Arial" charset="0"/>
                <a:cs typeface="Arial" charset="0"/>
              </a:rPr>
              <a:t>Prazna ćelija / Blank</a:t>
            </a:r>
          </a:p>
          <a:p>
            <a:pPr lvl="1"/>
            <a:r>
              <a:rPr lang="en-US" sz="2600" smtClean="0">
                <a:latin typeface="Arial" charset="0"/>
                <a:cs typeface="Arial" charset="0"/>
              </a:rPr>
              <a:t>Predstavljeni su sa xlrd.XL_CELL_EMPTY / xlrd.XL_CELL_BLANK respektivno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838" y="1341438"/>
            <a:ext cx="7704137" cy="5255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cell_contents</a:t>
            </a:r>
            <a:r>
              <a:rPr lang="en-US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sheet,row_x</a:t>
            </a:r>
            <a:r>
              <a:rPr lang="en-US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result = []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col_x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,sheet.ncols):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cell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row_x,col_x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cell.ctype,cell,cell.value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result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'tipovi_excel.xls'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sheet_by_index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XL_CELL_TEXT'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XL_CELL_NUMBER'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XL_CELL_DATE'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XL_CELL_BOOLEAN'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XL_CELL_ERROR'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XL_CELL_BLANK'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XL_CELL_EMPTY'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9900" y="915988"/>
            <a:ext cx="8229600" cy="496887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Primer 1: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Isparsirati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zadati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izlaz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tekstualni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upisati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nazive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filma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godinu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izlaska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ali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za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filmove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koje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režirao</a:t>
            </a:r>
            <a:r>
              <a:rPr lang="en-US" dirty="0" smtClean="0">
                <a:latin typeface="Arial" charset="0"/>
                <a:cs typeface="Arial" charset="0"/>
              </a:rPr>
              <a:t> Terry Jones </a:t>
            </a:r>
            <a:r>
              <a:rPr lang="en-US" dirty="0" err="1" smtClean="0">
                <a:latin typeface="Arial" charset="0"/>
                <a:cs typeface="Arial" charset="0"/>
              </a:rPr>
              <a:t>sam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ili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saradnji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drugim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režiserom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575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Excel fajlovi</a:t>
            </a:r>
            <a:r>
              <a:rPr lang="en-US" dirty="0" smtClean="0"/>
              <a:t> - </a:t>
            </a:r>
            <a:r>
              <a:rPr lang="en-US" dirty="0" err="1" smtClean="0"/>
              <a:t>generisanje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134171"/>
            <a:ext cx="8229600" cy="1366837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Generisanje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fajlova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vrši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upotrebom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xlrd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Instalacija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188" y="3861296"/>
            <a:ext cx="7704137" cy="43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sz="1700" dirty="0" err="1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XlsxWriter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sr-Latn-RS" dirty="0" smtClean="0"/>
              <a:t> .xlsx</a:t>
            </a:r>
            <a:r>
              <a:rPr lang="en-US" dirty="0" smtClean="0"/>
              <a:t> </a:t>
            </a:r>
            <a:r>
              <a:rPr lang="en-US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zadatim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prepraviti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sr-Latn-RS" dirty="0" smtClean="0"/>
              <a:t>ći</a:t>
            </a:r>
          </a:p>
          <a:p>
            <a:endParaRPr lang="sr-Latn-RS" dirty="0" smtClean="0"/>
          </a:p>
          <a:p>
            <a:r>
              <a:rPr lang="sr-Latn-RS" dirty="0" smtClean="0"/>
              <a:t>Kreiranje excel fajla:</a:t>
            </a:r>
            <a:endParaRPr lang="sr-Latn-R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31838" y="3485906"/>
            <a:ext cx="7704137" cy="20162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3485907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xlsxwriter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workbook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xlsxwriter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Workbook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'hello.xlsx'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worksheet = workbook.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add_worksheet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Test_sheet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worksheet. write( 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'A1'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'Hello world'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workbook. close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/>
          <a:lstStyle/>
          <a:p>
            <a:r>
              <a:rPr lang="sr-Latn-RS" dirty="0" smtClean="0"/>
              <a:t>Kako bi farmatirali neku ćeliju, ili više njih, potrebno je narpaviti odgovarajući “format” koji ćemo korisiti u tu svrhu.</a:t>
            </a:r>
          </a:p>
          <a:p>
            <a:endParaRPr lang="sr-Latn-RS" dirty="0" smtClean="0"/>
          </a:p>
          <a:p>
            <a:r>
              <a:rPr lang="sr-Latn-RS" dirty="0" smtClean="0"/>
              <a:t>Može postojati neograničen broj “formata”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188" y="4365104"/>
            <a:ext cx="7993260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format1 = workbook.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add_format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(props) 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workbook.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add_format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138" y="187325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r-Latn-RS" dirty="0">
                <a:effectLst/>
              </a:rPr>
              <a:t>Sadržaj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123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CSV </a:t>
            </a:r>
            <a:r>
              <a:rPr lang="en-US" dirty="0" err="1" smtClean="0">
                <a:latin typeface="Arial" charset="0"/>
                <a:cs typeface="Arial" charset="0"/>
              </a:rPr>
              <a:t>fajlovi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druge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opcije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parsiranja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Excel </a:t>
            </a:r>
            <a:r>
              <a:rPr lang="en-US" dirty="0" err="1" smtClean="0">
                <a:latin typeface="Arial" charset="0"/>
                <a:cs typeface="Arial" charset="0"/>
              </a:rPr>
              <a:t>fajlovi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Parsiranje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Generisanje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sr-Latn-RS" dirty="0" smtClean="0"/>
              <a:t>Prethodno napravljeni “format” se može menjati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204864"/>
            <a:ext cx="8352928" cy="20162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endParaRPr lang="sr-Latn-RS" sz="1600" dirty="0" smtClean="0">
              <a:solidFill>
                <a:srgbClr val="80FF8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# Kreiranje formata</a:t>
            </a: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workbook.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add_format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'bold'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sr-Latn-RS" sz="1600" dirty="0" smtClean="0">
              <a:solidFill>
                <a:srgbClr val="8470FF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font_color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'red'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Menjanje postojeceg formata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set_font_color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'green'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4552528"/>
            <a:ext cx="8229600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Više opcija i informacija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možete pronaći na sajtu: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</a:pPr>
            <a:r>
              <a:rPr lang="en-US" sz="2600" dirty="0" smtClean="0">
                <a:latin typeface="Arial" pitchFamily="34" charset="0"/>
                <a:cs typeface="Arial" pitchFamily="34" charset="0"/>
                <a:hlinkClick r:id="rId2"/>
              </a:rPr>
              <a:t>http://xlsxwriter.readthedocs.org/en/latest/index.html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1684783"/>
          </a:xfrm>
        </p:spPr>
        <p:txBody>
          <a:bodyPr/>
          <a:lstStyle/>
          <a:p>
            <a:r>
              <a:rPr lang="sr-Latn-RS" dirty="0" smtClean="0"/>
              <a:t>Upis se vrši uz pomoć komande </a:t>
            </a:r>
            <a:r>
              <a:rPr lang="en-US" dirty="0" smtClean="0"/>
              <a:t>“write”</a:t>
            </a:r>
            <a:r>
              <a:rPr lang="sr-Latn-RS" dirty="0" smtClean="0"/>
              <a:t>, koja se pozove nad odgovarajućom karticom (sheet-om). Pri upisu podataka u ćeliju, dodeljujemo joj i odgovarajući “format”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3140968"/>
            <a:ext cx="8352928" cy="2592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worksheet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write(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'A1'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A1'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worksheet. write(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'A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worksheet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write(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'B1'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B1'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worksheet. write(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'B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6712"/>
            <a:ext cx="7920037" cy="720000"/>
          </a:xfrm>
        </p:spPr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Isparsirati tekstualni fajl iz prethodnog zadatka i na osnovu dobijenih informacija kreirati .xlsx fajl koji ima dve kartice. U jednoj kartici treba da budu samo filmovi koje je režirao samostalno </a:t>
            </a:r>
            <a:r>
              <a:rPr lang="en-US" dirty="0" smtClean="0">
                <a:latin typeface="Arial" charset="0"/>
                <a:cs typeface="Arial" charset="0"/>
              </a:rPr>
              <a:t>Terry </a:t>
            </a:r>
            <a:r>
              <a:rPr lang="en-US" dirty="0" smtClean="0">
                <a:latin typeface="Arial" charset="0"/>
                <a:cs typeface="Arial" charset="0"/>
              </a:rPr>
              <a:t>Jones</a:t>
            </a:r>
            <a:r>
              <a:rPr lang="sr-Latn-RS" dirty="0" smtClean="0">
                <a:latin typeface="Arial" charset="0"/>
                <a:cs typeface="Arial" charset="0"/>
              </a:rPr>
              <a:t> a u drugoj ako je režirao film u saradnji sa drugim režiserom.</a:t>
            </a:r>
          </a:p>
          <a:p>
            <a:r>
              <a:rPr lang="sr-Latn-RS" dirty="0" smtClean="0">
                <a:latin typeface="Arial" charset="0"/>
                <a:cs typeface="Arial" charset="0"/>
              </a:rPr>
              <a:t>Imena filmova treba da budu zadebljana i plave boje, a godine da budu crvene. Font možete uzeti po želji.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Pycparser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To je parser za C jezik, napisan u Python-u</a:t>
            </a:r>
          </a:p>
          <a:p>
            <a:r>
              <a:rPr lang="en-US" smtClean="0">
                <a:latin typeface="Arial" charset="0"/>
                <a:cs typeface="Arial" charset="0"/>
              </a:rPr>
              <a:t>Instalacija: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2565400"/>
            <a:ext cx="7704137" cy="43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pip install pycparser</a:t>
            </a:r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468313" y="3113088"/>
            <a:ext cx="8229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charset="0"/>
              </a:rPr>
              <a:t>Podržava Python 2.6, 2.7 i 3.x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Interakcija sa C preprocesorom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25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Kako</a:t>
            </a:r>
            <a:r>
              <a:rPr lang="en-US" dirty="0" smtClean="0">
                <a:latin typeface="Arial" charset="0"/>
                <a:cs typeface="Arial" charset="0"/>
              </a:rPr>
              <a:t> bi bio </a:t>
            </a:r>
            <a:r>
              <a:rPr lang="en-US" dirty="0" err="1" smtClean="0">
                <a:latin typeface="Arial" charset="0"/>
                <a:cs typeface="Arial" charset="0"/>
              </a:rPr>
              <a:t>kompatibilan</a:t>
            </a:r>
            <a:r>
              <a:rPr lang="en-US" dirty="0" smtClean="0">
                <a:latin typeface="Arial" charset="0"/>
                <a:cs typeface="Arial" charset="0"/>
              </a:rPr>
              <a:t>, C </a:t>
            </a:r>
            <a:r>
              <a:rPr lang="en-US" dirty="0" err="1" smtClean="0">
                <a:latin typeface="Arial" charset="0"/>
                <a:cs typeface="Arial" charset="0"/>
              </a:rPr>
              <a:t>kod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mora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preprocesiran</a:t>
            </a:r>
            <a:r>
              <a:rPr lang="en-US" dirty="0" smtClean="0">
                <a:latin typeface="Arial" charset="0"/>
                <a:cs typeface="Arial" charset="0"/>
              </a:rPr>
              <a:t> C </a:t>
            </a:r>
            <a:r>
              <a:rPr lang="en-US" dirty="0" err="1" smtClean="0">
                <a:latin typeface="Arial" charset="0"/>
                <a:cs typeface="Arial" charset="0"/>
              </a:rPr>
              <a:t>preprocesorom</a:t>
            </a:r>
            <a:r>
              <a:rPr lang="en-US" dirty="0" smtClean="0">
                <a:latin typeface="Arial" charset="0"/>
                <a:cs typeface="Arial" charset="0"/>
              </a:rPr>
              <a:t> – </a:t>
            </a:r>
            <a:r>
              <a:rPr lang="en-US" dirty="0" err="1" smtClean="0">
                <a:latin typeface="Arial" charset="0"/>
                <a:cs typeface="Arial" charset="0"/>
              </a:rPr>
              <a:t>cpp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Za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delove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koji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nisu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trivijalni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pycparseru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mora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proslediti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prepro</a:t>
            </a:r>
            <a:r>
              <a:rPr lang="sr-Latn-RS" dirty="0" smtClean="0">
                <a:latin typeface="Arial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cs typeface="Arial" charset="0"/>
              </a:rPr>
              <a:t>esiran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kod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Ako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upotrebimo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funkciju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parse_file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paketa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ona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će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odraditi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komunikaciju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cpp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preprocesorom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ali</a:t>
            </a:r>
            <a:r>
              <a:rPr lang="en-US" dirty="0" smtClean="0">
                <a:latin typeface="Arial" charset="0"/>
                <a:cs typeface="Arial" charset="0"/>
              </a:rPr>
              <a:t> pod </a:t>
            </a:r>
            <a:r>
              <a:rPr lang="en-US" dirty="0" err="1" smtClean="0">
                <a:latin typeface="Arial" charset="0"/>
                <a:cs typeface="Arial" charset="0"/>
              </a:rPr>
              <a:t>uslovom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cpp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nalazi</a:t>
            </a:r>
            <a:r>
              <a:rPr lang="en-US" dirty="0" smtClean="0">
                <a:latin typeface="Arial" charset="0"/>
                <a:cs typeface="Arial" charset="0"/>
              </a:rPr>
              <a:t> u PATH-u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Kako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gotovo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svaki</a:t>
            </a:r>
            <a:r>
              <a:rPr lang="en-US" dirty="0" smtClean="0">
                <a:latin typeface="Arial" charset="0"/>
                <a:cs typeface="Arial" charset="0"/>
              </a:rPr>
              <a:t> C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uključuje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određene</a:t>
            </a:r>
            <a:r>
              <a:rPr lang="en-US" dirty="0" smtClean="0">
                <a:latin typeface="Arial" charset="0"/>
                <a:cs typeface="Arial" charset="0"/>
              </a:rPr>
              <a:t> header </a:t>
            </a:r>
            <a:r>
              <a:rPr lang="en-US" dirty="0" err="1" smtClean="0">
                <a:latin typeface="Arial" charset="0"/>
                <a:cs typeface="Arial" charset="0"/>
              </a:rPr>
              <a:t>hajlove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sr-Latn-RS" dirty="0" smtClean="0">
                <a:latin typeface="Arial" charset="0"/>
                <a:cs typeface="Arial" charset="0"/>
              </a:rPr>
              <a:t>i </a:t>
            </a:r>
            <a:r>
              <a:rPr lang="en-US" dirty="0" err="1" smtClean="0">
                <a:latin typeface="Arial" charset="0"/>
                <a:cs typeface="Arial" charset="0"/>
              </a:rPr>
              <a:t>kako</a:t>
            </a:r>
            <a:r>
              <a:rPr lang="en-US" dirty="0" smtClean="0">
                <a:latin typeface="Arial" charset="0"/>
                <a:cs typeface="Arial" charset="0"/>
              </a:rPr>
              <a:t> ne bi </a:t>
            </a:r>
            <a:r>
              <a:rPr lang="en-US" dirty="0" err="1" smtClean="0">
                <a:latin typeface="Arial" charset="0"/>
                <a:cs typeface="Arial" charset="0"/>
              </a:rPr>
              <a:t>za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različite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kompajlere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morali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prilagođavamo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mnogo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lakse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zamenimo</a:t>
            </a:r>
            <a:r>
              <a:rPr lang="en-US" dirty="0" smtClean="0">
                <a:latin typeface="Arial" charset="0"/>
                <a:cs typeface="Arial" charset="0"/>
              </a:rPr>
              <a:t> „</a:t>
            </a:r>
            <a:r>
              <a:rPr lang="en-US" dirty="0" err="1" smtClean="0">
                <a:latin typeface="Arial" charset="0"/>
                <a:cs typeface="Arial" charset="0"/>
              </a:rPr>
              <a:t>laznim</a:t>
            </a:r>
            <a:r>
              <a:rPr lang="en-US" dirty="0" smtClean="0">
                <a:latin typeface="Arial" charset="0"/>
                <a:cs typeface="Arial" charset="0"/>
              </a:rPr>
              <a:t>“ header </a:t>
            </a:r>
            <a:r>
              <a:rPr lang="en-US" dirty="0" err="1" smtClean="0">
                <a:latin typeface="Arial" charset="0"/>
                <a:cs typeface="Arial" charset="0"/>
              </a:rPr>
              <a:t>fajlovima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Ovo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možemo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uradimo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jer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r>
              <a:rPr lang="en-US" dirty="0" smtClean="0">
                <a:latin typeface="Arial" charset="0"/>
                <a:cs typeface="Arial" charset="0"/>
              </a:rPr>
              <a:t> ne </a:t>
            </a:r>
            <a:r>
              <a:rPr lang="en-US" dirty="0" err="1" smtClean="0">
                <a:latin typeface="Arial" charset="0"/>
                <a:cs typeface="Arial" charset="0"/>
              </a:rPr>
              <a:t>vodi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računa</a:t>
            </a:r>
            <a:r>
              <a:rPr lang="en-US" dirty="0" smtClean="0">
                <a:latin typeface="Arial" charset="0"/>
                <a:cs typeface="Arial" charset="0"/>
              </a:rPr>
              <a:t> o C </a:t>
            </a:r>
            <a:r>
              <a:rPr lang="en-US" dirty="0" err="1" smtClean="0">
                <a:latin typeface="Arial" charset="0"/>
                <a:cs typeface="Arial" charset="0"/>
              </a:rPr>
              <a:t>tipovima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podataka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već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vodi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računa</a:t>
            </a:r>
            <a:r>
              <a:rPr lang="en-US" dirty="0" smtClean="0">
                <a:latin typeface="Arial" charset="0"/>
                <a:cs typeface="Arial" charset="0"/>
              </a:rPr>
              <a:t> o tome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li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pomenut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neki</a:t>
            </a:r>
            <a:r>
              <a:rPr lang="en-US" dirty="0" smtClean="0">
                <a:latin typeface="Arial" charset="0"/>
                <a:cs typeface="Arial" charset="0"/>
              </a:rPr>
              <a:t> tip </a:t>
            </a:r>
            <a:r>
              <a:rPr lang="en-US" dirty="0" err="1" smtClean="0">
                <a:latin typeface="Arial" charset="0"/>
                <a:cs typeface="Arial" charset="0"/>
              </a:rPr>
              <a:t>koji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prethodno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definisan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izvornom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kodu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Ako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parsiramo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neki</a:t>
            </a:r>
            <a:r>
              <a:rPr lang="en-US" dirty="0" smtClean="0">
                <a:latin typeface="Arial" charset="0"/>
                <a:cs typeface="Arial" charset="0"/>
              </a:rPr>
              <a:t> source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koji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uma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uključene</a:t>
            </a:r>
            <a:r>
              <a:rPr lang="en-US" dirty="0" smtClean="0">
                <a:latin typeface="Arial" charset="0"/>
                <a:cs typeface="Arial" charset="0"/>
              </a:rPr>
              <a:t>  header </a:t>
            </a:r>
            <a:r>
              <a:rPr lang="en-US" dirty="0" err="1" smtClean="0">
                <a:latin typeface="Arial" charset="0"/>
                <a:cs typeface="Arial" charset="0"/>
              </a:rPr>
              <a:t>fajlove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ti</a:t>
            </a:r>
            <a:r>
              <a:rPr lang="en-US" dirty="0" smtClean="0">
                <a:latin typeface="Arial" charset="0"/>
                <a:cs typeface="Arial" charset="0"/>
              </a:rPr>
              <a:t> header </a:t>
            </a:r>
            <a:r>
              <a:rPr lang="en-US" dirty="0" err="1" smtClean="0">
                <a:latin typeface="Arial" charset="0"/>
                <a:cs typeface="Arial" charset="0"/>
              </a:rPr>
              <a:t>fajlovi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parsirani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Arial" charset="0"/>
                <a:cs typeface="Arial" charset="0"/>
              </a:rPr>
              <a:t>Osnovna upotreba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68875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Ako želimo da saznamo koje funkcije su definisane ili pozvane u okviru koda koji parsiramo</a:t>
            </a:r>
          </a:p>
          <a:p>
            <a:r>
              <a:rPr lang="en-US" smtClean="0">
                <a:latin typeface="Arial" charset="0"/>
                <a:cs typeface="Arial" charset="0"/>
              </a:rPr>
              <a:t>Ako želimo da izračunamo statičko i/ili dinamičko zauzece memorije pri upotrebi našeg koda (rezultat koji se dobije nije 100% tačan)</a:t>
            </a:r>
          </a:p>
          <a:p>
            <a:r>
              <a:rPr lang="en-US" smtClean="0">
                <a:latin typeface="Arial" charset="0"/>
                <a:cs typeface="Arial" charset="0"/>
              </a:rPr>
              <a:t>Pri parsiranju pycparserom, kao povratnu vrenost funkcije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parse_file </a:t>
            </a:r>
            <a:r>
              <a:rPr lang="en-US" smtClean="0">
                <a:latin typeface="Arial" charset="0"/>
                <a:cs typeface="Arial" charset="0"/>
              </a:rPr>
              <a:t>dobijamo AST i prolaskom kroz AST izvlacimo potrebne informacije</a:t>
            </a:r>
          </a:p>
          <a:p>
            <a:r>
              <a:rPr lang="en-US" smtClean="0">
                <a:latin typeface="Arial" charset="0"/>
                <a:cs typeface="Arial" charset="0"/>
              </a:rPr>
              <a:t>C kod se moze ponovo generisati iz AST-a</a:t>
            </a:r>
          </a:p>
          <a:p>
            <a:r>
              <a:rPr lang="en-US" smtClean="0">
                <a:latin typeface="Arial" charset="0"/>
                <a:cs typeface="Arial" charset="0"/>
              </a:rPr>
              <a:t>Pycparser ne podržava GCC ekstenzije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__attribute__,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__extension__</a:t>
            </a:r>
            <a:r>
              <a:rPr lang="en-US" smtClean="0">
                <a:latin typeface="Arial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4318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Primer: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1557338"/>
            <a:ext cx="7704137" cy="47513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pycparser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c_parser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parse_file</a:t>
            </a:r>
            <a:endParaRPr lang="en-U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sys.path.extend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([</a:t>
            </a:r>
            <a:r>
              <a:rPr lang="en-U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'.'</a:t>
            </a:r>
            <a:r>
              <a:rPr lang="en-U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'..'</a:t>
            </a:r>
            <a:r>
              <a:rPr lang="en-U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])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CPPPATH = </a:t>
            </a:r>
            <a:r>
              <a:rPr lang="en-U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'cpp.exe'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fctGetAstFromCFile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 filename, 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cpp_args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[] )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astNode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parse_file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 filename,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use_cpp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cpp_path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=CPPPATH, </a:t>
            </a:r>
            <a:endParaRPr lang="sr-Latn-R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cpp_args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cpp_args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astNode</a:t>
            </a:r>
            <a:endParaRPr lang="en-U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c_parser.ParseError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error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sys.exc_info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()[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s-E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600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Parse</a:t>
            </a:r>
            <a:r>
              <a:rPr lang="es-E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 error : %s'</a:t>
            </a:r>
            <a:r>
              <a:rPr lang="es-E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s-ES" sz="1600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s-E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(error)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>
              <a:defRPr/>
            </a:pP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# end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u="sng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fctGetAstFromCF</a:t>
            </a:r>
            <a:endParaRPr lang="sr-Latn-RS" sz="3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188" y="1125538"/>
            <a:ext cx="7704137" cy="54721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fctGlobalVariableDict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astObject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astObject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astObject.type</a:t>
            </a:r>
            <a:endParaRPr lang="en-U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c_ast.TypeDecl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(type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c_ast.PtrDecl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(type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c_ast.FuncDecl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(type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c_ast.Union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dictGlobalVariables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[astObject.name]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declType.type.names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dictGlobalVariables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[astObject.name]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declType.type.type.names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dictGlobalVariables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[astObject.name]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declType.type.type.type.names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# end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u="sng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fctGlobalVariableDict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3" name="Title 5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Arial" charset="0"/>
                <a:cs typeface="Arial" charset="0"/>
              </a:rPr>
              <a:t>Pristupanje elementu AST-a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Iz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dataog</a:t>
            </a:r>
            <a:r>
              <a:rPr lang="en-US" dirty="0" smtClean="0">
                <a:latin typeface="Arial" charset="0"/>
                <a:cs typeface="Arial" charset="0"/>
              </a:rPr>
              <a:t> source </a:t>
            </a:r>
            <a:r>
              <a:rPr lang="en-US" dirty="0" err="1" smtClean="0">
                <a:latin typeface="Arial" charset="0"/>
                <a:cs typeface="Arial" charset="0"/>
              </a:rPr>
              <a:t>fajla</a:t>
            </a:r>
            <a:r>
              <a:rPr lang="en-US" dirty="0" smtClean="0">
                <a:latin typeface="Arial" charset="0"/>
                <a:cs typeface="Arial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Simple.c</a:t>
            </a:r>
            <a:r>
              <a:rPr lang="en-US" dirty="0" smtClean="0">
                <a:latin typeface="Arial" charset="0"/>
                <a:cs typeface="Arial" charset="0"/>
              </a:rPr>
              <a:t>) </a:t>
            </a:r>
            <a:r>
              <a:rPr lang="en-US" dirty="0" err="1" smtClean="0">
                <a:latin typeface="Arial" charset="0"/>
                <a:cs typeface="Arial" charset="0"/>
              </a:rPr>
              <a:t>izdvojiti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upisati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tekstualni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rečnik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globalnih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promenljivih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formatu</a:t>
            </a:r>
            <a:r>
              <a:rPr lang="en-US" dirty="0" smtClean="0">
                <a:latin typeface="Arial" charset="0"/>
                <a:cs typeface="Arial" charset="0"/>
              </a:rPr>
              <a:t> { </a:t>
            </a:r>
            <a:r>
              <a:rPr lang="en-US" dirty="0" err="1" smtClean="0">
                <a:latin typeface="Arial" charset="0"/>
                <a:cs typeface="Arial" charset="0"/>
              </a:rPr>
              <a:t>ime_promenljive</a:t>
            </a:r>
            <a:r>
              <a:rPr lang="en-US" dirty="0" smtClean="0">
                <a:latin typeface="Arial" charset="0"/>
                <a:cs typeface="Arial" charset="0"/>
              </a:rPr>
              <a:t> : </a:t>
            </a:r>
            <a:r>
              <a:rPr lang="en-US" dirty="0" err="1" smtClean="0">
                <a:latin typeface="Arial" charset="0"/>
                <a:cs typeface="Arial" charset="0"/>
              </a:rPr>
              <a:t>tip_promenljive</a:t>
            </a:r>
            <a:r>
              <a:rPr lang="en-US" dirty="0" smtClean="0">
                <a:latin typeface="Arial" charset="0"/>
                <a:cs typeface="Arial" charset="0"/>
              </a:rPr>
              <a:t> }, </a:t>
            </a:r>
            <a:r>
              <a:rPr lang="en-US" dirty="0" err="1" smtClean="0">
                <a:latin typeface="Arial" charset="0"/>
                <a:cs typeface="Arial" charset="0"/>
              </a:rPr>
              <a:t>kao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rečnik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definisanih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funkcija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formatu</a:t>
            </a:r>
            <a:r>
              <a:rPr lang="en-US" dirty="0" smtClean="0">
                <a:latin typeface="Arial" charset="0"/>
                <a:cs typeface="Arial" charset="0"/>
              </a:rPr>
              <a:t> { </a:t>
            </a:r>
            <a:r>
              <a:rPr lang="en-US" dirty="0" err="1" smtClean="0">
                <a:latin typeface="Arial" charset="0"/>
                <a:cs typeface="Arial" charset="0"/>
              </a:rPr>
              <a:t>ime_funkcije</a:t>
            </a:r>
            <a:r>
              <a:rPr lang="en-US" dirty="0" smtClean="0">
                <a:latin typeface="Arial" charset="0"/>
                <a:cs typeface="Arial" charset="0"/>
              </a:rPr>
              <a:t> : </a:t>
            </a:r>
            <a:r>
              <a:rPr lang="en-US" dirty="0" err="1" smtClean="0">
                <a:latin typeface="Arial" charset="0"/>
                <a:cs typeface="Arial" charset="0"/>
              </a:rPr>
              <a:t>tip_povratne_vrednosti</a:t>
            </a:r>
            <a:r>
              <a:rPr lang="en-US" smtClean="0">
                <a:latin typeface="Arial" charset="0"/>
                <a:cs typeface="Arial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84138" y="187325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  <a:latin typeface="Arial" charset="0"/>
                <a:cs typeface="Arial" charset="0"/>
              </a:rPr>
              <a:t>CSV fajlovi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CSV modul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CSV (Comma Separated Values) – predstavlja nestandardni format fajla kod kog su vrednosti međusobno odvojene zarezom ili tačka-zarezom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Često se upotrebljava kao format za predstavljanje tabela i baza podataka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Za manipulaciju ovim fajlovima u Python-u postoji standardni modul csv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Najčešće operacije sa csv fajlovima su čitanje iz njih i upis u njih, a ovaj kurs ce obuhvatiti samo čitanje iz fajla</a:t>
            </a:r>
            <a:endParaRPr lang="en-US" sz="1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195388"/>
            <a:ext cx="8229600" cy="3457575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Čitanje csv fajlova (parsiranje)</a:t>
            </a:r>
          </a:p>
          <a:p>
            <a:pPr lvl="1"/>
            <a:r>
              <a:rPr lang="en-US" sz="2600" smtClean="0">
                <a:latin typeface="Arial" charset="0"/>
                <a:cs typeface="Arial" charset="0"/>
              </a:rPr>
              <a:t>Za čitanje csv fajlova koristi se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600" smtClean="0">
                <a:latin typeface="Arial" charset="0"/>
                <a:cs typeface="Arial" charset="0"/>
              </a:rPr>
              <a:t> funkicja koja kreira objekat za čitanje</a:t>
            </a:r>
          </a:p>
          <a:p>
            <a:pPr lvl="1"/>
            <a:r>
              <a:rPr lang="en-US" sz="2600" smtClean="0">
                <a:latin typeface="Arial" charset="0"/>
                <a:cs typeface="Arial" charset="0"/>
              </a:rPr>
              <a:t>Drugi način za čitanje csv fajlova, je da im se pristupi kao „obicnim“ fajlovima i da se svaka linija unutar csv fajla predstavi kao posebna lista. Tada se parsiranje fajla svodi na kretanje kroz listu i njeno parsiranje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60325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Primer 1: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650" y="1700213"/>
            <a:ext cx="7704138" cy="1512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open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'some.csv'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err="1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 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</a:t>
            </a:r>
            <a:endParaRPr lang="en-US" sz="17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3213100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B100"/>
              </a:buClr>
              <a:buSzPct val="80000"/>
              <a:buFont typeface="Wingdings" pitchFamily="2" charset="2"/>
              <a:buChar char="l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706F"/>
              </a:buClr>
              <a:buSzPct val="8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B1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Primer 2: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sr-Latn-R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55650" y="3789363"/>
            <a:ext cx="7704138" cy="23764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sys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open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sys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>
                <a:solidFill>
                  <a:srgbClr val="DD00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err="1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 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7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69900" y="879475"/>
            <a:ext cx="8229600" cy="461963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Primer 3: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838" y="1341438"/>
            <a:ext cx="7704137" cy="52562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 cat test.csv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A,B,"C D"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1,2,"3 4"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5,6,7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endParaRPr lang="sr-Latn-R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open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'test.csv'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DD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i="1" dirty="0">
              <a:solidFill>
                <a:srgbClr val="32CD3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i="1" dirty="0">
                <a:solidFill>
                  <a:srgbClr val="32CD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DD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3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header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colnum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DD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3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col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'%-8s: %s'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colnum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col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4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colnum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DD0066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DD00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16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Arial" charset="0"/>
                <a:cs typeface="Arial" charset="0"/>
              </a:rPr>
              <a:t>Zadatak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Isparsirati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pomocu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izlaz</a:t>
            </a:r>
            <a:r>
              <a:rPr lang="en-US" dirty="0" smtClean="0">
                <a:latin typeface="Arial" charset="0"/>
                <a:cs typeface="Arial" charset="0"/>
              </a:rPr>
              <a:t> u txt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upisati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imena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filmova</a:t>
            </a:r>
            <a:r>
              <a:rPr lang="en-US" smtClean="0">
                <a:latin typeface="Arial" charset="0"/>
                <a:cs typeface="Arial" charset="0"/>
              </a:rPr>
              <a:t> 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godine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izdanja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odvojene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</a:t>
            </a:r>
            <a:r>
              <a:rPr lang="en-US" dirty="0" smtClean="0">
                <a:latin typeface="Arial" charset="0"/>
                <a:cs typeface="Arial" charset="0"/>
              </a:rPr>
              <a:t> „:“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Excel fajlovi</a:t>
            </a:r>
            <a:r>
              <a:rPr lang="en-US" dirty="0" smtClean="0"/>
              <a:t> - </a:t>
            </a:r>
            <a:r>
              <a:rPr lang="en-US" dirty="0" err="1" smtClean="0"/>
              <a:t>parsiranje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366837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Parsiranje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fajlova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vrši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upotrebom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xlrd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Instalacija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2565400"/>
            <a:ext cx="7704137" cy="43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pip install xlrd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9" name="Content Placeholder 2"/>
          <p:cNvSpPr txBox="1">
            <a:spLocks/>
          </p:cNvSpPr>
          <p:nvPr/>
        </p:nvSpPr>
        <p:spPr bwMode="auto">
          <a:xfrm>
            <a:off x="468313" y="3284538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charset="0"/>
              </a:rPr>
              <a:t>Elementi redova i kolona unutar tabela se mogu posmatrati kao liste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5888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Čitanje excel fajlova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60375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Učitavanje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fajla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838" y="1773238"/>
            <a:ext cx="7704137" cy="719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3" name="Content Placeholder 2"/>
          <p:cNvSpPr txBox="1">
            <a:spLocks/>
          </p:cNvSpPr>
          <p:nvPr/>
        </p:nvSpPr>
        <p:spPr bwMode="auto">
          <a:xfrm>
            <a:off x="469900" y="2608263"/>
            <a:ext cx="822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charset="0"/>
              </a:rPr>
              <a:t>Kretanje kroz fajl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838" y="3068638"/>
            <a:ext cx="7704137" cy="2736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wb.sheets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1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Sheet:'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,s.name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s.nrows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2"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values = []</a:t>
            </a:r>
          </a:p>
          <a:p>
            <a:pPr lvl="2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col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s.ncols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3">
              <a:defRPr/>
            </a:pP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row,col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).value)</a:t>
            </a:r>
          </a:p>
          <a:p>
            <a:pPr lvl="2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.join(values)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744</TotalTime>
  <Words>1366</Words>
  <Application>Microsoft Office PowerPoint</Application>
  <PresentationFormat>On-screen Show (4:3)</PresentationFormat>
  <Paragraphs>235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ppt_RT-RK</vt:lpstr>
      <vt:lpstr>Python kurs</vt:lpstr>
      <vt:lpstr>Sadržaj</vt:lpstr>
      <vt:lpstr>CSV fajlovi</vt:lpstr>
      <vt:lpstr>Slide 4</vt:lpstr>
      <vt:lpstr>Slide 5</vt:lpstr>
      <vt:lpstr>Slide 6</vt:lpstr>
      <vt:lpstr>Zadatak</vt:lpstr>
      <vt:lpstr>Excel fajlovi - parsiranje</vt:lpstr>
      <vt:lpstr>Čitanje excel fajlova</vt:lpstr>
      <vt:lpstr>Slide 10</vt:lpstr>
      <vt:lpstr>Slide 11</vt:lpstr>
      <vt:lpstr>Slide 12</vt:lpstr>
      <vt:lpstr>Tipovi excel ćelija</vt:lpstr>
      <vt:lpstr>Slide 14</vt:lpstr>
      <vt:lpstr>Slide 15</vt:lpstr>
      <vt:lpstr>Zadatak</vt:lpstr>
      <vt:lpstr>Excel fajlovi - generisanje</vt:lpstr>
      <vt:lpstr>Slide 18</vt:lpstr>
      <vt:lpstr>Slide 19</vt:lpstr>
      <vt:lpstr>Slide 20</vt:lpstr>
      <vt:lpstr>Slide 21</vt:lpstr>
      <vt:lpstr>Zadatak</vt:lpstr>
      <vt:lpstr>Pycparser</vt:lpstr>
      <vt:lpstr>Interakcija sa C preprocesorom</vt:lpstr>
      <vt:lpstr>Slide 25</vt:lpstr>
      <vt:lpstr>Osnovna upotreba</vt:lpstr>
      <vt:lpstr>Slide 27</vt:lpstr>
      <vt:lpstr>Pristupanje elementu AST-a</vt:lpstr>
      <vt:lpstr>Zadatak</vt:lpstr>
      <vt:lpstr>Slide 30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Training</dc:title>
  <dc:creator>benarik</dc:creator>
  <cp:lastModifiedBy>prodan</cp:lastModifiedBy>
  <cp:revision>162</cp:revision>
  <dcterms:created xsi:type="dcterms:W3CDTF">2012-01-05T09:11:59Z</dcterms:created>
  <dcterms:modified xsi:type="dcterms:W3CDTF">2015-07-01T08:05:31Z</dcterms:modified>
</cp:coreProperties>
</file>