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94" r:id="rId4"/>
    <p:sldId id="259" r:id="rId5"/>
    <p:sldId id="267" r:id="rId6"/>
    <p:sldId id="266" r:id="rId7"/>
    <p:sldId id="265" r:id="rId8"/>
    <p:sldId id="264" r:id="rId9"/>
    <p:sldId id="263" r:id="rId10"/>
    <p:sldId id="262" r:id="rId11"/>
    <p:sldId id="261" r:id="rId12"/>
    <p:sldId id="260" r:id="rId13"/>
    <p:sldId id="273" r:id="rId14"/>
    <p:sldId id="272" r:id="rId15"/>
    <p:sldId id="271" r:id="rId16"/>
    <p:sldId id="270" r:id="rId17"/>
    <p:sldId id="269" r:id="rId18"/>
    <p:sldId id="293" r:id="rId19"/>
    <p:sldId id="278" r:id="rId20"/>
    <p:sldId id="277" r:id="rId21"/>
    <p:sldId id="276" r:id="rId22"/>
    <p:sldId id="280" r:id="rId23"/>
    <p:sldId id="281" r:id="rId24"/>
    <p:sldId id="286" r:id="rId25"/>
    <p:sldId id="285" r:id="rId26"/>
    <p:sldId id="284" r:id="rId27"/>
    <p:sldId id="283" r:id="rId28"/>
    <p:sldId id="292" r:id="rId29"/>
    <p:sldId id="282" r:id="rId30"/>
    <p:sldId id="291" r:id="rId31"/>
    <p:sldId id="290" r:id="rId32"/>
    <p:sldId id="289" r:id="rId33"/>
    <p:sldId id="258"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6185"/>
    <a:srgbClr val="EFB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20" autoAdjust="0"/>
  </p:normalViewPr>
  <p:slideViewPr>
    <p:cSldViewPr>
      <p:cViewPr varScale="1">
        <p:scale>
          <a:sx n="63" d="100"/>
          <a:sy n="63" d="100"/>
        </p:scale>
        <p:origin x="78" y="2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1CE8FFB-D919-474C-A413-DF24A1695768}" type="datetimeFigureOut">
              <a:rPr lang="en-US"/>
              <a:pPr>
                <a:defRPr/>
              </a:pPr>
              <a:t>6/27/2018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DE33DD2E-0BBF-4D33-BD77-7F4E8A01584B}" type="slidenum">
              <a:rPr lang="en-US"/>
              <a:pPr>
                <a:defRPr/>
              </a:pPr>
              <a:t>‹#›</a:t>
            </a:fld>
            <a:endParaRPr lang="en-US"/>
          </a:p>
        </p:txBody>
      </p:sp>
    </p:spTree>
    <p:extLst>
      <p:ext uri="{BB962C8B-B14F-4D97-AF65-F5344CB8AC3E}">
        <p14:creationId xmlns:p14="http://schemas.microsoft.com/office/powerpoint/2010/main" val="4509739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Ovo</a:t>
            </a:r>
            <a:r>
              <a:rPr lang="en-US" baseline="0" dirty="0" smtClean="0"/>
              <a:t> </a:t>
            </a:r>
            <a:r>
              <a:rPr lang="en-US" baseline="0" dirty="0" err="1" smtClean="0"/>
              <a:t>treba</a:t>
            </a:r>
            <a:r>
              <a:rPr lang="en-US" baseline="0" dirty="0" smtClean="0"/>
              <a:t> </a:t>
            </a:r>
            <a:r>
              <a:rPr lang="sr-Latn-RS" baseline="0" dirty="0" smtClean="0"/>
              <a:t>proširiti sa strukturom foldera koja je potrebna za pravljenje distribucije...</a:t>
            </a:r>
            <a:endParaRPr lang="en-US" baseline="0" dirty="0" smtClean="0"/>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err="1" smtClean="0"/>
              <a:t>prvipaket</a:t>
            </a:r>
            <a:r>
              <a:rPr lang="en-US" dirty="0" smtClean="0"/>
              <a:t>, </a:t>
            </a:r>
            <a:r>
              <a:rPr lang="en-US" dirty="0" err="1" smtClean="0"/>
              <a:t>drugipaket</a:t>
            </a:r>
            <a:r>
              <a:rPr lang="en-US" dirty="0" smtClean="0"/>
              <a:t>, </a:t>
            </a:r>
            <a:r>
              <a:rPr lang="en-US" dirty="0" err="1" smtClean="0"/>
              <a:t>drugipaket.podpaket</a:t>
            </a:r>
            <a:r>
              <a:rPr lang="en-US" baseline="0" dirty="0" smtClean="0"/>
              <a:t> </a:t>
            </a:r>
            <a:r>
              <a:rPr lang="en-US" baseline="0" dirty="0" err="1" smtClean="0"/>
              <a:t>su</a:t>
            </a:r>
            <a:r>
              <a:rPr lang="en-US" baseline="0" dirty="0" smtClean="0"/>
              <a:t> </a:t>
            </a:r>
            <a:r>
              <a:rPr lang="en-US" baseline="0" dirty="0" err="1" smtClean="0"/>
              <a:t>potrebni</a:t>
            </a:r>
            <a:r>
              <a:rPr lang="en-US" baseline="0" dirty="0" smtClean="0"/>
              <a:t> </a:t>
            </a:r>
            <a:r>
              <a:rPr lang="en-US" baseline="0" dirty="0" err="1" smtClean="0"/>
              <a:t>samo</a:t>
            </a:r>
            <a:r>
              <a:rPr lang="en-US" baseline="0" dirty="0" smtClean="0"/>
              <a:t> </a:t>
            </a:r>
            <a:r>
              <a:rPr lang="en-US" baseline="0" dirty="0" err="1" smtClean="0"/>
              <a:t>ako</a:t>
            </a:r>
            <a:r>
              <a:rPr lang="en-US" baseline="0" dirty="0" smtClean="0"/>
              <a:t> </a:t>
            </a:r>
            <a:r>
              <a:rPr lang="en-US" baseline="0" dirty="0" err="1" smtClean="0"/>
              <a:t>ukljucujemo</a:t>
            </a:r>
            <a:r>
              <a:rPr lang="en-US" baseline="0" dirty="0" smtClean="0"/>
              <a:t> </a:t>
            </a:r>
            <a:r>
              <a:rPr lang="en-US" baseline="0" dirty="0" err="1" smtClean="0"/>
              <a:t>kod</a:t>
            </a:r>
            <a:r>
              <a:rPr lang="en-US" baseline="0" dirty="0" smtClean="0"/>
              <a:t> </a:t>
            </a:r>
            <a:r>
              <a:rPr lang="en-US" baseline="0" dirty="0" err="1" smtClean="0"/>
              <a:t>koji</a:t>
            </a:r>
            <a:r>
              <a:rPr lang="en-US" baseline="0" dirty="0" smtClean="0"/>
              <a:t> se </a:t>
            </a:r>
            <a:r>
              <a:rPr lang="en-US" baseline="0" dirty="0" err="1" smtClean="0"/>
              <a:t>nalazi</a:t>
            </a:r>
            <a:r>
              <a:rPr lang="en-US" baseline="0" dirty="0" smtClean="0"/>
              <a:t> u </a:t>
            </a:r>
            <a:r>
              <a:rPr lang="en-US" baseline="0" dirty="0" err="1" smtClean="0"/>
              <a:t>datim</a:t>
            </a:r>
            <a:r>
              <a:rPr lang="en-US" baseline="0" dirty="0" smtClean="0"/>
              <a:t> </a:t>
            </a:r>
            <a:r>
              <a:rPr lang="en-US" baseline="0" dirty="0" err="1" smtClean="0"/>
              <a:t>folderima</a:t>
            </a:r>
            <a:r>
              <a:rPr lang="en-US" baseline="0" dirty="0" smtClean="0"/>
              <a:t> </a:t>
            </a:r>
            <a:endParaRPr lang="sr-Latn-RS" dirty="0"/>
          </a:p>
        </p:txBody>
      </p:sp>
      <p:sp>
        <p:nvSpPr>
          <p:cNvPr id="4" name="Slide Number Placeholder 3"/>
          <p:cNvSpPr>
            <a:spLocks noGrp="1"/>
          </p:cNvSpPr>
          <p:nvPr>
            <p:ph type="sldNum" sz="quarter" idx="10"/>
          </p:nvPr>
        </p:nvSpPr>
        <p:spPr/>
        <p:txBody>
          <a:bodyPr/>
          <a:lstStyle/>
          <a:p>
            <a:pPr>
              <a:defRPr/>
            </a:pPr>
            <a:fld id="{DE33DD2E-0BBF-4D33-BD77-7F4E8A01584B}" type="slidenum">
              <a:rPr lang="en-US" smtClean="0"/>
              <a:pPr>
                <a:defRPr/>
              </a:pPr>
              <a:t>22</a:t>
            </a:fld>
            <a:endParaRPr lang="en-US"/>
          </a:p>
        </p:txBody>
      </p:sp>
    </p:spTree>
    <p:extLst>
      <p:ext uri="{BB962C8B-B14F-4D97-AF65-F5344CB8AC3E}">
        <p14:creationId xmlns:p14="http://schemas.microsoft.com/office/powerpoint/2010/main" val="3782279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E33DD2E-0BBF-4D33-BD77-7F4E8A01584B}" type="slidenum">
              <a:rPr lang="en-US" smtClean="0"/>
              <a:pPr>
                <a:defRPr/>
              </a:pPr>
              <a:t>23</a:t>
            </a:fld>
            <a:endParaRPr lang="en-US"/>
          </a:p>
        </p:txBody>
      </p:sp>
    </p:spTree>
    <p:extLst>
      <p:ext uri="{BB962C8B-B14F-4D97-AF65-F5344CB8AC3E}">
        <p14:creationId xmlns:p14="http://schemas.microsoft.com/office/powerpoint/2010/main" val="715614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7"/>
          <p:cNvGrpSpPr>
            <a:grpSpLocks/>
          </p:cNvGrpSpPr>
          <p:nvPr/>
        </p:nvGrpSpPr>
        <p:grpSpPr bwMode="auto">
          <a:xfrm>
            <a:off x="0" y="0"/>
            <a:ext cx="9144000" cy="6867525"/>
            <a:chOff x="0" y="0"/>
            <a:chExt cx="9144000" cy="6867525"/>
          </a:xfrm>
        </p:grpSpPr>
        <p:grpSp>
          <p:nvGrpSpPr>
            <p:cNvPr id="5" name="Group 26"/>
            <p:cNvGrpSpPr>
              <a:grpSpLocks/>
            </p:cNvGrpSpPr>
            <p:nvPr/>
          </p:nvGrpSpPr>
          <p:grpSpPr bwMode="auto">
            <a:xfrm>
              <a:off x="0" y="0"/>
              <a:ext cx="9144000" cy="6858000"/>
              <a:chOff x="0" y="0"/>
              <a:chExt cx="9144000" cy="6858000"/>
            </a:xfrm>
          </p:grpSpPr>
          <p:sp>
            <p:nvSpPr>
              <p:cNvPr id="12" name="Freeform 17"/>
              <p:cNvSpPr>
                <a:spLocks/>
              </p:cNvSpPr>
              <p:nvPr/>
            </p:nvSpPr>
            <p:spPr bwMode="auto">
              <a:xfrm>
                <a:off x="7540625" y="0"/>
                <a:ext cx="1603375" cy="6858000"/>
              </a:xfrm>
              <a:custGeom>
                <a:avLst/>
                <a:gdLst>
                  <a:gd name="T0" fmla="*/ 2147483647 w 502"/>
                  <a:gd name="T1" fmla="*/ 0 h 3168"/>
                  <a:gd name="T2" fmla="*/ 948738068 w 502"/>
                  <a:gd name="T3" fmla="*/ 0 h 3168"/>
                  <a:gd name="T4" fmla="*/ 0 w 502"/>
                  <a:gd name="T5" fmla="*/ 2147483647 h 3168"/>
                  <a:gd name="T6" fmla="*/ 2147483647 w 502"/>
                  <a:gd name="T7" fmla="*/ 2147483647 h 3168"/>
                  <a:gd name="T8" fmla="*/ 2147483647 w 502"/>
                  <a:gd name="T9" fmla="*/ 0 h 31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2" h="3168">
                    <a:moveTo>
                      <a:pt x="502" y="0"/>
                    </a:moveTo>
                    <a:cubicBezTo>
                      <a:pt x="93" y="0"/>
                      <a:pt x="93" y="0"/>
                      <a:pt x="93" y="0"/>
                    </a:cubicBezTo>
                    <a:cubicBezTo>
                      <a:pt x="146" y="383"/>
                      <a:pt x="323" y="1900"/>
                      <a:pt x="0" y="3168"/>
                    </a:cubicBezTo>
                    <a:cubicBezTo>
                      <a:pt x="502" y="3168"/>
                      <a:pt x="502" y="3168"/>
                      <a:pt x="502" y="3168"/>
                    </a:cubicBezTo>
                    <a:lnTo>
                      <a:pt x="502" y="0"/>
                    </a:lnTo>
                    <a:close/>
                  </a:path>
                </a:pathLst>
              </a:custGeom>
              <a:gradFill rotWithShape="1">
                <a:gsLst>
                  <a:gs pos="0">
                    <a:srgbClr val="EFB32F"/>
                  </a:gs>
                  <a:gs pos="100000">
                    <a:srgbClr val="EF792F"/>
                  </a:gs>
                </a:gsLst>
                <a:lin ang="0" scaled="1"/>
              </a:gradFill>
              <a:ln w="9525">
                <a:noFill/>
                <a:round/>
                <a:headEnd/>
                <a:tailEnd/>
              </a:ln>
            </p:spPr>
            <p:txBody>
              <a:bodyPr/>
              <a:lstStyle/>
              <a:p>
                <a:pPr>
                  <a:defRPr/>
                </a:pPr>
                <a:endParaRPr lang="en-US">
                  <a:latin typeface="Arial" charset="0"/>
                </a:endParaRPr>
              </a:p>
            </p:txBody>
          </p:sp>
          <p:grpSp>
            <p:nvGrpSpPr>
              <p:cNvPr id="13" name="Group 25"/>
              <p:cNvGrpSpPr>
                <a:grpSpLocks/>
              </p:cNvGrpSpPr>
              <p:nvPr/>
            </p:nvGrpSpPr>
            <p:grpSpPr bwMode="auto">
              <a:xfrm>
                <a:off x="0" y="0"/>
                <a:ext cx="9144000" cy="1958975"/>
                <a:chOff x="0" y="0"/>
                <a:chExt cx="9144000" cy="1958975"/>
              </a:xfrm>
            </p:grpSpPr>
            <p:sp>
              <p:nvSpPr>
                <p:cNvPr id="14" name="Freeform 2"/>
                <p:cNvSpPr>
                  <a:spLocks/>
                </p:cNvSpPr>
                <p:nvPr/>
              </p:nvSpPr>
              <p:spPr bwMode="auto">
                <a:xfrm flipH="1">
                  <a:off x="0" y="0"/>
                  <a:ext cx="9144000" cy="1908175"/>
                </a:xfrm>
                <a:custGeom>
                  <a:avLst/>
                  <a:gdLst>
                    <a:gd name="T0" fmla="*/ 0 w 3168"/>
                    <a:gd name="T1" fmla="*/ 0 h 627"/>
                    <a:gd name="T2" fmla="*/ 0 w 3168"/>
                    <a:gd name="T3" fmla="*/ 2147483647 h 627"/>
                    <a:gd name="T4" fmla="*/ 2147483647 w 3168"/>
                    <a:gd name="T5" fmla="*/ 2147483647 h 627"/>
                    <a:gd name="T6" fmla="*/ 2147483647 w 3168"/>
                    <a:gd name="T7" fmla="*/ 2147483647 h 627"/>
                    <a:gd name="T8" fmla="*/ 2147483647 w 3168"/>
                    <a:gd name="T9" fmla="*/ 0 h 627"/>
                    <a:gd name="T10" fmla="*/ 0 w 3168"/>
                    <a:gd name="T11" fmla="*/ 0 h 6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68" h="627">
                      <a:moveTo>
                        <a:pt x="0" y="0"/>
                      </a:moveTo>
                      <a:cubicBezTo>
                        <a:pt x="0" y="627"/>
                        <a:pt x="0" y="627"/>
                        <a:pt x="0" y="627"/>
                      </a:cubicBezTo>
                      <a:cubicBezTo>
                        <a:pt x="731" y="409"/>
                        <a:pt x="1853" y="296"/>
                        <a:pt x="2168" y="276"/>
                      </a:cubicBezTo>
                      <a:cubicBezTo>
                        <a:pt x="2610" y="249"/>
                        <a:pt x="2951" y="243"/>
                        <a:pt x="3168" y="242"/>
                      </a:cubicBezTo>
                      <a:cubicBezTo>
                        <a:pt x="3168" y="0"/>
                        <a:pt x="3168" y="0"/>
                        <a:pt x="3168" y="0"/>
                      </a:cubicBezTo>
                      <a:lnTo>
                        <a:pt x="0" y="0"/>
                      </a:lnTo>
                      <a:close/>
                    </a:path>
                  </a:pathLst>
                </a:custGeom>
                <a:solidFill>
                  <a:srgbClr val="6F6185"/>
                </a:solidFill>
                <a:ln w="9525">
                  <a:noFill/>
                  <a:round/>
                  <a:headEnd/>
                  <a:tailEnd/>
                </a:ln>
              </p:spPr>
              <p:txBody>
                <a:bodyPr/>
                <a:lstStyle/>
                <a:p>
                  <a:pPr>
                    <a:defRPr/>
                  </a:pPr>
                  <a:endParaRPr lang="en-US">
                    <a:latin typeface="Arial" charset="0"/>
                  </a:endParaRPr>
                </a:p>
              </p:txBody>
            </p:sp>
            <p:grpSp>
              <p:nvGrpSpPr>
                <p:cNvPr id="15" name="Group 9"/>
                <p:cNvGrpSpPr>
                  <a:grpSpLocks/>
                </p:cNvGrpSpPr>
                <p:nvPr/>
              </p:nvGrpSpPr>
              <p:grpSpPr bwMode="auto">
                <a:xfrm flipH="1">
                  <a:off x="0" y="457200"/>
                  <a:ext cx="9144000" cy="1501775"/>
                  <a:chOff x="-13" y="149"/>
                  <a:chExt cx="15120" cy="2367"/>
                </a:xfrm>
              </p:grpSpPr>
              <p:grpSp>
                <p:nvGrpSpPr>
                  <p:cNvPr id="16" name="Group 10"/>
                  <p:cNvGrpSpPr>
                    <a:grpSpLocks/>
                  </p:cNvGrpSpPr>
                  <p:nvPr/>
                </p:nvGrpSpPr>
                <p:grpSpPr bwMode="auto">
                  <a:xfrm>
                    <a:off x="-13" y="149"/>
                    <a:ext cx="15120" cy="2367"/>
                    <a:chOff x="-13" y="779"/>
                    <a:chExt cx="15120" cy="2367"/>
                  </a:xfrm>
                </p:grpSpPr>
                <p:sp>
                  <p:nvSpPr>
                    <p:cNvPr id="18" name="Freeform 11"/>
                    <p:cNvSpPr>
                      <a:spLocks/>
                    </p:cNvSpPr>
                    <p:nvPr/>
                  </p:nvSpPr>
                  <p:spPr bwMode="auto">
                    <a:xfrm>
                      <a:off x="-13" y="942"/>
                      <a:ext cx="11962" cy="2027"/>
                    </a:xfrm>
                    <a:custGeom>
                      <a:avLst/>
                      <a:gdLst>
                        <a:gd name="T0" fmla="*/ 0 w 3171"/>
                        <a:gd name="T1" fmla="*/ 9713 h 423"/>
                        <a:gd name="T2" fmla="*/ 45124 w 3171"/>
                        <a:gd name="T3" fmla="*/ 1308 h 423"/>
                        <a:gd name="T4" fmla="*/ 0 60000 65536"/>
                        <a:gd name="T5" fmla="*/ 0 60000 65536"/>
                      </a:gdLst>
                      <a:ahLst/>
                      <a:cxnLst>
                        <a:cxn ang="T4">
                          <a:pos x="T0" y="T1"/>
                        </a:cxn>
                        <a:cxn ang="T5">
                          <a:pos x="T2" y="T3"/>
                        </a:cxn>
                      </a:cxnLst>
                      <a:rect l="0" t="0" r="r" b="b"/>
                      <a:pathLst>
                        <a:path w="3171" h="423">
                          <a:moveTo>
                            <a:pt x="0" y="423"/>
                          </a:moveTo>
                          <a:cubicBezTo>
                            <a:pt x="1374" y="0"/>
                            <a:pt x="2711" y="30"/>
                            <a:pt x="3171" y="57"/>
                          </a:cubicBezTo>
                        </a:path>
                      </a:pathLst>
                    </a:custGeom>
                    <a:noFill/>
                    <a:ln w="6376">
                      <a:solidFill>
                        <a:srgbClr val="FFFFFE"/>
                      </a:solidFill>
                      <a:miter lim="800000"/>
                      <a:headEnd/>
                      <a:tailEnd/>
                    </a:ln>
                  </p:spPr>
                  <p:txBody>
                    <a:bodyPr/>
                    <a:lstStyle/>
                    <a:p>
                      <a:pPr>
                        <a:defRPr/>
                      </a:pPr>
                      <a:endParaRPr lang="en-US">
                        <a:latin typeface="Arial" charset="0"/>
                      </a:endParaRPr>
                    </a:p>
                  </p:txBody>
                </p:sp>
                <p:grpSp>
                  <p:nvGrpSpPr>
                    <p:cNvPr id="19" name="Group 12"/>
                    <p:cNvGrpSpPr>
                      <a:grpSpLocks/>
                    </p:cNvGrpSpPr>
                    <p:nvPr/>
                  </p:nvGrpSpPr>
                  <p:grpSpPr bwMode="auto">
                    <a:xfrm>
                      <a:off x="-13" y="779"/>
                      <a:ext cx="15120" cy="2367"/>
                      <a:chOff x="360" y="1151"/>
                      <a:chExt cx="15120" cy="2367"/>
                    </a:xfrm>
                  </p:grpSpPr>
                  <p:sp>
                    <p:nvSpPr>
                      <p:cNvPr id="20" name="Freeform 13"/>
                      <p:cNvSpPr>
                        <a:spLocks/>
                      </p:cNvSpPr>
                      <p:nvPr/>
                    </p:nvSpPr>
                    <p:spPr bwMode="auto">
                      <a:xfrm>
                        <a:off x="360" y="1151"/>
                        <a:ext cx="15120" cy="2042"/>
                      </a:xfrm>
                      <a:custGeom>
                        <a:avLst/>
                        <a:gdLst>
                          <a:gd name="T0" fmla="*/ 0 w 3171"/>
                          <a:gd name="T1" fmla="*/ 9788 h 426"/>
                          <a:gd name="T2" fmla="*/ 72095 w 3171"/>
                          <a:gd name="T3" fmla="*/ 1285 h 426"/>
                          <a:gd name="T4" fmla="*/ 0 60000 65536"/>
                          <a:gd name="T5" fmla="*/ 0 60000 65536"/>
                        </a:gdLst>
                        <a:ahLst/>
                        <a:cxnLst>
                          <a:cxn ang="T4">
                            <a:pos x="T0" y="T1"/>
                          </a:cxn>
                          <a:cxn ang="T5">
                            <a:pos x="T2" y="T3"/>
                          </a:cxn>
                        </a:cxnLst>
                        <a:rect l="0" t="0" r="r" b="b"/>
                        <a:pathLst>
                          <a:path w="3171" h="426">
                            <a:moveTo>
                              <a:pt x="0" y="426"/>
                            </a:moveTo>
                            <a:cubicBezTo>
                              <a:pt x="1377" y="0"/>
                              <a:pt x="2716" y="29"/>
                              <a:pt x="3171" y="56"/>
                            </a:cubicBezTo>
                          </a:path>
                        </a:pathLst>
                      </a:custGeom>
                      <a:noFill/>
                      <a:ln w="6376">
                        <a:solidFill>
                          <a:srgbClr val="EFB32F"/>
                        </a:solidFill>
                        <a:miter lim="800000"/>
                        <a:headEnd/>
                        <a:tailEnd/>
                      </a:ln>
                    </p:spPr>
                    <p:txBody>
                      <a:bodyPr/>
                      <a:lstStyle/>
                      <a:p>
                        <a:pPr>
                          <a:defRPr/>
                        </a:pPr>
                        <a:endParaRPr lang="en-US">
                          <a:latin typeface="Arial" charset="0"/>
                        </a:endParaRPr>
                      </a:p>
                    </p:txBody>
                  </p:sp>
                  <p:sp>
                    <p:nvSpPr>
                      <p:cNvPr id="21" name="Freeform 14"/>
                      <p:cNvSpPr>
                        <a:spLocks/>
                      </p:cNvSpPr>
                      <p:nvPr/>
                    </p:nvSpPr>
                    <p:spPr bwMode="auto">
                      <a:xfrm>
                        <a:off x="360" y="1314"/>
                        <a:ext cx="15120" cy="2027"/>
                      </a:xfrm>
                      <a:custGeom>
                        <a:avLst/>
                        <a:gdLst>
                          <a:gd name="T0" fmla="*/ 0 w 3171"/>
                          <a:gd name="T1" fmla="*/ 9713 h 423"/>
                          <a:gd name="T2" fmla="*/ 72095 w 3171"/>
                          <a:gd name="T3" fmla="*/ 1308 h 423"/>
                          <a:gd name="T4" fmla="*/ 0 60000 65536"/>
                          <a:gd name="T5" fmla="*/ 0 60000 65536"/>
                        </a:gdLst>
                        <a:ahLst/>
                        <a:cxnLst>
                          <a:cxn ang="T4">
                            <a:pos x="T0" y="T1"/>
                          </a:cxn>
                          <a:cxn ang="T5">
                            <a:pos x="T2" y="T3"/>
                          </a:cxn>
                        </a:cxnLst>
                        <a:rect l="0" t="0" r="r" b="b"/>
                        <a:pathLst>
                          <a:path w="3171" h="423">
                            <a:moveTo>
                              <a:pt x="0" y="423"/>
                            </a:moveTo>
                            <a:cubicBezTo>
                              <a:pt x="1374" y="0"/>
                              <a:pt x="2711" y="30"/>
                              <a:pt x="3171" y="57"/>
                            </a:cubicBezTo>
                          </a:path>
                        </a:pathLst>
                      </a:custGeom>
                      <a:noFill/>
                      <a:ln w="6376">
                        <a:solidFill>
                          <a:srgbClr val="FFFFFE"/>
                        </a:solidFill>
                        <a:miter lim="800000"/>
                        <a:headEnd/>
                        <a:tailEnd/>
                      </a:ln>
                    </p:spPr>
                    <p:txBody>
                      <a:bodyPr/>
                      <a:lstStyle/>
                      <a:p>
                        <a:pPr>
                          <a:defRPr/>
                        </a:pPr>
                        <a:endParaRPr lang="en-US">
                          <a:latin typeface="Arial" charset="0"/>
                        </a:endParaRPr>
                      </a:p>
                    </p:txBody>
                  </p:sp>
                  <p:sp>
                    <p:nvSpPr>
                      <p:cNvPr id="22" name="Freeform 15"/>
                      <p:cNvSpPr>
                        <a:spLocks/>
                      </p:cNvSpPr>
                      <p:nvPr/>
                    </p:nvSpPr>
                    <p:spPr bwMode="auto">
                      <a:xfrm>
                        <a:off x="360" y="1471"/>
                        <a:ext cx="15120" cy="2047"/>
                      </a:xfrm>
                      <a:custGeom>
                        <a:avLst/>
                        <a:gdLst>
                          <a:gd name="T0" fmla="*/ 0 w 3171"/>
                          <a:gd name="T1" fmla="*/ 9813 h 427"/>
                          <a:gd name="T2" fmla="*/ 72095 w 3171"/>
                          <a:gd name="T3" fmla="*/ 1194 h 427"/>
                          <a:gd name="T4" fmla="*/ 0 60000 65536"/>
                          <a:gd name="T5" fmla="*/ 0 60000 65536"/>
                        </a:gdLst>
                        <a:ahLst/>
                        <a:cxnLst>
                          <a:cxn ang="T4">
                            <a:pos x="T0" y="T1"/>
                          </a:cxn>
                          <a:cxn ang="T5">
                            <a:pos x="T2" y="T3"/>
                          </a:cxn>
                        </a:cxnLst>
                        <a:rect l="0" t="0" r="r" b="b"/>
                        <a:pathLst>
                          <a:path w="3171" h="427">
                            <a:moveTo>
                              <a:pt x="0" y="427"/>
                            </a:moveTo>
                            <a:cubicBezTo>
                              <a:pt x="1369" y="0"/>
                              <a:pt x="2702" y="25"/>
                              <a:pt x="3171" y="52"/>
                            </a:cubicBezTo>
                          </a:path>
                        </a:pathLst>
                      </a:custGeom>
                      <a:noFill/>
                      <a:ln w="6376">
                        <a:solidFill>
                          <a:srgbClr val="EFB32F"/>
                        </a:solidFill>
                        <a:miter lim="800000"/>
                        <a:headEnd/>
                        <a:tailEnd/>
                      </a:ln>
                    </p:spPr>
                    <p:txBody>
                      <a:bodyPr/>
                      <a:lstStyle/>
                      <a:p>
                        <a:pPr>
                          <a:defRPr/>
                        </a:pPr>
                        <a:endParaRPr lang="en-US">
                          <a:latin typeface="Arial" charset="0"/>
                        </a:endParaRPr>
                      </a:p>
                    </p:txBody>
                  </p:sp>
                </p:grpSp>
              </p:grpSp>
              <p:sp>
                <p:nvSpPr>
                  <p:cNvPr id="17" name="Freeform 16"/>
                  <p:cNvSpPr>
                    <a:spLocks/>
                  </p:cNvSpPr>
                  <p:nvPr/>
                </p:nvSpPr>
                <p:spPr bwMode="auto">
                  <a:xfrm>
                    <a:off x="-13" y="317"/>
                    <a:ext cx="15120" cy="2114"/>
                  </a:xfrm>
                  <a:custGeom>
                    <a:avLst/>
                    <a:gdLst>
                      <a:gd name="T0" fmla="*/ 0 w 3171"/>
                      <a:gd name="T1" fmla="*/ 10134 h 441"/>
                      <a:gd name="T2" fmla="*/ 72095 w 3171"/>
                      <a:gd name="T3" fmla="*/ 848 h 441"/>
                      <a:gd name="T4" fmla="*/ 0 60000 65536"/>
                      <a:gd name="T5" fmla="*/ 0 60000 65536"/>
                    </a:gdLst>
                    <a:ahLst/>
                    <a:cxnLst>
                      <a:cxn ang="T4">
                        <a:pos x="T0" y="T1"/>
                      </a:cxn>
                      <a:cxn ang="T5">
                        <a:pos x="T2" y="T3"/>
                      </a:cxn>
                    </a:cxnLst>
                    <a:rect l="0" t="0" r="r" b="b"/>
                    <a:pathLst>
                      <a:path w="3171" h="441">
                        <a:moveTo>
                          <a:pt x="0" y="441"/>
                        </a:moveTo>
                        <a:cubicBezTo>
                          <a:pt x="1372" y="0"/>
                          <a:pt x="2713" y="16"/>
                          <a:pt x="3171" y="37"/>
                        </a:cubicBezTo>
                      </a:path>
                    </a:pathLst>
                  </a:custGeom>
                  <a:noFill/>
                  <a:ln w="6376">
                    <a:solidFill>
                      <a:srgbClr val="FFFFFE"/>
                    </a:solidFill>
                    <a:miter lim="800000"/>
                    <a:headEnd/>
                    <a:tailEnd/>
                  </a:ln>
                </p:spPr>
                <p:txBody>
                  <a:bodyPr/>
                  <a:lstStyle/>
                  <a:p>
                    <a:pPr>
                      <a:defRPr/>
                    </a:pPr>
                    <a:endParaRPr lang="en-US">
                      <a:latin typeface="Arial" charset="0"/>
                    </a:endParaRPr>
                  </a:p>
                </p:txBody>
              </p:sp>
            </p:grpSp>
          </p:grpSp>
        </p:grpSp>
        <p:grpSp>
          <p:nvGrpSpPr>
            <p:cNvPr id="6" name="Group 19"/>
            <p:cNvGrpSpPr>
              <a:grpSpLocks/>
            </p:cNvGrpSpPr>
            <p:nvPr/>
          </p:nvGrpSpPr>
          <p:grpSpPr bwMode="auto">
            <a:xfrm>
              <a:off x="7512060" y="9525"/>
              <a:ext cx="1403350" cy="6858000"/>
              <a:chOff x="21532" y="360"/>
              <a:chExt cx="2157" cy="15120"/>
            </a:xfrm>
          </p:grpSpPr>
          <p:sp>
            <p:nvSpPr>
              <p:cNvPr id="7" name="Freeform 6"/>
              <p:cNvSpPr>
                <a:spLocks/>
              </p:cNvSpPr>
              <p:nvPr/>
            </p:nvSpPr>
            <p:spPr bwMode="auto">
              <a:xfrm>
                <a:off x="21532" y="360"/>
                <a:ext cx="1854" cy="15120"/>
              </a:xfrm>
              <a:custGeom>
                <a:avLst/>
                <a:gdLst>
                  <a:gd name="T0" fmla="*/ 2319 w 387"/>
                  <a:gd name="T1" fmla="*/ 0 h 3172"/>
                  <a:gd name="T2" fmla="*/ 0 w 387"/>
                  <a:gd name="T3" fmla="*/ 72073 h 3172"/>
                  <a:gd name="T4" fmla="*/ 0 60000 65536"/>
                  <a:gd name="T5" fmla="*/ 0 60000 65536"/>
                </a:gdLst>
                <a:ahLst/>
                <a:cxnLst>
                  <a:cxn ang="T4">
                    <a:pos x="T0" y="T1"/>
                  </a:cxn>
                  <a:cxn ang="T5">
                    <a:pos x="T2" y="T3"/>
                  </a:cxn>
                </a:cxnLst>
                <a:rect l="0" t="0" r="r" b="b"/>
                <a:pathLst>
                  <a:path w="387" h="3172">
                    <a:moveTo>
                      <a:pt x="101" y="0"/>
                    </a:moveTo>
                    <a:cubicBezTo>
                      <a:pt x="387" y="1404"/>
                      <a:pt x="122" y="2697"/>
                      <a:pt x="0" y="3172"/>
                    </a:cubicBezTo>
                  </a:path>
                </a:pathLst>
              </a:custGeom>
              <a:noFill/>
              <a:ln w="6350">
                <a:solidFill>
                  <a:srgbClr val="FFFFFE"/>
                </a:solidFill>
                <a:miter lim="800000"/>
                <a:headEnd/>
                <a:tailEnd/>
              </a:ln>
            </p:spPr>
            <p:txBody>
              <a:bodyPr/>
              <a:lstStyle/>
              <a:p>
                <a:pPr>
                  <a:defRPr/>
                </a:pPr>
                <a:endParaRPr lang="en-US">
                  <a:latin typeface="Arial" charset="0"/>
                </a:endParaRPr>
              </a:p>
            </p:txBody>
          </p:sp>
          <p:sp>
            <p:nvSpPr>
              <p:cNvPr id="8" name="Freeform 7"/>
              <p:cNvSpPr>
                <a:spLocks/>
              </p:cNvSpPr>
              <p:nvPr/>
            </p:nvSpPr>
            <p:spPr bwMode="auto">
              <a:xfrm>
                <a:off x="21886" y="360"/>
                <a:ext cx="1601" cy="15120"/>
              </a:xfrm>
              <a:custGeom>
                <a:avLst/>
                <a:gdLst>
                  <a:gd name="T0" fmla="*/ 0 w 334"/>
                  <a:gd name="T1" fmla="*/ 0 h 3172"/>
                  <a:gd name="T2" fmla="*/ 369 w 334"/>
                  <a:gd name="T3" fmla="*/ 72073 h 3172"/>
                  <a:gd name="T4" fmla="*/ 0 60000 65536"/>
                  <a:gd name="T5" fmla="*/ 0 60000 65536"/>
                </a:gdLst>
                <a:ahLst/>
                <a:cxnLst>
                  <a:cxn ang="T4">
                    <a:pos x="T0" y="T1"/>
                  </a:cxn>
                  <a:cxn ang="T5">
                    <a:pos x="T2" y="T3"/>
                  </a:cxn>
                </a:cxnLst>
                <a:rect l="0" t="0" r="r" b="b"/>
                <a:pathLst>
                  <a:path w="334" h="3172">
                    <a:moveTo>
                      <a:pt x="0" y="0"/>
                    </a:moveTo>
                    <a:cubicBezTo>
                      <a:pt x="334" y="1375"/>
                      <a:pt x="126" y="2664"/>
                      <a:pt x="16" y="3172"/>
                    </a:cubicBezTo>
                  </a:path>
                </a:pathLst>
              </a:custGeom>
              <a:noFill/>
              <a:ln w="6350">
                <a:solidFill>
                  <a:srgbClr val="FFFFFE"/>
                </a:solidFill>
                <a:miter lim="800000"/>
                <a:headEnd/>
                <a:tailEnd/>
              </a:ln>
            </p:spPr>
            <p:txBody>
              <a:bodyPr/>
              <a:lstStyle/>
              <a:p>
                <a:pPr>
                  <a:defRPr/>
                </a:pPr>
                <a:endParaRPr lang="en-US">
                  <a:latin typeface="Arial" charset="0"/>
                </a:endParaRPr>
              </a:p>
            </p:txBody>
          </p:sp>
          <p:sp>
            <p:nvSpPr>
              <p:cNvPr id="9" name="Freeform 8"/>
              <p:cNvSpPr>
                <a:spLocks/>
              </p:cNvSpPr>
              <p:nvPr/>
            </p:nvSpPr>
            <p:spPr bwMode="auto">
              <a:xfrm>
                <a:off x="22064" y="360"/>
                <a:ext cx="1625" cy="15120"/>
              </a:xfrm>
              <a:custGeom>
                <a:avLst/>
                <a:gdLst>
                  <a:gd name="T0" fmla="*/ 484 w 339"/>
                  <a:gd name="T1" fmla="*/ 0 h 3172"/>
                  <a:gd name="T2" fmla="*/ 0 w 339"/>
                  <a:gd name="T3" fmla="*/ 72073 h 3172"/>
                  <a:gd name="T4" fmla="*/ 0 60000 65536"/>
                  <a:gd name="T5" fmla="*/ 0 60000 65536"/>
                </a:gdLst>
                <a:ahLst/>
                <a:cxnLst>
                  <a:cxn ang="T4">
                    <a:pos x="T0" y="T1"/>
                  </a:cxn>
                  <a:cxn ang="T5">
                    <a:pos x="T2" y="T3"/>
                  </a:cxn>
                </a:cxnLst>
                <a:rect l="0" t="0" r="r" b="b"/>
                <a:pathLst>
                  <a:path w="339" h="3172">
                    <a:moveTo>
                      <a:pt x="21" y="0"/>
                    </a:moveTo>
                    <a:cubicBezTo>
                      <a:pt x="339" y="1377"/>
                      <a:pt x="116" y="2664"/>
                      <a:pt x="0" y="3172"/>
                    </a:cubicBezTo>
                  </a:path>
                </a:pathLst>
              </a:custGeom>
              <a:noFill/>
              <a:ln w="6350">
                <a:solidFill>
                  <a:srgbClr val="EFB32F"/>
                </a:solidFill>
                <a:miter lim="800000"/>
                <a:headEnd/>
                <a:tailEnd/>
              </a:ln>
            </p:spPr>
            <p:txBody>
              <a:bodyPr/>
              <a:lstStyle/>
              <a:p>
                <a:pPr>
                  <a:defRPr/>
                </a:pPr>
                <a:endParaRPr lang="en-US">
                  <a:latin typeface="Arial" charset="0"/>
                </a:endParaRPr>
              </a:p>
            </p:txBody>
          </p:sp>
          <p:sp>
            <p:nvSpPr>
              <p:cNvPr id="10" name="Freeform 9"/>
              <p:cNvSpPr>
                <a:spLocks/>
              </p:cNvSpPr>
              <p:nvPr/>
            </p:nvSpPr>
            <p:spPr bwMode="auto">
              <a:xfrm>
                <a:off x="21864" y="360"/>
                <a:ext cx="1642" cy="15120"/>
              </a:xfrm>
              <a:custGeom>
                <a:avLst/>
                <a:gdLst>
                  <a:gd name="T0" fmla="*/ 641 w 343"/>
                  <a:gd name="T1" fmla="*/ 0 h 3172"/>
                  <a:gd name="T2" fmla="*/ 0 w 343"/>
                  <a:gd name="T3" fmla="*/ 72073 h 3172"/>
                  <a:gd name="T4" fmla="*/ 0 60000 65536"/>
                  <a:gd name="T5" fmla="*/ 0 60000 65536"/>
                </a:gdLst>
                <a:ahLst/>
                <a:cxnLst>
                  <a:cxn ang="T4">
                    <a:pos x="T0" y="T1"/>
                  </a:cxn>
                  <a:cxn ang="T5">
                    <a:pos x="T2" y="T3"/>
                  </a:cxn>
                </a:cxnLst>
                <a:rect l="0" t="0" r="r" b="b"/>
                <a:pathLst>
                  <a:path w="343" h="3172">
                    <a:moveTo>
                      <a:pt x="28" y="0"/>
                    </a:moveTo>
                    <a:cubicBezTo>
                      <a:pt x="343" y="1379"/>
                      <a:pt x="117" y="2666"/>
                      <a:pt x="0" y="3172"/>
                    </a:cubicBezTo>
                  </a:path>
                </a:pathLst>
              </a:custGeom>
              <a:noFill/>
              <a:ln w="6350">
                <a:solidFill>
                  <a:srgbClr val="FFFFFE"/>
                </a:solidFill>
                <a:miter lim="800000"/>
                <a:headEnd/>
                <a:tailEnd/>
              </a:ln>
            </p:spPr>
            <p:txBody>
              <a:bodyPr/>
              <a:lstStyle/>
              <a:p>
                <a:pPr>
                  <a:defRPr/>
                </a:pPr>
                <a:endParaRPr lang="en-US">
                  <a:latin typeface="Arial" charset="0"/>
                </a:endParaRPr>
              </a:p>
            </p:txBody>
          </p:sp>
          <p:sp>
            <p:nvSpPr>
              <p:cNvPr id="11" name="Freeform 10"/>
              <p:cNvSpPr>
                <a:spLocks/>
              </p:cNvSpPr>
              <p:nvPr/>
            </p:nvSpPr>
            <p:spPr bwMode="auto">
              <a:xfrm>
                <a:off x="21703" y="360"/>
                <a:ext cx="1620" cy="15120"/>
              </a:xfrm>
              <a:custGeom>
                <a:avLst/>
                <a:gdLst>
                  <a:gd name="T0" fmla="*/ 460 w 338"/>
                  <a:gd name="T1" fmla="*/ 0 h 3172"/>
                  <a:gd name="T2" fmla="*/ 0 w 338"/>
                  <a:gd name="T3" fmla="*/ 72073 h 3172"/>
                  <a:gd name="T4" fmla="*/ 0 60000 65536"/>
                  <a:gd name="T5" fmla="*/ 0 60000 65536"/>
                </a:gdLst>
                <a:ahLst/>
                <a:cxnLst>
                  <a:cxn ang="T4">
                    <a:pos x="T0" y="T1"/>
                  </a:cxn>
                  <a:cxn ang="T5">
                    <a:pos x="T2" y="T3"/>
                  </a:cxn>
                </a:cxnLst>
                <a:rect l="0" t="0" r="r" b="b"/>
                <a:pathLst>
                  <a:path w="338" h="3172">
                    <a:moveTo>
                      <a:pt x="20" y="0"/>
                    </a:moveTo>
                    <a:cubicBezTo>
                      <a:pt x="338" y="1378"/>
                      <a:pt x="116" y="2664"/>
                      <a:pt x="0" y="3172"/>
                    </a:cubicBezTo>
                  </a:path>
                </a:pathLst>
              </a:custGeom>
              <a:noFill/>
              <a:ln w="6350">
                <a:solidFill>
                  <a:srgbClr val="EFB32F"/>
                </a:solidFill>
                <a:miter lim="800000"/>
                <a:headEnd/>
                <a:tailEnd/>
              </a:ln>
            </p:spPr>
            <p:txBody>
              <a:bodyPr/>
              <a:lstStyle/>
              <a:p>
                <a:pPr>
                  <a:defRPr/>
                </a:pPr>
                <a:endParaRPr lang="en-US">
                  <a:latin typeface="Arial" charset="0"/>
                </a:endParaRPr>
              </a:p>
            </p:txBody>
          </p:sp>
        </p:grpSp>
      </p:grpSp>
      <p:pic>
        <p:nvPicPr>
          <p:cNvPr id="23" name="Picture 4" descr="logo RT-RK"/>
          <p:cNvPicPr>
            <a:picLocks noChangeAspect="1" noChangeArrowheads="1"/>
          </p:cNvPicPr>
          <p:nvPr/>
        </p:nvPicPr>
        <p:blipFill>
          <a:blip r:embed="rId2" cstate="print">
            <a:lum bright="10000"/>
          </a:blip>
          <a:srcRect/>
          <a:stretch>
            <a:fillRect/>
          </a:stretch>
        </p:blipFill>
        <p:spPr bwMode="auto">
          <a:xfrm>
            <a:off x="6080125" y="1643063"/>
            <a:ext cx="1920875" cy="1606550"/>
          </a:xfrm>
          <a:prstGeom prst="rect">
            <a:avLst/>
          </a:prstGeom>
          <a:noFill/>
          <a:ln w="9525">
            <a:noFill/>
            <a:miter lim="800000"/>
            <a:headEnd/>
            <a:tailEnd/>
          </a:ln>
        </p:spPr>
      </p:pic>
      <p:sp>
        <p:nvSpPr>
          <p:cNvPr id="24" name="Line 40"/>
          <p:cNvSpPr>
            <a:spLocks noChangeShapeType="1"/>
          </p:cNvSpPr>
          <p:nvPr/>
        </p:nvSpPr>
        <p:spPr bwMode="auto">
          <a:xfrm>
            <a:off x="428625" y="3124200"/>
            <a:ext cx="5486400" cy="0"/>
          </a:xfrm>
          <a:prstGeom prst="line">
            <a:avLst/>
          </a:prstGeom>
          <a:noFill/>
          <a:ln w="12700">
            <a:solidFill>
              <a:schemeClr val="bg1">
                <a:lumMod val="65000"/>
              </a:schemeClr>
            </a:solidFill>
            <a:round/>
            <a:headEnd/>
            <a:tailEn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ctrTitle"/>
          </p:nvPr>
        </p:nvSpPr>
        <p:spPr>
          <a:xfrm>
            <a:off x="456760" y="1425600"/>
            <a:ext cx="5400000" cy="1470025"/>
          </a:xfrm>
        </p:spPr>
        <p:txBody>
          <a:bodyPr/>
          <a:lstStyle>
            <a:lvl1pPr algn="r">
              <a:defRPr sz="3600" cap="all" baseline="0">
                <a:solidFill>
                  <a:srgbClr val="EFB100"/>
                </a:solidFill>
                <a:effectLst>
                  <a:outerShdw blurRad="38100" dist="38100" dir="2700000" algn="tl">
                    <a:srgbClr val="000000">
                      <a:alpha val="43137"/>
                    </a:srgbClr>
                  </a:outerShdw>
                </a:effectLst>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16" y="3351600"/>
            <a:ext cx="6480000" cy="1752600"/>
          </a:xfrm>
        </p:spPr>
        <p:txBody>
          <a:bodyPr anchor="ctr">
            <a:normAutofit/>
          </a:bodyPr>
          <a:lstStyle>
            <a:lvl1pPr marL="0" indent="0" algn="ctr">
              <a:buNone/>
              <a:defRPr sz="2800">
                <a:solidFill>
                  <a:srgbClr val="6F6185"/>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5" name="Date Placeholder 3"/>
          <p:cNvSpPr>
            <a:spLocks noGrp="1"/>
          </p:cNvSpPr>
          <p:nvPr>
            <p:ph type="dt" sz="half" idx="10"/>
          </p:nvPr>
        </p:nvSpPr>
        <p:spPr/>
        <p:txBody>
          <a:bodyPr/>
          <a:lstStyle>
            <a:lvl1pPr>
              <a:defRPr/>
            </a:lvl1pPr>
          </a:lstStyle>
          <a:p>
            <a:pPr>
              <a:defRPr/>
            </a:pPr>
            <a:fld id="{948AE56D-E099-4F84-AE27-7A919AA2FA84}" type="datetimeFigureOut">
              <a:rPr lang="en-US"/>
              <a:pPr>
                <a:defRPr/>
              </a:pPr>
              <a:t>6/27/2018</a:t>
            </a:fld>
            <a:endParaRPr lang="en-US"/>
          </a:p>
        </p:txBody>
      </p:sp>
      <p:sp>
        <p:nvSpPr>
          <p:cNvPr id="26" name="Footer Placeholder 4"/>
          <p:cNvSpPr>
            <a:spLocks noGrp="1"/>
          </p:cNvSpPr>
          <p:nvPr>
            <p:ph type="ftr" sz="quarter" idx="11"/>
          </p:nvPr>
        </p:nvSpPr>
        <p:spPr/>
        <p:txBody>
          <a:bodyPr/>
          <a:lstStyle>
            <a:lvl1pPr>
              <a:defRPr/>
            </a:lvl1pPr>
          </a:lstStyle>
          <a:p>
            <a:pPr>
              <a:defRPr/>
            </a:pPr>
            <a:endParaRPr lang="en-US"/>
          </a:p>
        </p:txBody>
      </p:sp>
      <p:sp>
        <p:nvSpPr>
          <p:cNvPr id="27" name="Slide Number Placeholder 5"/>
          <p:cNvSpPr>
            <a:spLocks noGrp="1"/>
          </p:cNvSpPr>
          <p:nvPr>
            <p:ph type="sldNum" sz="quarter" idx="12"/>
          </p:nvPr>
        </p:nvSpPr>
        <p:spPr/>
        <p:txBody>
          <a:bodyPr/>
          <a:lstStyle>
            <a:lvl1pPr>
              <a:defRPr/>
            </a:lvl1pPr>
          </a:lstStyle>
          <a:p>
            <a:pPr>
              <a:defRPr/>
            </a:pPr>
            <a:fld id="{FB887972-D021-4807-91B4-E4C16649D89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9F7A9B6-8E5C-40C3-910A-E6E6A8D97B74}" type="datetimeFigureOut">
              <a:rPr lang="en-US"/>
              <a:pPr>
                <a:defRPr/>
              </a:pPr>
              <a:t>6/27/2018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412C6D7-63E3-4566-BB2A-FD485E73584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5DADC6-BDEC-4877-95DF-FFA4174C6D60}" type="datetimeFigureOut">
              <a:rPr lang="en-US"/>
              <a:pPr>
                <a:defRPr/>
              </a:pPr>
              <a:t>6/27/2018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4A4C1B-878E-44FC-BF9F-3894BB1866D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act Slide">
    <p:spTree>
      <p:nvGrpSpPr>
        <p:cNvPr id="1" name=""/>
        <p:cNvGrpSpPr/>
        <p:nvPr/>
      </p:nvGrpSpPr>
      <p:grpSpPr>
        <a:xfrm>
          <a:off x="0" y="0"/>
          <a:ext cx="0" cy="0"/>
          <a:chOff x="0" y="0"/>
          <a:chExt cx="0" cy="0"/>
        </a:xfrm>
      </p:grpSpPr>
      <p:pic>
        <p:nvPicPr>
          <p:cNvPr id="2" name="Picture 17" descr="RT-RK.png"/>
          <p:cNvPicPr>
            <a:picLocks noChangeAspect="1"/>
          </p:cNvPicPr>
          <p:nvPr/>
        </p:nvPicPr>
        <p:blipFill>
          <a:blip r:embed="rId2" cstate="print"/>
          <a:srcRect/>
          <a:stretch>
            <a:fillRect/>
          </a:stretch>
        </p:blipFill>
        <p:spPr bwMode="auto">
          <a:xfrm>
            <a:off x="5024438" y="1285875"/>
            <a:ext cx="3048000" cy="3048000"/>
          </a:xfrm>
          <a:prstGeom prst="rect">
            <a:avLst/>
          </a:prstGeom>
          <a:noFill/>
          <a:ln w="9525">
            <a:noFill/>
            <a:miter lim="800000"/>
            <a:headEnd/>
            <a:tailEnd/>
          </a:ln>
        </p:spPr>
      </p:pic>
      <p:grpSp>
        <p:nvGrpSpPr>
          <p:cNvPr id="3" name="Group 27"/>
          <p:cNvGrpSpPr>
            <a:grpSpLocks/>
          </p:cNvGrpSpPr>
          <p:nvPr/>
        </p:nvGrpSpPr>
        <p:grpSpPr bwMode="auto">
          <a:xfrm>
            <a:off x="0" y="0"/>
            <a:ext cx="9144000" cy="6867525"/>
            <a:chOff x="0" y="0"/>
            <a:chExt cx="9144000" cy="6867525"/>
          </a:xfrm>
        </p:grpSpPr>
        <p:grpSp>
          <p:nvGrpSpPr>
            <p:cNvPr id="4" name="Group 26"/>
            <p:cNvGrpSpPr>
              <a:grpSpLocks/>
            </p:cNvGrpSpPr>
            <p:nvPr/>
          </p:nvGrpSpPr>
          <p:grpSpPr bwMode="auto">
            <a:xfrm>
              <a:off x="0" y="0"/>
              <a:ext cx="9144000" cy="6858000"/>
              <a:chOff x="0" y="0"/>
              <a:chExt cx="9144000" cy="6858000"/>
            </a:xfrm>
          </p:grpSpPr>
          <p:sp>
            <p:nvSpPr>
              <p:cNvPr id="11" name="Freeform 17"/>
              <p:cNvSpPr>
                <a:spLocks/>
              </p:cNvSpPr>
              <p:nvPr/>
            </p:nvSpPr>
            <p:spPr bwMode="auto">
              <a:xfrm>
                <a:off x="7540625" y="0"/>
                <a:ext cx="1603375" cy="6858000"/>
              </a:xfrm>
              <a:custGeom>
                <a:avLst/>
                <a:gdLst>
                  <a:gd name="T0" fmla="*/ 2147483647 w 502"/>
                  <a:gd name="T1" fmla="*/ 0 h 3168"/>
                  <a:gd name="T2" fmla="*/ 948738068 w 502"/>
                  <a:gd name="T3" fmla="*/ 0 h 3168"/>
                  <a:gd name="T4" fmla="*/ 0 w 502"/>
                  <a:gd name="T5" fmla="*/ 2147483647 h 3168"/>
                  <a:gd name="T6" fmla="*/ 2147483647 w 502"/>
                  <a:gd name="T7" fmla="*/ 2147483647 h 3168"/>
                  <a:gd name="T8" fmla="*/ 2147483647 w 502"/>
                  <a:gd name="T9" fmla="*/ 0 h 31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2" h="3168">
                    <a:moveTo>
                      <a:pt x="502" y="0"/>
                    </a:moveTo>
                    <a:cubicBezTo>
                      <a:pt x="93" y="0"/>
                      <a:pt x="93" y="0"/>
                      <a:pt x="93" y="0"/>
                    </a:cubicBezTo>
                    <a:cubicBezTo>
                      <a:pt x="146" y="383"/>
                      <a:pt x="323" y="1900"/>
                      <a:pt x="0" y="3168"/>
                    </a:cubicBezTo>
                    <a:cubicBezTo>
                      <a:pt x="502" y="3168"/>
                      <a:pt x="502" y="3168"/>
                      <a:pt x="502" y="3168"/>
                    </a:cubicBezTo>
                    <a:lnTo>
                      <a:pt x="502" y="0"/>
                    </a:lnTo>
                    <a:close/>
                  </a:path>
                </a:pathLst>
              </a:custGeom>
              <a:gradFill rotWithShape="1">
                <a:gsLst>
                  <a:gs pos="0">
                    <a:srgbClr val="EFB32F"/>
                  </a:gs>
                  <a:gs pos="100000">
                    <a:srgbClr val="EF792F"/>
                  </a:gs>
                </a:gsLst>
                <a:lin ang="0" scaled="1"/>
              </a:gradFill>
              <a:ln w="9525">
                <a:noFill/>
                <a:round/>
                <a:headEnd/>
                <a:tailEnd/>
              </a:ln>
            </p:spPr>
            <p:txBody>
              <a:bodyPr/>
              <a:lstStyle/>
              <a:p>
                <a:pPr>
                  <a:defRPr/>
                </a:pPr>
                <a:endParaRPr lang="en-US">
                  <a:latin typeface="Arial" charset="0"/>
                </a:endParaRPr>
              </a:p>
            </p:txBody>
          </p:sp>
          <p:grpSp>
            <p:nvGrpSpPr>
              <p:cNvPr id="12" name="Group 25"/>
              <p:cNvGrpSpPr>
                <a:grpSpLocks/>
              </p:cNvGrpSpPr>
              <p:nvPr/>
            </p:nvGrpSpPr>
            <p:grpSpPr bwMode="auto">
              <a:xfrm>
                <a:off x="0" y="0"/>
                <a:ext cx="9144000" cy="1958975"/>
                <a:chOff x="0" y="0"/>
                <a:chExt cx="9144000" cy="1958975"/>
              </a:xfrm>
            </p:grpSpPr>
            <p:sp>
              <p:nvSpPr>
                <p:cNvPr id="13" name="Freeform 2"/>
                <p:cNvSpPr>
                  <a:spLocks/>
                </p:cNvSpPr>
                <p:nvPr/>
              </p:nvSpPr>
              <p:spPr bwMode="auto">
                <a:xfrm flipH="1">
                  <a:off x="0" y="0"/>
                  <a:ext cx="9144000" cy="1908175"/>
                </a:xfrm>
                <a:custGeom>
                  <a:avLst/>
                  <a:gdLst>
                    <a:gd name="T0" fmla="*/ 0 w 3168"/>
                    <a:gd name="T1" fmla="*/ 0 h 627"/>
                    <a:gd name="T2" fmla="*/ 0 w 3168"/>
                    <a:gd name="T3" fmla="*/ 2147483647 h 627"/>
                    <a:gd name="T4" fmla="*/ 2147483647 w 3168"/>
                    <a:gd name="T5" fmla="*/ 2147483647 h 627"/>
                    <a:gd name="T6" fmla="*/ 2147483647 w 3168"/>
                    <a:gd name="T7" fmla="*/ 2147483647 h 627"/>
                    <a:gd name="T8" fmla="*/ 2147483647 w 3168"/>
                    <a:gd name="T9" fmla="*/ 0 h 627"/>
                    <a:gd name="T10" fmla="*/ 0 w 3168"/>
                    <a:gd name="T11" fmla="*/ 0 h 6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68" h="627">
                      <a:moveTo>
                        <a:pt x="0" y="0"/>
                      </a:moveTo>
                      <a:cubicBezTo>
                        <a:pt x="0" y="627"/>
                        <a:pt x="0" y="627"/>
                        <a:pt x="0" y="627"/>
                      </a:cubicBezTo>
                      <a:cubicBezTo>
                        <a:pt x="731" y="409"/>
                        <a:pt x="1853" y="296"/>
                        <a:pt x="2168" y="276"/>
                      </a:cubicBezTo>
                      <a:cubicBezTo>
                        <a:pt x="2610" y="249"/>
                        <a:pt x="2951" y="243"/>
                        <a:pt x="3168" y="242"/>
                      </a:cubicBezTo>
                      <a:cubicBezTo>
                        <a:pt x="3168" y="0"/>
                        <a:pt x="3168" y="0"/>
                        <a:pt x="3168" y="0"/>
                      </a:cubicBezTo>
                      <a:lnTo>
                        <a:pt x="0" y="0"/>
                      </a:lnTo>
                      <a:close/>
                    </a:path>
                  </a:pathLst>
                </a:custGeom>
                <a:solidFill>
                  <a:srgbClr val="6F6185"/>
                </a:solidFill>
                <a:ln w="9525">
                  <a:noFill/>
                  <a:round/>
                  <a:headEnd/>
                  <a:tailEnd/>
                </a:ln>
              </p:spPr>
              <p:txBody>
                <a:bodyPr/>
                <a:lstStyle/>
                <a:p>
                  <a:pPr>
                    <a:defRPr/>
                  </a:pPr>
                  <a:endParaRPr lang="en-US">
                    <a:latin typeface="Arial" charset="0"/>
                  </a:endParaRPr>
                </a:p>
              </p:txBody>
            </p:sp>
            <p:grpSp>
              <p:nvGrpSpPr>
                <p:cNvPr id="14" name="Group 9"/>
                <p:cNvGrpSpPr>
                  <a:grpSpLocks/>
                </p:cNvGrpSpPr>
                <p:nvPr/>
              </p:nvGrpSpPr>
              <p:grpSpPr bwMode="auto">
                <a:xfrm flipH="1">
                  <a:off x="0" y="457200"/>
                  <a:ext cx="9144000" cy="1501775"/>
                  <a:chOff x="-13" y="149"/>
                  <a:chExt cx="15120" cy="2367"/>
                </a:xfrm>
              </p:grpSpPr>
              <p:grpSp>
                <p:nvGrpSpPr>
                  <p:cNvPr id="15" name="Group 10"/>
                  <p:cNvGrpSpPr>
                    <a:grpSpLocks/>
                  </p:cNvGrpSpPr>
                  <p:nvPr/>
                </p:nvGrpSpPr>
                <p:grpSpPr bwMode="auto">
                  <a:xfrm>
                    <a:off x="-13" y="149"/>
                    <a:ext cx="15120" cy="2367"/>
                    <a:chOff x="-13" y="779"/>
                    <a:chExt cx="15120" cy="2367"/>
                  </a:xfrm>
                </p:grpSpPr>
                <p:sp>
                  <p:nvSpPr>
                    <p:cNvPr id="17" name="Freeform 11"/>
                    <p:cNvSpPr>
                      <a:spLocks/>
                    </p:cNvSpPr>
                    <p:nvPr/>
                  </p:nvSpPr>
                  <p:spPr bwMode="auto">
                    <a:xfrm>
                      <a:off x="-13" y="942"/>
                      <a:ext cx="11962" cy="2027"/>
                    </a:xfrm>
                    <a:custGeom>
                      <a:avLst/>
                      <a:gdLst>
                        <a:gd name="T0" fmla="*/ 0 w 3171"/>
                        <a:gd name="T1" fmla="*/ 9713 h 423"/>
                        <a:gd name="T2" fmla="*/ 45124 w 3171"/>
                        <a:gd name="T3" fmla="*/ 1308 h 423"/>
                        <a:gd name="T4" fmla="*/ 0 60000 65536"/>
                        <a:gd name="T5" fmla="*/ 0 60000 65536"/>
                      </a:gdLst>
                      <a:ahLst/>
                      <a:cxnLst>
                        <a:cxn ang="T4">
                          <a:pos x="T0" y="T1"/>
                        </a:cxn>
                        <a:cxn ang="T5">
                          <a:pos x="T2" y="T3"/>
                        </a:cxn>
                      </a:cxnLst>
                      <a:rect l="0" t="0" r="r" b="b"/>
                      <a:pathLst>
                        <a:path w="3171" h="423">
                          <a:moveTo>
                            <a:pt x="0" y="423"/>
                          </a:moveTo>
                          <a:cubicBezTo>
                            <a:pt x="1374" y="0"/>
                            <a:pt x="2711" y="30"/>
                            <a:pt x="3171" y="57"/>
                          </a:cubicBezTo>
                        </a:path>
                      </a:pathLst>
                    </a:custGeom>
                    <a:noFill/>
                    <a:ln w="6376">
                      <a:solidFill>
                        <a:srgbClr val="FFFFFE"/>
                      </a:solidFill>
                      <a:miter lim="800000"/>
                      <a:headEnd/>
                      <a:tailEnd/>
                    </a:ln>
                  </p:spPr>
                  <p:txBody>
                    <a:bodyPr/>
                    <a:lstStyle/>
                    <a:p>
                      <a:pPr>
                        <a:defRPr/>
                      </a:pPr>
                      <a:endParaRPr lang="en-US">
                        <a:latin typeface="Arial" charset="0"/>
                      </a:endParaRPr>
                    </a:p>
                  </p:txBody>
                </p:sp>
                <p:grpSp>
                  <p:nvGrpSpPr>
                    <p:cNvPr id="18" name="Group 12"/>
                    <p:cNvGrpSpPr>
                      <a:grpSpLocks/>
                    </p:cNvGrpSpPr>
                    <p:nvPr/>
                  </p:nvGrpSpPr>
                  <p:grpSpPr bwMode="auto">
                    <a:xfrm>
                      <a:off x="-13" y="779"/>
                      <a:ext cx="15120" cy="2367"/>
                      <a:chOff x="360" y="1151"/>
                      <a:chExt cx="15120" cy="2367"/>
                    </a:xfrm>
                  </p:grpSpPr>
                  <p:sp>
                    <p:nvSpPr>
                      <p:cNvPr id="19" name="Freeform 13"/>
                      <p:cNvSpPr>
                        <a:spLocks/>
                      </p:cNvSpPr>
                      <p:nvPr/>
                    </p:nvSpPr>
                    <p:spPr bwMode="auto">
                      <a:xfrm>
                        <a:off x="360" y="1151"/>
                        <a:ext cx="15120" cy="2042"/>
                      </a:xfrm>
                      <a:custGeom>
                        <a:avLst/>
                        <a:gdLst>
                          <a:gd name="T0" fmla="*/ 0 w 3171"/>
                          <a:gd name="T1" fmla="*/ 9788 h 426"/>
                          <a:gd name="T2" fmla="*/ 72095 w 3171"/>
                          <a:gd name="T3" fmla="*/ 1285 h 426"/>
                          <a:gd name="T4" fmla="*/ 0 60000 65536"/>
                          <a:gd name="T5" fmla="*/ 0 60000 65536"/>
                        </a:gdLst>
                        <a:ahLst/>
                        <a:cxnLst>
                          <a:cxn ang="T4">
                            <a:pos x="T0" y="T1"/>
                          </a:cxn>
                          <a:cxn ang="T5">
                            <a:pos x="T2" y="T3"/>
                          </a:cxn>
                        </a:cxnLst>
                        <a:rect l="0" t="0" r="r" b="b"/>
                        <a:pathLst>
                          <a:path w="3171" h="426">
                            <a:moveTo>
                              <a:pt x="0" y="426"/>
                            </a:moveTo>
                            <a:cubicBezTo>
                              <a:pt x="1377" y="0"/>
                              <a:pt x="2716" y="29"/>
                              <a:pt x="3171" y="56"/>
                            </a:cubicBezTo>
                          </a:path>
                        </a:pathLst>
                      </a:custGeom>
                      <a:noFill/>
                      <a:ln w="6376">
                        <a:solidFill>
                          <a:srgbClr val="EFB32F"/>
                        </a:solidFill>
                        <a:miter lim="800000"/>
                        <a:headEnd/>
                        <a:tailEnd/>
                      </a:ln>
                    </p:spPr>
                    <p:txBody>
                      <a:bodyPr/>
                      <a:lstStyle/>
                      <a:p>
                        <a:pPr>
                          <a:defRPr/>
                        </a:pPr>
                        <a:endParaRPr lang="en-US">
                          <a:latin typeface="Arial" charset="0"/>
                        </a:endParaRPr>
                      </a:p>
                    </p:txBody>
                  </p:sp>
                  <p:sp>
                    <p:nvSpPr>
                      <p:cNvPr id="20" name="Freeform 14"/>
                      <p:cNvSpPr>
                        <a:spLocks/>
                      </p:cNvSpPr>
                      <p:nvPr/>
                    </p:nvSpPr>
                    <p:spPr bwMode="auto">
                      <a:xfrm>
                        <a:off x="360" y="1314"/>
                        <a:ext cx="15120" cy="2027"/>
                      </a:xfrm>
                      <a:custGeom>
                        <a:avLst/>
                        <a:gdLst>
                          <a:gd name="T0" fmla="*/ 0 w 3171"/>
                          <a:gd name="T1" fmla="*/ 9713 h 423"/>
                          <a:gd name="T2" fmla="*/ 72095 w 3171"/>
                          <a:gd name="T3" fmla="*/ 1308 h 423"/>
                          <a:gd name="T4" fmla="*/ 0 60000 65536"/>
                          <a:gd name="T5" fmla="*/ 0 60000 65536"/>
                        </a:gdLst>
                        <a:ahLst/>
                        <a:cxnLst>
                          <a:cxn ang="T4">
                            <a:pos x="T0" y="T1"/>
                          </a:cxn>
                          <a:cxn ang="T5">
                            <a:pos x="T2" y="T3"/>
                          </a:cxn>
                        </a:cxnLst>
                        <a:rect l="0" t="0" r="r" b="b"/>
                        <a:pathLst>
                          <a:path w="3171" h="423">
                            <a:moveTo>
                              <a:pt x="0" y="423"/>
                            </a:moveTo>
                            <a:cubicBezTo>
                              <a:pt x="1374" y="0"/>
                              <a:pt x="2711" y="30"/>
                              <a:pt x="3171" y="57"/>
                            </a:cubicBezTo>
                          </a:path>
                        </a:pathLst>
                      </a:custGeom>
                      <a:noFill/>
                      <a:ln w="6376">
                        <a:solidFill>
                          <a:srgbClr val="FFFFFE"/>
                        </a:solidFill>
                        <a:miter lim="800000"/>
                        <a:headEnd/>
                        <a:tailEnd/>
                      </a:ln>
                    </p:spPr>
                    <p:txBody>
                      <a:bodyPr/>
                      <a:lstStyle/>
                      <a:p>
                        <a:pPr>
                          <a:defRPr/>
                        </a:pPr>
                        <a:endParaRPr lang="en-US">
                          <a:latin typeface="Arial" charset="0"/>
                        </a:endParaRPr>
                      </a:p>
                    </p:txBody>
                  </p:sp>
                  <p:sp>
                    <p:nvSpPr>
                      <p:cNvPr id="21" name="Freeform 15"/>
                      <p:cNvSpPr>
                        <a:spLocks/>
                      </p:cNvSpPr>
                      <p:nvPr/>
                    </p:nvSpPr>
                    <p:spPr bwMode="auto">
                      <a:xfrm>
                        <a:off x="360" y="1471"/>
                        <a:ext cx="15120" cy="2047"/>
                      </a:xfrm>
                      <a:custGeom>
                        <a:avLst/>
                        <a:gdLst>
                          <a:gd name="T0" fmla="*/ 0 w 3171"/>
                          <a:gd name="T1" fmla="*/ 9813 h 427"/>
                          <a:gd name="T2" fmla="*/ 72095 w 3171"/>
                          <a:gd name="T3" fmla="*/ 1194 h 427"/>
                          <a:gd name="T4" fmla="*/ 0 60000 65536"/>
                          <a:gd name="T5" fmla="*/ 0 60000 65536"/>
                        </a:gdLst>
                        <a:ahLst/>
                        <a:cxnLst>
                          <a:cxn ang="T4">
                            <a:pos x="T0" y="T1"/>
                          </a:cxn>
                          <a:cxn ang="T5">
                            <a:pos x="T2" y="T3"/>
                          </a:cxn>
                        </a:cxnLst>
                        <a:rect l="0" t="0" r="r" b="b"/>
                        <a:pathLst>
                          <a:path w="3171" h="427">
                            <a:moveTo>
                              <a:pt x="0" y="427"/>
                            </a:moveTo>
                            <a:cubicBezTo>
                              <a:pt x="1369" y="0"/>
                              <a:pt x="2702" y="25"/>
                              <a:pt x="3171" y="52"/>
                            </a:cubicBezTo>
                          </a:path>
                        </a:pathLst>
                      </a:custGeom>
                      <a:noFill/>
                      <a:ln w="6376">
                        <a:solidFill>
                          <a:srgbClr val="EFB32F"/>
                        </a:solidFill>
                        <a:miter lim="800000"/>
                        <a:headEnd/>
                        <a:tailEnd/>
                      </a:ln>
                    </p:spPr>
                    <p:txBody>
                      <a:bodyPr/>
                      <a:lstStyle/>
                      <a:p>
                        <a:pPr>
                          <a:defRPr/>
                        </a:pPr>
                        <a:endParaRPr lang="en-US">
                          <a:latin typeface="Arial" charset="0"/>
                        </a:endParaRPr>
                      </a:p>
                    </p:txBody>
                  </p:sp>
                </p:grpSp>
              </p:grpSp>
              <p:sp>
                <p:nvSpPr>
                  <p:cNvPr id="16" name="Freeform 16"/>
                  <p:cNvSpPr>
                    <a:spLocks/>
                  </p:cNvSpPr>
                  <p:nvPr/>
                </p:nvSpPr>
                <p:spPr bwMode="auto">
                  <a:xfrm>
                    <a:off x="-13" y="317"/>
                    <a:ext cx="15120" cy="2114"/>
                  </a:xfrm>
                  <a:custGeom>
                    <a:avLst/>
                    <a:gdLst>
                      <a:gd name="T0" fmla="*/ 0 w 3171"/>
                      <a:gd name="T1" fmla="*/ 10134 h 441"/>
                      <a:gd name="T2" fmla="*/ 72095 w 3171"/>
                      <a:gd name="T3" fmla="*/ 848 h 441"/>
                      <a:gd name="T4" fmla="*/ 0 60000 65536"/>
                      <a:gd name="T5" fmla="*/ 0 60000 65536"/>
                    </a:gdLst>
                    <a:ahLst/>
                    <a:cxnLst>
                      <a:cxn ang="T4">
                        <a:pos x="T0" y="T1"/>
                      </a:cxn>
                      <a:cxn ang="T5">
                        <a:pos x="T2" y="T3"/>
                      </a:cxn>
                    </a:cxnLst>
                    <a:rect l="0" t="0" r="r" b="b"/>
                    <a:pathLst>
                      <a:path w="3171" h="441">
                        <a:moveTo>
                          <a:pt x="0" y="441"/>
                        </a:moveTo>
                        <a:cubicBezTo>
                          <a:pt x="1372" y="0"/>
                          <a:pt x="2713" y="16"/>
                          <a:pt x="3171" y="37"/>
                        </a:cubicBezTo>
                      </a:path>
                    </a:pathLst>
                  </a:custGeom>
                  <a:noFill/>
                  <a:ln w="6376">
                    <a:solidFill>
                      <a:srgbClr val="FFFFFE"/>
                    </a:solidFill>
                    <a:miter lim="800000"/>
                    <a:headEnd/>
                    <a:tailEnd/>
                  </a:ln>
                </p:spPr>
                <p:txBody>
                  <a:bodyPr/>
                  <a:lstStyle/>
                  <a:p>
                    <a:pPr>
                      <a:defRPr/>
                    </a:pPr>
                    <a:endParaRPr lang="en-US">
                      <a:latin typeface="Arial" charset="0"/>
                    </a:endParaRPr>
                  </a:p>
                </p:txBody>
              </p:sp>
            </p:grpSp>
          </p:grpSp>
        </p:grpSp>
        <p:grpSp>
          <p:nvGrpSpPr>
            <p:cNvPr id="5" name="Group 18"/>
            <p:cNvGrpSpPr>
              <a:grpSpLocks/>
            </p:cNvGrpSpPr>
            <p:nvPr/>
          </p:nvGrpSpPr>
          <p:grpSpPr bwMode="auto">
            <a:xfrm>
              <a:off x="7512060" y="9525"/>
              <a:ext cx="1403350" cy="6858000"/>
              <a:chOff x="21532" y="360"/>
              <a:chExt cx="2157" cy="15120"/>
            </a:xfrm>
          </p:grpSpPr>
          <p:sp>
            <p:nvSpPr>
              <p:cNvPr id="6" name="Freeform 5"/>
              <p:cNvSpPr>
                <a:spLocks/>
              </p:cNvSpPr>
              <p:nvPr/>
            </p:nvSpPr>
            <p:spPr bwMode="auto">
              <a:xfrm>
                <a:off x="21532" y="360"/>
                <a:ext cx="1854" cy="15120"/>
              </a:xfrm>
              <a:custGeom>
                <a:avLst/>
                <a:gdLst>
                  <a:gd name="T0" fmla="*/ 2319 w 387"/>
                  <a:gd name="T1" fmla="*/ 0 h 3172"/>
                  <a:gd name="T2" fmla="*/ 0 w 387"/>
                  <a:gd name="T3" fmla="*/ 72073 h 3172"/>
                  <a:gd name="T4" fmla="*/ 0 60000 65536"/>
                  <a:gd name="T5" fmla="*/ 0 60000 65536"/>
                </a:gdLst>
                <a:ahLst/>
                <a:cxnLst>
                  <a:cxn ang="T4">
                    <a:pos x="T0" y="T1"/>
                  </a:cxn>
                  <a:cxn ang="T5">
                    <a:pos x="T2" y="T3"/>
                  </a:cxn>
                </a:cxnLst>
                <a:rect l="0" t="0" r="r" b="b"/>
                <a:pathLst>
                  <a:path w="387" h="3172">
                    <a:moveTo>
                      <a:pt x="101" y="0"/>
                    </a:moveTo>
                    <a:cubicBezTo>
                      <a:pt x="387" y="1404"/>
                      <a:pt x="122" y="2697"/>
                      <a:pt x="0" y="3172"/>
                    </a:cubicBezTo>
                  </a:path>
                </a:pathLst>
              </a:custGeom>
              <a:noFill/>
              <a:ln w="6350">
                <a:solidFill>
                  <a:srgbClr val="FFFFFE"/>
                </a:solidFill>
                <a:miter lim="800000"/>
                <a:headEnd/>
                <a:tailEnd/>
              </a:ln>
            </p:spPr>
            <p:txBody>
              <a:bodyPr/>
              <a:lstStyle/>
              <a:p>
                <a:pPr>
                  <a:defRPr/>
                </a:pPr>
                <a:endParaRPr lang="en-US">
                  <a:latin typeface="Arial" charset="0"/>
                </a:endParaRPr>
              </a:p>
            </p:txBody>
          </p:sp>
          <p:sp>
            <p:nvSpPr>
              <p:cNvPr id="7" name="Freeform 6"/>
              <p:cNvSpPr>
                <a:spLocks/>
              </p:cNvSpPr>
              <p:nvPr/>
            </p:nvSpPr>
            <p:spPr bwMode="auto">
              <a:xfrm>
                <a:off x="21886" y="360"/>
                <a:ext cx="1601" cy="15120"/>
              </a:xfrm>
              <a:custGeom>
                <a:avLst/>
                <a:gdLst>
                  <a:gd name="T0" fmla="*/ 0 w 334"/>
                  <a:gd name="T1" fmla="*/ 0 h 3172"/>
                  <a:gd name="T2" fmla="*/ 369 w 334"/>
                  <a:gd name="T3" fmla="*/ 72073 h 3172"/>
                  <a:gd name="T4" fmla="*/ 0 60000 65536"/>
                  <a:gd name="T5" fmla="*/ 0 60000 65536"/>
                </a:gdLst>
                <a:ahLst/>
                <a:cxnLst>
                  <a:cxn ang="T4">
                    <a:pos x="T0" y="T1"/>
                  </a:cxn>
                  <a:cxn ang="T5">
                    <a:pos x="T2" y="T3"/>
                  </a:cxn>
                </a:cxnLst>
                <a:rect l="0" t="0" r="r" b="b"/>
                <a:pathLst>
                  <a:path w="334" h="3172">
                    <a:moveTo>
                      <a:pt x="0" y="0"/>
                    </a:moveTo>
                    <a:cubicBezTo>
                      <a:pt x="334" y="1375"/>
                      <a:pt x="126" y="2664"/>
                      <a:pt x="16" y="3172"/>
                    </a:cubicBezTo>
                  </a:path>
                </a:pathLst>
              </a:custGeom>
              <a:noFill/>
              <a:ln w="6350">
                <a:solidFill>
                  <a:srgbClr val="FFFFFE"/>
                </a:solidFill>
                <a:miter lim="800000"/>
                <a:headEnd/>
                <a:tailEnd/>
              </a:ln>
            </p:spPr>
            <p:txBody>
              <a:bodyPr/>
              <a:lstStyle/>
              <a:p>
                <a:pPr>
                  <a:defRPr/>
                </a:pPr>
                <a:endParaRPr lang="en-US">
                  <a:latin typeface="Arial" charset="0"/>
                </a:endParaRPr>
              </a:p>
            </p:txBody>
          </p:sp>
          <p:sp>
            <p:nvSpPr>
              <p:cNvPr id="8" name="Freeform 7"/>
              <p:cNvSpPr>
                <a:spLocks/>
              </p:cNvSpPr>
              <p:nvPr/>
            </p:nvSpPr>
            <p:spPr bwMode="auto">
              <a:xfrm>
                <a:off x="22064" y="360"/>
                <a:ext cx="1625" cy="15120"/>
              </a:xfrm>
              <a:custGeom>
                <a:avLst/>
                <a:gdLst>
                  <a:gd name="T0" fmla="*/ 484 w 339"/>
                  <a:gd name="T1" fmla="*/ 0 h 3172"/>
                  <a:gd name="T2" fmla="*/ 0 w 339"/>
                  <a:gd name="T3" fmla="*/ 72073 h 3172"/>
                  <a:gd name="T4" fmla="*/ 0 60000 65536"/>
                  <a:gd name="T5" fmla="*/ 0 60000 65536"/>
                </a:gdLst>
                <a:ahLst/>
                <a:cxnLst>
                  <a:cxn ang="T4">
                    <a:pos x="T0" y="T1"/>
                  </a:cxn>
                  <a:cxn ang="T5">
                    <a:pos x="T2" y="T3"/>
                  </a:cxn>
                </a:cxnLst>
                <a:rect l="0" t="0" r="r" b="b"/>
                <a:pathLst>
                  <a:path w="339" h="3172">
                    <a:moveTo>
                      <a:pt x="21" y="0"/>
                    </a:moveTo>
                    <a:cubicBezTo>
                      <a:pt x="339" y="1377"/>
                      <a:pt x="116" y="2664"/>
                      <a:pt x="0" y="3172"/>
                    </a:cubicBezTo>
                  </a:path>
                </a:pathLst>
              </a:custGeom>
              <a:noFill/>
              <a:ln w="6350">
                <a:solidFill>
                  <a:srgbClr val="EFB32F"/>
                </a:solidFill>
                <a:miter lim="800000"/>
                <a:headEnd/>
                <a:tailEnd/>
              </a:ln>
            </p:spPr>
            <p:txBody>
              <a:bodyPr/>
              <a:lstStyle/>
              <a:p>
                <a:pPr>
                  <a:defRPr/>
                </a:pPr>
                <a:endParaRPr lang="en-US">
                  <a:latin typeface="Arial" charset="0"/>
                </a:endParaRPr>
              </a:p>
            </p:txBody>
          </p:sp>
          <p:sp>
            <p:nvSpPr>
              <p:cNvPr id="9" name="Freeform 8"/>
              <p:cNvSpPr>
                <a:spLocks/>
              </p:cNvSpPr>
              <p:nvPr/>
            </p:nvSpPr>
            <p:spPr bwMode="auto">
              <a:xfrm>
                <a:off x="21864" y="360"/>
                <a:ext cx="1642" cy="15120"/>
              </a:xfrm>
              <a:custGeom>
                <a:avLst/>
                <a:gdLst>
                  <a:gd name="T0" fmla="*/ 641 w 343"/>
                  <a:gd name="T1" fmla="*/ 0 h 3172"/>
                  <a:gd name="T2" fmla="*/ 0 w 343"/>
                  <a:gd name="T3" fmla="*/ 72073 h 3172"/>
                  <a:gd name="T4" fmla="*/ 0 60000 65536"/>
                  <a:gd name="T5" fmla="*/ 0 60000 65536"/>
                </a:gdLst>
                <a:ahLst/>
                <a:cxnLst>
                  <a:cxn ang="T4">
                    <a:pos x="T0" y="T1"/>
                  </a:cxn>
                  <a:cxn ang="T5">
                    <a:pos x="T2" y="T3"/>
                  </a:cxn>
                </a:cxnLst>
                <a:rect l="0" t="0" r="r" b="b"/>
                <a:pathLst>
                  <a:path w="343" h="3172">
                    <a:moveTo>
                      <a:pt x="28" y="0"/>
                    </a:moveTo>
                    <a:cubicBezTo>
                      <a:pt x="343" y="1379"/>
                      <a:pt x="117" y="2666"/>
                      <a:pt x="0" y="3172"/>
                    </a:cubicBezTo>
                  </a:path>
                </a:pathLst>
              </a:custGeom>
              <a:noFill/>
              <a:ln w="6350">
                <a:solidFill>
                  <a:srgbClr val="FFFFFE"/>
                </a:solidFill>
                <a:miter lim="800000"/>
                <a:headEnd/>
                <a:tailEnd/>
              </a:ln>
            </p:spPr>
            <p:txBody>
              <a:bodyPr/>
              <a:lstStyle/>
              <a:p>
                <a:pPr>
                  <a:defRPr/>
                </a:pPr>
                <a:endParaRPr lang="en-US">
                  <a:latin typeface="Arial" charset="0"/>
                </a:endParaRPr>
              </a:p>
            </p:txBody>
          </p:sp>
          <p:sp>
            <p:nvSpPr>
              <p:cNvPr id="10" name="Freeform 9"/>
              <p:cNvSpPr>
                <a:spLocks/>
              </p:cNvSpPr>
              <p:nvPr/>
            </p:nvSpPr>
            <p:spPr bwMode="auto">
              <a:xfrm>
                <a:off x="21703" y="360"/>
                <a:ext cx="1620" cy="15120"/>
              </a:xfrm>
              <a:custGeom>
                <a:avLst/>
                <a:gdLst>
                  <a:gd name="T0" fmla="*/ 460 w 338"/>
                  <a:gd name="T1" fmla="*/ 0 h 3172"/>
                  <a:gd name="T2" fmla="*/ 0 w 338"/>
                  <a:gd name="T3" fmla="*/ 72073 h 3172"/>
                  <a:gd name="T4" fmla="*/ 0 60000 65536"/>
                  <a:gd name="T5" fmla="*/ 0 60000 65536"/>
                </a:gdLst>
                <a:ahLst/>
                <a:cxnLst>
                  <a:cxn ang="T4">
                    <a:pos x="T0" y="T1"/>
                  </a:cxn>
                  <a:cxn ang="T5">
                    <a:pos x="T2" y="T3"/>
                  </a:cxn>
                </a:cxnLst>
                <a:rect l="0" t="0" r="r" b="b"/>
                <a:pathLst>
                  <a:path w="338" h="3172">
                    <a:moveTo>
                      <a:pt x="20" y="0"/>
                    </a:moveTo>
                    <a:cubicBezTo>
                      <a:pt x="338" y="1378"/>
                      <a:pt x="116" y="2664"/>
                      <a:pt x="0" y="3172"/>
                    </a:cubicBezTo>
                  </a:path>
                </a:pathLst>
              </a:custGeom>
              <a:noFill/>
              <a:ln w="6350">
                <a:solidFill>
                  <a:srgbClr val="EFB32F"/>
                </a:solidFill>
                <a:miter lim="800000"/>
                <a:headEnd/>
                <a:tailEnd/>
              </a:ln>
            </p:spPr>
            <p:txBody>
              <a:bodyPr/>
              <a:lstStyle/>
              <a:p>
                <a:pPr>
                  <a:defRPr/>
                </a:pPr>
                <a:endParaRPr lang="en-US">
                  <a:latin typeface="Arial" charset="0"/>
                </a:endParaRPr>
              </a:p>
            </p:txBody>
          </p:sp>
        </p:grpSp>
      </p:grpSp>
      <p:sp>
        <p:nvSpPr>
          <p:cNvPr id="22" name="Text Box 14"/>
          <p:cNvSpPr txBox="1">
            <a:spLocks noChangeArrowheads="1"/>
          </p:cNvSpPr>
          <p:nvPr/>
        </p:nvSpPr>
        <p:spPr bwMode="auto">
          <a:xfrm>
            <a:off x="180975" y="1952625"/>
            <a:ext cx="4819650" cy="2952750"/>
          </a:xfrm>
          <a:prstGeom prst="rect">
            <a:avLst/>
          </a:prstGeom>
          <a:noFill/>
          <a:ln>
            <a:noFill/>
          </a:ln>
          <a:extLst/>
        </p:spPr>
        <p:txBody>
          <a:bodyPr wrap="none" lIns="89562" tIns="44781" rIns="89562" bIns="44781">
            <a:spAutoFit/>
          </a:bodyPr>
          <a:lstStyle>
            <a:lvl1pPr defTabSz="895350" eaLnBrk="0" hangingPunct="0">
              <a:defRPr>
                <a:solidFill>
                  <a:schemeClr val="tx1"/>
                </a:solidFill>
                <a:latin typeface="Arial" charset="0"/>
              </a:defRPr>
            </a:lvl1pPr>
            <a:lvl2pPr marL="742950" indent="-285750" defTabSz="895350" eaLnBrk="0" hangingPunct="0">
              <a:defRPr>
                <a:solidFill>
                  <a:schemeClr val="tx1"/>
                </a:solidFill>
                <a:latin typeface="Arial" charset="0"/>
              </a:defRPr>
            </a:lvl2pPr>
            <a:lvl3pPr marL="1143000" indent="-228600" defTabSz="895350" eaLnBrk="0" hangingPunct="0">
              <a:defRPr>
                <a:solidFill>
                  <a:schemeClr val="tx1"/>
                </a:solidFill>
                <a:latin typeface="Arial" charset="0"/>
              </a:defRPr>
            </a:lvl3pPr>
            <a:lvl4pPr marL="1600200" indent="-228600" defTabSz="895350" eaLnBrk="0" hangingPunct="0">
              <a:defRPr>
                <a:solidFill>
                  <a:schemeClr val="tx1"/>
                </a:solidFill>
                <a:latin typeface="Arial" charset="0"/>
              </a:defRPr>
            </a:lvl4pPr>
            <a:lvl5pPr marL="2057400" indent="-228600" defTabSz="895350" eaLnBrk="0" hangingPunct="0">
              <a:defRPr>
                <a:solidFill>
                  <a:schemeClr val="tx1"/>
                </a:solidFill>
                <a:latin typeface="Arial" charset="0"/>
              </a:defRPr>
            </a:lvl5pPr>
            <a:lvl6pPr marL="2514600" indent="-228600" defTabSz="895350" eaLnBrk="0" fontAlgn="base" hangingPunct="0">
              <a:spcBef>
                <a:spcPct val="0"/>
              </a:spcBef>
              <a:spcAft>
                <a:spcPct val="0"/>
              </a:spcAft>
              <a:defRPr>
                <a:solidFill>
                  <a:schemeClr val="tx1"/>
                </a:solidFill>
                <a:latin typeface="Arial" charset="0"/>
              </a:defRPr>
            </a:lvl6pPr>
            <a:lvl7pPr marL="2971800" indent="-228600" defTabSz="895350" eaLnBrk="0" fontAlgn="base" hangingPunct="0">
              <a:spcBef>
                <a:spcPct val="0"/>
              </a:spcBef>
              <a:spcAft>
                <a:spcPct val="0"/>
              </a:spcAft>
              <a:defRPr>
                <a:solidFill>
                  <a:schemeClr val="tx1"/>
                </a:solidFill>
                <a:latin typeface="Arial" charset="0"/>
              </a:defRPr>
            </a:lvl7pPr>
            <a:lvl8pPr marL="3429000" indent="-228600" defTabSz="895350" eaLnBrk="0" fontAlgn="base" hangingPunct="0">
              <a:spcBef>
                <a:spcPct val="0"/>
              </a:spcBef>
              <a:spcAft>
                <a:spcPct val="0"/>
              </a:spcAft>
              <a:defRPr>
                <a:solidFill>
                  <a:schemeClr val="tx1"/>
                </a:solidFill>
                <a:latin typeface="Arial" charset="0"/>
              </a:defRPr>
            </a:lvl8pPr>
            <a:lvl9pPr marL="3886200" indent="-228600" defTabSz="895350" eaLnBrk="0" fontAlgn="base" hangingPunct="0">
              <a:spcBef>
                <a:spcPct val="0"/>
              </a:spcBef>
              <a:spcAft>
                <a:spcPct val="0"/>
              </a:spcAft>
              <a:defRPr>
                <a:solidFill>
                  <a:schemeClr val="tx1"/>
                </a:solidFill>
                <a:latin typeface="Arial" charset="0"/>
              </a:defRPr>
            </a:lvl9pPr>
          </a:lstStyle>
          <a:p>
            <a:pPr algn="ctr" eaLnBrk="1" hangingPunct="1">
              <a:defRPr/>
            </a:pPr>
            <a:r>
              <a:rPr lang="en-GB" sz="2400" smtClean="0">
                <a:solidFill>
                  <a:srgbClr val="6F6185"/>
                </a:solidFill>
                <a:cs typeface="Arial" charset="0"/>
              </a:rPr>
              <a:t>Contact us</a:t>
            </a:r>
          </a:p>
          <a:p>
            <a:pPr algn="ctr" eaLnBrk="1" hangingPunct="1">
              <a:defRPr/>
            </a:pPr>
            <a:endParaRPr lang="en-GB" smtClean="0">
              <a:solidFill>
                <a:srgbClr val="6F6185"/>
              </a:solidFill>
              <a:cs typeface="Arial" charset="0"/>
            </a:endParaRPr>
          </a:p>
          <a:p>
            <a:pPr algn="ctr" eaLnBrk="1" hangingPunct="1">
              <a:defRPr/>
            </a:pPr>
            <a:endParaRPr lang="en-GB" smtClean="0">
              <a:solidFill>
                <a:srgbClr val="6F6185"/>
              </a:solidFill>
              <a:cs typeface="Arial" charset="0"/>
            </a:endParaRPr>
          </a:p>
          <a:p>
            <a:pPr algn="ctr" eaLnBrk="1" hangingPunct="1">
              <a:defRPr/>
            </a:pPr>
            <a:r>
              <a:rPr lang="sr-Latn-CS" smtClean="0">
                <a:solidFill>
                  <a:srgbClr val="6F6185"/>
                </a:solidFill>
                <a:cs typeface="Arial" charset="0"/>
              </a:rPr>
              <a:t>RT-RK Institute for Computer Based Systems</a:t>
            </a:r>
            <a:endParaRPr lang="en-GB" smtClean="0">
              <a:solidFill>
                <a:srgbClr val="6F6185"/>
              </a:solidFill>
              <a:cs typeface="Arial" charset="0"/>
            </a:endParaRPr>
          </a:p>
          <a:p>
            <a:pPr algn="ctr" eaLnBrk="1" hangingPunct="1">
              <a:defRPr/>
            </a:pPr>
            <a:r>
              <a:rPr lang="sr-Latn-CS" smtClean="0">
                <a:solidFill>
                  <a:srgbClr val="6F6185"/>
                </a:solidFill>
                <a:cs typeface="Arial" charset="0"/>
              </a:rPr>
              <a:t>Narodnog fronta </a:t>
            </a:r>
            <a:r>
              <a:rPr lang="en-GB" smtClean="0">
                <a:solidFill>
                  <a:srgbClr val="6F6185"/>
                </a:solidFill>
                <a:cs typeface="Arial" charset="0"/>
              </a:rPr>
              <a:t>2</a:t>
            </a:r>
            <a:r>
              <a:rPr lang="sr-Latn-CS" smtClean="0">
                <a:solidFill>
                  <a:srgbClr val="6F6185"/>
                </a:solidFill>
                <a:cs typeface="Arial" charset="0"/>
              </a:rPr>
              <a:t>3a</a:t>
            </a:r>
            <a:endParaRPr lang="en-GB" smtClean="0">
              <a:solidFill>
                <a:srgbClr val="6F6185"/>
              </a:solidFill>
              <a:cs typeface="Arial" charset="0"/>
            </a:endParaRPr>
          </a:p>
          <a:p>
            <a:pPr algn="ctr" eaLnBrk="1" hangingPunct="1">
              <a:defRPr/>
            </a:pPr>
            <a:r>
              <a:rPr lang="sr-Latn-CS" smtClean="0">
                <a:solidFill>
                  <a:srgbClr val="6F6185"/>
                </a:solidFill>
                <a:cs typeface="Arial" charset="0"/>
              </a:rPr>
              <a:t>21000 Novi Sad</a:t>
            </a:r>
            <a:r>
              <a:rPr lang="en-GB" smtClean="0">
                <a:solidFill>
                  <a:srgbClr val="6F6185"/>
                </a:solidFill>
                <a:cs typeface="Arial" charset="0"/>
              </a:rPr>
              <a:t/>
            </a:r>
            <a:br>
              <a:rPr lang="en-GB" smtClean="0">
                <a:solidFill>
                  <a:srgbClr val="6F6185"/>
                </a:solidFill>
                <a:cs typeface="Arial" charset="0"/>
              </a:rPr>
            </a:br>
            <a:r>
              <a:rPr lang="sr-Latn-CS" smtClean="0">
                <a:solidFill>
                  <a:srgbClr val="6F6185"/>
                </a:solidFill>
                <a:cs typeface="Arial" charset="0"/>
              </a:rPr>
              <a:t>Serbia</a:t>
            </a:r>
            <a:endParaRPr lang="en-GB" smtClean="0">
              <a:solidFill>
                <a:srgbClr val="6F6185"/>
              </a:solidFill>
              <a:cs typeface="Arial" charset="0"/>
            </a:endParaRPr>
          </a:p>
          <a:p>
            <a:pPr algn="ctr" eaLnBrk="1" hangingPunct="1">
              <a:defRPr/>
            </a:pPr>
            <a:endParaRPr lang="en-GB" smtClean="0">
              <a:solidFill>
                <a:srgbClr val="6F6185"/>
              </a:solidFill>
              <a:cs typeface="Arial" charset="0"/>
            </a:endParaRPr>
          </a:p>
          <a:p>
            <a:pPr algn="ctr" eaLnBrk="1" hangingPunct="1">
              <a:defRPr/>
            </a:pPr>
            <a:r>
              <a:rPr lang="en-GB" smtClean="0">
                <a:solidFill>
                  <a:srgbClr val="6F6185"/>
                </a:solidFill>
                <a:cs typeface="Arial" charset="0"/>
              </a:rPr>
              <a:t>www.</a:t>
            </a:r>
            <a:r>
              <a:rPr lang="sr-Latn-CS" smtClean="0">
                <a:solidFill>
                  <a:srgbClr val="6F6185"/>
                </a:solidFill>
                <a:cs typeface="Arial" charset="0"/>
              </a:rPr>
              <a:t>rt-rk</a:t>
            </a:r>
            <a:r>
              <a:rPr lang="en-GB" smtClean="0">
                <a:solidFill>
                  <a:srgbClr val="6F6185"/>
                </a:solidFill>
                <a:cs typeface="Arial" charset="0"/>
              </a:rPr>
              <a:t>.com</a:t>
            </a:r>
          </a:p>
          <a:p>
            <a:pPr algn="ctr" eaLnBrk="1" hangingPunct="1">
              <a:defRPr/>
            </a:pPr>
            <a:r>
              <a:rPr lang="en-GB" smtClean="0">
                <a:solidFill>
                  <a:srgbClr val="6F6185"/>
                </a:solidFill>
                <a:cs typeface="Arial" charset="0"/>
              </a:rPr>
              <a:t>info@</a:t>
            </a:r>
            <a:r>
              <a:rPr lang="sr-Latn-CS" smtClean="0">
                <a:solidFill>
                  <a:srgbClr val="6F6185"/>
                </a:solidFill>
                <a:cs typeface="Arial" charset="0"/>
              </a:rPr>
              <a:t>rt-rk</a:t>
            </a:r>
            <a:r>
              <a:rPr lang="en-GB" smtClean="0">
                <a:solidFill>
                  <a:srgbClr val="6F6185"/>
                </a:solidFill>
                <a:cs typeface="Arial" charset="0"/>
              </a:rPr>
              <a:t>.com</a:t>
            </a:r>
          </a:p>
        </p:txBody>
      </p:sp>
      <p:sp>
        <p:nvSpPr>
          <p:cNvPr id="23" name="Date Placeholder 3"/>
          <p:cNvSpPr>
            <a:spLocks noGrp="1"/>
          </p:cNvSpPr>
          <p:nvPr>
            <p:ph type="dt" sz="half" idx="10"/>
          </p:nvPr>
        </p:nvSpPr>
        <p:spPr/>
        <p:txBody>
          <a:bodyPr/>
          <a:lstStyle>
            <a:lvl1pPr>
              <a:defRPr/>
            </a:lvl1pPr>
          </a:lstStyle>
          <a:p>
            <a:pPr>
              <a:defRPr/>
            </a:pPr>
            <a:fld id="{FA558928-A794-415F-909C-496F5B5E96E4}" type="datetimeFigureOut">
              <a:rPr lang="en-US"/>
              <a:pPr>
                <a:defRPr/>
              </a:pPr>
              <a:t>6/27/2018</a:t>
            </a:fld>
            <a:endParaRPr lang="en-US"/>
          </a:p>
        </p:txBody>
      </p:sp>
      <p:sp>
        <p:nvSpPr>
          <p:cNvPr id="24" name="Footer Placeholder 4"/>
          <p:cNvSpPr>
            <a:spLocks noGrp="1"/>
          </p:cNvSpPr>
          <p:nvPr>
            <p:ph type="ftr" sz="quarter" idx="11"/>
          </p:nvPr>
        </p:nvSpPr>
        <p:spPr/>
        <p:txBody>
          <a:bodyPr/>
          <a:lstStyle>
            <a:lvl1pPr>
              <a:defRPr/>
            </a:lvl1pPr>
          </a:lstStyle>
          <a:p>
            <a:pPr>
              <a:defRPr/>
            </a:pPr>
            <a:endParaRPr lang="en-US"/>
          </a:p>
        </p:txBody>
      </p:sp>
      <p:sp>
        <p:nvSpPr>
          <p:cNvPr id="25" name="Slide Number Placeholder 5"/>
          <p:cNvSpPr>
            <a:spLocks noGrp="1"/>
          </p:cNvSpPr>
          <p:nvPr>
            <p:ph type="sldNum" sz="quarter" idx="12"/>
          </p:nvPr>
        </p:nvSpPr>
        <p:spPr/>
        <p:txBody>
          <a:bodyPr/>
          <a:lstStyle>
            <a:lvl1pPr>
              <a:defRPr/>
            </a:lvl1pPr>
          </a:lstStyle>
          <a:p>
            <a:pPr>
              <a:defRPr/>
            </a:pPr>
            <a:fld id="{E870487D-9CC6-4120-9381-63BA9369898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4138" y="-24"/>
            <a:ext cx="7920037" cy="720000"/>
          </a:xfrm>
        </p:spPr>
        <p:txBody>
          <a:bodyPr tIns="72000"/>
          <a:lstStyle>
            <a:lvl1pPr>
              <a:lnSpc>
                <a:spcPts val="3000"/>
              </a:lnSpc>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5963860-556C-4900-A7FD-6660EC46B9B6}" type="datetimeFigureOut">
              <a:rPr lang="en-US"/>
              <a:pPr>
                <a:defRPr/>
              </a:pPr>
              <a:t>6/27/2018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5CAB46-4590-450D-B5A0-1FBF152B6E5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C1642A4-AC40-4CF2-9995-587CF8654CB9}" type="datetimeFigureOut">
              <a:rPr lang="en-US"/>
              <a:pPr>
                <a:defRPr/>
              </a:pPr>
              <a:t>6/27/2018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3FBEC9-24A1-4C51-BBB2-4DA887355D1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3FF3C48-CD76-41B7-BE63-440CB00C0493}" type="datetimeFigureOut">
              <a:rPr lang="en-US"/>
              <a:pPr>
                <a:defRPr/>
              </a:pPr>
              <a:t>6/27/2018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059766C-B8F3-4DE3-81BB-E2AC91A7068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3055914-039F-457E-A508-BAAF30BA5244}" type="datetimeFigureOut">
              <a:rPr lang="en-US"/>
              <a:pPr>
                <a:defRPr/>
              </a:pPr>
              <a:t>6/27/2018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0D98D4C-2799-4376-BB26-ED58FDFE1BF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74EACD0-E837-441C-B3FA-A9E7CFD1F262}" type="datetimeFigureOut">
              <a:rPr lang="en-US"/>
              <a:pPr>
                <a:defRPr/>
              </a:pPr>
              <a:t>6/27/2018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EE98CAE-BB34-4BC8-B0C7-2B93EB177E7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A10F1A7-3D3B-4955-8FED-605726ED35CC}" type="datetimeFigureOut">
              <a:rPr lang="en-US"/>
              <a:pPr>
                <a:defRPr/>
              </a:pPr>
              <a:t>6/27/2018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60865E2-DECD-46B7-9D4E-CBB031926D3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0C0CB1-B88B-4538-A0D5-A6E72DD989BD}" type="datetimeFigureOut">
              <a:rPr lang="en-US"/>
              <a:pPr>
                <a:defRPr/>
              </a:pPr>
              <a:t>6/27/2018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8D5DE32-8724-42B9-AA67-ED0C9F9F3F3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EEC09A7-DBFA-4716-93B4-1B5F231B271E}" type="datetimeFigureOut">
              <a:rPr lang="en-US"/>
              <a:pPr>
                <a:defRPr/>
              </a:pPr>
              <a:t>6/27/2018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AC0A973-6F49-4681-BEE8-4CA653776E2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B43E7D9-D77E-4F52-BE20-0F39C422F95D}" type="datetimeFigureOut">
              <a:rPr lang="en-US"/>
              <a:pPr>
                <a:defRPr/>
              </a:pPr>
              <a:t>6/27/2018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6C1A71B-1A00-40F9-9715-640BA4FE89A0}" type="slidenum">
              <a:rPr lang="en-US"/>
              <a:pPr>
                <a:defRPr/>
              </a:pPr>
              <a:t>‹#›</a:t>
            </a:fld>
            <a:endParaRPr lang="en-US"/>
          </a:p>
        </p:txBody>
      </p:sp>
      <p:sp>
        <p:nvSpPr>
          <p:cNvPr id="7" name="Freeform 6"/>
          <p:cNvSpPr/>
          <p:nvPr/>
        </p:nvSpPr>
        <p:spPr>
          <a:xfrm>
            <a:off x="0" y="0"/>
            <a:ext cx="9144000" cy="1008063"/>
          </a:xfrm>
          <a:custGeom>
            <a:avLst/>
            <a:gdLst>
              <a:gd name="connsiteX0" fmla="*/ 0 w 6286544"/>
              <a:gd name="connsiteY0" fmla="*/ 0 h 1000132"/>
              <a:gd name="connsiteX1" fmla="*/ 6286544 w 6286544"/>
              <a:gd name="connsiteY1" fmla="*/ 0 h 1000132"/>
              <a:gd name="connsiteX2" fmla="*/ 6286544 w 6286544"/>
              <a:gd name="connsiteY2" fmla="*/ 1000132 h 1000132"/>
              <a:gd name="connsiteX3" fmla="*/ 0 w 6286544"/>
              <a:gd name="connsiteY3" fmla="*/ 1000132 h 1000132"/>
              <a:gd name="connsiteX4" fmla="*/ 0 w 6286544"/>
              <a:gd name="connsiteY4" fmla="*/ 0 h 1000132"/>
              <a:gd name="connsiteX0" fmla="*/ 0 w 6286544"/>
              <a:gd name="connsiteY0" fmla="*/ 0 h 1000132"/>
              <a:gd name="connsiteX1" fmla="*/ 6286544 w 6286544"/>
              <a:gd name="connsiteY1" fmla="*/ 0 h 1000132"/>
              <a:gd name="connsiteX2" fmla="*/ 6286544 w 6286544"/>
              <a:gd name="connsiteY2" fmla="*/ 571480 h 1000132"/>
              <a:gd name="connsiteX3" fmla="*/ 0 w 6286544"/>
              <a:gd name="connsiteY3" fmla="*/ 1000132 h 1000132"/>
              <a:gd name="connsiteX4" fmla="*/ 0 w 6286544"/>
              <a:gd name="connsiteY4" fmla="*/ 0 h 1000132"/>
              <a:gd name="connsiteX0" fmla="*/ 0 w 6286544"/>
              <a:gd name="connsiteY0" fmla="*/ 0 h 1000132"/>
              <a:gd name="connsiteX1" fmla="*/ 6286544 w 6286544"/>
              <a:gd name="connsiteY1" fmla="*/ 0 h 1000132"/>
              <a:gd name="connsiteX2" fmla="*/ 6286544 w 6286544"/>
              <a:gd name="connsiteY2" fmla="*/ 571480 h 1000132"/>
              <a:gd name="connsiteX3" fmla="*/ 0 w 6286544"/>
              <a:gd name="connsiteY3" fmla="*/ 1000132 h 1000132"/>
              <a:gd name="connsiteX4" fmla="*/ 0 w 6286544"/>
              <a:gd name="connsiteY4" fmla="*/ 0 h 1000132"/>
              <a:gd name="connsiteX0" fmla="*/ 0 w 6286544"/>
              <a:gd name="connsiteY0" fmla="*/ 0 h 1000132"/>
              <a:gd name="connsiteX1" fmla="*/ 6286544 w 6286544"/>
              <a:gd name="connsiteY1" fmla="*/ 0 h 1000132"/>
              <a:gd name="connsiteX2" fmla="*/ 6286544 w 6286544"/>
              <a:gd name="connsiteY2" fmla="*/ 571480 h 1000132"/>
              <a:gd name="connsiteX3" fmla="*/ 0 w 6286544"/>
              <a:gd name="connsiteY3" fmla="*/ 1000132 h 1000132"/>
              <a:gd name="connsiteX4" fmla="*/ 0 w 6286544"/>
              <a:gd name="connsiteY4" fmla="*/ 0 h 1000132"/>
              <a:gd name="connsiteX0" fmla="*/ 0 w 6286544"/>
              <a:gd name="connsiteY0" fmla="*/ 0 h 857232"/>
              <a:gd name="connsiteX1" fmla="*/ 6286544 w 6286544"/>
              <a:gd name="connsiteY1" fmla="*/ 0 h 857232"/>
              <a:gd name="connsiteX2" fmla="*/ 6286544 w 6286544"/>
              <a:gd name="connsiteY2" fmla="*/ 571480 h 857232"/>
              <a:gd name="connsiteX3" fmla="*/ 0 w 6286544"/>
              <a:gd name="connsiteY3" fmla="*/ 857232 h 857232"/>
              <a:gd name="connsiteX4" fmla="*/ 0 w 6286544"/>
              <a:gd name="connsiteY4" fmla="*/ 0 h 857232"/>
              <a:gd name="connsiteX0" fmla="*/ 0 w 6286544"/>
              <a:gd name="connsiteY0" fmla="*/ 0 h 857232"/>
              <a:gd name="connsiteX1" fmla="*/ 6286544 w 6286544"/>
              <a:gd name="connsiteY1" fmla="*/ 0 h 857232"/>
              <a:gd name="connsiteX2" fmla="*/ 6286544 w 6286544"/>
              <a:gd name="connsiteY2" fmla="*/ 714332 h 857232"/>
              <a:gd name="connsiteX3" fmla="*/ 0 w 6286544"/>
              <a:gd name="connsiteY3" fmla="*/ 857232 h 857232"/>
              <a:gd name="connsiteX4" fmla="*/ 0 w 6286544"/>
              <a:gd name="connsiteY4" fmla="*/ 0 h 857232"/>
              <a:gd name="connsiteX0" fmla="*/ 0 w 6286544"/>
              <a:gd name="connsiteY0" fmla="*/ 0 h 1000084"/>
              <a:gd name="connsiteX1" fmla="*/ 6286544 w 6286544"/>
              <a:gd name="connsiteY1" fmla="*/ 0 h 1000084"/>
              <a:gd name="connsiteX2" fmla="*/ 6286544 w 6286544"/>
              <a:gd name="connsiteY2" fmla="*/ 714332 h 1000084"/>
              <a:gd name="connsiteX3" fmla="*/ 0 w 6286544"/>
              <a:gd name="connsiteY3" fmla="*/ 1000084 h 1000084"/>
              <a:gd name="connsiteX4" fmla="*/ 0 w 6286544"/>
              <a:gd name="connsiteY4" fmla="*/ 0 h 1000084"/>
              <a:gd name="connsiteX0" fmla="*/ 0 w 6286544"/>
              <a:gd name="connsiteY0" fmla="*/ 0 h 1000084"/>
              <a:gd name="connsiteX1" fmla="*/ 6286544 w 6286544"/>
              <a:gd name="connsiteY1" fmla="*/ 0 h 1000084"/>
              <a:gd name="connsiteX2" fmla="*/ 6286544 w 6286544"/>
              <a:gd name="connsiteY2" fmla="*/ 714332 h 1000084"/>
              <a:gd name="connsiteX3" fmla="*/ 0 w 6286544"/>
              <a:gd name="connsiteY3" fmla="*/ 1000084 h 1000084"/>
              <a:gd name="connsiteX4" fmla="*/ 0 w 6286544"/>
              <a:gd name="connsiteY4" fmla="*/ 0 h 100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6544" h="1000084">
                <a:moveTo>
                  <a:pt x="0" y="0"/>
                </a:moveTo>
                <a:lnTo>
                  <a:pt x="6286544" y="0"/>
                </a:lnTo>
                <a:lnTo>
                  <a:pt x="6286544" y="714332"/>
                </a:lnTo>
                <a:cubicBezTo>
                  <a:pt x="3583966" y="665822"/>
                  <a:pt x="2081588" y="751890"/>
                  <a:pt x="0" y="1000084"/>
                </a:cubicBezTo>
                <a:lnTo>
                  <a:pt x="0" y="0"/>
                </a:lnTo>
                <a:close/>
              </a:path>
            </a:pathLst>
          </a:custGeom>
          <a:solidFill>
            <a:srgbClr val="6F6185"/>
          </a:solidFill>
          <a:ln>
            <a:solidFill>
              <a:srgbClr val="6F6185"/>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en-US"/>
          </a:p>
        </p:txBody>
      </p:sp>
      <p:grpSp>
        <p:nvGrpSpPr>
          <p:cNvPr id="1031" name="Group 3"/>
          <p:cNvGrpSpPr>
            <a:grpSpLocks/>
          </p:cNvGrpSpPr>
          <p:nvPr/>
        </p:nvGrpSpPr>
        <p:grpSpPr bwMode="auto">
          <a:xfrm rot="326911">
            <a:off x="7938" y="485775"/>
            <a:ext cx="9145587" cy="1233488"/>
            <a:chOff x="-16" y="779"/>
            <a:chExt cx="15123" cy="2317"/>
          </a:xfrm>
        </p:grpSpPr>
        <p:grpSp>
          <p:nvGrpSpPr>
            <p:cNvPr id="1036" name="Group 4"/>
            <p:cNvGrpSpPr>
              <a:grpSpLocks/>
            </p:cNvGrpSpPr>
            <p:nvPr/>
          </p:nvGrpSpPr>
          <p:grpSpPr bwMode="auto">
            <a:xfrm>
              <a:off x="-16" y="779"/>
              <a:ext cx="15123" cy="2317"/>
              <a:chOff x="-16" y="779"/>
              <a:chExt cx="15123" cy="2317"/>
            </a:xfrm>
          </p:grpSpPr>
          <p:sp>
            <p:nvSpPr>
              <p:cNvPr id="1038" name="Freeform 5"/>
              <p:cNvSpPr>
                <a:spLocks/>
              </p:cNvSpPr>
              <p:nvPr/>
            </p:nvSpPr>
            <p:spPr bwMode="auto">
              <a:xfrm>
                <a:off x="-23" y="890"/>
                <a:ext cx="11962" cy="2028"/>
              </a:xfrm>
              <a:custGeom>
                <a:avLst/>
                <a:gdLst>
                  <a:gd name="T0" fmla="*/ 0 w 3171"/>
                  <a:gd name="T1" fmla="*/ 223257 h 423"/>
                  <a:gd name="T2" fmla="*/ 642130 w 3171"/>
                  <a:gd name="T3" fmla="*/ 30089 h 423"/>
                  <a:gd name="T4" fmla="*/ 0 60000 65536"/>
                  <a:gd name="T5" fmla="*/ 0 60000 65536"/>
                  <a:gd name="T6" fmla="*/ 0 w 3171"/>
                  <a:gd name="T7" fmla="*/ 0 h 423"/>
                  <a:gd name="T8" fmla="*/ 3171 w 3171"/>
                  <a:gd name="T9" fmla="*/ 423 h 423"/>
                </a:gdLst>
                <a:ahLst/>
                <a:cxnLst>
                  <a:cxn ang="T4">
                    <a:pos x="T0" y="T1"/>
                  </a:cxn>
                  <a:cxn ang="T5">
                    <a:pos x="T2" y="T3"/>
                  </a:cxn>
                </a:cxnLst>
                <a:rect l="T6" t="T7" r="T8" b="T9"/>
                <a:pathLst>
                  <a:path w="3171" h="423">
                    <a:moveTo>
                      <a:pt x="0" y="423"/>
                    </a:moveTo>
                    <a:cubicBezTo>
                      <a:pt x="1374" y="0"/>
                      <a:pt x="2711" y="30"/>
                      <a:pt x="3171" y="57"/>
                    </a:cubicBezTo>
                  </a:path>
                </a:pathLst>
              </a:custGeom>
              <a:noFill/>
              <a:ln w="6376">
                <a:solidFill>
                  <a:schemeClr val="bg1"/>
                </a:solidFill>
                <a:miter lim="800000"/>
                <a:headEnd/>
                <a:tailEnd/>
              </a:ln>
            </p:spPr>
            <p:txBody>
              <a:bodyPr/>
              <a:lstStyle/>
              <a:p>
                <a:pPr>
                  <a:defRPr/>
                </a:pPr>
                <a:endParaRPr lang="en-US">
                  <a:latin typeface="Arial" charset="0"/>
                </a:endParaRPr>
              </a:p>
            </p:txBody>
          </p:sp>
          <p:grpSp>
            <p:nvGrpSpPr>
              <p:cNvPr id="1039" name="Group 13"/>
              <p:cNvGrpSpPr>
                <a:grpSpLocks/>
              </p:cNvGrpSpPr>
              <p:nvPr/>
            </p:nvGrpSpPr>
            <p:grpSpPr bwMode="auto">
              <a:xfrm>
                <a:off x="-16" y="779"/>
                <a:ext cx="15123" cy="2317"/>
                <a:chOff x="357" y="1151"/>
                <a:chExt cx="15123" cy="2317"/>
              </a:xfrm>
            </p:grpSpPr>
            <p:sp>
              <p:nvSpPr>
                <p:cNvPr id="1040" name="Freeform 7"/>
                <p:cNvSpPr>
                  <a:spLocks/>
                </p:cNvSpPr>
                <p:nvPr/>
              </p:nvSpPr>
              <p:spPr bwMode="auto">
                <a:xfrm>
                  <a:off x="356" y="1151"/>
                  <a:ext cx="15118" cy="2040"/>
                </a:xfrm>
                <a:custGeom>
                  <a:avLst/>
                  <a:gdLst>
                    <a:gd name="T0" fmla="*/ 0 w 3171"/>
                    <a:gd name="T1" fmla="*/ 224137 h 426"/>
                    <a:gd name="T2" fmla="*/ 1638503 w 3171"/>
                    <a:gd name="T3" fmla="*/ 29422 h 426"/>
                    <a:gd name="T4" fmla="*/ 0 60000 65536"/>
                    <a:gd name="T5" fmla="*/ 0 60000 65536"/>
                    <a:gd name="T6" fmla="*/ 0 w 3171"/>
                    <a:gd name="T7" fmla="*/ 0 h 426"/>
                    <a:gd name="T8" fmla="*/ 3171 w 3171"/>
                    <a:gd name="T9" fmla="*/ 426 h 426"/>
                  </a:gdLst>
                  <a:ahLst/>
                  <a:cxnLst>
                    <a:cxn ang="T4">
                      <a:pos x="T0" y="T1"/>
                    </a:cxn>
                    <a:cxn ang="T5">
                      <a:pos x="T2" y="T3"/>
                    </a:cxn>
                  </a:cxnLst>
                  <a:rect l="T6" t="T7" r="T8" b="T9"/>
                  <a:pathLst>
                    <a:path w="3171" h="426">
                      <a:moveTo>
                        <a:pt x="0" y="426"/>
                      </a:moveTo>
                      <a:cubicBezTo>
                        <a:pt x="1377" y="0"/>
                        <a:pt x="2716" y="29"/>
                        <a:pt x="3171" y="56"/>
                      </a:cubicBezTo>
                    </a:path>
                  </a:pathLst>
                </a:custGeom>
                <a:noFill/>
                <a:ln w="6376">
                  <a:solidFill>
                    <a:srgbClr val="EFB32F"/>
                  </a:solidFill>
                  <a:miter lim="800000"/>
                  <a:headEnd/>
                  <a:tailEnd/>
                </a:ln>
              </p:spPr>
              <p:txBody>
                <a:bodyPr/>
                <a:lstStyle/>
                <a:p>
                  <a:pPr>
                    <a:defRPr/>
                  </a:pPr>
                  <a:endParaRPr lang="en-US">
                    <a:latin typeface="Arial" charset="0"/>
                  </a:endParaRPr>
                </a:p>
              </p:txBody>
            </p:sp>
            <p:sp>
              <p:nvSpPr>
                <p:cNvPr id="1041" name="Freeform 8"/>
                <p:cNvSpPr>
                  <a:spLocks/>
                </p:cNvSpPr>
                <p:nvPr/>
              </p:nvSpPr>
              <p:spPr bwMode="auto">
                <a:xfrm>
                  <a:off x="344" y="1266"/>
                  <a:ext cx="15120" cy="2028"/>
                </a:xfrm>
                <a:custGeom>
                  <a:avLst/>
                  <a:gdLst>
                    <a:gd name="T0" fmla="*/ 0 w 3171"/>
                    <a:gd name="T1" fmla="*/ 223257 h 423"/>
                    <a:gd name="T2" fmla="*/ 1638503 w 3171"/>
                    <a:gd name="T3" fmla="*/ 30089 h 423"/>
                    <a:gd name="T4" fmla="*/ 0 60000 65536"/>
                    <a:gd name="T5" fmla="*/ 0 60000 65536"/>
                    <a:gd name="T6" fmla="*/ 0 w 3171"/>
                    <a:gd name="T7" fmla="*/ 0 h 423"/>
                    <a:gd name="T8" fmla="*/ 3171 w 3171"/>
                    <a:gd name="T9" fmla="*/ 423 h 423"/>
                  </a:gdLst>
                  <a:ahLst/>
                  <a:cxnLst>
                    <a:cxn ang="T4">
                      <a:pos x="T0" y="T1"/>
                    </a:cxn>
                    <a:cxn ang="T5">
                      <a:pos x="T2" y="T3"/>
                    </a:cxn>
                  </a:cxnLst>
                  <a:rect l="T6" t="T7" r="T8" b="T9"/>
                  <a:pathLst>
                    <a:path w="3171" h="423">
                      <a:moveTo>
                        <a:pt x="0" y="423"/>
                      </a:moveTo>
                      <a:cubicBezTo>
                        <a:pt x="1374" y="0"/>
                        <a:pt x="2711" y="30"/>
                        <a:pt x="3171" y="57"/>
                      </a:cubicBezTo>
                    </a:path>
                  </a:pathLst>
                </a:custGeom>
                <a:noFill/>
                <a:ln w="6376">
                  <a:solidFill>
                    <a:srgbClr val="625676"/>
                  </a:solidFill>
                  <a:miter lim="800000"/>
                  <a:headEnd/>
                  <a:tailEnd/>
                </a:ln>
              </p:spPr>
              <p:txBody>
                <a:bodyPr/>
                <a:lstStyle/>
                <a:p>
                  <a:pPr>
                    <a:defRPr/>
                  </a:pPr>
                  <a:endParaRPr lang="en-US">
                    <a:latin typeface="Arial" charset="0"/>
                  </a:endParaRPr>
                </a:p>
              </p:txBody>
            </p:sp>
            <p:sp>
              <p:nvSpPr>
                <p:cNvPr id="1042" name="Freeform 9"/>
                <p:cNvSpPr>
                  <a:spLocks/>
                </p:cNvSpPr>
                <p:nvPr/>
              </p:nvSpPr>
              <p:spPr bwMode="auto">
                <a:xfrm>
                  <a:off x="339" y="1419"/>
                  <a:ext cx="15120" cy="2046"/>
                </a:xfrm>
                <a:custGeom>
                  <a:avLst/>
                  <a:gdLst>
                    <a:gd name="T0" fmla="*/ 0 w 3171"/>
                    <a:gd name="T1" fmla="*/ 225094 h 427"/>
                    <a:gd name="T2" fmla="*/ 1639140 w 3171"/>
                    <a:gd name="T3" fmla="*/ 27389 h 427"/>
                    <a:gd name="T4" fmla="*/ 0 60000 65536"/>
                    <a:gd name="T5" fmla="*/ 0 60000 65536"/>
                    <a:gd name="T6" fmla="*/ 0 w 3171"/>
                    <a:gd name="T7" fmla="*/ 0 h 427"/>
                    <a:gd name="T8" fmla="*/ 3171 w 3171"/>
                    <a:gd name="T9" fmla="*/ 427 h 427"/>
                  </a:gdLst>
                  <a:ahLst/>
                  <a:cxnLst>
                    <a:cxn ang="T4">
                      <a:pos x="T0" y="T1"/>
                    </a:cxn>
                    <a:cxn ang="T5">
                      <a:pos x="T2" y="T3"/>
                    </a:cxn>
                  </a:cxnLst>
                  <a:rect l="T6" t="T7" r="T8" b="T9"/>
                  <a:pathLst>
                    <a:path w="3171" h="427">
                      <a:moveTo>
                        <a:pt x="0" y="427"/>
                      </a:moveTo>
                      <a:cubicBezTo>
                        <a:pt x="1369" y="0"/>
                        <a:pt x="2702" y="25"/>
                        <a:pt x="3171" y="52"/>
                      </a:cubicBezTo>
                    </a:path>
                  </a:pathLst>
                </a:custGeom>
                <a:noFill/>
                <a:ln w="6376">
                  <a:solidFill>
                    <a:srgbClr val="EFB32F"/>
                  </a:solidFill>
                  <a:miter lim="800000"/>
                  <a:headEnd/>
                  <a:tailEnd/>
                </a:ln>
              </p:spPr>
              <p:txBody>
                <a:bodyPr/>
                <a:lstStyle/>
                <a:p>
                  <a:pPr>
                    <a:defRPr/>
                  </a:pPr>
                  <a:endParaRPr lang="en-US">
                    <a:latin typeface="Arial" charset="0"/>
                  </a:endParaRPr>
                </a:p>
              </p:txBody>
            </p:sp>
          </p:grpSp>
        </p:grpSp>
        <p:sp>
          <p:nvSpPr>
            <p:cNvPr id="1037" name="Freeform 10"/>
            <p:cNvSpPr>
              <a:spLocks/>
            </p:cNvSpPr>
            <p:nvPr/>
          </p:nvSpPr>
          <p:spPr bwMode="auto">
            <a:xfrm>
              <a:off x="-17" y="926"/>
              <a:ext cx="15118" cy="2114"/>
            </a:xfrm>
            <a:custGeom>
              <a:avLst/>
              <a:gdLst>
                <a:gd name="T0" fmla="*/ 0 w 3171"/>
                <a:gd name="T1" fmla="*/ 232871 h 441"/>
                <a:gd name="T2" fmla="*/ 1639140 w 3171"/>
                <a:gd name="T3" fmla="*/ 19486 h 441"/>
                <a:gd name="T4" fmla="*/ 0 60000 65536"/>
                <a:gd name="T5" fmla="*/ 0 60000 65536"/>
                <a:gd name="T6" fmla="*/ 0 w 3171"/>
                <a:gd name="T7" fmla="*/ 0 h 441"/>
                <a:gd name="T8" fmla="*/ 3171 w 3171"/>
                <a:gd name="T9" fmla="*/ 441 h 441"/>
              </a:gdLst>
              <a:ahLst/>
              <a:cxnLst>
                <a:cxn ang="T4">
                  <a:pos x="T0" y="T1"/>
                </a:cxn>
                <a:cxn ang="T5">
                  <a:pos x="T2" y="T3"/>
                </a:cxn>
              </a:cxnLst>
              <a:rect l="T6" t="T7" r="T8" b="T9"/>
              <a:pathLst>
                <a:path w="3171" h="441">
                  <a:moveTo>
                    <a:pt x="0" y="441"/>
                  </a:moveTo>
                  <a:cubicBezTo>
                    <a:pt x="1372" y="0"/>
                    <a:pt x="2713" y="16"/>
                    <a:pt x="3171" y="37"/>
                  </a:cubicBezTo>
                </a:path>
              </a:pathLst>
            </a:custGeom>
            <a:noFill/>
            <a:ln w="6376">
              <a:solidFill>
                <a:srgbClr val="625676"/>
              </a:solidFill>
              <a:miter lim="800000"/>
              <a:headEnd/>
              <a:tailEnd/>
            </a:ln>
          </p:spPr>
          <p:txBody>
            <a:bodyPr/>
            <a:lstStyle/>
            <a:p>
              <a:pPr>
                <a:defRPr/>
              </a:pPr>
              <a:endParaRPr lang="en-US">
                <a:latin typeface="Arial" charset="0"/>
              </a:endParaRPr>
            </a:p>
          </p:txBody>
        </p:sp>
      </p:grpSp>
      <p:pic>
        <p:nvPicPr>
          <p:cNvPr id="1032" name="Picture 15" descr="RT-RK_za_ppt_template.png"/>
          <p:cNvPicPr>
            <a:picLocks noChangeAspect="1"/>
          </p:cNvPicPr>
          <p:nvPr/>
        </p:nvPicPr>
        <p:blipFill>
          <a:blip r:embed="rId14" cstate="print"/>
          <a:srcRect b="42508"/>
          <a:stretch>
            <a:fillRect/>
          </a:stretch>
        </p:blipFill>
        <p:spPr bwMode="auto">
          <a:xfrm>
            <a:off x="8064500" y="0"/>
            <a:ext cx="1079500" cy="620713"/>
          </a:xfrm>
          <a:prstGeom prst="rect">
            <a:avLst/>
          </a:prstGeom>
          <a:noFill/>
          <a:ln w="9525">
            <a:noFill/>
            <a:miter lim="800000"/>
            <a:headEnd/>
            <a:tailEnd/>
          </a:ln>
        </p:spPr>
      </p:pic>
      <p:sp>
        <p:nvSpPr>
          <p:cNvPr id="2" name="Title Placeholder 1"/>
          <p:cNvSpPr>
            <a:spLocks noGrp="1"/>
          </p:cNvSpPr>
          <p:nvPr>
            <p:ph type="title"/>
          </p:nvPr>
        </p:nvSpPr>
        <p:spPr>
          <a:xfrm>
            <a:off x="84138" y="0"/>
            <a:ext cx="7920037" cy="720725"/>
          </a:xfrm>
          <a:prstGeom prst="rect">
            <a:avLst/>
          </a:prstGeom>
        </p:spPr>
        <p:txBody>
          <a:bodyPr vert="horz" lIns="91440" tIns="108000" rIns="91440" bIns="72000" rtlCol="0" anchor="ctr">
            <a:normAutofit/>
          </a:bodyPr>
          <a:lstStyle/>
          <a:p>
            <a:r>
              <a:rPr lang="en-US" dirty="0" smtClean="0"/>
              <a:t>Click to edit Master title</a:t>
            </a:r>
            <a:endParaRPr lang="en-US" dirty="0"/>
          </a:p>
        </p:txBody>
      </p:sp>
      <p:sp>
        <p:nvSpPr>
          <p:cNvPr id="1034" name="TextBox 16"/>
          <p:cNvSpPr txBox="1">
            <a:spLocks noChangeArrowheads="1"/>
          </p:cNvSpPr>
          <p:nvPr/>
        </p:nvSpPr>
        <p:spPr bwMode="auto">
          <a:xfrm>
            <a:off x="1854200" y="6643688"/>
            <a:ext cx="5435600" cy="214312"/>
          </a:xfrm>
          <a:prstGeom prst="rect">
            <a:avLst/>
          </a:prstGeom>
          <a:noFill/>
          <a:ln>
            <a:noFill/>
          </a:ln>
          <a:extLst/>
        </p:spPr>
        <p:txBody>
          <a:bodyPr t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1200" smtClean="0">
                <a:solidFill>
                  <a:srgbClr val="72706F"/>
                </a:solidFill>
                <a:latin typeface="Calibri" pitchFamily="34" charset="0"/>
              </a:rPr>
              <a:t>CONFIDENTIAL – Reproduction prohibited without the prior permission of </a:t>
            </a:r>
            <a:r>
              <a:rPr lang="sr-Latn-CS" sz="1200" smtClean="0">
                <a:solidFill>
                  <a:srgbClr val="72706F"/>
                </a:solidFill>
                <a:latin typeface="Calibri" pitchFamily="34" charset="0"/>
              </a:rPr>
              <a:t>RT-RK</a:t>
            </a:r>
            <a:endParaRPr lang="en-US" sz="1200" smtClean="0">
              <a:solidFill>
                <a:srgbClr val="72706F"/>
              </a:solidFill>
              <a:latin typeface="Calibri" pitchFamily="34" charset="0"/>
            </a:endParaRPr>
          </a:p>
          <a:p>
            <a:pPr algn="ctr" eaLnBrk="1" hangingPunct="1">
              <a:defRPr/>
            </a:pPr>
            <a:endParaRPr lang="en-US" sz="1200" smtClean="0">
              <a:solidFill>
                <a:srgbClr val="72706F"/>
              </a:solidFill>
              <a:latin typeface="Calibri" pitchFamily="34" charset="0"/>
            </a:endParaRPr>
          </a:p>
        </p:txBody>
      </p:sp>
      <p:sp>
        <p:nvSpPr>
          <p:cNvPr id="18" name="Rectangle 10"/>
          <p:cNvSpPr txBox="1">
            <a:spLocks noChangeArrowheads="1"/>
          </p:cNvSpPr>
          <p:nvPr/>
        </p:nvSpPr>
        <p:spPr bwMode="auto">
          <a:xfrm>
            <a:off x="8070850" y="6524625"/>
            <a:ext cx="1073150" cy="304800"/>
          </a:xfrm>
          <a:prstGeom prst="rect">
            <a:avLst/>
          </a:prstGeom>
          <a:noFill/>
          <a:ln w="9525">
            <a:noFill/>
            <a:miter lim="800000"/>
            <a:headEnd/>
            <a:tailEnd/>
          </a:ln>
          <a:effectLst/>
        </p:spPr>
        <p:txBody>
          <a:bodyPr lIns="89562" tIns="44781" rIns="89562" bIns="44781"/>
          <a:lstStyle>
            <a:lvl1pPr>
              <a:defRPr sz="1300">
                <a:latin typeface="Arial Black" pitchFamily="34" charset="0"/>
              </a:defRPr>
            </a:lvl1pPr>
          </a:lstStyle>
          <a:p>
            <a:pPr algn="r" fontAlgn="auto">
              <a:spcBef>
                <a:spcPts val="0"/>
              </a:spcBef>
              <a:spcAft>
                <a:spcPts val="0"/>
              </a:spcAft>
              <a:defRPr/>
            </a:pPr>
            <a:fld id="{0331F7DD-8963-4D4D-9F37-36DA732DF090}" type="slidenum">
              <a:rPr lang="en-US" smtClean="0">
                <a:solidFill>
                  <a:srgbClr val="6F6185"/>
                </a:solidFill>
              </a:rPr>
              <a:pPr algn="r" fontAlgn="auto">
                <a:spcBef>
                  <a:spcPts val="0"/>
                </a:spcBef>
                <a:spcAft>
                  <a:spcPts val="0"/>
                </a:spcAft>
                <a:defRPr/>
              </a:pPr>
              <a:t>‹#›</a:t>
            </a:fld>
            <a:endParaRPr lang="en-US" dirty="0">
              <a:solidFill>
                <a:srgbClr val="6F6185"/>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99"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800" r:id="rId12"/>
  </p:sldLayoutIdLst>
  <p:txStyles>
    <p:titleStyle>
      <a:lvl1pPr algn="l" rtl="0" eaLnBrk="0" fontAlgn="base" hangingPunct="0">
        <a:lnSpc>
          <a:spcPts val="3000"/>
        </a:lnSpc>
        <a:spcBef>
          <a:spcPct val="0"/>
        </a:spcBef>
        <a:spcAft>
          <a:spcPct val="0"/>
        </a:spcAft>
        <a:defRPr sz="3600" kern="1200">
          <a:solidFill>
            <a:srgbClr val="EFB100"/>
          </a:solidFill>
          <a:effectLst>
            <a:outerShdw blurRad="38100" dist="38100" dir="2700000" algn="tl">
              <a:srgbClr val="000000">
                <a:alpha val="43137"/>
              </a:srgbClr>
            </a:outerShdw>
          </a:effectLst>
          <a:latin typeface="Arial" pitchFamily="34" charset="0"/>
          <a:ea typeface="+mj-ea"/>
          <a:cs typeface="Arial" pitchFamily="34" charset="0"/>
        </a:defRPr>
      </a:lvl1pPr>
      <a:lvl2pPr algn="l" rtl="0" eaLnBrk="0" fontAlgn="base" hangingPunct="0">
        <a:lnSpc>
          <a:spcPts val="3000"/>
        </a:lnSpc>
        <a:spcBef>
          <a:spcPct val="0"/>
        </a:spcBef>
        <a:spcAft>
          <a:spcPct val="0"/>
        </a:spcAft>
        <a:defRPr sz="3600">
          <a:solidFill>
            <a:srgbClr val="EFB100"/>
          </a:solidFill>
          <a:latin typeface="Arial" charset="0"/>
          <a:cs typeface="Arial" charset="0"/>
        </a:defRPr>
      </a:lvl2pPr>
      <a:lvl3pPr algn="l" rtl="0" eaLnBrk="0" fontAlgn="base" hangingPunct="0">
        <a:lnSpc>
          <a:spcPts val="3000"/>
        </a:lnSpc>
        <a:spcBef>
          <a:spcPct val="0"/>
        </a:spcBef>
        <a:spcAft>
          <a:spcPct val="0"/>
        </a:spcAft>
        <a:defRPr sz="3600">
          <a:solidFill>
            <a:srgbClr val="EFB100"/>
          </a:solidFill>
          <a:latin typeface="Arial" charset="0"/>
          <a:cs typeface="Arial" charset="0"/>
        </a:defRPr>
      </a:lvl3pPr>
      <a:lvl4pPr algn="l" rtl="0" eaLnBrk="0" fontAlgn="base" hangingPunct="0">
        <a:lnSpc>
          <a:spcPts val="3000"/>
        </a:lnSpc>
        <a:spcBef>
          <a:spcPct val="0"/>
        </a:spcBef>
        <a:spcAft>
          <a:spcPct val="0"/>
        </a:spcAft>
        <a:defRPr sz="3600">
          <a:solidFill>
            <a:srgbClr val="EFB100"/>
          </a:solidFill>
          <a:latin typeface="Arial" charset="0"/>
          <a:cs typeface="Arial" charset="0"/>
        </a:defRPr>
      </a:lvl4pPr>
      <a:lvl5pPr algn="l" rtl="0" eaLnBrk="0" fontAlgn="base" hangingPunct="0">
        <a:lnSpc>
          <a:spcPts val="3000"/>
        </a:lnSpc>
        <a:spcBef>
          <a:spcPct val="0"/>
        </a:spcBef>
        <a:spcAft>
          <a:spcPct val="0"/>
        </a:spcAft>
        <a:defRPr sz="3600">
          <a:solidFill>
            <a:srgbClr val="EFB100"/>
          </a:solidFill>
          <a:latin typeface="Arial" charset="0"/>
          <a:cs typeface="Arial" charset="0"/>
        </a:defRPr>
      </a:lvl5pPr>
      <a:lvl6pPr marL="457200" algn="l" rtl="0" eaLnBrk="1" fontAlgn="base" hangingPunct="1">
        <a:spcBef>
          <a:spcPct val="0"/>
        </a:spcBef>
        <a:spcAft>
          <a:spcPct val="0"/>
        </a:spcAft>
        <a:defRPr sz="3600">
          <a:solidFill>
            <a:srgbClr val="EFB100"/>
          </a:solidFill>
          <a:latin typeface="Calibri" pitchFamily="34" charset="0"/>
        </a:defRPr>
      </a:lvl6pPr>
      <a:lvl7pPr marL="914400" algn="l" rtl="0" eaLnBrk="1" fontAlgn="base" hangingPunct="1">
        <a:spcBef>
          <a:spcPct val="0"/>
        </a:spcBef>
        <a:spcAft>
          <a:spcPct val="0"/>
        </a:spcAft>
        <a:defRPr sz="3600">
          <a:solidFill>
            <a:srgbClr val="EFB100"/>
          </a:solidFill>
          <a:latin typeface="Calibri" pitchFamily="34" charset="0"/>
        </a:defRPr>
      </a:lvl7pPr>
      <a:lvl8pPr marL="1371600" algn="l" rtl="0" eaLnBrk="1" fontAlgn="base" hangingPunct="1">
        <a:spcBef>
          <a:spcPct val="0"/>
        </a:spcBef>
        <a:spcAft>
          <a:spcPct val="0"/>
        </a:spcAft>
        <a:defRPr sz="3600">
          <a:solidFill>
            <a:srgbClr val="EFB100"/>
          </a:solidFill>
          <a:latin typeface="Calibri" pitchFamily="34" charset="0"/>
        </a:defRPr>
      </a:lvl8pPr>
      <a:lvl9pPr marL="1828800" algn="l" rtl="0" eaLnBrk="1" fontAlgn="base" hangingPunct="1">
        <a:spcBef>
          <a:spcPct val="0"/>
        </a:spcBef>
        <a:spcAft>
          <a:spcPct val="0"/>
        </a:spcAft>
        <a:defRPr sz="3600">
          <a:solidFill>
            <a:srgbClr val="EFB100"/>
          </a:solidFill>
          <a:latin typeface="Calibri" pitchFamily="34" charset="0"/>
        </a:defRPr>
      </a:lvl9pPr>
    </p:titleStyle>
    <p:bodyStyle>
      <a:lvl1pPr marL="342900" indent="-342900" algn="l" rtl="0" eaLnBrk="0" fontAlgn="base" hangingPunct="0">
        <a:spcBef>
          <a:spcPct val="20000"/>
        </a:spcBef>
        <a:spcAft>
          <a:spcPct val="0"/>
        </a:spcAft>
        <a:buClr>
          <a:srgbClr val="6F6185"/>
        </a:buClr>
        <a:buSzPct val="80000"/>
        <a:buFont typeface="Wingdings" pitchFamily="2" charset="2"/>
        <a:buChar char="l"/>
        <a:defRPr sz="26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EFB100"/>
        </a:buClr>
        <a:buSzPct val="80000"/>
        <a:buFont typeface="Wingdings" pitchFamily="2" charset="2"/>
        <a:buChar char="l"/>
        <a:defRPr sz="2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rgbClr val="72706F"/>
        </a:buClr>
        <a:buSzPct val="80000"/>
        <a:buFont typeface="Wingdings" pitchFamily="2" charset="2"/>
        <a:buChar char="l"/>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rgbClr val="6F6185"/>
        </a:buClr>
        <a:buFont typeface="Courier New" pitchFamily="49" charset="0"/>
        <a:buChar char="o"/>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rgbClr val="EFB100"/>
        </a:buClr>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ydev.org/updates" TargetMode="External"/><Relationship Id="rId2" Type="http://schemas.openxmlformats.org/officeDocument/2006/relationships/hyperlink" Target="http://brainwy.github.io/liclips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pythonforbeginners.com/systems-programming/os-walk-and-fnmatch-in-pyth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pythonforbeginners.com/code-snippets-source-code/google-command-line-scrip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pypi.python.or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bwMode="auto">
          <a:xfrm>
            <a:off x="457200" y="1425575"/>
            <a:ext cx="5399088" cy="1470025"/>
          </a:xfrm>
        </p:spPr>
        <p:txBody>
          <a:bodyPr wrap="square" numCol="1" anchorCtr="0" compatLnSpc="1">
            <a:prstTxWarp prst="textNoShape">
              <a:avLst/>
            </a:prstTxWarp>
          </a:bodyPr>
          <a:lstStyle/>
          <a:p>
            <a:pPr algn="ctr" eaLnBrk="1" hangingPunct="1"/>
            <a:r>
              <a:rPr lang="en-US" b="1" cap="none" smtClean="0">
                <a:effectLst/>
              </a:rPr>
              <a:t>Python kurs</a:t>
            </a:r>
          </a:p>
        </p:txBody>
      </p:sp>
      <p:sp>
        <p:nvSpPr>
          <p:cNvPr id="4099" name="Subtitle 2"/>
          <p:cNvSpPr>
            <a:spLocks noGrp="1"/>
          </p:cNvSpPr>
          <p:nvPr>
            <p:ph type="subTitle" idx="1"/>
          </p:nvPr>
        </p:nvSpPr>
        <p:spPr>
          <a:xfrm>
            <a:off x="457200" y="3351213"/>
            <a:ext cx="6480175" cy="1752600"/>
          </a:xfrm>
        </p:spPr>
        <p:txBody>
          <a:bodyPr/>
          <a:lstStyle/>
          <a:p>
            <a:pPr eaLnBrk="1" hangingPunct="1"/>
            <a:r>
              <a:rPr lang="en-US" smtClean="0"/>
              <a:t>Razvojni alati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88913"/>
            <a:ext cx="7920037" cy="719137"/>
          </a:xfrm>
        </p:spPr>
        <p:txBody>
          <a:bodyPr/>
          <a:lstStyle/>
          <a:p>
            <a:pPr>
              <a:defRPr/>
            </a:pPr>
            <a:r>
              <a:rPr lang="en-US" dirty="0" err="1" smtClean="0">
                <a:effectLst/>
              </a:rPr>
              <a:t>Zadatak</a:t>
            </a:r>
            <a:endParaRPr lang="en-US" dirty="0"/>
          </a:p>
        </p:txBody>
      </p:sp>
      <p:sp>
        <p:nvSpPr>
          <p:cNvPr id="12291" name="Content Placeholder 2"/>
          <p:cNvSpPr>
            <a:spLocks noGrp="1"/>
          </p:cNvSpPr>
          <p:nvPr>
            <p:ph idx="1"/>
          </p:nvPr>
        </p:nvSpPr>
        <p:spPr>
          <a:xfrm>
            <a:off x="457200" y="1052513"/>
            <a:ext cx="8229600" cy="5400675"/>
          </a:xfrm>
        </p:spPr>
        <p:txBody>
          <a:bodyPr/>
          <a:lstStyle/>
          <a:p>
            <a:r>
              <a:rPr lang="en-US" smtClean="0"/>
              <a:t>Upotrebom IPython konzole: kreirati niz od 100 celih brojeva iz intervala [1, 1000] tako da se brojevi ne ponavljaju.</a:t>
            </a:r>
          </a:p>
          <a:p>
            <a:r>
              <a:rPr lang="en-US" smtClean="0"/>
              <a:t>Pronaći minimalni i maksimalni element niza.</a:t>
            </a:r>
          </a:p>
          <a:p>
            <a:r>
              <a:rPr lang="en-US" smtClean="0"/>
              <a:t>Sortirati niz u opadajućem redosledu.</a:t>
            </a:r>
          </a:p>
          <a:p>
            <a:r>
              <a:rPr lang="en-US" smtClean="0"/>
              <a:t>Napraviti modul sa funkcijom koja vraća sortirani niz sa brojem elemenata zadatim kao parametar.</a:t>
            </a:r>
          </a:p>
          <a:p>
            <a:r>
              <a:rPr lang="en-US" smtClean="0"/>
              <a:t>Uraditi import ove funkcije u IPython sesiju.</a:t>
            </a:r>
          </a:p>
          <a:p>
            <a:r>
              <a:rPr lang="en-US" smtClean="0"/>
              <a:t>Obrnuti smer sortiranja.</a:t>
            </a:r>
          </a:p>
          <a:p>
            <a:r>
              <a:rPr lang="en-US" smtClean="0"/>
              <a:t>Uraditi reload modula u IPython-u bez restarta i verifikovati da je funkcija izmenjena.</a:t>
            </a:r>
          </a:p>
          <a:p>
            <a:r>
              <a:rPr lang="en-US" smtClean="0"/>
              <a:t>Pomoć: </a:t>
            </a:r>
            <a:r>
              <a:rPr lang="en-US" i="1" smtClean="0"/>
              <a:t>random</a:t>
            </a:r>
            <a:r>
              <a:rPr lang="en-US" smtClean="0"/>
              <a:t> modul</a:t>
            </a:r>
            <a:endParaRPr lang="en-US" b="1"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88913"/>
            <a:ext cx="7920037" cy="719137"/>
          </a:xfrm>
        </p:spPr>
        <p:txBody>
          <a:bodyPr/>
          <a:lstStyle/>
          <a:p>
            <a:pPr>
              <a:defRPr/>
            </a:pPr>
            <a:r>
              <a:rPr lang="sr-Latn-RS" dirty="0" smtClean="0"/>
              <a:t>Eclipse + PyDev</a:t>
            </a:r>
            <a:endParaRPr lang="en-US" dirty="0"/>
          </a:p>
        </p:txBody>
      </p:sp>
      <p:sp>
        <p:nvSpPr>
          <p:cNvPr id="7" name="Content Placeholder 2"/>
          <p:cNvSpPr>
            <a:spLocks noGrp="1"/>
          </p:cNvSpPr>
          <p:nvPr>
            <p:ph idx="1"/>
          </p:nvPr>
        </p:nvSpPr>
        <p:spPr>
          <a:xfrm>
            <a:off x="457200" y="1484313"/>
            <a:ext cx="8229600" cy="4525962"/>
          </a:xfrm>
        </p:spPr>
        <p:txBody>
          <a:bodyPr/>
          <a:lstStyle/>
          <a:p>
            <a:pPr>
              <a:defRPr/>
            </a:pPr>
            <a:r>
              <a:rPr lang="en-US" dirty="0" smtClean="0"/>
              <a:t>O</a:t>
            </a:r>
            <a:r>
              <a:rPr lang="sr-Latn-RS" dirty="0" smtClean="0"/>
              <a:t>snovne o</a:t>
            </a:r>
            <a:r>
              <a:rPr lang="en-US" dirty="0" err="1" smtClean="0"/>
              <a:t>sobine</a:t>
            </a:r>
            <a:endParaRPr lang="en-US" cap="all" dirty="0" smtClean="0"/>
          </a:p>
          <a:p>
            <a:pPr lvl="1">
              <a:defRPr/>
            </a:pPr>
            <a:r>
              <a:rPr lang="en-US" dirty="0" smtClean="0"/>
              <a:t>Slobodan </a:t>
            </a:r>
            <a:r>
              <a:rPr lang="en-US" dirty="0" err="1" smtClean="0"/>
              <a:t>softver</a:t>
            </a:r>
            <a:r>
              <a:rPr lang="en-US" dirty="0" smtClean="0"/>
              <a:t> </a:t>
            </a:r>
            <a:r>
              <a:rPr lang="en-US" dirty="0" err="1" smtClean="0"/>
              <a:t>otvorenog</a:t>
            </a:r>
            <a:r>
              <a:rPr lang="en-US" dirty="0" smtClean="0"/>
              <a:t> </a:t>
            </a:r>
            <a:r>
              <a:rPr lang="en-US" dirty="0" err="1" smtClean="0"/>
              <a:t>koda</a:t>
            </a:r>
            <a:r>
              <a:rPr lang="en-US" dirty="0" smtClean="0"/>
              <a:t>.</a:t>
            </a:r>
          </a:p>
          <a:p>
            <a:pPr lvl="1">
              <a:defRPr/>
            </a:pPr>
            <a:r>
              <a:rPr lang="en-US" dirty="0" err="1" smtClean="0"/>
              <a:t>Dostupan</a:t>
            </a:r>
            <a:r>
              <a:rPr lang="en-US" dirty="0" smtClean="0"/>
              <a:t> </a:t>
            </a:r>
            <a:r>
              <a:rPr lang="en-US" dirty="0" err="1" smtClean="0"/>
              <a:t>kao</a:t>
            </a:r>
            <a:r>
              <a:rPr lang="en-US" dirty="0" smtClean="0"/>
              <a:t> </a:t>
            </a:r>
            <a:r>
              <a:rPr lang="en-US" dirty="0" err="1" smtClean="0"/>
              <a:t>skup</a:t>
            </a:r>
            <a:r>
              <a:rPr lang="en-US" dirty="0" smtClean="0"/>
              <a:t> </a:t>
            </a:r>
            <a:r>
              <a:rPr lang="en-US" dirty="0" err="1" smtClean="0"/>
              <a:t>plugin</a:t>
            </a:r>
            <a:r>
              <a:rPr lang="en-US" dirty="0" smtClean="0"/>
              <a:t>-a </a:t>
            </a:r>
            <a:r>
              <a:rPr lang="en-US" dirty="0" err="1" smtClean="0"/>
              <a:t>za</a:t>
            </a:r>
            <a:r>
              <a:rPr lang="en-US" dirty="0" smtClean="0"/>
              <a:t> Eclipse</a:t>
            </a:r>
          </a:p>
          <a:p>
            <a:pPr lvl="1">
              <a:defRPr/>
            </a:pPr>
            <a:r>
              <a:rPr lang="en-US" dirty="0" err="1" smtClean="0"/>
              <a:t>Osnovne</a:t>
            </a:r>
            <a:r>
              <a:rPr lang="en-US" dirty="0" smtClean="0"/>
              <a:t> </a:t>
            </a:r>
            <a:r>
              <a:rPr lang="en-US" dirty="0" err="1" smtClean="0"/>
              <a:t>operacije</a:t>
            </a:r>
            <a:r>
              <a:rPr lang="en-US" dirty="0" smtClean="0"/>
              <a:t>: </a:t>
            </a:r>
            <a:r>
              <a:rPr lang="en-US" dirty="0" err="1" smtClean="0"/>
              <a:t>navigacija</a:t>
            </a:r>
            <a:r>
              <a:rPr lang="en-US" dirty="0" smtClean="0"/>
              <a:t>, </a:t>
            </a:r>
            <a:r>
              <a:rPr lang="en-US" dirty="0" err="1" smtClean="0"/>
              <a:t>strukturni</a:t>
            </a:r>
            <a:r>
              <a:rPr lang="en-US" dirty="0" smtClean="0"/>
              <a:t> </a:t>
            </a:r>
            <a:r>
              <a:rPr lang="en-US" dirty="0" err="1" smtClean="0"/>
              <a:t>prikaz</a:t>
            </a:r>
            <a:r>
              <a:rPr lang="en-US" dirty="0" smtClean="0"/>
              <a:t>, </a:t>
            </a:r>
            <a:r>
              <a:rPr lang="en-US" dirty="0" err="1" smtClean="0"/>
              <a:t>bojenje</a:t>
            </a:r>
            <a:r>
              <a:rPr lang="en-US" dirty="0" smtClean="0"/>
              <a:t> </a:t>
            </a:r>
            <a:r>
              <a:rPr lang="en-US" dirty="0" err="1" smtClean="0"/>
              <a:t>i</a:t>
            </a:r>
            <a:r>
              <a:rPr lang="en-US" dirty="0" smtClean="0"/>
              <a:t> </a:t>
            </a:r>
            <a:r>
              <a:rPr lang="en-US" dirty="0" err="1" smtClean="0"/>
              <a:t>dopuna</a:t>
            </a:r>
            <a:r>
              <a:rPr lang="en-US" dirty="0" smtClean="0"/>
              <a:t> </a:t>
            </a:r>
            <a:r>
              <a:rPr lang="en-US" dirty="0" err="1" smtClean="0"/>
              <a:t>koda</a:t>
            </a:r>
            <a:r>
              <a:rPr lang="en-US" dirty="0" smtClean="0"/>
              <a:t>...</a:t>
            </a:r>
          </a:p>
          <a:p>
            <a:pPr lvl="1">
              <a:defRPr/>
            </a:pPr>
            <a:r>
              <a:rPr lang="en-US" dirty="0" err="1" smtClean="0"/>
              <a:t>Podrška</a:t>
            </a:r>
            <a:r>
              <a:rPr lang="en-US" dirty="0" smtClean="0"/>
              <a:t> </a:t>
            </a:r>
            <a:r>
              <a:rPr lang="en-US" dirty="0" err="1" smtClean="0"/>
              <a:t>za</a:t>
            </a:r>
            <a:r>
              <a:rPr lang="en-US" dirty="0" smtClean="0"/>
              <a:t> </a:t>
            </a:r>
            <a:r>
              <a:rPr lang="en-US" dirty="0" err="1" smtClean="0"/>
              <a:t>refaktorisanje</a:t>
            </a:r>
            <a:r>
              <a:rPr lang="en-US" dirty="0" smtClean="0"/>
              <a:t>.</a:t>
            </a:r>
          </a:p>
          <a:p>
            <a:pPr lvl="1">
              <a:defRPr/>
            </a:pPr>
            <a:r>
              <a:rPr lang="en-US" dirty="0" err="1" smtClean="0"/>
              <a:t>Integrisani</a:t>
            </a:r>
            <a:r>
              <a:rPr lang="en-US" dirty="0" smtClean="0"/>
              <a:t> </a:t>
            </a:r>
            <a:r>
              <a:rPr lang="en-US" dirty="0" err="1" smtClean="0"/>
              <a:t>debager</a:t>
            </a:r>
            <a:r>
              <a:rPr lang="en-US" dirty="0" smtClean="0"/>
              <a:t>, </a:t>
            </a:r>
            <a:r>
              <a:rPr lang="en-US" dirty="0" err="1" smtClean="0"/>
              <a:t>interaktivna</a:t>
            </a:r>
            <a:r>
              <a:rPr lang="en-US" dirty="0" smtClean="0"/>
              <a:t> </a:t>
            </a:r>
            <a:r>
              <a:rPr lang="en-US" dirty="0" err="1" smtClean="0"/>
              <a:t>konzola</a:t>
            </a:r>
            <a:r>
              <a:rPr lang="en-US" dirty="0" smtClean="0"/>
              <a:t>, </a:t>
            </a:r>
            <a:r>
              <a:rPr lang="en-US" dirty="0" err="1" smtClean="0"/>
              <a:t>podrška</a:t>
            </a:r>
            <a:r>
              <a:rPr lang="en-US" dirty="0" smtClean="0"/>
              <a:t> </a:t>
            </a:r>
            <a:r>
              <a:rPr lang="en-US" dirty="0" err="1" smtClean="0"/>
              <a:t>za</a:t>
            </a:r>
            <a:r>
              <a:rPr lang="en-US" dirty="0" smtClean="0"/>
              <a:t> </a:t>
            </a:r>
            <a:r>
              <a:rPr lang="en-US" dirty="0" err="1" smtClean="0"/>
              <a:t>testiranje</a:t>
            </a:r>
            <a:endParaRPr lang="en-US" dirty="0" smtClean="0"/>
          </a:p>
          <a:p>
            <a:pPr lvl="1">
              <a:defRPr/>
            </a:pPr>
            <a:r>
              <a:rPr lang="en-US" dirty="0" err="1" smtClean="0"/>
              <a:t>Podrška</a:t>
            </a:r>
            <a:r>
              <a:rPr lang="en-US" dirty="0" smtClean="0"/>
              <a:t> </a:t>
            </a:r>
            <a:r>
              <a:rPr lang="en-US" dirty="0" err="1" smtClean="0"/>
              <a:t>za</a:t>
            </a:r>
            <a:r>
              <a:rPr lang="en-US" dirty="0" smtClean="0"/>
              <a:t> Jinja2 </a:t>
            </a:r>
            <a:r>
              <a:rPr lang="en-US" dirty="0" err="1" smtClean="0"/>
              <a:t>i</a:t>
            </a:r>
            <a:r>
              <a:rPr lang="en-US" dirty="0" smtClean="0"/>
              <a:t> </a:t>
            </a:r>
            <a:r>
              <a:rPr lang="en-US" dirty="0" err="1" smtClean="0"/>
              <a:t>Django</a:t>
            </a:r>
            <a:r>
              <a:rPr lang="en-US" dirty="0" smtClean="0"/>
              <a:t> template</a:t>
            </a:r>
          </a:p>
          <a:p>
            <a:pPr lvl="1">
              <a:defRPr/>
            </a:pPr>
            <a:r>
              <a:rPr lang="en-US" dirty="0" err="1" smtClean="0"/>
              <a:t>Pisan</a:t>
            </a:r>
            <a:r>
              <a:rPr lang="en-US" dirty="0" smtClean="0"/>
              <a:t> u </a:t>
            </a:r>
            <a:r>
              <a:rPr lang="en-US" dirty="0" err="1" smtClean="0"/>
              <a:t>Javi</a:t>
            </a:r>
            <a:r>
              <a:rPr lang="en-US" dirty="0" smtClean="0"/>
              <a:t>, </a:t>
            </a:r>
            <a:r>
              <a:rPr lang="en-US" dirty="0" err="1" smtClean="0"/>
              <a:t>radi</a:t>
            </a:r>
            <a:r>
              <a:rPr lang="en-US" dirty="0" smtClean="0"/>
              <a:t> </a:t>
            </a:r>
            <a:r>
              <a:rPr lang="en-US" dirty="0" err="1" smtClean="0"/>
              <a:t>na</a:t>
            </a:r>
            <a:r>
              <a:rPr lang="en-US" dirty="0" smtClean="0"/>
              <a:t> </a:t>
            </a:r>
            <a:r>
              <a:rPr lang="en-US" dirty="0" err="1" smtClean="0"/>
              <a:t>svim</a:t>
            </a:r>
            <a:r>
              <a:rPr lang="en-US" dirty="0" smtClean="0"/>
              <a:t> </a:t>
            </a:r>
            <a:r>
              <a:rPr lang="en-US" dirty="0" err="1" smtClean="0"/>
              <a:t>vodećim</a:t>
            </a:r>
            <a:r>
              <a:rPr lang="en-US" dirty="0" smtClean="0"/>
              <a:t> OS</a:t>
            </a:r>
          </a:p>
          <a:p>
            <a:pPr>
              <a:defRPr/>
            </a:pPr>
            <a:endParaRPr lang="en-US"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457200" y="1600200"/>
            <a:ext cx="8229600" cy="2116138"/>
          </a:xfrm>
        </p:spPr>
        <p:txBody>
          <a:bodyPr/>
          <a:lstStyle/>
          <a:p>
            <a:r>
              <a:rPr lang="vi-VN" dirty="0" smtClean="0"/>
              <a:t>Načini za instalaciju:</a:t>
            </a:r>
            <a:endParaRPr lang="en-US" dirty="0" smtClean="0"/>
          </a:p>
          <a:p>
            <a:pPr lvl="1"/>
            <a:r>
              <a:rPr lang="vi-VN" dirty="0" smtClean="0"/>
              <a:t>Eclipse distribucija sa već ugrađenim PyDev-om (npr. </a:t>
            </a:r>
            <a:r>
              <a:rPr lang="vi-VN" dirty="0" smtClean="0">
                <a:hlinkClick r:id="rId2"/>
              </a:rPr>
              <a:t>LiClipse</a:t>
            </a:r>
            <a:r>
              <a:rPr lang="vi-VN" dirty="0" smtClean="0"/>
              <a:t>)</a:t>
            </a:r>
          </a:p>
          <a:p>
            <a:pPr lvl="1"/>
            <a:r>
              <a:rPr lang="vi-VN" dirty="0" smtClean="0"/>
              <a:t>Dropins zip arhiva</a:t>
            </a:r>
          </a:p>
          <a:p>
            <a:pPr lvl="1"/>
            <a:r>
              <a:rPr lang="vi-VN" dirty="0" smtClean="0"/>
              <a:t>Update site: </a:t>
            </a:r>
            <a:r>
              <a:rPr lang="vi-VN" dirty="0" smtClean="0">
                <a:hlinkClick r:id="rId3"/>
              </a:rPr>
              <a:t>http://pydev.org/update</a:t>
            </a:r>
            <a:endParaRPr lang="vi-VN" dirty="0" smtClean="0"/>
          </a:p>
          <a:p>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88913"/>
            <a:ext cx="7920037" cy="719137"/>
          </a:xfrm>
        </p:spPr>
        <p:txBody>
          <a:bodyPr/>
          <a:lstStyle/>
          <a:p>
            <a:pPr>
              <a:defRPr/>
            </a:pPr>
            <a:r>
              <a:rPr lang="en-US" dirty="0" err="1" smtClean="0">
                <a:effectLst/>
              </a:rPr>
              <a:t>Konfiguracija</a:t>
            </a:r>
            <a:endParaRPr lang="en-US" dirty="0"/>
          </a:p>
        </p:txBody>
      </p:sp>
      <p:sp>
        <p:nvSpPr>
          <p:cNvPr id="15363" name="Content Placeholder 2"/>
          <p:cNvSpPr>
            <a:spLocks noGrp="1"/>
          </p:cNvSpPr>
          <p:nvPr>
            <p:ph idx="1"/>
          </p:nvPr>
        </p:nvSpPr>
        <p:spPr>
          <a:xfrm>
            <a:off x="457200" y="1341438"/>
            <a:ext cx="8229600" cy="4175125"/>
          </a:xfrm>
        </p:spPr>
        <p:txBody>
          <a:bodyPr/>
          <a:lstStyle/>
          <a:p>
            <a:r>
              <a:rPr lang="vi-VN" smtClean="0"/>
              <a:t>Podešavanje interpretera</a:t>
            </a:r>
            <a:r>
              <a:rPr lang="en-US" smtClean="0"/>
              <a:t>:</a:t>
            </a:r>
            <a:endParaRPr lang="vi-VN" smtClean="0"/>
          </a:p>
          <a:p>
            <a:pPr lvl="1"/>
            <a:r>
              <a:rPr lang="vi-VN" smtClean="0"/>
              <a:t>Moguće je podesiti više interpretera (npr python 2 i 3).</a:t>
            </a:r>
          </a:p>
          <a:p>
            <a:pPr lvl="1"/>
            <a:r>
              <a:rPr lang="vi-VN" smtClean="0"/>
              <a:t>Moguće je podesiti poseban interpreter za svaki projekat.</a:t>
            </a:r>
          </a:p>
          <a:p>
            <a:pPr lvl="1"/>
            <a:r>
              <a:rPr lang="vi-VN" smtClean="0"/>
              <a:t>Obavlja se kroz standardni dijalog za konfigurisanje (</a:t>
            </a:r>
            <a:r>
              <a:rPr lang="vi-VN" i="1" smtClean="0"/>
              <a:t>Window &gt; Preferences</a:t>
            </a:r>
            <a:r>
              <a:rPr lang="vi-VN" smtClean="0"/>
              <a:t>).</a:t>
            </a:r>
          </a:p>
          <a:p>
            <a:pPr lvl="1"/>
            <a:r>
              <a:rPr lang="vi-VN" smtClean="0"/>
              <a:t>Potrebno je konfigurisati Python interpreter u sekciji </a:t>
            </a:r>
            <a:r>
              <a:rPr lang="vi-VN" i="1" smtClean="0"/>
              <a:t>PyDev &gt; Interpreter Python</a:t>
            </a:r>
            <a:endParaRPr lang="vi-VN" smtClean="0"/>
          </a:p>
          <a:p>
            <a:pPr lvl="1"/>
            <a:r>
              <a:rPr lang="vi-VN" smtClean="0"/>
              <a:t>U većini slučajeva dovoljno je izabrati akciju </a:t>
            </a:r>
            <a:r>
              <a:rPr lang="vi-VN" i="1" smtClean="0"/>
              <a:t>Auto Config</a:t>
            </a:r>
            <a:r>
              <a:rPr lang="vi-VN" smtClean="0"/>
              <a:t>. Ukoliko Eclipse nije u stanju sam da pronađe Python interpreter to se može ručno definisati opcijom </a:t>
            </a:r>
            <a:r>
              <a:rPr lang="vi-VN" i="1" smtClean="0"/>
              <a:t>New...</a:t>
            </a:r>
            <a:endParaRPr lang="vi-VN" smtClean="0"/>
          </a:p>
          <a:p>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519113" y="981075"/>
            <a:ext cx="8229600" cy="503238"/>
          </a:xfrm>
        </p:spPr>
        <p:txBody>
          <a:bodyPr/>
          <a:lstStyle/>
          <a:p>
            <a:r>
              <a:rPr lang="en-US" smtClean="0"/>
              <a:t>Podešavanje interpretera</a:t>
            </a:r>
          </a:p>
        </p:txBody>
      </p:sp>
      <p:pic>
        <p:nvPicPr>
          <p:cNvPr id="16387" name="Picture 2" descr="http://puppet.ftn.uns.ac.rs/RTRKPython/Slike/PyDevPreferences.png"/>
          <p:cNvPicPr>
            <a:picLocks noChangeAspect="1" noChangeArrowheads="1"/>
          </p:cNvPicPr>
          <p:nvPr/>
        </p:nvPicPr>
        <p:blipFill>
          <a:blip r:embed="rId2" cstate="print"/>
          <a:srcRect/>
          <a:stretch>
            <a:fillRect/>
          </a:stretch>
        </p:blipFill>
        <p:spPr bwMode="auto">
          <a:xfrm>
            <a:off x="1187450" y="1484313"/>
            <a:ext cx="6913563" cy="5040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17475"/>
            <a:ext cx="7920037" cy="719138"/>
          </a:xfrm>
        </p:spPr>
        <p:txBody>
          <a:bodyPr/>
          <a:lstStyle/>
          <a:p>
            <a:pPr>
              <a:defRPr/>
            </a:pPr>
            <a:r>
              <a:rPr lang="en-US" dirty="0" err="1" smtClean="0">
                <a:effectLst/>
              </a:rPr>
              <a:t>Kreiranje</a:t>
            </a:r>
            <a:r>
              <a:rPr lang="en-US" dirty="0" smtClean="0">
                <a:effectLst/>
              </a:rPr>
              <a:t> </a:t>
            </a:r>
            <a:r>
              <a:rPr lang="en-US" dirty="0" err="1" smtClean="0">
                <a:effectLst/>
              </a:rPr>
              <a:t>novog</a:t>
            </a:r>
            <a:r>
              <a:rPr lang="en-US" dirty="0" smtClean="0">
                <a:effectLst/>
              </a:rPr>
              <a:t> </a:t>
            </a:r>
            <a:r>
              <a:rPr lang="en-US" dirty="0" err="1" smtClean="0">
                <a:effectLst/>
              </a:rPr>
              <a:t>projekta</a:t>
            </a:r>
            <a:endParaRPr lang="en-US" dirty="0"/>
          </a:p>
        </p:txBody>
      </p:sp>
      <p:pic>
        <p:nvPicPr>
          <p:cNvPr id="17411" name="Picture 4" descr="http://puppet.ftn.uns.ac.rs/RTRKPython/Slike/PyDevNewProject.png"/>
          <p:cNvPicPr>
            <a:picLocks noChangeAspect="1" noChangeArrowheads="1"/>
          </p:cNvPicPr>
          <p:nvPr/>
        </p:nvPicPr>
        <p:blipFill>
          <a:blip r:embed="rId2" cstate="print"/>
          <a:srcRect/>
          <a:stretch>
            <a:fillRect/>
          </a:stretch>
        </p:blipFill>
        <p:spPr bwMode="auto">
          <a:xfrm>
            <a:off x="2124075" y="1412875"/>
            <a:ext cx="5324475" cy="424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88913"/>
            <a:ext cx="7920037" cy="719137"/>
          </a:xfrm>
        </p:spPr>
        <p:txBody>
          <a:bodyPr/>
          <a:lstStyle/>
          <a:p>
            <a:pPr>
              <a:defRPr/>
            </a:pPr>
            <a:r>
              <a:rPr lang="en-US" dirty="0" err="1" smtClean="0">
                <a:effectLst/>
              </a:rPr>
              <a:t>Zadatak</a:t>
            </a:r>
            <a:endParaRPr lang="en-US" dirty="0"/>
          </a:p>
        </p:txBody>
      </p:sp>
      <p:sp>
        <p:nvSpPr>
          <p:cNvPr id="18435" name="Content Placeholder 2"/>
          <p:cNvSpPr>
            <a:spLocks noGrp="1"/>
          </p:cNvSpPr>
          <p:nvPr>
            <p:ph idx="1"/>
          </p:nvPr>
        </p:nvSpPr>
        <p:spPr>
          <a:xfrm>
            <a:off x="457200" y="1052513"/>
            <a:ext cx="8229600" cy="1541462"/>
          </a:xfrm>
        </p:spPr>
        <p:txBody>
          <a:bodyPr/>
          <a:lstStyle/>
          <a:p>
            <a:r>
              <a:rPr lang="en-US" smtClean="0"/>
              <a:t>Podesiti interpreter u PyDev-u.</a:t>
            </a:r>
          </a:p>
          <a:p>
            <a:r>
              <a:rPr lang="en-US" smtClean="0"/>
              <a:t>Kreirati novi projekat</a:t>
            </a:r>
          </a:p>
          <a:p>
            <a:r>
              <a:rPr lang="en-US" smtClean="0"/>
              <a:t>Kreirati novi Python modul sledećeg sadržaja:</a:t>
            </a:r>
          </a:p>
        </p:txBody>
      </p:sp>
      <p:sp>
        <p:nvSpPr>
          <p:cNvPr id="4" name="Rectangle 3"/>
          <p:cNvSpPr/>
          <p:nvPr/>
        </p:nvSpPr>
        <p:spPr>
          <a:xfrm>
            <a:off x="323850" y="2492375"/>
            <a:ext cx="8496300" cy="3168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E3CEAB"/>
                </a:solidFill>
                <a:latin typeface="inherit"/>
              </a:rPr>
              <a:t>import</a:t>
            </a:r>
            <a:r>
              <a:rPr lang="en-US" sz="1600" dirty="0">
                <a:solidFill>
                  <a:srgbClr val="DCDCDC"/>
                </a:solidFill>
                <a:latin typeface="Courier New"/>
              </a:rPr>
              <a:t> </a:t>
            </a:r>
            <a:r>
              <a:rPr lang="en-US" sz="1600" dirty="0" err="1">
                <a:solidFill>
                  <a:srgbClr val="DCDCDC"/>
                </a:solidFill>
                <a:latin typeface="Courier New"/>
              </a:rPr>
              <a:t>fnmatch</a:t>
            </a:r>
            <a:r>
              <a:rPr lang="en-US" sz="1600" dirty="0">
                <a:solidFill>
                  <a:srgbClr val="DCDCDC"/>
                </a:solidFill>
                <a:latin typeface="Courier New"/>
              </a:rPr>
              <a:t> </a:t>
            </a:r>
            <a:endParaRPr lang="sr-Latn-RS" sz="1600" dirty="0">
              <a:solidFill>
                <a:srgbClr val="DCDCDC"/>
              </a:solidFill>
              <a:latin typeface="Courier New"/>
            </a:endParaRPr>
          </a:p>
          <a:p>
            <a:pPr>
              <a:defRPr/>
            </a:pPr>
            <a:r>
              <a:rPr lang="en-US" sz="1600" dirty="0">
                <a:solidFill>
                  <a:srgbClr val="E3CEAB"/>
                </a:solidFill>
                <a:latin typeface="inherit"/>
              </a:rPr>
              <a:t>import</a:t>
            </a:r>
            <a:r>
              <a:rPr lang="en-US" sz="1600" dirty="0">
                <a:solidFill>
                  <a:srgbClr val="DCDCDC"/>
                </a:solidFill>
                <a:latin typeface="Courier New"/>
              </a:rPr>
              <a:t> </a:t>
            </a:r>
            <a:r>
              <a:rPr lang="en-US" sz="1600" dirty="0" err="1">
                <a:solidFill>
                  <a:srgbClr val="DCDCDC"/>
                </a:solidFill>
                <a:latin typeface="Courier New"/>
              </a:rPr>
              <a:t>os</a:t>
            </a:r>
            <a:r>
              <a:rPr lang="en-US" sz="1600" dirty="0">
                <a:solidFill>
                  <a:srgbClr val="DCDCDC"/>
                </a:solidFill>
                <a:latin typeface="Courier New"/>
              </a:rPr>
              <a:t> </a:t>
            </a:r>
            <a:endParaRPr lang="sr-Latn-RS" sz="1600" dirty="0">
              <a:solidFill>
                <a:srgbClr val="DCDCDC"/>
              </a:solidFill>
              <a:latin typeface="Courier New"/>
            </a:endParaRPr>
          </a:p>
          <a:p>
            <a:pPr>
              <a:defRPr/>
            </a:pPr>
            <a:endParaRPr lang="sr-Latn-RS" sz="1600" dirty="0">
              <a:solidFill>
                <a:srgbClr val="DCDCDC"/>
              </a:solidFill>
              <a:latin typeface="Courier New"/>
            </a:endParaRPr>
          </a:p>
          <a:p>
            <a:pPr>
              <a:defRPr/>
            </a:pPr>
            <a:r>
              <a:rPr lang="en-US" sz="1600" dirty="0">
                <a:solidFill>
                  <a:srgbClr val="EFEF8F"/>
                </a:solidFill>
                <a:latin typeface="Courier New"/>
              </a:rPr>
              <a:t>images</a:t>
            </a:r>
            <a:r>
              <a:rPr lang="en-US" sz="1600" dirty="0">
                <a:solidFill>
                  <a:srgbClr val="DCDCDC"/>
                </a:solidFill>
                <a:latin typeface="Courier New"/>
              </a:rPr>
              <a:t> = ['*.jpg',</a:t>
            </a:r>
            <a:r>
              <a:rPr lang="en-US" sz="1600" dirty="0">
                <a:solidFill>
                  <a:srgbClr val="CC9393"/>
                </a:solidFill>
                <a:latin typeface="Courier New"/>
              </a:rPr>
              <a:t> '*.jpeg'</a:t>
            </a:r>
            <a:r>
              <a:rPr lang="en-US" sz="1600" dirty="0">
                <a:solidFill>
                  <a:srgbClr val="DCDCDC"/>
                </a:solidFill>
                <a:latin typeface="Courier New"/>
              </a:rPr>
              <a:t>,</a:t>
            </a:r>
            <a:r>
              <a:rPr lang="en-US" sz="1600" dirty="0">
                <a:solidFill>
                  <a:srgbClr val="CC9393"/>
                </a:solidFill>
                <a:latin typeface="Courier New"/>
              </a:rPr>
              <a:t> '*.png'</a:t>
            </a:r>
            <a:r>
              <a:rPr lang="en-US" sz="1600" dirty="0">
                <a:solidFill>
                  <a:srgbClr val="DCDCDC"/>
                </a:solidFill>
                <a:latin typeface="Courier New"/>
              </a:rPr>
              <a:t>,</a:t>
            </a:r>
            <a:r>
              <a:rPr lang="en-US" sz="1600" dirty="0">
                <a:solidFill>
                  <a:srgbClr val="CC9393"/>
                </a:solidFill>
                <a:latin typeface="Courier New"/>
              </a:rPr>
              <a:t> '*.tif'</a:t>
            </a:r>
            <a:r>
              <a:rPr lang="en-US" sz="1600" dirty="0">
                <a:solidFill>
                  <a:srgbClr val="DCDCDC"/>
                </a:solidFill>
                <a:latin typeface="Courier New"/>
              </a:rPr>
              <a:t>,</a:t>
            </a:r>
            <a:r>
              <a:rPr lang="en-US" sz="1600" dirty="0">
                <a:solidFill>
                  <a:srgbClr val="CC9393"/>
                </a:solidFill>
                <a:latin typeface="Courier New"/>
              </a:rPr>
              <a:t> '*.tiff'</a:t>
            </a:r>
            <a:r>
              <a:rPr lang="en-US" sz="1600" dirty="0">
                <a:solidFill>
                  <a:srgbClr val="DCDCDC"/>
                </a:solidFill>
                <a:latin typeface="Courier New"/>
              </a:rPr>
              <a:t>] </a:t>
            </a:r>
          </a:p>
          <a:p>
            <a:pPr>
              <a:defRPr/>
            </a:pPr>
            <a:r>
              <a:rPr lang="en-US" sz="1600" dirty="0">
                <a:solidFill>
                  <a:srgbClr val="EFEF8F"/>
                </a:solidFill>
                <a:latin typeface="Courier New"/>
              </a:rPr>
              <a:t>matches</a:t>
            </a:r>
            <a:r>
              <a:rPr lang="en-US" sz="1600" dirty="0">
                <a:solidFill>
                  <a:srgbClr val="DCDCDC"/>
                </a:solidFill>
                <a:latin typeface="Courier New"/>
              </a:rPr>
              <a:t> = []</a:t>
            </a:r>
            <a:endParaRPr lang="sr-Latn-RS" sz="1600" dirty="0">
              <a:solidFill>
                <a:srgbClr val="DCDCDC"/>
              </a:solidFill>
              <a:latin typeface="Courier New"/>
            </a:endParaRPr>
          </a:p>
          <a:p>
            <a:pPr>
              <a:defRPr/>
            </a:pPr>
            <a:r>
              <a:rPr lang="en-US" sz="1600" dirty="0">
                <a:solidFill>
                  <a:srgbClr val="DCDCDC"/>
                </a:solidFill>
                <a:latin typeface="Courier New"/>
              </a:rPr>
              <a:t> </a:t>
            </a:r>
            <a:endParaRPr lang="sr-Latn-RS" sz="1600" dirty="0">
              <a:solidFill>
                <a:srgbClr val="DCDCDC"/>
              </a:solidFill>
              <a:latin typeface="Courier New"/>
            </a:endParaRPr>
          </a:p>
          <a:p>
            <a:pPr>
              <a:defRPr/>
            </a:pPr>
            <a:r>
              <a:rPr lang="en-US" sz="1600" dirty="0">
                <a:solidFill>
                  <a:srgbClr val="EFEF8F"/>
                </a:solidFill>
                <a:latin typeface="Courier New"/>
              </a:rPr>
              <a:t>for</a:t>
            </a:r>
            <a:r>
              <a:rPr lang="en-US" sz="1600" dirty="0">
                <a:solidFill>
                  <a:srgbClr val="DCDCDC"/>
                </a:solidFill>
                <a:latin typeface="Courier New"/>
              </a:rPr>
              <a:t> root, </a:t>
            </a:r>
            <a:r>
              <a:rPr lang="en-US" sz="1600" dirty="0" err="1">
                <a:solidFill>
                  <a:srgbClr val="DCDCDC"/>
                </a:solidFill>
                <a:latin typeface="Courier New"/>
              </a:rPr>
              <a:t>dirnames</a:t>
            </a:r>
            <a:r>
              <a:rPr lang="en-US" sz="1600" dirty="0">
                <a:solidFill>
                  <a:srgbClr val="DCDCDC"/>
                </a:solidFill>
                <a:latin typeface="Courier New"/>
              </a:rPr>
              <a:t>, filenames</a:t>
            </a:r>
            <a:r>
              <a:rPr lang="sr-Latn-RS" sz="1600" dirty="0">
                <a:solidFill>
                  <a:srgbClr val="DCDCDC"/>
                </a:solidFill>
                <a:latin typeface="Courier New"/>
              </a:rPr>
              <a:t> </a:t>
            </a:r>
            <a:r>
              <a:rPr lang="en-US" sz="1600" dirty="0">
                <a:solidFill>
                  <a:srgbClr val="E3CEAB"/>
                </a:solidFill>
                <a:latin typeface="Courier New"/>
              </a:rPr>
              <a:t>in</a:t>
            </a:r>
            <a:r>
              <a:rPr lang="sr-Latn-RS" sz="1600" dirty="0">
                <a:solidFill>
                  <a:srgbClr val="E3CEAB"/>
                </a:solidFill>
                <a:latin typeface="Courier New"/>
              </a:rPr>
              <a:t> </a:t>
            </a:r>
            <a:r>
              <a:rPr lang="en-US" sz="1600" dirty="0" err="1">
                <a:solidFill>
                  <a:srgbClr val="DCDCDC"/>
                </a:solidFill>
                <a:latin typeface="Courier New"/>
              </a:rPr>
              <a:t>os.walk</a:t>
            </a:r>
            <a:r>
              <a:rPr lang="en-US" sz="1600" dirty="0">
                <a:solidFill>
                  <a:srgbClr val="DCDCDC"/>
                </a:solidFill>
                <a:latin typeface="Courier New"/>
              </a:rPr>
              <a:t>(</a:t>
            </a:r>
            <a:r>
              <a:rPr lang="en-US" sz="1600" dirty="0">
                <a:solidFill>
                  <a:srgbClr val="CC9393"/>
                </a:solidFill>
                <a:latin typeface="Courier New"/>
              </a:rPr>
              <a:t>"C:\\eclipse\\</a:t>
            </a:r>
            <a:r>
              <a:rPr lang="en-US" sz="1600" dirty="0" err="1">
                <a:solidFill>
                  <a:srgbClr val="CC9393"/>
                </a:solidFill>
                <a:latin typeface="Courier New"/>
              </a:rPr>
              <a:t>plugins</a:t>
            </a:r>
            <a:r>
              <a:rPr lang="en-US" sz="1600" dirty="0">
                <a:solidFill>
                  <a:srgbClr val="CC9393"/>
                </a:solidFill>
                <a:latin typeface="Courier New"/>
              </a:rPr>
              <a:t>\\"</a:t>
            </a:r>
            <a:r>
              <a:rPr lang="en-US" sz="1600" dirty="0">
                <a:solidFill>
                  <a:srgbClr val="DCDCDC"/>
                </a:solidFill>
                <a:latin typeface="Courier New"/>
              </a:rPr>
              <a:t>): </a:t>
            </a:r>
            <a:endParaRPr lang="sr-Latn-RS" sz="1600" dirty="0">
              <a:solidFill>
                <a:srgbClr val="DCDCDC"/>
              </a:solidFill>
              <a:latin typeface="Courier New"/>
            </a:endParaRPr>
          </a:p>
          <a:p>
            <a:pPr lvl="1">
              <a:defRPr/>
            </a:pPr>
            <a:r>
              <a:rPr lang="en-US" sz="1600" dirty="0">
                <a:solidFill>
                  <a:srgbClr val="EFEF8F"/>
                </a:solidFill>
                <a:latin typeface="Courier New"/>
              </a:rPr>
              <a:t>for</a:t>
            </a:r>
            <a:r>
              <a:rPr lang="en-US" sz="1600" dirty="0">
                <a:solidFill>
                  <a:srgbClr val="DCDCDC"/>
                </a:solidFill>
                <a:latin typeface="Courier New"/>
              </a:rPr>
              <a:t> extensions </a:t>
            </a:r>
            <a:r>
              <a:rPr lang="en-US" sz="1600" dirty="0">
                <a:solidFill>
                  <a:srgbClr val="E3CEAB"/>
                </a:solidFill>
                <a:latin typeface="Courier New"/>
              </a:rPr>
              <a:t>in</a:t>
            </a:r>
            <a:r>
              <a:rPr lang="en-US" sz="1600" dirty="0">
                <a:solidFill>
                  <a:srgbClr val="DCDCDC"/>
                </a:solidFill>
                <a:latin typeface="Courier New"/>
              </a:rPr>
              <a:t> images: </a:t>
            </a:r>
          </a:p>
          <a:p>
            <a:pPr lvl="1">
              <a:defRPr/>
            </a:pPr>
            <a:r>
              <a:rPr lang="en-US" sz="1600" dirty="0">
                <a:solidFill>
                  <a:srgbClr val="DCDCDC"/>
                </a:solidFill>
                <a:latin typeface="Courier New"/>
              </a:rPr>
              <a:t>	</a:t>
            </a:r>
            <a:r>
              <a:rPr lang="en-US" sz="1600" dirty="0">
                <a:solidFill>
                  <a:srgbClr val="EFEF8F"/>
                </a:solidFill>
                <a:latin typeface="Courier New"/>
              </a:rPr>
              <a:t> for</a:t>
            </a:r>
            <a:r>
              <a:rPr lang="en-US" sz="1600" dirty="0">
                <a:solidFill>
                  <a:srgbClr val="DCDCDC"/>
                </a:solidFill>
                <a:latin typeface="Courier New"/>
              </a:rPr>
              <a:t> filename </a:t>
            </a:r>
            <a:r>
              <a:rPr lang="en-US" sz="1600" dirty="0">
                <a:solidFill>
                  <a:srgbClr val="E3CEAB"/>
                </a:solidFill>
                <a:latin typeface="Courier New"/>
              </a:rPr>
              <a:t>in</a:t>
            </a:r>
            <a:r>
              <a:rPr lang="en-US" sz="1600" dirty="0">
                <a:solidFill>
                  <a:srgbClr val="DCDCDC"/>
                </a:solidFill>
                <a:latin typeface="Courier New"/>
              </a:rPr>
              <a:t> </a:t>
            </a:r>
            <a:r>
              <a:rPr lang="en-US" sz="1600" dirty="0" err="1">
                <a:solidFill>
                  <a:srgbClr val="DCDCDC"/>
                </a:solidFill>
                <a:latin typeface="Courier New"/>
              </a:rPr>
              <a:t>fnmatch.filter</a:t>
            </a:r>
            <a:r>
              <a:rPr lang="en-US" sz="1600" dirty="0">
                <a:solidFill>
                  <a:srgbClr val="DCDCDC"/>
                </a:solidFill>
                <a:latin typeface="Courier New"/>
              </a:rPr>
              <a:t>(filenames, extensions): </a:t>
            </a:r>
            <a:endParaRPr lang="sr-Latn-RS" sz="1600" dirty="0">
              <a:solidFill>
                <a:srgbClr val="DCDCDC"/>
              </a:solidFill>
              <a:latin typeface="Courier New"/>
            </a:endParaRPr>
          </a:p>
          <a:p>
            <a:pPr lvl="2">
              <a:defRPr/>
            </a:pPr>
            <a:r>
              <a:rPr lang="en-US" sz="1600" dirty="0">
                <a:solidFill>
                  <a:srgbClr val="DCDCDC"/>
                </a:solidFill>
                <a:latin typeface="Courier New"/>
              </a:rPr>
              <a:t>	</a:t>
            </a:r>
            <a:r>
              <a:rPr lang="en-US" sz="1600" dirty="0" err="1">
                <a:solidFill>
                  <a:srgbClr val="DCDCDC"/>
                </a:solidFill>
                <a:latin typeface="Courier New"/>
              </a:rPr>
              <a:t>matches.append</a:t>
            </a:r>
            <a:r>
              <a:rPr lang="en-US" sz="1600" dirty="0">
                <a:solidFill>
                  <a:srgbClr val="DCDCDC"/>
                </a:solidFill>
                <a:latin typeface="Courier New"/>
              </a:rPr>
              <a:t>(</a:t>
            </a:r>
            <a:r>
              <a:rPr lang="en-US" sz="1600" dirty="0" err="1">
                <a:solidFill>
                  <a:srgbClr val="DCDCDC"/>
                </a:solidFill>
                <a:latin typeface="Courier New"/>
              </a:rPr>
              <a:t>os.path.join</a:t>
            </a:r>
            <a:r>
              <a:rPr lang="en-US" sz="1600" dirty="0">
                <a:solidFill>
                  <a:srgbClr val="DCDCDC"/>
                </a:solidFill>
                <a:latin typeface="Courier New"/>
              </a:rPr>
              <a:t>(root, filename)) </a:t>
            </a:r>
            <a:endParaRPr lang="sr-Latn-RS" sz="1600" dirty="0">
              <a:solidFill>
                <a:srgbClr val="DCDCDC"/>
              </a:solidFill>
              <a:latin typeface="Courier New"/>
            </a:endParaRPr>
          </a:p>
          <a:p>
            <a:pPr>
              <a:defRPr/>
            </a:pPr>
            <a:r>
              <a:rPr lang="en-US" sz="1600" dirty="0">
                <a:solidFill>
                  <a:srgbClr val="EFEF8F"/>
                </a:solidFill>
                <a:latin typeface="Courier New"/>
              </a:rPr>
              <a:t>print</a:t>
            </a:r>
            <a:r>
              <a:rPr lang="en-US" sz="1600" dirty="0">
                <a:solidFill>
                  <a:srgbClr val="DCDCDC"/>
                </a:solidFill>
                <a:latin typeface="Courier New"/>
              </a:rPr>
              <a:t> matches</a:t>
            </a:r>
            <a:endParaRPr lang="en-US" sz="1600" dirty="0">
              <a:solidFill>
                <a:srgbClr val="DCDCDC"/>
              </a:solidFill>
              <a:latin typeface="Courier New" pitchFamily="49" charset="0"/>
              <a:cs typeface="Courier New" pitchFamily="49" charset="0"/>
            </a:endParaRPr>
          </a:p>
        </p:txBody>
      </p:sp>
      <p:sp>
        <p:nvSpPr>
          <p:cNvPr id="18437" name="Content Placeholder 2"/>
          <p:cNvSpPr txBox="1">
            <a:spLocks/>
          </p:cNvSpPr>
          <p:nvPr/>
        </p:nvSpPr>
        <p:spPr bwMode="auto">
          <a:xfrm>
            <a:off x="446088" y="6165850"/>
            <a:ext cx="8229600" cy="503238"/>
          </a:xfrm>
          <a:prstGeom prst="rect">
            <a:avLst/>
          </a:prstGeom>
          <a:noFill/>
          <a:ln w="9525">
            <a:noFill/>
            <a:miter lim="800000"/>
            <a:headEnd/>
            <a:tailEnd/>
          </a:ln>
        </p:spPr>
        <p:txBody>
          <a:bodyPr/>
          <a:lstStyle/>
          <a:p>
            <a:pPr marL="342900" indent="-342900" eaLnBrk="0" hangingPunct="0">
              <a:spcBef>
                <a:spcPct val="20000"/>
              </a:spcBef>
              <a:buClr>
                <a:srgbClr val="6F6185"/>
              </a:buClr>
              <a:buSzPct val="80000"/>
              <a:buFont typeface="Wingdings" pitchFamily="2" charset="2"/>
              <a:buChar char="l"/>
            </a:pPr>
            <a:r>
              <a:rPr lang="en-US" sz="2600">
                <a:cs typeface="Arial" pitchFamily="34" charset="0"/>
              </a:rPr>
              <a:t>Pokrenuti program iz PyDev</a:t>
            </a:r>
          </a:p>
        </p:txBody>
      </p:sp>
      <p:sp>
        <p:nvSpPr>
          <p:cNvPr id="18438" name="Rectangle 5"/>
          <p:cNvSpPr>
            <a:spLocks noChangeArrowheads="1"/>
          </p:cNvSpPr>
          <p:nvPr/>
        </p:nvSpPr>
        <p:spPr bwMode="auto">
          <a:xfrm>
            <a:off x="323850" y="5661025"/>
            <a:ext cx="8496300" cy="646113"/>
          </a:xfrm>
          <a:prstGeom prst="rect">
            <a:avLst/>
          </a:prstGeom>
          <a:noFill/>
          <a:ln w="9525">
            <a:noFill/>
            <a:miter lim="800000"/>
            <a:headEnd/>
            <a:tailEnd/>
          </a:ln>
        </p:spPr>
        <p:txBody>
          <a:bodyPr>
            <a:spAutoFit/>
          </a:bodyPr>
          <a:lstStyle/>
          <a:p>
            <a:r>
              <a:rPr lang="en-US"/>
              <a:t>Preuzeto sa </a:t>
            </a:r>
            <a:r>
              <a:rPr lang="en-US">
                <a:hlinkClick r:id="rId2"/>
              </a:rPr>
              <a:t>http://www.pythonforbeginners.com/systems-programming/os-walk-and-fnmatch-in-python/</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17475"/>
            <a:ext cx="7920037" cy="719138"/>
          </a:xfrm>
        </p:spPr>
        <p:txBody>
          <a:bodyPr/>
          <a:lstStyle/>
          <a:p>
            <a:pPr>
              <a:defRPr/>
            </a:pPr>
            <a:r>
              <a:rPr lang="en-US" dirty="0" err="1" smtClean="0">
                <a:effectLst/>
              </a:rPr>
              <a:t>Debagovanje</a:t>
            </a:r>
            <a:endParaRPr lang="en-US" dirty="0"/>
          </a:p>
        </p:txBody>
      </p:sp>
      <p:sp>
        <p:nvSpPr>
          <p:cNvPr id="19459" name="Content Placeholder 2"/>
          <p:cNvSpPr>
            <a:spLocks noGrp="1"/>
          </p:cNvSpPr>
          <p:nvPr>
            <p:ph idx="1"/>
          </p:nvPr>
        </p:nvSpPr>
        <p:spPr>
          <a:xfrm>
            <a:off x="457200" y="981075"/>
            <a:ext cx="8229600" cy="2189163"/>
          </a:xfrm>
        </p:spPr>
        <p:txBody>
          <a:bodyPr/>
          <a:lstStyle/>
          <a:p>
            <a:r>
              <a:rPr lang="en-US" smtClean="0"/>
              <a:t>Debagovanje sa print i Python kodom</a:t>
            </a:r>
          </a:p>
          <a:p>
            <a:r>
              <a:rPr lang="en-US" smtClean="0"/>
              <a:t>Integrisani debager</a:t>
            </a:r>
          </a:p>
          <a:p>
            <a:pPr lvl="1"/>
            <a:r>
              <a:rPr lang="en-US" smtClean="0"/>
              <a:t>Postavljanje prekidnih tačaka</a:t>
            </a:r>
          </a:p>
          <a:p>
            <a:pPr lvl="1"/>
            <a:r>
              <a:rPr lang="en-US" smtClean="0"/>
              <a:t>Pokretanje debagera</a:t>
            </a:r>
          </a:p>
          <a:p>
            <a:pPr lvl="1"/>
            <a:r>
              <a:rPr lang="en-US" smtClean="0"/>
              <a:t>Koračno izvršavanje i analiza varijabli</a:t>
            </a:r>
          </a:p>
          <a:p>
            <a:endParaRPr lang="en-US" smtClean="0"/>
          </a:p>
        </p:txBody>
      </p:sp>
      <p:pic>
        <p:nvPicPr>
          <p:cNvPr id="19460" name="Picture 5" descr="http://puppet.ftn.uns.ac.rs/RTRKPython/Slike/RemoteDebuging-Breakpoints.png"/>
          <p:cNvPicPr>
            <a:picLocks noChangeAspect="1" noChangeArrowheads="1"/>
          </p:cNvPicPr>
          <p:nvPr/>
        </p:nvPicPr>
        <p:blipFill>
          <a:blip r:embed="rId2" cstate="print"/>
          <a:srcRect/>
          <a:stretch>
            <a:fillRect/>
          </a:stretch>
        </p:blipFill>
        <p:spPr bwMode="auto">
          <a:xfrm>
            <a:off x="1835150" y="3141663"/>
            <a:ext cx="5040313" cy="3408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PyCharm</a:t>
            </a:r>
            <a:endParaRPr lang="sr-Latn-BA" dirty="0"/>
          </a:p>
        </p:txBody>
      </p:sp>
      <p:sp>
        <p:nvSpPr>
          <p:cNvPr id="3" name="Content Placeholder 2"/>
          <p:cNvSpPr>
            <a:spLocks noGrp="1"/>
          </p:cNvSpPr>
          <p:nvPr>
            <p:ph idx="1"/>
          </p:nvPr>
        </p:nvSpPr>
        <p:spPr/>
        <p:txBody>
          <a:bodyPr/>
          <a:lstStyle/>
          <a:p>
            <a:endParaRPr lang="sr-Latn-BA" dirty="0"/>
          </a:p>
        </p:txBody>
      </p:sp>
    </p:spTree>
    <p:extLst>
      <p:ext uri="{BB962C8B-B14F-4D97-AF65-F5344CB8AC3E}">
        <p14:creationId xmlns:p14="http://schemas.microsoft.com/office/powerpoint/2010/main" val="638525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15888"/>
            <a:ext cx="7920037" cy="720725"/>
          </a:xfrm>
        </p:spPr>
        <p:txBody>
          <a:bodyPr>
            <a:noAutofit/>
          </a:bodyPr>
          <a:lstStyle/>
          <a:p>
            <a:pPr>
              <a:defRPr/>
            </a:pPr>
            <a:r>
              <a:rPr lang="sr-Latn-RS" dirty="0" smtClean="0">
                <a:effectLst/>
              </a:rPr>
              <a:t>P</a:t>
            </a:r>
            <a:r>
              <a:rPr lang="en-US" dirty="0" err="1" smtClean="0">
                <a:effectLst/>
              </a:rPr>
              <a:t>akovanje</a:t>
            </a:r>
            <a:r>
              <a:rPr lang="en-US" dirty="0" smtClean="0">
                <a:effectLst/>
              </a:rPr>
              <a:t> </a:t>
            </a:r>
            <a:r>
              <a:rPr lang="en-US" dirty="0" err="1" smtClean="0">
                <a:effectLst/>
              </a:rPr>
              <a:t>i</a:t>
            </a:r>
            <a:r>
              <a:rPr lang="en-US" dirty="0" smtClean="0">
                <a:effectLst/>
              </a:rPr>
              <a:t> </a:t>
            </a:r>
            <a:r>
              <a:rPr lang="en-US" dirty="0" err="1" smtClean="0">
                <a:effectLst/>
              </a:rPr>
              <a:t>distribucija</a:t>
            </a:r>
            <a:r>
              <a:rPr lang="en-US" dirty="0" smtClean="0">
                <a:effectLst/>
              </a:rPr>
              <a:t> </a:t>
            </a:r>
            <a:r>
              <a:rPr lang="en-US" dirty="0" err="1" smtClean="0">
                <a:effectLst/>
              </a:rPr>
              <a:t>aplikacija</a:t>
            </a:r>
            <a:r>
              <a:rPr lang="en-US" dirty="0" smtClean="0">
                <a:effectLst/>
              </a:rPr>
              <a:t> u </a:t>
            </a:r>
            <a:r>
              <a:rPr lang="sr-Latn-RS" dirty="0" smtClean="0">
                <a:effectLst/>
              </a:rPr>
              <a:t/>
            </a:r>
            <a:br>
              <a:rPr lang="sr-Latn-RS" dirty="0" smtClean="0">
                <a:effectLst/>
              </a:rPr>
            </a:br>
            <a:r>
              <a:rPr lang="en-US" dirty="0" smtClean="0">
                <a:effectLst/>
              </a:rPr>
              <a:t>python-u</a:t>
            </a:r>
            <a:endParaRPr lang="en-US" dirty="0"/>
          </a:p>
        </p:txBody>
      </p:sp>
      <p:sp>
        <p:nvSpPr>
          <p:cNvPr id="24579" name="Content Placeholder 2"/>
          <p:cNvSpPr>
            <a:spLocks noGrp="1"/>
          </p:cNvSpPr>
          <p:nvPr>
            <p:ph idx="1"/>
          </p:nvPr>
        </p:nvSpPr>
        <p:spPr/>
        <p:txBody>
          <a:bodyPr/>
          <a:lstStyle/>
          <a:p>
            <a:r>
              <a:rPr lang="en-US" smtClean="0"/>
              <a:t>Distutils</a:t>
            </a:r>
          </a:p>
          <a:p>
            <a:r>
              <a:rPr lang="en-US" smtClean="0"/>
              <a:t>Setuptools</a:t>
            </a:r>
          </a:p>
          <a:p>
            <a:r>
              <a:rPr lang="en-US" smtClean="0"/>
              <a:t>Pip</a:t>
            </a:r>
          </a:p>
          <a:p>
            <a:r>
              <a:rPr lang="en-US" smtClean="0"/>
              <a:t>PyPi</a:t>
            </a:r>
          </a:p>
          <a:p>
            <a:r>
              <a:rPr lang="en-US" smtClean="0"/>
              <a:t>Virtualenv</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xfrm>
            <a:off x="84138" y="187325"/>
            <a:ext cx="7920037" cy="720725"/>
          </a:xfrm>
        </p:spPr>
        <p:txBody>
          <a:bodyPr wrap="square" numCol="1" anchorCtr="0" compatLnSpc="1">
            <a:prstTxWarp prst="textNoShape">
              <a:avLst/>
            </a:prstTxWarp>
          </a:bodyPr>
          <a:lstStyle/>
          <a:p>
            <a:pPr eaLnBrk="1" hangingPunct="1"/>
            <a:r>
              <a:rPr lang="en-US" smtClean="0">
                <a:effectLst/>
              </a:rPr>
              <a:t>Sadržaj</a:t>
            </a:r>
          </a:p>
        </p:txBody>
      </p:sp>
      <p:sp>
        <p:nvSpPr>
          <p:cNvPr id="5123" name="Rectangle 5"/>
          <p:cNvSpPr>
            <a:spLocks noGrp="1"/>
          </p:cNvSpPr>
          <p:nvPr>
            <p:ph idx="1"/>
          </p:nvPr>
        </p:nvSpPr>
        <p:spPr/>
        <p:txBody>
          <a:bodyPr/>
          <a:lstStyle/>
          <a:p>
            <a:pPr eaLnBrk="1" hangingPunct="1"/>
            <a:r>
              <a:rPr lang="en-US" dirty="0" err="1" smtClean="0"/>
              <a:t>IPython</a:t>
            </a:r>
            <a:endParaRPr lang="en-US" dirty="0" smtClean="0"/>
          </a:p>
          <a:p>
            <a:pPr eaLnBrk="1" hangingPunct="1"/>
            <a:r>
              <a:rPr lang="en-US" dirty="0" smtClean="0"/>
              <a:t>IDEs: Eclipse + </a:t>
            </a:r>
            <a:r>
              <a:rPr lang="en-US" dirty="0" err="1" smtClean="0"/>
              <a:t>PyDev</a:t>
            </a:r>
            <a:endParaRPr lang="en-US" dirty="0" smtClean="0"/>
          </a:p>
          <a:p>
            <a:pPr eaLnBrk="1" hangingPunct="1"/>
            <a:r>
              <a:rPr lang="en-US" dirty="0" err="1" smtClean="0"/>
              <a:t>PyCharm</a:t>
            </a:r>
            <a:endParaRPr lang="en-US" dirty="0" smtClean="0"/>
          </a:p>
          <a:p>
            <a:pPr eaLnBrk="1" hangingPunct="1"/>
            <a:r>
              <a:rPr lang="en-US" dirty="0" err="1" smtClean="0"/>
              <a:t>Setuptools</a:t>
            </a:r>
            <a:r>
              <a:rPr lang="en-US" dirty="0" smtClean="0"/>
              <a:t>, pip </a:t>
            </a:r>
          </a:p>
          <a:p>
            <a:pPr eaLnBrk="1" hangingPunct="1"/>
            <a:r>
              <a:rPr lang="en-US" dirty="0" err="1" smtClean="0"/>
              <a:t>Virtualenv</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17475"/>
            <a:ext cx="7920037" cy="719138"/>
          </a:xfrm>
        </p:spPr>
        <p:txBody>
          <a:bodyPr/>
          <a:lstStyle/>
          <a:p>
            <a:pPr>
              <a:defRPr/>
            </a:pPr>
            <a:r>
              <a:rPr lang="en-US" dirty="0" err="1" smtClean="0">
                <a:effectLst/>
              </a:rPr>
              <a:t>Distutils</a:t>
            </a:r>
            <a:endParaRPr lang="en-US" dirty="0"/>
          </a:p>
        </p:txBody>
      </p:sp>
      <p:sp>
        <p:nvSpPr>
          <p:cNvPr id="25603" name="Content Placeholder 2"/>
          <p:cNvSpPr>
            <a:spLocks noGrp="1"/>
          </p:cNvSpPr>
          <p:nvPr>
            <p:ph idx="1"/>
          </p:nvPr>
        </p:nvSpPr>
        <p:spPr>
          <a:xfrm>
            <a:off x="457200" y="1887538"/>
            <a:ext cx="8229600" cy="1325562"/>
          </a:xfrm>
        </p:spPr>
        <p:txBody>
          <a:bodyPr/>
          <a:lstStyle/>
          <a:p>
            <a:r>
              <a:rPr lang="en-US" dirty="0" err="1" smtClean="0"/>
              <a:t>Standardna</a:t>
            </a:r>
            <a:r>
              <a:rPr lang="en-US" dirty="0" smtClean="0"/>
              <a:t> </a:t>
            </a:r>
            <a:r>
              <a:rPr lang="en-US" dirty="0" err="1" smtClean="0"/>
              <a:t>biblioteka</a:t>
            </a:r>
            <a:r>
              <a:rPr lang="en-US" dirty="0" smtClean="0"/>
              <a:t> </a:t>
            </a:r>
            <a:r>
              <a:rPr lang="en-US" dirty="0" err="1" smtClean="0"/>
              <a:t>za</a:t>
            </a:r>
            <a:r>
              <a:rPr lang="en-US" dirty="0" smtClean="0"/>
              <a:t> </a:t>
            </a:r>
            <a:r>
              <a:rPr lang="en-US" dirty="0" err="1" smtClean="0"/>
              <a:t>upravljanje</a:t>
            </a:r>
            <a:r>
              <a:rPr lang="en-US" dirty="0" smtClean="0"/>
              <a:t> </a:t>
            </a:r>
            <a:r>
              <a:rPr lang="en-US" dirty="0" err="1" smtClean="0"/>
              <a:t>paketima</a:t>
            </a:r>
            <a:r>
              <a:rPr lang="en-US" dirty="0" smtClean="0"/>
              <a:t>.</a:t>
            </a:r>
          </a:p>
          <a:p>
            <a:r>
              <a:rPr lang="en-US" dirty="0" err="1" smtClean="0"/>
              <a:t>Dolazi</a:t>
            </a:r>
            <a:r>
              <a:rPr lang="en-US" dirty="0" smtClean="0"/>
              <a:t> </a:t>
            </a:r>
            <a:r>
              <a:rPr lang="en-US" dirty="0" err="1" smtClean="0"/>
              <a:t>uz</a:t>
            </a:r>
            <a:r>
              <a:rPr lang="en-US" dirty="0" smtClean="0"/>
              <a:t> </a:t>
            </a:r>
            <a:r>
              <a:rPr lang="en-US" dirty="0" err="1" smtClean="0"/>
              <a:t>instalaciju</a:t>
            </a:r>
            <a:r>
              <a:rPr lang="en-US" dirty="0" smtClean="0"/>
              <a:t> </a:t>
            </a:r>
            <a:r>
              <a:rPr lang="en-US" dirty="0" err="1" smtClean="0"/>
              <a:t>Pythona</a:t>
            </a:r>
            <a:r>
              <a:rPr lang="en-US" dirty="0" smtClean="0"/>
              <a:t>.</a:t>
            </a:r>
          </a:p>
          <a:p>
            <a:r>
              <a:rPr lang="en-US" dirty="0" err="1" smtClean="0"/>
              <a:t>Uglavnom</a:t>
            </a:r>
            <a:r>
              <a:rPr lang="en-US" dirty="0" smtClean="0"/>
              <a:t> se ne </a:t>
            </a:r>
            <a:r>
              <a:rPr lang="en-US" dirty="0" err="1" smtClean="0"/>
              <a:t>koristi</a:t>
            </a:r>
            <a:r>
              <a:rPr lang="en-US" dirty="0" smtClean="0"/>
              <a:t>, </a:t>
            </a:r>
            <a:r>
              <a:rPr lang="en-US" dirty="0" err="1" smtClean="0"/>
              <a:t>nego</a:t>
            </a:r>
            <a:r>
              <a:rPr lang="en-US" dirty="0" smtClean="0"/>
              <a:t> se </a:t>
            </a:r>
            <a:r>
              <a:rPr lang="en-US" dirty="0" err="1" smtClean="0"/>
              <a:t>koristi</a:t>
            </a:r>
            <a:r>
              <a:rPr lang="en-US" dirty="0" smtClean="0"/>
              <a:t> </a:t>
            </a:r>
            <a:r>
              <a:rPr lang="en-US" dirty="0" err="1" smtClean="0"/>
              <a:t>setuptools</a:t>
            </a: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17475"/>
            <a:ext cx="7920037" cy="719138"/>
          </a:xfrm>
        </p:spPr>
        <p:txBody>
          <a:bodyPr/>
          <a:lstStyle/>
          <a:p>
            <a:pPr>
              <a:defRPr/>
            </a:pPr>
            <a:r>
              <a:rPr lang="en-US" dirty="0" err="1" smtClean="0">
                <a:effectLst/>
              </a:rPr>
              <a:t>Setuptools</a:t>
            </a:r>
            <a:endParaRPr lang="en-US" dirty="0"/>
          </a:p>
        </p:txBody>
      </p:sp>
      <p:sp>
        <p:nvSpPr>
          <p:cNvPr id="26627" name="Content Placeholder 2"/>
          <p:cNvSpPr>
            <a:spLocks noGrp="1"/>
          </p:cNvSpPr>
          <p:nvPr>
            <p:ph idx="1"/>
          </p:nvPr>
        </p:nvSpPr>
        <p:spPr>
          <a:xfrm>
            <a:off x="457200" y="1125538"/>
            <a:ext cx="8229600" cy="2260600"/>
          </a:xfrm>
        </p:spPr>
        <p:txBody>
          <a:bodyPr/>
          <a:lstStyle/>
          <a:p>
            <a:r>
              <a:rPr lang="en-US" smtClean="0"/>
              <a:t>Naprednija verzija biblioteke za upravljanje paketima.</a:t>
            </a:r>
          </a:p>
          <a:p>
            <a:r>
              <a:rPr lang="en-US" smtClean="0"/>
              <a:t>Dobrim delom kompatiblina sa Distutils</a:t>
            </a:r>
          </a:p>
          <a:p>
            <a:r>
              <a:rPr lang="en-US" smtClean="0"/>
              <a:t>Na windows-u instalira se sa pip-om preko skripte get-pip.py</a:t>
            </a:r>
          </a:p>
        </p:txBody>
      </p:sp>
      <p:sp>
        <p:nvSpPr>
          <p:cNvPr id="26628" name="Content Placeholder 2"/>
          <p:cNvSpPr txBox="1">
            <a:spLocks/>
          </p:cNvSpPr>
          <p:nvPr/>
        </p:nvSpPr>
        <p:spPr bwMode="auto">
          <a:xfrm>
            <a:off x="468313" y="5272088"/>
            <a:ext cx="8229600" cy="893762"/>
          </a:xfrm>
          <a:prstGeom prst="rect">
            <a:avLst/>
          </a:prstGeom>
          <a:noFill/>
          <a:ln w="9525">
            <a:noFill/>
            <a:miter lim="800000"/>
            <a:headEnd/>
            <a:tailEnd/>
          </a:ln>
        </p:spPr>
        <p:txBody>
          <a:bodyPr/>
          <a:lstStyle/>
          <a:p>
            <a:pPr marL="342900" indent="-342900" eaLnBrk="0" hangingPunct="0">
              <a:spcBef>
                <a:spcPct val="20000"/>
              </a:spcBef>
              <a:buClr>
                <a:srgbClr val="6F6185"/>
              </a:buClr>
              <a:buSzPct val="80000"/>
              <a:buFont typeface="Wingdings" pitchFamily="2" charset="2"/>
              <a:buChar char="l"/>
            </a:pPr>
            <a:r>
              <a:rPr lang="en-US" sz="2600" b="1">
                <a:cs typeface="Arial" pitchFamily="34" charset="0"/>
              </a:rPr>
              <a:t>Napomena:</a:t>
            </a:r>
            <a:r>
              <a:rPr lang="en-US" sz="2600">
                <a:cs typeface="Arial" pitchFamily="34" charset="0"/>
              </a:rPr>
              <a:t> Podesiti PATH da uključi Python Scripts folder.</a:t>
            </a:r>
          </a:p>
        </p:txBody>
      </p:sp>
      <p:sp>
        <p:nvSpPr>
          <p:cNvPr id="6" name="Rectangle 5"/>
          <p:cNvSpPr/>
          <p:nvPr/>
        </p:nvSpPr>
        <p:spPr>
          <a:xfrm>
            <a:off x="611188" y="3429000"/>
            <a:ext cx="8064500" cy="1800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DCDCDC"/>
                </a:solidFill>
                <a:latin typeface="Courier New"/>
              </a:rPr>
              <a:t>C:\&gt;python </a:t>
            </a:r>
            <a:r>
              <a:rPr lang="en-US" sz="1600" dirty="0">
                <a:solidFill>
                  <a:srgbClr val="E3CEAB"/>
                </a:solidFill>
                <a:latin typeface="Courier New"/>
              </a:rPr>
              <a:t>get</a:t>
            </a:r>
            <a:r>
              <a:rPr lang="en-US" sz="1600" dirty="0">
                <a:solidFill>
                  <a:srgbClr val="DCDCDC"/>
                </a:solidFill>
                <a:latin typeface="Courier New"/>
              </a:rPr>
              <a:t>-pip.py </a:t>
            </a:r>
            <a:endParaRPr lang="sr-Latn-RS" sz="1600" dirty="0">
              <a:solidFill>
                <a:srgbClr val="DCDCDC"/>
              </a:solidFill>
              <a:latin typeface="Courier New"/>
            </a:endParaRPr>
          </a:p>
          <a:p>
            <a:pPr>
              <a:defRPr/>
            </a:pPr>
            <a:r>
              <a:rPr lang="en-US" sz="1600" dirty="0">
                <a:solidFill>
                  <a:srgbClr val="DCDCDC"/>
                </a:solidFill>
                <a:latin typeface="Courier New"/>
              </a:rPr>
              <a:t>Downloading/unpacking pip </a:t>
            </a:r>
            <a:endParaRPr lang="sr-Latn-RS" sz="1600" dirty="0">
              <a:solidFill>
                <a:srgbClr val="DCDCDC"/>
              </a:solidFill>
              <a:latin typeface="Courier New"/>
            </a:endParaRPr>
          </a:p>
          <a:p>
            <a:pPr>
              <a:defRPr/>
            </a:pPr>
            <a:r>
              <a:rPr lang="en-US" sz="1600" dirty="0">
                <a:solidFill>
                  <a:srgbClr val="DCDCDC"/>
                </a:solidFill>
                <a:latin typeface="Courier New"/>
              </a:rPr>
              <a:t>Downloading/unpacking </a:t>
            </a:r>
            <a:r>
              <a:rPr lang="en-US" sz="1600" dirty="0" err="1">
                <a:solidFill>
                  <a:srgbClr val="DCDCDC"/>
                </a:solidFill>
                <a:latin typeface="Courier New"/>
              </a:rPr>
              <a:t>setuptools</a:t>
            </a:r>
            <a:r>
              <a:rPr lang="en-US" sz="1600" dirty="0">
                <a:solidFill>
                  <a:srgbClr val="DCDCDC"/>
                </a:solidFill>
                <a:latin typeface="Courier New"/>
              </a:rPr>
              <a:t> </a:t>
            </a:r>
            <a:endParaRPr lang="sr-Latn-RS" sz="1600" dirty="0">
              <a:solidFill>
                <a:srgbClr val="DCDCDC"/>
              </a:solidFill>
              <a:latin typeface="Courier New"/>
            </a:endParaRPr>
          </a:p>
          <a:p>
            <a:pPr>
              <a:defRPr/>
            </a:pPr>
            <a:r>
              <a:rPr lang="en-US" sz="1600" dirty="0">
                <a:solidFill>
                  <a:srgbClr val="DCDCDC"/>
                </a:solidFill>
                <a:latin typeface="Courier New"/>
              </a:rPr>
              <a:t>Installing collected packages: pip, </a:t>
            </a:r>
            <a:r>
              <a:rPr lang="en-US" sz="1600" dirty="0" err="1">
                <a:solidFill>
                  <a:srgbClr val="DCDCDC"/>
                </a:solidFill>
                <a:latin typeface="Courier New"/>
              </a:rPr>
              <a:t>setuptools</a:t>
            </a:r>
            <a:r>
              <a:rPr lang="en-US" sz="1600" dirty="0">
                <a:solidFill>
                  <a:srgbClr val="DCDCDC"/>
                </a:solidFill>
                <a:latin typeface="Courier New"/>
              </a:rPr>
              <a:t> </a:t>
            </a:r>
            <a:endParaRPr lang="sr-Latn-RS" sz="1600" dirty="0">
              <a:solidFill>
                <a:srgbClr val="DCDCDC"/>
              </a:solidFill>
              <a:latin typeface="Courier New"/>
            </a:endParaRPr>
          </a:p>
          <a:p>
            <a:pPr>
              <a:defRPr/>
            </a:pPr>
            <a:r>
              <a:rPr lang="en-US" sz="1600" dirty="0">
                <a:solidFill>
                  <a:srgbClr val="DCDCDC"/>
                </a:solidFill>
                <a:latin typeface="Courier New"/>
              </a:rPr>
              <a:t>Successfully installed pip </a:t>
            </a:r>
            <a:r>
              <a:rPr lang="en-US" sz="1600" dirty="0" err="1">
                <a:solidFill>
                  <a:srgbClr val="DCDCDC"/>
                </a:solidFill>
                <a:latin typeface="Courier New"/>
              </a:rPr>
              <a:t>setuptools</a:t>
            </a:r>
            <a:r>
              <a:rPr lang="en-US" sz="1600" dirty="0">
                <a:solidFill>
                  <a:srgbClr val="DCDCDC"/>
                </a:solidFill>
                <a:latin typeface="Courier New"/>
              </a:rPr>
              <a:t> </a:t>
            </a:r>
            <a:endParaRPr lang="sr-Latn-RS" sz="1600" dirty="0">
              <a:solidFill>
                <a:srgbClr val="DCDCDC"/>
              </a:solidFill>
              <a:latin typeface="Courier New"/>
            </a:endParaRPr>
          </a:p>
          <a:p>
            <a:pPr>
              <a:defRPr/>
            </a:pPr>
            <a:r>
              <a:rPr lang="en-US" sz="1600" dirty="0">
                <a:solidFill>
                  <a:srgbClr val="DCDCDC"/>
                </a:solidFill>
                <a:latin typeface="Courier New"/>
              </a:rPr>
              <a:t>Cleaning up...</a:t>
            </a:r>
            <a:endParaRPr lang="en-US" sz="1600" dirty="0">
              <a:solidFill>
                <a:srgbClr val="DCDCDC"/>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88913"/>
            <a:ext cx="7920037" cy="719137"/>
          </a:xfrm>
        </p:spPr>
        <p:txBody>
          <a:bodyPr/>
          <a:lstStyle/>
          <a:p>
            <a:pPr>
              <a:defRPr/>
            </a:pPr>
            <a:r>
              <a:rPr lang="en-US" dirty="0" smtClean="0">
                <a:effectLst/>
              </a:rPr>
              <a:t>setup.py </a:t>
            </a:r>
            <a:r>
              <a:rPr lang="en-US" dirty="0" err="1" smtClean="0">
                <a:effectLst/>
              </a:rPr>
              <a:t>fajl</a:t>
            </a:r>
            <a:endParaRPr lang="en-US" dirty="0"/>
          </a:p>
        </p:txBody>
      </p:sp>
      <p:sp>
        <p:nvSpPr>
          <p:cNvPr id="27651" name="Content Placeholder 2"/>
          <p:cNvSpPr>
            <a:spLocks noGrp="1"/>
          </p:cNvSpPr>
          <p:nvPr>
            <p:ph idx="1"/>
          </p:nvPr>
        </p:nvSpPr>
        <p:spPr>
          <a:xfrm>
            <a:off x="457200" y="1268413"/>
            <a:ext cx="8229600" cy="965200"/>
          </a:xfrm>
        </p:spPr>
        <p:txBody>
          <a:bodyPr/>
          <a:lstStyle/>
          <a:p>
            <a:r>
              <a:rPr lang="en-US" dirty="0" err="1" smtClean="0"/>
              <a:t>Metapodaci</a:t>
            </a:r>
            <a:r>
              <a:rPr lang="en-US" dirty="0" smtClean="0"/>
              <a:t> python </a:t>
            </a:r>
            <a:r>
              <a:rPr lang="en-US" dirty="0" err="1" smtClean="0"/>
              <a:t>paketa</a:t>
            </a:r>
            <a:r>
              <a:rPr lang="en-US" dirty="0" smtClean="0"/>
              <a:t> + </a:t>
            </a:r>
            <a:r>
              <a:rPr lang="en-US" dirty="0" err="1" smtClean="0"/>
              <a:t>informacije</a:t>
            </a:r>
            <a:r>
              <a:rPr lang="en-US" dirty="0" smtClean="0"/>
              <a:t> </a:t>
            </a:r>
            <a:r>
              <a:rPr lang="en-US" dirty="0" err="1" smtClean="0"/>
              <a:t>za</a:t>
            </a:r>
            <a:r>
              <a:rPr lang="en-US" dirty="0" smtClean="0"/>
              <a:t> </a:t>
            </a:r>
            <a:r>
              <a:rPr lang="en-US" i="1" dirty="0" smtClean="0"/>
              <a:t>build</a:t>
            </a:r>
            <a:r>
              <a:rPr lang="en-US" dirty="0" smtClean="0"/>
              <a:t>.</a:t>
            </a:r>
          </a:p>
          <a:p>
            <a:r>
              <a:rPr lang="en-US" dirty="0" smtClean="0"/>
              <a:t>Primer:</a:t>
            </a:r>
          </a:p>
        </p:txBody>
      </p:sp>
      <p:sp>
        <p:nvSpPr>
          <p:cNvPr id="4" name="Rectangle 3"/>
          <p:cNvSpPr/>
          <p:nvPr/>
        </p:nvSpPr>
        <p:spPr>
          <a:xfrm>
            <a:off x="611188" y="2204864"/>
            <a:ext cx="8064500" cy="39604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CC9393"/>
                </a:solidFill>
                <a:latin typeface="Courier New"/>
              </a:rPr>
              <a:t>#!/</a:t>
            </a:r>
            <a:r>
              <a:rPr lang="en-US" sz="1600" dirty="0" err="1">
                <a:solidFill>
                  <a:srgbClr val="CC9393"/>
                </a:solidFill>
                <a:latin typeface="Courier New"/>
              </a:rPr>
              <a:t>usr</a:t>
            </a:r>
            <a:r>
              <a:rPr lang="en-US" sz="1600" dirty="0">
                <a:solidFill>
                  <a:srgbClr val="CC9393"/>
                </a:solidFill>
                <a:latin typeface="Courier New"/>
              </a:rPr>
              <a:t>/bin/</a:t>
            </a:r>
            <a:r>
              <a:rPr lang="en-US" sz="1600" dirty="0" err="1">
                <a:solidFill>
                  <a:srgbClr val="CC9393"/>
                </a:solidFill>
                <a:latin typeface="Courier New"/>
              </a:rPr>
              <a:t>env</a:t>
            </a:r>
            <a:r>
              <a:rPr lang="en-US" sz="1600" dirty="0">
                <a:solidFill>
                  <a:srgbClr val="CC9393"/>
                </a:solidFill>
                <a:latin typeface="Courier New"/>
              </a:rPr>
              <a:t> python</a:t>
            </a:r>
            <a:r>
              <a:rPr lang="en-US" sz="1600" dirty="0">
                <a:solidFill>
                  <a:srgbClr val="DCDCDC"/>
                </a:solidFill>
                <a:latin typeface="Courier New"/>
              </a:rPr>
              <a:t> </a:t>
            </a:r>
            <a:endParaRPr lang="sr-Latn-RS" sz="1600" dirty="0">
              <a:solidFill>
                <a:srgbClr val="DCDCDC"/>
              </a:solidFill>
              <a:latin typeface="Courier New"/>
            </a:endParaRPr>
          </a:p>
          <a:p>
            <a:pPr>
              <a:defRPr/>
            </a:pPr>
            <a:endParaRPr lang="sr-Latn-RS" sz="1600" dirty="0">
              <a:solidFill>
                <a:srgbClr val="DCDCDC"/>
              </a:solidFill>
              <a:latin typeface="Courier New"/>
            </a:endParaRPr>
          </a:p>
          <a:p>
            <a:pPr>
              <a:defRPr/>
            </a:pPr>
            <a:r>
              <a:rPr lang="en-US" sz="1600" dirty="0">
                <a:solidFill>
                  <a:srgbClr val="E3CEAB"/>
                </a:solidFill>
                <a:latin typeface="Courier New"/>
              </a:rPr>
              <a:t>from</a:t>
            </a:r>
            <a:r>
              <a:rPr lang="en-US" sz="1600" dirty="0">
                <a:solidFill>
                  <a:srgbClr val="DCDCDC"/>
                </a:solidFill>
                <a:latin typeface="Courier New"/>
              </a:rPr>
              <a:t> </a:t>
            </a:r>
            <a:r>
              <a:rPr lang="en-US" sz="1600" dirty="0" err="1">
                <a:solidFill>
                  <a:srgbClr val="DCDCDC"/>
                </a:solidFill>
                <a:latin typeface="Courier New"/>
              </a:rPr>
              <a:t>setuptools</a:t>
            </a:r>
            <a:r>
              <a:rPr lang="en-US" sz="1600" dirty="0">
                <a:solidFill>
                  <a:srgbClr val="DCDCDC"/>
                </a:solidFill>
                <a:latin typeface="Courier New"/>
              </a:rPr>
              <a:t> import setup </a:t>
            </a:r>
            <a:endParaRPr lang="sr-Latn-RS" sz="1600" dirty="0">
              <a:solidFill>
                <a:srgbClr val="DCDCDC"/>
              </a:solidFill>
              <a:latin typeface="Courier New"/>
            </a:endParaRPr>
          </a:p>
          <a:p>
            <a:pPr>
              <a:defRPr/>
            </a:pPr>
            <a:r>
              <a:rPr lang="en-US" sz="1600" dirty="0">
                <a:solidFill>
                  <a:srgbClr val="CC9393"/>
                </a:solidFill>
                <a:latin typeface="Courier New"/>
              </a:rPr>
              <a:t>#from </a:t>
            </a:r>
            <a:r>
              <a:rPr lang="en-US" sz="1600" dirty="0" err="1">
                <a:solidFill>
                  <a:srgbClr val="CC9393"/>
                </a:solidFill>
                <a:latin typeface="Courier New"/>
              </a:rPr>
              <a:t>distutils.core</a:t>
            </a:r>
            <a:r>
              <a:rPr lang="en-US" sz="1600" dirty="0">
                <a:solidFill>
                  <a:srgbClr val="CC9393"/>
                </a:solidFill>
                <a:latin typeface="Courier New"/>
              </a:rPr>
              <a:t> import setup</a:t>
            </a:r>
            <a:r>
              <a:rPr lang="en-US" sz="1600" dirty="0">
                <a:solidFill>
                  <a:srgbClr val="DCDCDC"/>
                </a:solidFill>
                <a:latin typeface="Courier New"/>
              </a:rPr>
              <a:t> </a:t>
            </a:r>
            <a:endParaRPr lang="sr-Latn-RS" sz="1600" dirty="0">
              <a:solidFill>
                <a:srgbClr val="DCDCDC"/>
              </a:solidFill>
              <a:latin typeface="Courier New"/>
            </a:endParaRPr>
          </a:p>
          <a:p>
            <a:pPr>
              <a:defRPr/>
            </a:pPr>
            <a:endParaRPr lang="sr-Latn-RS" sz="1600" dirty="0">
              <a:solidFill>
                <a:srgbClr val="DCDCDC"/>
              </a:solidFill>
              <a:latin typeface="Courier New"/>
            </a:endParaRPr>
          </a:p>
          <a:p>
            <a:pPr>
              <a:defRPr/>
            </a:pPr>
            <a:r>
              <a:rPr lang="en-US" sz="1600" dirty="0">
                <a:solidFill>
                  <a:srgbClr val="DCDCDC"/>
                </a:solidFill>
                <a:latin typeface="Courier New"/>
              </a:rPr>
              <a:t>setup(</a:t>
            </a:r>
            <a:r>
              <a:rPr lang="sr-Latn-RS" sz="1600" dirty="0">
                <a:solidFill>
                  <a:srgbClr val="DCDCDC"/>
                </a:solidFill>
                <a:latin typeface="Courier New"/>
              </a:rPr>
              <a:t>	</a:t>
            </a:r>
            <a:r>
              <a:rPr lang="en-US" sz="1600" dirty="0">
                <a:solidFill>
                  <a:srgbClr val="DCDCDC"/>
                </a:solidFill>
                <a:latin typeface="Courier New"/>
              </a:rPr>
              <a:t>name=</a:t>
            </a:r>
            <a:r>
              <a:rPr lang="en-US" sz="1600" dirty="0">
                <a:solidFill>
                  <a:srgbClr val="7F9F7F"/>
                </a:solidFill>
                <a:latin typeface="Courier New"/>
              </a:rPr>
              <a:t>'</a:t>
            </a:r>
            <a:r>
              <a:rPr lang="en-US" sz="1600" dirty="0" err="1">
                <a:solidFill>
                  <a:srgbClr val="7F9F7F"/>
                </a:solidFill>
                <a:latin typeface="Courier New"/>
              </a:rPr>
              <a:t>ImePaketa</a:t>
            </a:r>
            <a:r>
              <a:rPr lang="en-US" sz="1600" dirty="0">
                <a:solidFill>
                  <a:srgbClr val="7F9F7F"/>
                </a:solidFill>
                <a:latin typeface="Courier New"/>
              </a:rPr>
              <a:t>',</a:t>
            </a:r>
            <a:r>
              <a:rPr lang="en-US" sz="1600" dirty="0">
                <a:solidFill>
                  <a:srgbClr val="DCDCDC"/>
                </a:solidFill>
                <a:latin typeface="Courier New"/>
              </a:rPr>
              <a:t> </a:t>
            </a:r>
            <a:endParaRPr lang="en-US" sz="1600" dirty="0" smtClean="0">
              <a:solidFill>
                <a:srgbClr val="DCDCDC"/>
              </a:solidFill>
              <a:latin typeface="Courier New"/>
            </a:endParaRPr>
          </a:p>
          <a:p>
            <a:pPr>
              <a:defRPr/>
            </a:pPr>
            <a:r>
              <a:rPr lang="en-US" sz="1600" dirty="0" smtClean="0">
                <a:solidFill>
                  <a:srgbClr val="DCDCDC"/>
                </a:solidFill>
                <a:latin typeface="Courier New"/>
              </a:rPr>
              <a:t>	</a:t>
            </a:r>
            <a:r>
              <a:rPr lang="en-US" sz="1600" dirty="0" err="1" smtClean="0">
                <a:solidFill>
                  <a:srgbClr val="DCDCDC"/>
                </a:solidFill>
                <a:latin typeface="Courier New"/>
              </a:rPr>
              <a:t>py_modules</a:t>
            </a:r>
            <a:r>
              <a:rPr lang="en-US" sz="1600" dirty="0" smtClean="0">
                <a:solidFill>
                  <a:srgbClr val="DCDCDC"/>
                </a:solidFill>
                <a:latin typeface="Courier New"/>
              </a:rPr>
              <a:t> </a:t>
            </a:r>
            <a:r>
              <a:rPr lang="en-US" sz="1600" smtClean="0">
                <a:solidFill>
                  <a:srgbClr val="DCDCDC"/>
                </a:solidFill>
                <a:latin typeface="Courier New"/>
              </a:rPr>
              <a:t>= [</a:t>
            </a:r>
            <a:r>
              <a:rPr lang="en-US" sz="1600" smtClean="0">
                <a:solidFill>
                  <a:srgbClr val="7F9F7F"/>
                </a:solidFill>
                <a:latin typeface="Courier New"/>
              </a:rPr>
              <a:t>'ime_modula</a:t>
            </a:r>
            <a:r>
              <a:rPr lang="en-US" sz="1600" dirty="0" smtClean="0">
                <a:solidFill>
                  <a:srgbClr val="7F9F7F"/>
                </a:solidFill>
                <a:latin typeface="Courier New"/>
              </a:rPr>
              <a:t>'</a:t>
            </a:r>
            <a:r>
              <a:rPr lang="en-US" sz="1600" dirty="0" smtClean="0">
                <a:solidFill>
                  <a:srgbClr val="DCDCDC"/>
                </a:solidFill>
                <a:latin typeface="Courier New"/>
              </a:rPr>
              <a:t>]</a:t>
            </a:r>
            <a:endParaRPr lang="sr-Latn-RS" sz="1600" dirty="0">
              <a:solidFill>
                <a:srgbClr val="DCDCDC"/>
              </a:solidFill>
              <a:latin typeface="Courier New"/>
            </a:endParaRPr>
          </a:p>
          <a:p>
            <a:pPr lvl="2">
              <a:defRPr/>
            </a:pPr>
            <a:r>
              <a:rPr lang="en-US" sz="1600" dirty="0">
                <a:solidFill>
                  <a:srgbClr val="DCDCDC"/>
                </a:solidFill>
                <a:latin typeface="Courier New"/>
              </a:rPr>
              <a:t>version=</a:t>
            </a:r>
            <a:r>
              <a:rPr lang="en-US" sz="1600" dirty="0">
                <a:solidFill>
                  <a:srgbClr val="7F9F7F"/>
                </a:solidFill>
                <a:latin typeface="Courier New"/>
              </a:rPr>
              <a:t>'1.0',</a:t>
            </a:r>
            <a:r>
              <a:rPr lang="en-US" sz="1600" dirty="0">
                <a:solidFill>
                  <a:srgbClr val="DCDCDC"/>
                </a:solidFill>
                <a:latin typeface="Courier New"/>
              </a:rPr>
              <a:t> </a:t>
            </a:r>
            <a:endParaRPr lang="sr-Latn-RS" sz="1600" dirty="0">
              <a:solidFill>
                <a:srgbClr val="DCDCDC"/>
              </a:solidFill>
              <a:latin typeface="Courier New"/>
            </a:endParaRPr>
          </a:p>
          <a:p>
            <a:pPr lvl="2">
              <a:defRPr/>
            </a:pPr>
            <a:r>
              <a:rPr lang="en-US" sz="1600" dirty="0">
                <a:solidFill>
                  <a:srgbClr val="DCDCDC"/>
                </a:solidFill>
                <a:latin typeface="Courier New"/>
              </a:rPr>
              <a:t>description=</a:t>
            </a:r>
            <a:r>
              <a:rPr lang="en-US" sz="1600" dirty="0">
                <a:solidFill>
                  <a:srgbClr val="7F9F7F"/>
                </a:solidFill>
                <a:latin typeface="Courier New"/>
              </a:rPr>
              <a:t>'</a:t>
            </a:r>
            <a:r>
              <a:rPr lang="en-US" sz="1600" dirty="0" err="1">
                <a:solidFill>
                  <a:srgbClr val="7F9F7F"/>
                </a:solidFill>
                <a:latin typeface="Courier New"/>
              </a:rPr>
              <a:t>Opis</a:t>
            </a:r>
            <a:r>
              <a:rPr lang="en-US" sz="1600" dirty="0">
                <a:solidFill>
                  <a:srgbClr val="7F9F7F"/>
                </a:solidFill>
                <a:latin typeface="Courier New"/>
              </a:rPr>
              <a:t> </a:t>
            </a:r>
            <a:r>
              <a:rPr lang="en-US" sz="1600" dirty="0" err="1">
                <a:solidFill>
                  <a:srgbClr val="7F9F7F"/>
                </a:solidFill>
                <a:latin typeface="Courier New"/>
              </a:rPr>
              <a:t>paketa</a:t>
            </a:r>
            <a:r>
              <a:rPr lang="en-US" sz="1600" dirty="0">
                <a:solidFill>
                  <a:srgbClr val="7F9F7F"/>
                </a:solidFill>
                <a:latin typeface="Courier New"/>
              </a:rPr>
              <a:t>',</a:t>
            </a:r>
            <a:r>
              <a:rPr lang="en-US" sz="1600" dirty="0">
                <a:solidFill>
                  <a:srgbClr val="DCDCDC"/>
                </a:solidFill>
                <a:latin typeface="Courier New"/>
              </a:rPr>
              <a:t> </a:t>
            </a:r>
            <a:endParaRPr lang="sr-Latn-RS" sz="1600" dirty="0">
              <a:solidFill>
                <a:srgbClr val="DCDCDC"/>
              </a:solidFill>
              <a:latin typeface="Courier New"/>
            </a:endParaRPr>
          </a:p>
          <a:p>
            <a:pPr lvl="2">
              <a:defRPr/>
            </a:pPr>
            <a:r>
              <a:rPr lang="en-US" sz="1600" dirty="0">
                <a:solidFill>
                  <a:srgbClr val="DCDCDC"/>
                </a:solidFill>
                <a:latin typeface="Courier New"/>
              </a:rPr>
              <a:t>author=</a:t>
            </a:r>
            <a:r>
              <a:rPr lang="en-US" sz="1600" dirty="0">
                <a:solidFill>
                  <a:srgbClr val="7F9F7F"/>
                </a:solidFill>
                <a:latin typeface="Courier New"/>
              </a:rPr>
              <a:t>'</a:t>
            </a:r>
            <a:r>
              <a:rPr lang="en-US" sz="1600" dirty="0" err="1">
                <a:solidFill>
                  <a:srgbClr val="7F9F7F"/>
                </a:solidFill>
                <a:latin typeface="Courier New"/>
              </a:rPr>
              <a:t>Ime</a:t>
            </a:r>
            <a:r>
              <a:rPr lang="en-US" sz="1600" dirty="0">
                <a:solidFill>
                  <a:srgbClr val="7F9F7F"/>
                </a:solidFill>
                <a:latin typeface="Courier New"/>
              </a:rPr>
              <a:t> </a:t>
            </a:r>
            <a:r>
              <a:rPr lang="en-US" sz="1600" dirty="0" err="1">
                <a:solidFill>
                  <a:srgbClr val="7F9F7F"/>
                </a:solidFill>
                <a:latin typeface="Courier New"/>
              </a:rPr>
              <a:t>i</a:t>
            </a:r>
            <a:r>
              <a:rPr lang="en-US" sz="1600" dirty="0">
                <a:solidFill>
                  <a:srgbClr val="7F9F7F"/>
                </a:solidFill>
                <a:latin typeface="Courier New"/>
              </a:rPr>
              <a:t> </a:t>
            </a:r>
            <a:r>
              <a:rPr lang="en-US" sz="1600" dirty="0" err="1">
                <a:solidFill>
                  <a:srgbClr val="7F9F7F"/>
                </a:solidFill>
                <a:latin typeface="Courier New"/>
              </a:rPr>
              <a:t>prezime</a:t>
            </a:r>
            <a:r>
              <a:rPr lang="en-US" sz="1600" dirty="0">
                <a:solidFill>
                  <a:srgbClr val="7F9F7F"/>
                </a:solidFill>
                <a:latin typeface="Courier New"/>
              </a:rPr>
              <a:t> </a:t>
            </a:r>
            <a:r>
              <a:rPr lang="en-US" sz="1600" dirty="0" err="1">
                <a:solidFill>
                  <a:srgbClr val="7F9F7F"/>
                </a:solidFill>
                <a:latin typeface="Courier New"/>
              </a:rPr>
              <a:t>autora</a:t>
            </a:r>
            <a:r>
              <a:rPr lang="en-US" sz="1600" dirty="0">
                <a:solidFill>
                  <a:srgbClr val="7F9F7F"/>
                </a:solidFill>
                <a:latin typeface="Courier New"/>
              </a:rPr>
              <a:t>',</a:t>
            </a:r>
            <a:r>
              <a:rPr lang="en-US" sz="1600" dirty="0">
                <a:solidFill>
                  <a:srgbClr val="DCDCDC"/>
                </a:solidFill>
                <a:latin typeface="Courier New"/>
              </a:rPr>
              <a:t> </a:t>
            </a:r>
            <a:r>
              <a:rPr lang="en-US" sz="1600" dirty="0" err="1">
                <a:solidFill>
                  <a:srgbClr val="DCDCDC"/>
                </a:solidFill>
                <a:latin typeface="Courier New"/>
              </a:rPr>
              <a:t>author_email</a:t>
            </a:r>
            <a:r>
              <a:rPr lang="en-US" sz="1600" dirty="0">
                <a:solidFill>
                  <a:srgbClr val="DCDCDC"/>
                </a:solidFill>
                <a:latin typeface="Courier New"/>
              </a:rPr>
              <a:t>=</a:t>
            </a:r>
            <a:r>
              <a:rPr lang="en-US" sz="1600" dirty="0">
                <a:solidFill>
                  <a:srgbClr val="7F9F7F"/>
                </a:solidFill>
                <a:latin typeface="Courier New"/>
              </a:rPr>
              <a:t>'mailautora@negde.com',</a:t>
            </a:r>
            <a:r>
              <a:rPr lang="en-US" sz="1600" dirty="0">
                <a:solidFill>
                  <a:srgbClr val="DCDCDC"/>
                </a:solidFill>
                <a:latin typeface="Courier New"/>
              </a:rPr>
              <a:t> </a:t>
            </a:r>
            <a:r>
              <a:rPr lang="en-US" sz="1600" dirty="0" err="1">
                <a:solidFill>
                  <a:srgbClr val="DCDCDC"/>
                </a:solidFill>
                <a:latin typeface="Courier New"/>
              </a:rPr>
              <a:t>url</a:t>
            </a:r>
            <a:r>
              <a:rPr lang="en-US" sz="1600" dirty="0">
                <a:solidFill>
                  <a:srgbClr val="DCDCDC"/>
                </a:solidFill>
                <a:latin typeface="Courier New"/>
              </a:rPr>
              <a:t>=</a:t>
            </a:r>
            <a:r>
              <a:rPr lang="en-US" sz="1600" dirty="0">
                <a:solidFill>
                  <a:srgbClr val="7F9F7F"/>
                </a:solidFill>
                <a:latin typeface="Courier New"/>
              </a:rPr>
              <a:t>'http://ulrprojekta.com/',</a:t>
            </a:r>
            <a:r>
              <a:rPr lang="en-US" sz="1600" dirty="0">
                <a:solidFill>
                  <a:srgbClr val="DCDCDC"/>
                </a:solidFill>
                <a:latin typeface="Courier New"/>
              </a:rPr>
              <a:t> </a:t>
            </a:r>
            <a:endParaRPr lang="sr-Latn-RS" sz="1600" dirty="0">
              <a:solidFill>
                <a:srgbClr val="DCDCDC"/>
              </a:solidFill>
              <a:latin typeface="Courier New"/>
            </a:endParaRPr>
          </a:p>
          <a:p>
            <a:pPr lvl="2">
              <a:defRPr/>
            </a:pPr>
            <a:r>
              <a:rPr lang="en-US" sz="1600" dirty="0">
                <a:solidFill>
                  <a:srgbClr val="DCDCDC"/>
                </a:solidFill>
                <a:latin typeface="Courier New"/>
              </a:rPr>
              <a:t>packages=[</a:t>
            </a:r>
            <a:r>
              <a:rPr lang="en-US" sz="1600" dirty="0">
                <a:solidFill>
                  <a:srgbClr val="7F9F7F"/>
                </a:solidFill>
                <a:latin typeface="Courier New"/>
              </a:rPr>
              <a:t>'</a:t>
            </a:r>
            <a:r>
              <a:rPr lang="en-US" sz="1600" dirty="0" err="1">
                <a:solidFill>
                  <a:srgbClr val="7F9F7F"/>
                </a:solidFill>
                <a:latin typeface="Courier New"/>
              </a:rPr>
              <a:t>prvipaket</a:t>
            </a:r>
            <a:r>
              <a:rPr lang="en-US" sz="1600" dirty="0">
                <a:solidFill>
                  <a:srgbClr val="7F9F7F"/>
                </a:solidFill>
                <a:latin typeface="Courier New"/>
              </a:rPr>
              <a:t>', '</a:t>
            </a:r>
            <a:r>
              <a:rPr lang="en-US" sz="1600" dirty="0" err="1">
                <a:solidFill>
                  <a:srgbClr val="7F9F7F"/>
                </a:solidFill>
                <a:latin typeface="Courier New"/>
              </a:rPr>
              <a:t>drugipaket</a:t>
            </a:r>
            <a:r>
              <a:rPr lang="en-US" sz="1600" dirty="0">
                <a:solidFill>
                  <a:srgbClr val="7F9F7F"/>
                </a:solidFill>
                <a:latin typeface="Courier New"/>
              </a:rPr>
              <a:t>', </a:t>
            </a:r>
            <a:endParaRPr lang="sr-Latn-RS" sz="1600" dirty="0">
              <a:solidFill>
                <a:srgbClr val="7F9F7F"/>
              </a:solidFill>
              <a:latin typeface="Courier New"/>
            </a:endParaRPr>
          </a:p>
          <a:p>
            <a:pPr>
              <a:defRPr/>
            </a:pPr>
            <a:r>
              <a:rPr lang="sr-Latn-RS" sz="1600" dirty="0">
                <a:solidFill>
                  <a:srgbClr val="7F9F7F"/>
                </a:solidFill>
                <a:latin typeface="Courier New"/>
              </a:rPr>
              <a:t>		   </a:t>
            </a:r>
            <a:r>
              <a:rPr lang="en-US" sz="1600" dirty="0">
                <a:solidFill>
                  <a:srgbClr val="7F9F7F"/>
                </a:solidFill>
                <a:latin typeface="Courier New"/>
              </a:rPr>
              <a:t>'</a:t>
            </a:r>
            <a:r>
              <a:rPr lang="en-US" sz="1600" dirty="0" err="1">
                <a:solidFill>
                  <a:srgbClr val="7F9F7F"/>
                </a:solidFill>
                <a:latin typeface="Courier New"/>
              </a:rPr>
              <a:t>drugipaket.podpaket</a:t>
            </a:r>
            <a:r>
              <a:rPr lang="en-US" sz="1600" dirty="0">
                <a:solidFill>
                  <a:srgbClr val="7F9F7F"/>
                </a:solidFill>
                <a:latin typeface="Courier New"/>
              </a:rPr>
              <a:t>'],</a:t>
            </a:r>
            <a:r>
              <a:rPr lang="en-US" sz="1600" dirty="0">
                <a:solidFill>
                  <a:srgbClr val="DCDCDC"/>
                </a:solidFill>
                <a:latin typeface="Courier New"/>
              </a:rPr>
              <a:t> </a:t>
            </a:r>
            <a:r>
              <a:rPr lang="en-US" sz="1600" dirty="0" smtClean="0">
                <a:solidFill>
                  <a:srgbClr val="DCDCDC"/>
                </a:solidFill>
                <a:latin typeface="Courier New"/>
              </a:rPr>
              <a:t># </a:t>
            </a:r>
            <a:r>
              <a:rPr lang="en-US" sz="1600" dirty="0" err="1" smtClean="0">
                <a:solidFill>
                  <a:srgbClr val="DCDCDC"/>
                </a:solidFill>
                <a:latin typeface="Courier New"/>
              </a:rPr>
              <a:t>ako</a:t>
            </a:r>
            <a:r>
              <a:rPr lang="en-US" sz="1600" dirty="0" smtClean="0">
                <a:solidFill>
                  <a:srgbClr val="DCDCDC"/>
                </a:solidFill>
                <a:latin typeface="Courier New"/>
              </a:rPr>
              <a:t> je </a:t>
            </a:r>
            <a:r>
              <a:rPr lang="en-US" sz="1600" dirty="0" err="1" smtClean="0">
                <a:solidFill>
                  <a:srgbClr val="DCDCDC"/>
                </a:solidFill>
                <a:latin typeface="Courier New"/>
              </a:rPr>
              <a:t>kod</a:t>
            </a:r>
            <a:r>
              <a:rPr lang="en-US" sz="1600" dirty="0" smtClean="0">
                <a:solidFill>
                  <a:srgbClr val="DCDCDC"/>
                </a:solidFill>
                <a:latin typeface="Courier New"/>
              </a:rPr>
              <a:t> </a:t>
            </a:r>
            <a:r>
              <a:rPr lang="en-US" sz="1600" dirty="0" err="1" smtClean="0">
                <a:solidFill>
                  <a:srgbClr val="DCDCDC"/>
                </a:solidFill>
                <a:latin typeface="Courier New"/>
              </a:rPr>
              <a:t>razvrstan</a:t>
            </a:r>
            <a:r>
              <a:rPr lang="en-US" sz="1600" dirty="0" smtClean="0">
                <a:solidFill>
                  <a:srgbClr val="DCDCDC"/>
                </a:solidFill>
                <a:latin typeface="Courier New"/>
              </a:rPr>
              <a:t> </a:t>
            </a:r>
            <a:r>
              <a:rPr lang="en-US" sz="1600" dirty="0" err="1" smtClean="0">
                <a:solidFill>
                  <a:srgbClr val="DCDCDC"/>
                </a:solidFill>
                <a:latin typeface="Courier New"/>
              </a:rPr>
              <a:t>po</a:t>
            </a:r>
            <a:r>
              <a:rPr lang="en-US" sz="1600" dirty="0" smtClean="0">
                <a:solidFill>
                  <a:srgbClr val="DCDCDC"/>
                </a:solidFill>
                <a:latin typeface="Courier New"/>
              </a:rPr>
              <a:t> </a:t>
            </a:r>
            <a:r>
              <a:rPr lang="en-US" sz="1600" dirty="0" err="1" smtClean="0">
                <a:solidFill>
                  <a:srgbClr val="DCDCDC"/>
                </a:solidFill>
                <a:latin typeface="Courier New"/>
              </a:rPr>
              <a:t>folderima</a:t>
            </a:r>
            <a:r>
              <a:rPr lang="en-US" sz="1600" dirty="0" smtClean="0">
                <a:solidFill>
                  <a:srgbClr val="DCDCDC"/>
                </a:solidFill>
                <a:latin typeface="Courier New"/>
              </a:rPr>
              <a:t> (</a:t>
            </a:r>
            <a:r>
              <a:rPr lang="en-US" sz="1600" dirty="0" err="1" smtClean="0">
                <a:solidFill>
                  <a:srgbClr val="DCDCDC"/>
                </a:solidFill>
                <a:latin typeface="Courier New"/>
              </a:rPr>
              <a:t>paketima</a:t>
            </a:r>
            <a:r>
              <a:rPr lang="en-US" sz="1600" dirty="0" smtClean="0">
                <a:solidFill>
                  <a:srgbClr val="DCDCDC"/>
                </a:solidFill>
                <a:latin typeface="Courier New"/>
              </a:rPr>
              <a:t>)</a:t>
            </a:r>
            <a:endParaRPr lang="sr-Latn-RS" sz="1600" dirty="0">
              <a:solidFill>
                <a:srgbClr val="DCDCDC"/>
              </a:solidFill>
              <a:latin typeface="Courier New"/>
            </a:endParaRPr>
          </a:p>
          <a:p>
            <a:pPr>
              <a:defRPr/>
            </a:pPr>
            <a:r>
              <a:rPr lang="en-US" sz="1600" dirty="0">
                <a:solidFill>
                  <a:srgbClr val="DCDCDC"/>
                </a:solidFill>
                <a:latin typeface="Courier New"/>
              </a:rPr>
              <a:t>)</a:t>
            </a:r>
            <a:endParaRPr lang="en-US" sz="1600" dirty="0">
              <a:solidFill>
                <a:srgbClr val="DCDCDC"/>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17475"/>
            <a:ext cx="7920037" cy="719138"/>
          </a:xfrm>
        </p:spPr>
        <p:txBody>
          <a:bodyPr/>
          <a:lstStyle/>
          <a:p>
            <a:pPr>
              <a:defRPr/>
            </a:pPr>
            <a:r>
              <a:rPr lang="en-US" dirty="0" err="1" smtClean="0">
                <a:effectLst/>
              </a:rPr>
              <a:t>Instalacija</a:t>
            </a:r>
            <a:r>
              <a:rPr lang="en-US" dirty="0" smtClean="0">
                <a:effectLst/>
              </a:rPr>
              <a:t> </a:t>
            </a:r>
            <a:r>
              <a:rPr lang="en-US" dirty="0" err="1" smtClean="0">
                <a:effectLst/>
              </a:rPr>
              <a:t>iz</a:t>
            </a:r>
            <a:r>
              <a:rPr lang="en-US" dirty="0" smtClean="0">
                <a:effectLst/>
              </a:rPr>
              <a:t> setup.</a:t>
            </a:r>
            <a:r>
              <a:rPr lang="sr-Latn-RS" dirty="0" smtClean="0">
                <a:effectLst/>
              </a:rPr>
              <a:t>p</a:t>
            </a:r>
            <a:r>
              <a:rPr lang="en-US" dirty="0" smtClean="0">
                <a:effectLst/>
              </a:rPr>
              <a:t>y</a:t>
            </a:r>
            <a:endParaRPr lang="en-US" dirty="0"/>
          </a:p>
        </p:txBody>
      </p:sp>
      <p:sp>
        <p:nvSpPr>
          <p:cNvPr id="28675" name="Content Placeholder 2"/>
          <p:cNvSpPr>
            <a:spLocks noGrp="1"/>
          </p:cNvSpPr>
          <p:nvPr>
            <p:ph idx="1"/>
          </p:nvPr>
        </p:nvSpPr>
        <p:spPr>
          <a:xfrm>
            <a:off x="457200" y="1052513"/>
            <a:ext cx="8229600" cy="820737"/>
          </a:xfrm>
        </p:spPr>
        <p:txBody>
          <a:bodyPr/>
          <a:lstStyle/>
          <a:p>
            <a:r>
              <a:rPr lang="sv-SE" smtClean="0"/>
              <a:t>Instalacija iz izvornog koda sa setup.py fajlom se obavlja komandom:</a:t>
            </a:r>
            <a:endParaRPr lang="en-US" smtClean="0"/>
          </a:p>
        </p:txBody>
      </p:sp>
      <p:sp>
        <p:nvSpPr>
          <p:cNvPr id="4" name="Rectangle 3"/>
          <p:cNvSpPr/>
          <p:nvPr/>
        </p:nvSpPr>
        <p:spPr>
          <a:xfrm>
            <a:off x="611188" y="2060575"/>
            <a:ext cx="8064500" cy="41767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DCDCDC"/>
                </a:solidFill>
                <a:latin typeface="Courier New"/>
              </a:rPr>
              <a:t>C:\Pygments-1.6&gt; python setup.py install </a:t>
            </a:r>
            <a:endParaRPr lang="sr-Latn-RS" sz="1600" dirty="0">
              <a:solidFill>
                <a:srgbClr val="DCDCDC"/>
              </a:solidFill>
              <a:latin typeface="Courier New"/>
            </a:endParaRPr>
          </a:p>
          <a:p>
            <a:pPr>
              <a:defRPr/>
            </a:pPr>
            <a:r>
              <a:rPr lang="en-US" sz="1600" dirty="0">
                <a:solidFill>
                  <a:srgbClr val="DCDCDC"/>
                </a:solidFill>
                <a:latin typeface="Courier New"/>
              </a:rPr>
              <a:t>copying </a:t>
            </a:r>
            <a:r>
              <a:rPr lang="en-US" sz="1600" dirty="0" err="1">
                <a:solidFill>
                  <a:srgbClr val="DCDCDC"/>
                </a:solidFill>
                <a:latin typeface="Courier New"/>
              </a:rPr>
              <a:t>pygments</a:t>
            </a:r>
            <a:r>
              <a:rPr lang="en-US" sz="1600" dirty="0">
                <a:solidFill>
                  <a:srgbClr val="DCDCDC"/>
                </a:solidFill>
                <a:latin typeface="Courier New"/>
              </a:rPr>
              <a:t>\styles\native.py -&gt; build\lib\</a:t>
            </a:r>
            <a:r>
              <a:rPr lang="en-US" sz="1600" dirty="0" err="1">
                <a:solidFill>
                  <a:srgbClr val="DCDCDC"/>
                </a:solidFill>
                <a:latin typeface="Courier New"/>
              </a:rPr>
              <a:t>pygments</a:t>
            </a:r>
            <a:r>
              <a:rPr lang="en-US" sz="1600" dirty="0">
                <a:solidFill>
                  <a:srgbClr val="DCDCDC"/>
                </a:solidFill>
                <a:latin typeface="Courier New"/>
              </a:rPr>
              <a:t>\styles ... </a:t>
            </a:r>
            <a:endParaRPr lang="sr-Latn-RS" sz="1600" dirty="0">
              <a:solidFill>
                <a:srgbClr val="DCDCDC"/>
              </a:solidFill>
              <a:latin typeface="Courier New"/>
            </a:endParaRPr>
          </a:p>
          <a:p>
            <a:pPr>
              <a:defRPr/>
            </a:pPr>
            <a:r>
              <a:rPr lang="en-US" sz="1600" dirty="0">
                <a:solidFill>
                  <a:srgbClr val="DCDCDC"/>
                </a:solidFill>
                <a:latin typeface="Courier New"/>
              </a:rPr>
              <a:t>Processing Pygments-1.6-py2.7.egg </a:t>
            </a:r>
            <a:endParaRPr lang="sr-Latn-RS" sz="1600" dirty="0">
              <a:solidFill>
                <a:srgbClr val="DCDCDC"/>
              </a:solidFill>
              <a:latin typeface="Courier New"/>
            </a:endParaRPr>
          </a:p>
          <a:p>
            <a:pPr>
              <a:defRPr/>
            </a:pPr>
            <a:r>
              <a:rPr lang="en-US" sz="1600" dirty="0">
                <a:solidFill>
                  <a:srgbClr val="DCDCDC"/>
                </a:solidFill>
                <a:latin typeface="Courier New"/>
              </a:rPr>
              <a:t>creating c:\python27\lib\site-packages\Pygments-1.6-py2.7.egg</a:t>
            </a:r>
            <a:endParaRPr lang="sr-Latn-RS" sz="1600" dirty="0">
              <a:solidFill>
                <a:srgbClr val="DCDCDC"/>
              </a:solidFill>
              <a:latin typeface="Courier New"/>
            </a:endParaRPr>
          </a:p>
          <a:p>
            <a:pPr>
              <a:defRPr/>
            </a:pPr>
            <a:r>
              <a:rPr lang="en-US" sz="1600" dirty="0">
                <a:solidFill>
                  <a:srgbClr val="DCDCDC"/>
                </a:solidFill>
                <a:latin typeface="Courier New"/>
              </a:rPr>
              <a:t>Extracting Pygments-1.6-py2.7.egg to c:\python27\lib\site-packages </a:t>
            </a:r>
            <a:endParaRPr lang="sr-Latn-RS" sz="1600" dirty="0">
              <a:solidFill>
                <a:srgbClr val="DCDCDC"/>
              </a:solidFill>
              <a:latin typeface="Courier New"/>
            </a:endParaRPr>
          </a:p>
          <a:p>
            <a:pPr>
              <a:defRPr/>
            </a:pPr>
            <a:r>
              <a:rPr lang="en-US" sz="1600" dirty="0">
                <a:solidFill>
                  <a:srgbClr val="DCDCDC"/>
                </a:solidFill>
                <a:latin typeface="Courier New"/>
              </a:rPr>
              <a:t>Adding </a:t>
            </a:r>
            <a:r>
              <a:rPr lang="en-US" sz="1600" dirty="0" err="1">
                <a:solidFill>
                  <a:srgbClr val="DCDCDC"/>
                </a:solidFill>
                <a:latin typeface="Courier New"/>
              </a:rPr>
              <a:t>Pygments</a:t>
            </a:r>
            <a:r>
              <a:rPr lang="en-US" sz="1600" dirty="0">
                <a:solidFill>
                  <a:srgbClr val="DCDCDC"/>
                </a:solidFill>
                <a:latin typeface="Courier New"/>
              </a:rPr>
              <a:t> 1.6 to easy-install.pth file </a:t>
            </a:r>
            <a:endParaRPr lang="sr-Latn-RS" sz="1600" dirty="0">
              <a:solidFill>
                <a:srgbClr val="DCDCDC"/>
              </a:solidFill>
              <a:latin typeface="Courier New"/>
            </a:endParaRPr>
          </a:p>
          <a:p>
            <a:pPr>
              <a:defRPr/>
            </a:pPr>
            <a:r>
              <a:rPr lang="en-US" sz="1600" dirty="0">
                <a:solidFill>
                  <a:srgbClr val="DCDCDC"/>
                </a:solidFill>
                <a:latin typeface="Courier New"/>
              </a:rPr>
              <a:t>Installing pygmentize-script.py script to c:\python27\Scripts</a:t>
            </a:r>
            <a:endParaRPr lang="sr-Latn-RS" sz="1600" dirty="0">
              <a:solidFill>
                <a:srgbClr val="DCDCDC"/>
              </a:solidFill>
              <a:latin typeface="Courier New"/>
            </a:endParaRPr>
          </a:p>
          <a:p>
            <a:pPr>
              <a:defRPr/>
            </a:pPr>
            <a:r>
              <a:rPr lang="en-US" sz="1600" dirty="0">
                <a:solidFill>
                  <a:srgbClr val="DCDCDC"/>
                </a:solidFill>
                <a:latin typeface="Courier New"/>
              </a:rPr>
              <a:t>Installing pygmentize.exe script to c:\python27\Scripts</a:t>
            </a:r>
            <a:endParaRPr lang="sr-Latn-RS" sz="1600" dirty="0">
              <a:solidFill>
                <a:srgbClr val="DCDCDC"/>
              </a:solidFill>
              <a:latin typeface="Courier New"/>
            </a:endParaRPr>
          </a:p>
          <a:p>
            <a:pPr>
              <a:defRPr/>
            </a:pPr>
            <a:endParaRPr lang="sr-Latn-RS" sz="1600" dirty="0">
              <a:solidFill>
                <a:srgbClr val="DCDCDC"/>
              </a:solidFill>
              <a:latin typeface="Courier New"/>
            </a:endParaRPr>
          </a:p>
          <a:p>
            <a:pPr>
              <a:defRPr/>
            </a:pPr>
            <a:r>
              <a:rPr lang="en-US" sz="1600" dirty="0">
                <a:solidFill>
                  <a:srgbClr val="DCDCDC"/>
                </a:solidFill>
                <a:latin typeface="Courier New"/>
              </a:rPr>
              <a:t>Installed c:\python27\lib\site-packages\pygments-1.6-py2.7.egg</a:t>
            </a:r>
            <a:endParaRPr lang="sr-Latn-RS" sz="1600" dirty="0">
              <a:solidFill>
                <a:srgbClr val="DCDCDC"/>
              </a:solidFill>
              <a:latin typeface="Courier New"/>
            </a:endParaRPr>
          </a:p>
          <a:p>
            <a:pPr>
              <a:defRPr/>
            </a:pPr>
            <a:r>
              <a:rPr lang="en-US" sz="1600" dirty="0">
                <a:solidFill>
                  <a:srgbClr val="DCDCDC"/>
                </a:solidFill>
                <a:latin typeface="Courier New"/>
              </a:rPr>
              <a:t>Processing dependencies for </a:t>
            </a:r>
            <a:r>
              <a:rPr lang="en-US" sz="1600" dirty="0" err="1">
                <a:solidFill>
                  <a:srgbClr val="DCDCDC"/>
                </a:solidFill>
                <a:latin typeface="Courier New"/>
              </a:rPr>
              <a:t>Pygments</a:t>
            </a:r>
            <a:r>
              <a:rPr lang="en-US" sz="1600" dirty="0">
                <a:solidFill>
                  <a:srgbClr val="DCDCDC"/>
                </a:solidFill>
                <a:latin typeface="Courier New"/>
              </a:rPr>
              <a:t>==1.6 </a:t>
            </a:r>
            <a:endParaRPr lang="sr-Latn-RS" sz="1600" dirty="0">
              <a:solidFill>
                <a:srgbClr val="DCDCDC"/>
              </a:solidFill>
              <a:latin typeface="Courier New"/>
            </a:endParaRPr>
          </a:p>
          <a:p>
            <a:pPr>
              <a:defRPr/>
            </a:pPr>
            <a:r>
              <a:rPr lang="en-US" sz="1600" dirty="0">
                <a:solidFill>
                  <a:srgbClr val="DCDCDC"/>
                </a:solidFill>
                <a:latin typeface="Courier New"/>
              </a:rPr>
              <a:t>Finished processing dependencies for </a:t>
            </a:r>
            <a:r>
              <a:rPr lang="en-US" sz="1600" dirty="0" err="1">
                <a:solidFill>
                  <a:srgbClr val="DCDCDC"/>
                </a:solidFill>
                <a:latin typeface="Courier New"/>
              </a:rPr>
              <a:t>Pygments</a:t>
            </a:r>
            <a:r>
              <a:rPr lang="en-US" sz="1600" dirty="0">
                <a:solidFill>
                  <a:srgbClr val="DCDCDC"/>
                </a:solidFill>
                <a:latin typeface="Courier New"/>
              </a:rPr>
              <a:t>==1.6 </a:t>
            </a:r>
            <a:endParaRPr lang="sr-Latn-RS" sz="1600" dirty="0">
              <a:solidFill>
                <a:srgbClr val="DCDCDC"/>
              </a:solidFill>
              <a:latin typeface="Courier New"/>
            </a:endParaRPr>
          </a:p>
          <a:p>
            <a:pPr>
              <a:defRPr/>
            </a:pPr>
            <a:endParaRPr lang="sr-Latn-RS" sz="1600" dirty="0">
              <a:solidFill>
                <a:srgbClr val="DCDCDC"/>
              </a:solidFill>
              <a:latin typeface="Courier New"/>
            </a:endParaRPr>
          </a:p>
          <a:p>
            <a:pPr>
              <a:defRPr/>
            </a:pPr>
            <a:r>
              <a:rPr lang="en-US" sz="1600" dirty="0">
                <a:solidFill>
                  <a:srgbClr val="DCDCDC"/>
                </a:solidFill>
                <a:latin typeface="Courier New"/>
              </a:rPr>
              <a:t>C:\Pygments-1.6&gt;</a:t>
            </a:r>
            <a:endParaRPr lang="en-US" sz="1600" dirty="0">
              <a:solidFill>
                <a:srgbClr val="DCDCDC"/>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17475"/>
            <a:ext cx="7920037" cy="719138"/>
          </a:xfrm>
        </p:spPr>
        <p:txBody>
          <a:bodyPr/>
          <a:lstStyle/>
          <a:p>
            <a:pPr>
              <a:defRPr/>
            </a:pPr>
            <a:r>
              <a:rPr lang="en-US" dirty="0" err="1" smtClean="0">
                <a:effectLst/>
              </a:rPr>
              <a:t>Kreiranje</a:t>
            </a:r>
            <a:r>
              <a:rPr lang="en-US" dirty="0" smtClean="0">
                <a:effectLst/>
              </a:rPr>
              <a:t> installer-a </a:t>
            </a:r>
            <a:r>
              <a:rPr lang="en-US" dirty="0" err="1" smtClean="0">
                <a:effectLst/>
              </a:rPr>
              <a:t>iz</a:t>
            </a:r>
            <a:r>
              <a:rPr lang="en-US" dirty="0" smtClean="0">
                <a:effectLst/>
              </a:rPr>
              <a:t> setup.</a:t>
            </a:r>
            <a:r>
              <a:rPr lang="sr-Latn-RS" dirty="0" smtClean="0">
                <a:effectLst/>
              </a:rPr>
              <a:t>p</a:t>
            </a:r>
            <a:r>
              <a:rPr lang="en-US" dirty="0" smtClean="0">
                <a:effectLst/>
              </a:rPr>
              <a:t>y</a:t>
            </a:r>
            <a:endParaRPr lang="en-US" dirty="0"/>
          </a:p>
        </p:txBody>
      </p:sp>
      <p:sp>
        <p:nvSpPr>
          <p:cNvPr id="29699" name="Content Placeholder 2"/>
          <p:cNvSpPr>
            <a:spLocks noGrp="1"/>
          </p:cNvSpPr>
          <p:nvPr>
            <p:ph idx="1"/>
          </p:nvPr>
        </p:nvSpPr>
        <p:spPr>
          <a:xfrm>
            <a:off x="457200" y="1268760"/>
            <a:ext cx="8229600" cy="965200"/>
          </a:xfrm>
        </p:spPr>
        <p:txBody>
          <a:bodyPr/>
          <a:lstStyle/>
          <a:p>
            <a:r>
              <a:rPr lang="en-US" dirty="0" err="1" smtClean="0"/>
              <a:t>Kreiranje</a:t>
            </a:r>
            <a:r>
              <a:rPr lang="en-US" dirty="0" smtClean="0"/>
              <a:t> </a:t>
            </a:r>
            <a:r>
              <a:rPr lang="en-US" dirty="0" err="1" smtClean="0"/>
              <a:t>binarnog</a:t>
            </a:r>
            <a:r>
              <a:rPr lang="en-US" dirty="0" smtClean="0"/>
              <a:t> </a:t>
            </a:r>
            <a:r>
              <a:rPr lang="en-US" dirty="0" err="1" smtClean="0"/>
              <a:t>installera</a:t>
            </a:r>
            <a:r>
              <a:rPr lang="en-US" dirty="0" smtClean="0"/>
              <a:t> </a:t>
            </a:r>
            <a:r>
              <a:rPr lang="en-US" dirty="0" err="1" smtClean="0"/>
              <a:t>za</a:t>
            </a:r>
            <a:r>
              <a:rPr lang="en-US" dirty="0" smtClean="0"/>
              <a:t> windows se </a:t>
            </a:r>
            <a:r>
              <a:rPr lang="en-US" dirty="0" err="1" smtClean="0"/>
              <a:t>obavlja</a:t>
            </a:r>
            <a:r>
              <a:rPr lang="en-US" dirty="0" smtClean="0"/>
              <a:t> </a:t>
            </a:r>
            <a:r>
              <a:rPr lang="en-US" dirty="0" err="1" smtClean="0"/>
              <a:t>sledećom</a:t>
            </a:r>
            <a:r>
              <a:rPr lang="en-US" dirty="0" smtClean="0"/>
              <a:t> </a:t>
            </a:r>
            <a:r>
              <a:rPr lang="en-US" dirty="0" err="1" smtClean="0"/>
              <a:t>komandom</a:t>
            </a:r>
            <a:r>
              <a:rPr lang="en-US" dirty="0" smtClean="0"/>
              <a:t>:</a:t>
            </a:r>
          </a:p>
        </p:txBody>
      </p:sp>
      <p:sp>
        <p:nvSpPr>
          <p:cNvPr id="4" name="Rectangle 3"/>
          <p:cNvSpPr/>
          <p:nvPr/>
        </p:nvSpPr>
        <p:spPr>
          <a:xfrm>
            <a:off x="611188" y="2204864"/>
            <a:ext cx="8064500" cy="5762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DCDCDC"/>
                </a:solidFill>
                <a:latin typeface="Courier New"/>
              </a:rPr>
              <a:t>python </a:t>
            </a:r>
            <a:r>
              <a:rPr lang="en-US" sz="1600">
                <a:solidFill>
                  <a:srgbClr val="DCDCDC"/>
                </a:solidFill>
                <a:latin typeface="Courier New"/>
              </a:rPr>
              <a:t>setup.py </a:t>
            </a:r>
            <a:r>
              <a:rPr lang="en-US" sz="1600" smtClean="0">
                <a:solidFill>
                  <a:srgbClr val="DCDCDC"/>
                </a:solidFill>
                <a:latin typeface="Courier New"/>
              </a:rPr>
              <a:t>py2exe</a:t>
            </a:r>
            <a:endParaRPr lang="en-US" sz="1600" dirty="0">
              <a:solidFill>
                <a:srgbClr val="DCDCDC"/>
              </a:solidFill>
              <a:latin typeface="Courier New" pitchFamily="49" charset="0"/>
              <a:cs typeface="Courier New" pitchFamily="49" charset="0"/>
            </a:endParaRPr>
          </a:p>
        </p:txBody>
      </p:sp>
      <p:sp>
        <p:nvSpPr>
          <p:cNvPr id="5" name="Rectangle 4"/>
          <p:cNvSpPr/>
          <p:nvPr/>
        </p:nvSpPr>
        <p:spPr>
          <a:xfrm>
            <a:off x="611560" y="3284984"/>
            <a:ext cx="8064500" cy="3240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smtClean="0">
                <a:solidFill>
                  <a:srgbClr val="DCDCDC"/>
                </a:solidFill>
                <a:latin typeface="Courier New"/>
              </a:rPr>
              <a:t>from </a:t>
            </a:r>
            <a:r>
              <a:rPr lang="en-US" sz="1600" dirty="0" err="1" smtClean="0">
                <a:solidFill>
                  <a:srgbClr val="DCDCDC"/>
                </a:solidFill>
                <a:latin typeface="Courier New"/>
              </a:rPr>
              <a:t>setuptools</a:t>
            </a:r>
            <a:r>
              <a:rPr lang="en-US" sz="1600" dirty="0" smtClean="0">
                <a:solidFill>
                  <a:srgbClr val="DCDCDC"/>
                </a:solidFill>
                <a:latin typeface="Courier New"/>
              </a:rPr>
              <a:t> import setup</a:t>
            </a:r>
          </a:p>
          <a:p>
            <a:pPr>
              <a:defRPr/>
            </a:pPr>
            <a:r>
              <a:rPr lang="en-US" sz="1600" dirty="0" smtClean="0">
                <a:solidFill>
                  <a:srgbClr val="DCDCDC"/>
                </a:solidFill>
                <a:latin typeface="Courier New"/>
              </a:rPr>
              <a:t>import py2exe</a:t>
            </a:r>
          </a:p>
          <a:p>
            <a:pPr>
              <a:defRPr/>
            </a:pPr>
            <a:r>
              <a:rPr lang="en-US" sz="1600" dirty="0" smtClean="0">
                <a:solidFill>
                  <a:srgbClr val="DCDCDC"/>
                </a:solidFill>
                <a:latin typeface="Courier New"/>
              </a:rPr>
              <a:t>import </a:t>
            </a:r>
            <a:r>
              <a:rPr lang="en-US" sz="1600" dirty="0" err="1" smtClean="0">
                <a:solidFill>
                  <a:srgbClr val="DCDCDC"/>
                </a:solidFill>
                <a:latin typeface="Courier New"/>
              </a:rPr>
              <a:t>os</a:t>
            </a:r>
            <a:endParaRPr lang="en-US" sz="1600" dirty="0" smtClean="0">
              <a:solidFill>
                <a:srgbClr val="DCDCDC"/>
              </a:solidFill>
              <a:latin typeface="Courier New"/>
            </a:endParaRPr>
          </a:p>
          <a:p>
            <a:pPr>
              <a:defRPr/>
            </a:pPr>
            <a:endParaRPr lang="en-US" sz="1600" dirty="0" smtClean="0">
              <a:solidFill>
                <a:srgbClr val="DCDCDC"/>
              </a:solidFill>
              <a:latin typeface="Courier New"/>
            </a:endParaRPr>
          </a:p>
          <a:p>
            <a:pPr>
              <a:defRPr/>
            </a:pPr>
            <a:r>
              <a:rPr lang="en-US" sz="1600" dirty="0" smtClean="0">
                <a:solidFill>
                  <a:srgbClr val="DCDCDC"/>
                </a:solidFill>
                <a:latin typeface="Courier New"/>
              </a:rPr>
              <a:t>setup(console=['file_name.py']</a:t>
            </a:r>
          </a:p>
          <a:p>
            <a:pPr>
              <a:defRPr/>
            </a:pPr>
            <a:r>
              <a:rPr lang="en-US" sz="1600" dirty="0" smtClean="0">
                <a:solidFill>
                  <a:srgbClr val="DCDCDC"/>
                </a:solidFill>
                <a:latin typeface="Courier New"/>
              </a:rPr>
              <a:t>     ,</a:t>
            </a:r>
            <a:r>
              <a:rPr lang="en-US" sz="1600" dirty="0" err="1" smtClean="0">
                <a:solidFill>
                  <a:srgbClr val="DCDCDC"/>
                </a:solidFill>
                <a:latin typeface="Courier New"/>
              </a:rPr>
              <a:t>data_files</a:t>
            </a:r>
            <a:r>
              <a:rPr lang="en-US" sz="1600" dirty="0" smtClean="0">
                <a:solidFill>
                  <a:srgbClr val="DCDCDC"/>
                </a:solidFill>
                <a:latin typeface="Courier New"/>
              </a:rPr>
              <a:t> = [("template", templates)]</a:t>
            </a:r>
          </a:p>
          <a:p>
            <a:pPr>
              <a:defRPr/>
            </a:pPr>
            <a:r>
              <a:rPr lang="en-US" sz="1600" dirty="0" smtClean="0">
                <a:solidFill>
                  <a:srgbClr val="DCDCDC"/>
                </a:solidFill>
                <a:latin typeface="Courier New"/>
              </a:rPr>
              <a:t>     ,options={</a:t>
            </a:r>
          </a:p>
          <a:p>
            <a:pPr>
              <a:defRPr/>
            </a:pPr>
            <a:r>
              <a:rPr lang="en-US" sz="1600" dirty="0" smtClean="0">
                <a:solidFill>
                  <a:srgbClr val="DCDCDC"/>
                </a:solidFill>
                <a:latin typeface="Courier New"/>
              </a:rPr>
              <a:t>              "py2exe":{</a:t>
            </a:r>
          </a:p>
          <a:p>
            <a:pPr>
              <a:defRPr/>
            </a:pPr>
            <a:r>
              <a:rPr lang="en-US" sz="1600" dirty="0" smtClean="0">
                <a:solidFill>
                  <a:srgbClr val="DCDCDC"/>
                </a:solidFill>
                <a:latin typeface="Courier New"/>
              </a:rPr>
              <a:t>                        "packages": ["jinja2"] </a:t>
            </a:r>
          </a:p>
          <a:p>
            <a:pPr>
              <a:defRPr/>
            </a:pPr>
            <a:r>
              <a:rPr lang="en-US" sz="1600" dirty="0" smtClean="0">
                <a:solidFill>
                  <a:srgbClr val="DCDCDC"/>
                </a:solidFill>
                <a:latin typeface="Courier New"/>
              </a:rPr>
              <a:t>              }</a:t>
            </a:r>
          </a:p>
          <a:p>
            <a:pPr>
              <a:defRPr/>
            </a:pPr>
            <a:r>
              <a:rPr lang="en-US" sz="1600" dirty="0" smtClean="0">
                <a:solidFill>
                  <a:srgbClr val="DCDCDC"/>
                </a:solidFill>
                <a:latin typeface="Courier New"/>
              </a:rPr>
              <a:t>     )</a:t>
            </a:r>
            <a:endParaRPr lang="en-US" sz="1600" dirty="0">
              <a:solidFill>
                <a:srgbClr val="DCDCDC"/>
              </a:solidFill>
              <a:latin typeface="Courier New" pitchFamily="49" charset="0"/>
              <a:cs typeface="Courier New" pitchFamily="49" charset="0"/>
            </a:endParaRPr>
          </a:p>
        </p:txBody>
      </p:sp>
      <p:sp>
        <p:nvSpPr>
          <p:cNvPr id="6" name="Content Placeholder 2"/>
          <p:cNvSpPr txBox="1">
            <a:spLocks/>
          </p:cNvSpPr>
          <p:nvPr/>
        </p:nvSpPr>
        <p:spPr bwMode="auto">
          <a:xfrm>
            <a:off x="446856" y="2780928"/>
            <a:ext cx="8229600" cy="533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6F6185"/>
              </a:buClr>
              <a:buSzPct val="80000"/>
              <a:buFont typeface="Wingdings" pitchFamily="2" charset="2"/>
              <a:buChar char="l"/>
              <a:tabLst/>
              <a:defRPr/>
            </a:pPr>
            <a: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Primer setup.py </a:t>
            </a:r>
            <a:r>
              <a:rPr kumimoji="0" lang="en-US" sz="26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fajla</a:t>
            </a:r>
            <a: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0"/>
            <a:ext cx="7920037" cy="720725"/>
          </a:xfrm>
        </p:spPr>
        <p:txBody>
          <a:bodyPr/>
          <a:lstStyle/>
          <a:p>
            <a:pPr>
              <a:defRPr/>
            </a:pPr>
            <a:r>
              <a:rPr lang="en-US" dirty="0" err="1" smtClean="0">
                <a:effectLst/>
              </a:rPr>
              <a:t>Instalacija</a:t>
            </a:r>
            <a:r>
              <a:rPr lang="en-US" dirty="0" smtClean="0">
                <a:effectLst/>
              </a:rPr>
              <a:t> </a:t>
            </a:r>
            <a:r>
              <a:rPr lang="en-US" dirty="0" err="1" smtClean="0">
                <a:effectLst/>
              </a:rPr>
              <a:t>za</a:t>
            </a:r>
            <a:r>
              <a:rPr lang="en-US" dirty="0" smtClean="0">
                <a:effectLst/>
              </a:rPr>
              <a:t> </a:t>
            </a:r>
            <a:r>
              <a:rPr lang="en-US" dirty="0" err="1" smtClean="0">
                <a:effectLst/>
              </a:rPr>
              <a:t>razvoj</a:t>
            </a:r>
            <a:endParaRPr lang="en-US" dirty="0"/>
          </a:p>
        </p:txBody>
      </p:sp>
      <p:sp>
        <p:nvSpPr>
          <p:cNvPr id="30723" name="Content Placeholder 2"/>
          <p:cNvSpPr>
            <a:spLocks noGrp="1"/>
          </p:cNvSpPr>
          <p:nvPr>
            <p:ph idx="1"/>
          </p:nvPr>
        </p:nvSpPr>
        <p:spPr>
          <a:xfrm>
            <a:off x="457200" y="1600200"/>
            <a:ext cx="8229600" cy="1684338"/>
          </a:xfrm>
        </p:spPr>
        <p:txBody>
          <a:bodyPr/>
          <a:lstStyle/>
          <a:p>
            <a:r>
              <a:rPr lang="en-US" dirty="0" err="1" smtClean="0"/>
              <a:t>Ukoliko</a:t>
            </a:r>
            <a:r>
              <a:rPr lang="en-US" dirty="0" smtClean="0"/>
              <a:t> </a:t>
            </a:r>
            <a:r>
              <a:rPr lang="en-US" dirty="0" err="1" smtClean="0"/>
              <a:t>kôd</a:t>
            </a:r>
            <a:r>
              <a:rPr lang="en-US" dirty="0" smtClean="0"/>
              <a:t> </a:t>
            </a:r>
            <a:r>
              <a:rPr lang="en-US" dirty="0" err="1" smtClean="0"/>
              <a:t>koji</a:t>
            </a:r>
            <a:r>
              <a:rPr lang="en-US" dirty="0" smtClean="0"/>
              <a:t> </a:t>
            </a:r>
            <a:r>
              <a:rPr lang="en-US" dirty="0" err="1" smtClean="0"/>
              <a:t>želimo</a:t>
            </a:r>
            <a:r>
              <a:rPr lang="en-US" dirty="0" smtClean="0"/>
              <a:t> </a:t>
            </a:r>
            <a:r>
              <a:rPr lang="en-US" dirty="0" err="1" smtClean="0"/>
              <a:t>da</a:t>
            </a:r>
            <a:r>
              <a:rPr lang="en-US" dirty="0" smtClean="0"/>
              <a:t> </a:t>
            </a:r>
            <a:r>
              <a:rPr lang="en-US" dirty="0" err="1" smtClean="0"/>
              <a:t>instaliramo</a:t>
            </a:r>
            <a:r>
              <a:rPr lang="en-US" dirty="0" smtClean="0"/>
              <a:t> </a:t>
            </a:r>
            <a:r>
              <a:rPr lang="en-US" dirty="0" err="1" smtClean="0"/>
              <a:t>još</a:t>
            </a:r>
            <a:r>
              <a:rPr lang="en-US" dirty="0" smtClean="0"/>
              <a:t> </a:t>
            </a:r>
            <a:r>
              <a:rPr lang="en-US" dirty="0" err="1" smtClean="0"/>
              <a:t>uvek</a:t>
            </a:r>
            <a:r>
              <a:rPr lang="en-US" dirty="0" smtClean="0"/>
              <a:t> </a:t>
            </a:r>
            <a:r>
              <a:rPr lang="en-US" dirty="0" err="1" smtClean="0"/>
              <a:t>razvijamo</a:t>
            </a:r>
            <a:r>
              <a:rPr lang="en-US" dirty="0" smtClean="0"/>
              <a:t> a </a:t>
            </a:r>
            <a:r>
              <a:rPr lang="en-US" dirty="0" err="1" smtClean="0"/>
              <a:t>želimo</a:t>
            </a:r>
            <a:r>
              <a:rPr lang="en-US" dirty="0" smtClean="0"/>
              <a:t> </a:t>
            </a:r>
            <a:r>
              <a:rPr lang="en-US" dirty="0" err="1" smtClean="0"/>
              <a:t>da</a:t>
            </a:r>
            <a:r>
              <a:rPr lang="en-US" dirty="0" smtClean="0"/>
              <a:t> </a:t>
            </a:r>
            <a:r>
              <a:rPr lang="en-US" dirty="0" err="1" smtClean="0"/>
              <a:t>izbegnemo</a:t>
            </a:r>
            <a:r>
              <a:rPr lang="en-US" dirty="0" smtClean="0"/>
              <a:t> </a:t>
            </a:r>
            <a:r>
              <a:rPr lang="en-US" dirty="0" err="1" smtClean="0"/>
              <a:t>ponovnu</a:t>
            </a:r>
            <a:r>
              <a:rPr lang="en-US" dirty="0" smtClean="0"/>
              <a:t> </a:t>
            </a:r>
            <a:r>
              <a:rPr lang="en-US" dirty="0" err="1" smtClean="0"/>
              <a:t>instalaciju</a:t>
            </a:r>
            <a:r>
              <a:rPr lang="en-US" dirty="0" smtClean="0"/>
              <a:t> </a:t>
            </a:r>
            <a:r>
              <a:rPr lang="en-US" dirty="0" err="1" smtClean="0"/>
              <a:t>posle</a:t>
            </a:r>
            <a:r>
              <a:rPr lang="en-US" dirty="0" smtClean="0"/>
              <a:t> </a:t>
            </a:r>
            <a:r>
              <a:rPr lang="en-US" dirty="0" err="1" smtClean="0"/>
              <a:t>svake</a:t>
            </a:r>
            <a:r>
              <a:rPr lang="en-US" dirty="0" smtClean="0"/>
              <a:t> </a:t>
            </a:r>
            <a:r>
              <a:rPr lang="en-US" dirty="0" err="1" smtClean="0"/>
              <a:t>izmene</a:t>
            </a:r>
            <a:r>
              <a:rPr lang="en-US" dirty="0" smtClean="0"/>
              <a:t> </a:t>
            </a:r>
            <a:r>
              <a:rPr lang="en-US" dirty="0" err="1" smtClean="0"/>
              <a:t>potrebno</a:t>
            </a:r>
            <a:r>
              <a:rPr lang="en-US" dirty="0" smtClean="0"/>
              <a:t> je </a:t>
            </a:r>
            <a:r>
              <a:rPr lang="en-US" dirty="0" err="1" smtClean="0"/>
              <a:t>da</a:t>
            </a:r>
            <a:r>
              <a:rPr lang="en-US" dirty="0" smtClean="0"/>
              <a:t> </a:t>
            </a:r>
            <a:r>
              <a:rPr lang="en-US" dirty="0" err="1" smtClean="0"/>
              <a:t>instaliramo</a:t>
            </a:r>
            <a:r>
              <a:rPr lang="en-US" dirty="0" smtClean="0"/>
              <a:t> </a:t>
            </a:r>
            <a:r>
              <a:rPr lang="en-US" dirty="0" err="1" smtClean="0"/>
              <a:t>paket</a:t>
            </a:r>
            <a:r>
              <a:rPr lang="en-US" dirty="0" smtClean="0"/>
              <a:t> </a:t>
            </a:r>
            <a:r>
              <a:rPr lang="en-US" dirty="0" err="1" smtClean="0"/>
              <a:t>na</a:t>
            </a:r>
            <a:r>
              <a:rPr lang="en-US" dirty="0" smtClean="0"/>
              <a:t> </a:t>
            </a:r>
            <a:r>
              <a:rPr lang="en-US" dirty="0" err="1" smtClean="0"/>
              <a:t>sledeći</a:t>
            </a:r>
            <a:r>
              <a:rPr lang="en-US" dirty="0" smtClean="0"/>
              <a:t> </a:t>
            </a:r>
            <a:r>
              <a:rPr lang="en-US" dirty="0" err="1" smtClean="0"/>
              <a:t>način</a:t>
            </a:r>
            <a:endParaRPr lang="en-US" dirty="0" smtClean="0"/>
          </a:p>
        </p:txBody>
      </p:sp>
      <p:sp>
        <p:nvSpPr>
          <p:cNvPr id="4" name="Rectangle 3"/>
          <p:cNvSpPr/>
          <p:nvPr/>
        </p:nvSpPr>
        <p:spPr>
          <a:xfrm>
            <a:off x="611188" y="3357563"/>
            <a:ext cx="8064500" cy="43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DCDCDC"/>
                </a:solidFill>
                <a:latin typeface="Courier New"/>
              </a:rPr>
              <a:t>python setup.py develop</a:t>
            </a:r>
            <a:endParaRPr lang="en-US" sz="1600" dirty="0">
              <a:solidFill>
                <a:srgbClr val="DCDCDC"/>
              </a:solidFill>
              <a:latin typeface="Courier New" pitchFamily="49" charset="0"/>
              <a:cs typeface="Courier New" pitchFamily="49" charset="0"/>
            </a:endParaRPr>
          </a:p>
        </p:txBody>
      </p:sp>
      <p:sp>
        <p:nvSpPr>
          <p:cNvPr id="30725" name="Content Placeholder 2"/>
          <p:cNvSpPr txBox="1">
            <a:spLocks/>
          </p:cNvSpPr>
          <p:nvPr/>
        </p:nvSpPr>
        <p:spPr bwMode="auto">
          <a:xfrm>
            <a:off x="468313" y="3832225"/>
            <a:ext cx="8229600" cy="533400"/>
          </a:xfrm>
          <a:prstGeom prst="rect">
            <a:avLst/>
          </a:prstGeom>
          <a:noFill/>
          <a:ln w="9525">
            <a:noFill/>
            <a:miter lim="800000"/>
            <a:headEnd/>
            <a:tailEnd/>
          </a:ln>
        </p:spPr>
        <p:txBody>
          <a:bodyPr/>
          <a:lstStyle/>
          <a:p>
            <a:pPr marL="342900" indent="-342900" eaLnBrk="0" hangingPunct="0">
              <a:spcBef>
                <a:spcPct val="20000"/>
              </a:spcBef>
              <a:buClr>
                <a:srgbClr val="6F6185"/>
              </a:buClr>
              <a:buSzPct val="80000"/>
              <a:buFont typeface="Wingdings" pitchFamily="2" charset="2"/>
              <a:buChar char="l"/>
            </a:pPr>
            <a:r>
              <a:rPr lang="fi-FI" sz="2600"/>
              <a:t>Za deinstalaciju razvojnog paketa koristi se:</a:t>
            </a:r>
            <a:endParaRPr lang="en-US" sz="2600">
              <a:cs typeface="Arial" pitchFamily="34" charset="0"/>
            </a:endParaRPr>
          </a:p>
        </p:txBody>
      </p:sp>
      <p:sp>
        <p:nvSpPr>
          <p:cNvPr id="6" name="Rectangle 5"/>
          <p:cNvSpPr/>
          <p:nvPr/>
        </p:nvSpPr>
        <p:spPr>
          <a:xfrm>
            <a:off x="611188" y="4437063"/>
            <a:ext cx="8064500" cy="43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latin typeface="Courier New" pitchFamily="49" charset="0"/>
                <a:cs typeface="Courier New" pitchFamily="49" charset="0"/>
              </a:rPr>
              <a:t>python setup.py develop --uninstall</a:t>
            </a:r>
            <a:endParaRPr lang="en-US" sz="1600" dirty="0">
              <a:solidFill>
                <a:srgbClr val="DCDCDC"/>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17475"/>
            <a:ext cx="7920037" cy="719138"/>
          </a:xfrm>
        </p:spPr>
        <p:txBody>
          <a:bodyPr/>
          <a:lstStyle/>
          <a:p>
            <a:pPr>
              <a:defRPr/>
            </a:pPr>
            <a:r>
              <a:rPr lang="en-US" dirty="0" err="1" smtClean="0">
                <a:effectLst/>
              </a:rPr>
              <a:t>Zadatak</a:t>
            </a:r>
            <a:endParaRPr lang="en-US" dirty="0"/>
          </a:p>
        </p:txBody>
      </p:sp>
      <p:sp>
        <p:nvSpPr>
          <p:cNvPr id="31747" name="Content Placeholder 2"/>
          <p:cNvSpPr>
            <a:spLocks noGrp="1"/>
          </p:cNvSpPr>
          <p:nvPr>
            <p:ph idx="1"/>
          </p:nvPr>
        </p:nvSpPr>
        <p:spPr/>
        <p:txBody>
          <a:bodyPr/>
          <a:lstStyle/>
          <a:p>
            <a:r>
              <a:rPr lang="en-US" dirty="0" err="1" smtClean="0"/>
              <a:t>Kreirati</a:t>
            </a:r>
            <a:r>
              <a:rPr lang="en-US" dirty="0" smtClean="0"/>
              <a:t> </a:t>
            </a:r>
            <a:r>
              <a:rPr lang="en-US" dirty="0" err="1" smtClean="0"/>
              <a:t>fajl</a:t>
            </a:r>
            <a:r>
              <a:rPr lang="en-US" dirty="0" smtClean="0"/>
              <a:t> gsearch.py </a:t>
            </a:r>
            <a:r>
              <a:rPr lang="en-US" dirty="0" err="1" smtClean="0"/>
              <a:t>sa</a:t>
            </a:r>
            <a:r>
              <a:rPr lang="en-US" dirty="0" smtClean="0"/>
              <a:t> </a:t>
            </a:r>
            <a:r>
              <a:rPr lang="en-US" dirty="0" err="1" smtClean="0"/>
              <a:t>sadržajem</a:t>
            </a:r>
            <a:r>
              <a:rPr lang="en-US" dirty="0" smtClean="0"/>
              <a:t> </a:t>
            </a:r>
            <a:r>
              <a:rPr lang="en-US" dirty="0" err="1" smtClean="0"/>
              <a:t>sa</a:t>
            </a:r>
            <a:r>
              <a:rPr lang="en-US" dirty="0" smtClean="0"/>
              <a:t> </a:t>
            </a:r>
            <a:r>
              <a:rPr lang="en-US" dirty="0" err="1" smtClean="0"/>
              <a:t>sledećeg</a:t>
            </a:r>
            <a:r>
              <a:rPr lang="en-US" dirty="0" smtClean="0"/>
              <a:t> </a:t>
            </a:r>
            <a:r>
              <a:rPr lang="en-US" dirty="0" err="1" smtClean="0"/>
              <a:t>slajda</a:t>
            </a:r>
            <a:r>
              <a:rPr lang="en-US" dirty="0" smtClean="0"/>
              <a:t>.</a:t>
            </a:r>
          </a:p>
          <a:p>
            <a:r>
              <a:rPr lang="en-US" dirty="0" err="1" smtClean="0"/>
              <a:t>Napraviti</a:t>
            </a:r>
            <a:r>
              <a:rPr lang="en-US" dirty="0" smtClean="0"/>
              <a:t> setup.py </a:t>
            </a:r>
            <a:r>
              <a:rPr lang="en-US" dirty="0" err="1" smtClean="0"/>
              <a:t>za</a:t>
            </a:r>
            <a:r>
              <a:rPr lang="en-US" dirty="0" smtClean="0"/>
              <a:t> </a:t>
            </a:r>
            <a:r>
              <a:rPr lang="en-US" dirty="0" err="1" smtClean="0"/>
              <a:t>njega</a:t>
            </a:r>
            <a:r>
              <a:rPr lang="en-US" dirty="0" smtClean="0"/>
              <a:t> </a:t>
            </a:r>
            <a:r>
              <a:rPr lang="en-US" dirty="0" err="1" smtClean="0"/>
              <a:t>i</a:t>
            </a:r>
            <a:r>
              <a:rPr lang="en-US" dirty="0" smtClean="0"/>
              <a:t> </a:t>
            </a:r>
            <a:r>
              <a:rPr lang="en-US" dirty="0" err="1" smtClean="0"/>
              <a:t>instalirati</a:t>
            </a:r>
            <a:r>
              <a:rPr lang="en-US" dirty="0" smtClean="0"/>
              <a:t> </a:t>
            </a:r>
            <a:r>
              <a:rPr lang="en-US" dirty="0" err="1" smtClean="0"/>
              <a:t>ga</a:t>
            </a:r>
            <a:r>
              <a:rPr lang="en-US" dirty="0" smtClean="0"/>
              <a:t> u </a:t>
            </a:r>
            <a:r>
              <a:rPr lang="en-US" i="1" dirty="0" smtClean="0"/>
              <a:t>develop</a:t>
            </a:r>
            <a:r>
              <a:rPr lang="en-US" dirty="0" smtClean="0"/>
              <a:t> </a:t>
            </a:r>
            <a:r>
              <a:rPr lang="en-US" dirty="0" err="1" smtClean="0"/>
              <a:t>modu</a:t>
            </a:r>
            <a:r>
              <a:rPr lang="en-US" dirty="0" smtClean="0"/>
              <a:t>.</a:t>
            </a:r>
          </a:p>
          <a:p>
            <a:r>
              <a:rPr lang="en-US" dirty="0" err="1" smtClean="0"/>
              <a:t>Pokrenuti</a:t>
            </a:r>
            <a:r>
              <a:rPr lang="en-US" dirty="0" smtClean="0"/>
              <a:t> </a:t>
            </a:r>
            <a:r>
              <a:rPr lang="en-US" dirty="0" err="1" smtClean="0"/>
              <a:t>IPyhon</a:t>
            </a:r>
            <a:r>
              <a:rPr lang="en-US" dirty="0" smtClean="0"/>
              <a:t> </a:t>
            </a:r>
            <a:r>
              <a:rPr lang="en-US" dirty="0" err="1" smtClean="0"/>
              <a:t>sa</a:t>
            </a:r>
            <a:r>
              <a:rPr lang="en-US" dirty="0" smtClean="0"/>
              <a:t> </a:t>
            </a:r>
            <a:r>
              <a:rPr lang="en-US" dirty="0" err="1" smtClean="0"/>
              <a:t>proizvoljne</a:t>
            </a:r>
            <a:r>
              <a:rPr lang="en-US" dirty="0" smtClean="0"/>
              <a:t> </a:t>
            </a:r>
            <a:r>
              <a:rPr lang="en-US" dirty="0" err="1" smtClean="0"/>
              <a:t>lokacije</a:t>
            </a:r>
            <a:r>
              <a:rPr lang="en-US" dirty="0" smtClean="0"/>
              <a:t> </a:t>
            </a:r>
            <a:r>
              <a:rPr lang="en-US" dirty="0" err="1" smtClean="0"/>
              <a:t>i</a:t>
            </a:r>
            <a:r>
              <a:rPr lang="en-US" dirty="0" smtClean="0"/>
              <a:t> </a:t>
            </a:r>
            <a:r>
              <a:rPr lang="en-US" dirty="0" err="1" smtClean="0"/>
              <a:t>importovati</a:t>
            </a:r>
            <a:r>
              <a:rPr lang="en-US" dirty="0" smtClean="0"/>
              <a:t> </a:t>
            </a:r>
            <a:r>
              <a:rPr lang="en-US" dirty="0" err="1" smtClean="0"/>
              <a:t>gsearch</a:t>
            </a:r>
            <a:r>
              <a:rPr lang="en-US" dirty="0" smtClean="0"/>
              <a:t> </a:t>
            </a:r>
            <a:r>
              <a:rPr lang="en-US" dirty="0" err="1" smtClean="0"/>
              <a:t>modul</a:t>
            </a:r>
            <a:r>
              <a:rPr lang="en-US" dirty="0" smtClean="0"/>
              <a:t>.</a:t>
            </a:r>
          </a:p>
          <a:p>
            <a:r>
              <a:rPr lang="en-US" dirty="0" err="1" smtClean="0"/>
              <a:t>Pozvati</a:t>
            </a:r>
            <a:r>
              <a:rPr lang="en-US" dirty="0" smtClean="0"/>
              <a:t> search </a:t>
            </a:r>
            <a:r>
              <a:rPr lang="en-US" dirty="0" err="1" smtClean="0"/>
              <a:t>funkciju</a:t>
            </a:r>
            <a:r>
              <a:rPr lang="en-US" dirty="0" smtClean="0"/>
              <a:t>.</a:t>
            </a:r>
          </a:p>
          <a:p>
            <a:r>
              <a:rPr lang="en-US" dirty="0" err="1" smtClean="0"/>
              <a:t>Izmeniti</a:t>
            </a:r>
            <a:r>
              <a:rPr lang="en-US" dirty="0" smtClean="0"/>
              <a:t> search </a:t>
            </a:r>
            <a:r>
              <a:rPr lang="en-US" dirty="0" err="1" smtClean="0"/>
              <a:t>funkciju</a:t>
            </a:r>
            <a:r>
              <a:rPr lang="en-US" dirty="0" smtClean="0"/>
              <a:t>.</a:t>
            </a:r>
          </a:p>
          <a:p>
            <a:r>
              <a:rPr lang="en-US" dirty="0" err="1" smtClean="0"/>
              <a:t>Importovati</a:t>
            </a:r>
            <a:r>
              <a:rPr lang="en-US" dirty="0" smtClean="0"/>
              <a:t> </a:t>
            </a:r>
            <a:r>
              <a:rPr lang="en-US" dirty="0" err="1" smtClean="0"/>
              <a:t>gsearch</a:t>
            </a:r>
            <a:r>
              <a:rPr lang="en-US" dirty="0" smtClean="0"/>
              <a:t> </a:t>
            </a:r>
            <a:r>
              <a:rPr lang="en-US" dirty="0" err="1" smtClean="0"/>
              <a:t>modul</a:t>
            </a:r>
            <a:r>
              <a:rPr lang="en-US" dirty="0" smtClean="0"/>
              <a:t> </a:t>
            </a:r>
            <a:r>
              <a:rPr lang="en-US" dirty="0" err="1" smtClean="0"/>
              <a:t>i</a:t>
            </a:r>
            <a:r>
              <a:rPr lang="en-US" dirty="0" smtClean="0"/>
              <a:t> </a:t>
            </a:r>
            <a:r>
              <a:rPr lang="en-US" dirty="0" err="1" smtClean="0"/>
              <a:t>verifikovati</a:t>
            </a:r>
            <a:r>
              <a:rPr lang="en-US" dirty="0" smtClean="0"/>
              <a:t> </a:t>
            </a:r>
            <a:r>
              <a:rPr lang="en-US" dirty="0" err="1" smtClean="0"/>
              <a:t>da</a:t>
            </a:r>
            <a:r>
              <a:rPr lang="en-US" dirty="0" smtClean="0"/>
              <a:t> je </a:t>
            </a:r>
            <a:r>
              <a:rPr lang="en-US" dirty="0" err="1" smtClean="0"/>
              <a:t>izmenjen</a:t>
            </a:r>
            <a:r>
              <a:rPr lang="sr-Latn-RS" dirty="0" smtClean="0"/>
              <a:t> (pomoć : reload modula)</a:t>
            </a:r>
            <a:r>
              <a:rPr lang="en-US" dirty="0"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457200" y="1052513"/>
            <a:ext cx="8229600" cy="1036637"/>
          </a:xfrm>
        </p:spPr>
        <p:txBody>
          <a:bodyPr/>
          <a:lstStyle/>
          <a:p>
            <a:r>
              <a:rPr lang="en-US" smtClean="0"/>
              <a:t>Primer:</a:t>
            </a:r>
          </a:p>
          <a:p>
            <a:pPr>
              <a:buFont typeface="Wingdings" pitchFamily="2" charset="2"/>
              <a:buNone/>
            </a:pPr>
            <a:r>
              <a:rPr lang="vi-VN" sz="1600" smtClean="0"/>
              <a:t>Preuzeto sa </a:t>
            </a:r>
            <a:r>
              <a:rPr lang="vi-VN" sz="1600" smtClean="0">
                <a:hlinkClick r:id="rId2"/>
              </a:rPr>
              <a:t>http://www.pythonforbeginners.com/code-snippets-source-code/google-command-line-script/</a:t>
            </a:r>
            <a:r>
              <a:rPr lang="vi-VN" sz="1600" smtClean="0"/>
              <a:t> i prilagođeno kursu.</a:t>
            </a:r>
            <a:endParaRPr lang="en-US" sz="1600" smtClean="0"/>
          </a:p>
        </p:txBody>
      </p:sp>
      <p:sp>
        <p:nvSpPr>
          <p:cNvPr id="4" name="Rectangle 3"/>
          <p:cNvSpPr/>
          <p:nvPr/>
        </p:nvSpPr>
        <p:spPr>
          <a:xfrm>
            <a:off x="611188" y="2133600"/>
            <a:ext cx="8064500" cy="42481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rgbClr val="E3CEAB"/>
                </a:solidFill>
                <a:latin typeface="Courier New" pitchFamily="49" charset="0"/>
                <a:cs typeface="Courier New" pitchFamily="49" charset="0"/>
              </a:rPr>
              <a:t>import</a:t>
            </a:r>
            <a:r>
              <a:rPr lang="en-US" sz="1400" dirty="0">
                <a:solidFill>
                  <a:srgbClr val="DCDCDC"/>
                </a:solidFill>
                <a:latin typeface="Courier New" pitchFamily="49" charset="0"/>
                <a:cs typeface="Courier New" pitchFamily="49" charset="0"/>
              </a:rPr>
              <a:t> urllib2 </a:t>
            </a:r>
            <a:endParaRPr lang="sr-Latn-RS" sz="1400" dirty="0">
              <a:solidFill>
                <a:srgbClr val="DCDCDC"/>
              </a:solidFill>
              <a:latin typeface="Courier New" pitchFamily="49" charset="0"/>
              <a:cs typeface="Courier New" pitchFamily="49" charset="0"/>
            </a:endParaRPr>
          </a:p>
          <a:p>
            <a:pPr>
              <a:defRPr/>
            </a:pPr>
            <a:r>
              <a:rPr lang="en-US" sz="1400" dirty="0">
                <a:solidFill>
                  <a:srgbClr val="E3CEAB"/>
                </a:solidFill>
                <a:latin typeface="Courier New" pitchFamily="49" charset="0"/>
                <a:cs typeface="Courier New" pitchFamily="49" charset="0"/>
              </a:rPr>
              <a:t>import</a:t>
            </a:r>
            <a:r>
              <a:rPr lang="en-US" sz="1400" dirty="0">
                <a:solidFill>
                  <a:srgbClr val="DCDCDC"/>
                </a:solidFill>
                <a:latin typeface="Courier New" pitchFamily="49" charset="0"/>
                <a:cs typeface="Courier New" pitchFamily="49" charset="0"/>
              </a:rPr>
              <a:t> </a:t>
            </a:r>
            <a:r>
              <a:rPr lang="en-US" sz="1400" dirty="0" err="1">
                <a:solidFill>
                  <a:srgbClr val="DCDCDC"/>
                </a:solidFill>
                <a:latin typeface="Courier New" pitchFamily="49" charset="0"/>
                <a:cs typeface="Courier New" pitchFamily="49" charset="0"/>
              </a:rPr>
              <a:t>urllib</a:t>
            </a:r>
            <a:r>
              <a:rPr lang="en-US" sz="1400" dirty="0">
                <a:solidFill>
                  <a:srgbClr val="DCDCDC"/>
                </a:solidFill>
                <a:latin typeface="Courier New" pitchFamily="49" charset="0"/>
                <a:cs typeface="Courier New" pitchFamily="49" charset="0"/>
              </a:rPr>
              <a:t> </a:t>
            </a:r>
            <a:endParaRPr lang="sr-Latn-RS" sz="1400" dirty="0">
              <a:solidFill>
                <a:srgbClr val="DCDCDC"/>
              </a:solidFill>
              <a:latin typeface="Courier New" pitchFamily="49" charset="0"/>
              <a:cs typeface="Courier New" pitchFamily="49" charset="0"/>
            </a:endParaRPr>
          </a:p>
          <a:p>
            <a:pPr>
              <a:defRPr/>
            </a:pPr>
            <a:r>
              <a:rPr lang="en-US" sz="1400" dirty="0">
                <a:solidFill>
                  <a:srgbClr val="E3CEAB"/>
                </a:solidFill>
                <a:latin typeface="Courier New" pitchFamily="49" charset="0"/>
                <a:cs typeface="Courier New" pitchFamily="49" charset="0"/>
              </a:rPr>
              <a:t>import</a:t>
            </a:r>
            <a:r>
              <a:rPr lang="en-US" sz="1400" dirty="0">
                <a:solidFill>
                  <a:srgbClr val="DCDCDC"/>
                </a:solidFill>
                <a:latin typeface="Courier New" pitchFamily="49" charset="0"/>
                <a:cs typeface="Courier New" pitchFamily="49" charset="0"/>
              </a:rPr>
              <a:t> </a:t>
            </a:r>
            <a:r>
              <a:rPr lang="en-US" sz="1400" dirty="0" err="1">
                <a:solidFill>
                  <a:srgbClr val="DCDCDC"/>
                </a:solidFill>
                <a:latin typeface="Courier New" pitchFamily="49" charset="0"/>
                <a:cs typeface="Courier New" pitchFamily="49" charset="0"/>
              </a:rPr>
              <a:t>json</a:t>
            </a:r>
            <a:r>
              <a:rPr lang="en-US" sz="1400" dirty="0">
                <a:solidFill>
                  <a:srgbClr val="DCDCDC"/>
                </a:solidFill>
                <a:latin typeface="Courier New" pitchFamily="49" charset="0"/>
                <a:cs typeface="Courier New" pitchFamily="49" charset="0"/>
              </a:rPr>
              <a:t> </a:t>
            </a:r>
            <a:endParaRPr lang="sr-Latn-RS" sz="1400" dirty="0">
              <a:solidFill>
                <a:srgbClr val="DCDCDC"/>
              </a:solidFill>
              <a:latin typeface="Courier New" pitchFamily="49" charset="0"/>
              <a:cs typeface="Courier New" pitchFamily="49" charset="0"/>
            </a:endParaRPr>
          </a:p>
          <a:p>
            <a:pPr>
              <a:defRPr/>
            </a:pPr>
            <a:endParaRPr lang="sr-Latn-RS" sz="1400" dirty="0">
              <a:solidFill>
                <a:srgbClr val="DCDCDC"/>
              </a:solidFill>
              <a:latin typeface="Courier New" pitchFamily="49" charset="0"/>
              <a:cs typeface="Courier New" pitchFamily="49" charset="0"/>
            </a:endParaRPr>
          </a:p>
          <a:p>
            <a:pPr>
              <a:defRPr/>
            </a:pPr>
            <a:r>
              <a:rPr lang="en-US" sz="1400" dirty="0">
                <a:solidFill>
                  <a:srgbClr val="E3CEAB"/>
                </a:solidFill>
                <a:latin typeface="Courier New" pitchFamily="49" charset="0"/>
                <a:cs typeface="Courier New" pitchFamily="49" charset="0"/>
              </a:rPr>
              <a:t>def</a:t>
            </a:r>
            <a:r>
              <a:rPr lang="en-US" sz="1400" dirty="0">
                <a:solidFill>
                  <a:srgbClr val="DCDCDC"/>
                </a:solidFill>
                <a:latin typeface="Courier New" pitchFamily="49" charset="0"/>
                <a:cs typeface="Courier New" pitchFamily="49" charset="0"/>
              </a:rPr>
              <a:t> </a:t>
            </a:r>
            <a:r>
              <a:rPr lang="en-US" sz="1400" dirty="0">
                <a:solidFill>
                  <a:srgbClr val="EFEF8F"/>
                </a:solidFill>
                <a:latin typeface="Courier New" pitchFamily="49" charset="0"/>
                <a:cs typeface="Courier New" pitchFamily="49" charset="0"/>
              </a:rPr>
              <a:t>search</a:t>
            </a:r>
            <a:r>
              <a:rPr lang="en-US" sz="1400" dirty="0">
                <a:solidFill>
                  <a:srgbClr val="DCDCDC"/>
                </a:solidFill>
                <a:latin typeface="Courier New" pitchFamily="49" charset="0"/>
                <a:cs typeface="Courier New" pitchFamily="49" charset="0"/>
              </a:rPr>
              <a:t>(query): </a:t>
            </a:r>
            <a:endParaRPr lang="sr-Latn-RS" sz="1400" dirty="0">
              <a:solidFill>
                <a:srgbClr val="DCDCDC"/>
              </a:solidFill>
              <a:latin typeface="Courier New" pitchFamily="49" charset="0"/>
              <a:cs typeface="Courier New" pitchFamily="49" charset="0"/>
            </a:endParaRPr>
          </a:p>
          <a:p>
            <a:pPr>
              <a:defRPr/>
            </a:pPr>
            <a:endParaRPr lang="sr-Latn-RS" sz="1400" dirty="0">
              <a:solidFill>
                <a:srgbClr val="DCDCDC"/>
              </a:solidFill>
              <a:latin typeface="Courier New" pitchFamily="49" charset="0"/>
              <a:cs typeface="Courier New" pitchFamily="49" charset="0"/>
            </a:endParaRPr>
          </a:p>
          <a:p>
            <a:pPr lvl="1">
              <a:defRPr/>
            </a:pPr>
            <a:r>
              <a:rPr lang="en-US" sz="1400" dirty="0" err="1">
                <a:solidFill>
                  <a:srgbClr val="DCDCDC"/>
                </a:solidFill>
                <a:latin typeface="Courier New" pitchFamily="49" charset="0"/>
                <a:cs typeface="Courier New" pitchFamily="49" charset="0"/>
              </a:rPr>
              <a:t>url</a:t>
            </a:r>
            <a:r>
              <a:rPr lang="en-US" sz="1400" dirty="0">
                <a:solidFill>
                  <a:srgbClr val="DCDCDC"/>
                </a:solidFill>
                <a:latin typeface="Courier New" pitchFamily="49" charset="0"/>
                <a:cs typeface="Courier New" pitchFamily="49" charset="0"/>
              </a:rPr>
              <a:t> = </a:t>
            </a:r>
            <a:r>
              <a:rPr lang="en-US" sz="1400" dirty="0">
                <a:solidFill>
                  <a:srgbClr val="CC9393"/>
                </a:solidFill>
                <a:latin typeface="Courier New" pitchFamily="49" charset="0"/>
                <a:cs typeface="Courier New" pitchFamily="49" charset="0"/>
              </a:rPr>
              <a:t>"http://ajax.googleapis.com/ajax/services/search/web?v=1.0&amp;"</a:t>
            </a:r>
            <a:r>
              <a:rPr lang="en-US" sz="1400" dirty="0">
                <a:solidFill>
                  <a:srgbClr val="DCDCDC"/>
                </a:solidFill>
                <a:latin typeface="Courier New" pitchFamily="49" charset="0"/>
                <a:cs typeface="Courier New" pitchFamily="49" charset="0"/>
              </a:rPr>
              <a:t> </a:t>
            </a:r>
            <a:endParaRPr lang="sr-Latn-RS" sz="1400" dirty="0">
              <a:solidFill>
                <a:srgbClr val="DCDCDC"/>
              </a:solidFill>
              <a:latin typeface="Courier New" pitchFamily="49" charset="0"/>
              <a:cs typeface="Courier New" pitchFamily="49" charset="0"/>
            </a:endParaRPr>
          </a:p>
          <a:p>
            <a:pPr lvl="1">
              <a:defRPr/>
            </a:pPr>
            <a:endParaRPr lang="sr-Latn-RS" sz="1400" dirty="0">
              <a:solidFill>
                <a:srgbClr val="DCDCDC"/>
              </a:solidFill>
              <a:latin typeface="Courier New" pitchFamily="49" charset="0"/>
              <a:cs typeface="Courier New" pitchFamily="49" charset="0"/>
            </a:endParaRPr>
          </a:p>
          <a:p>
            <a:pPr lvl="1">
              <a:defRPr/>
            </a:pPr>
            <a:r>
              <a:rPr lang="en-US" sz="1400" dirty="0">
                <a:solidFill>
                  <a:srgbClr val="DCDCDC"/>
                </a:solidFill>
                <a:latin typeface="Courier New" pitchFamily="49" charset="0"/>
                <a:cs typeface="Courier New" pitchFamily="49" charset="0"/>
              </a:rPr>
              <a:t>query = </a:t>
            </a:r>
            <a:r>
              <a:rPr lang="en-US" sz="1400" dirty="0" err="1">
                <a:solidFill>
                  <a:srgbClr val="DCDCDC"/>
                </a:solidFill>
                <a:latin typeface="Courier New" pitchFamily="49" charset="0"/>
                <a:cs typeface="Courier New" pitchFamily="49" charset="0"/>
              </a:rPr>
              <a:t>urllib.urlencode</a:t>
            </a:r>
            <a:r>
              <a:rPr lang="en-US" sz="1400" dirty="0">
                <a:solidFill>
                  <a:srgbClr val="DCDCDC"/>
                </a:solidFill>
                <a:latin typeface="Courier New" pitchFamily="49" charset="0"/>
                <a:cs typeface="Courier New" pitchFamily="49" charset="0"/>
              </a:rPr>
              <a:t>( {</a:t>
            </a:r>
            <a:r>
              <a:rPr lang="en-US" sz="1400" dirty="0">
                <a:solidFill>
                  <a:srgbClr val="CC9393"/>
                </a:solidFill>
                <a:latin typeface="Courier New" pitchFamily="49" charset="0"/>
                <a:cs typeface="Courier New" pitchFamily="49" charset="0"/>
              </a:rPr>
              <a:t>'q'</a:t>
            </a:r>
            <a:r>
              <a:rPr lang="en-US" sz="1400" dirty="0">
                <a:solidFill>
                  <a:srgbClr val="DCDCDC"/>
                </a:solidFill>
                <a:latin typeface="Courier New" pitchFamily="49" charset="0"/>
                <a:cs typeface="Courier New" pitchFamily="49" charset="0"/>
              </a:rPr>
              <a:t> : query } ) </a:t>
            </a:r>
            <a:endParaRPr lang="sr-Latn-RS" sz="1400" dirty="0">
              <a:solidFill>
                <a:srgbClr val="DCDCDC"/>
              </a:solidFill>
              <a:latin typeface="Courier New" pitchFamily="49" charset="0"/>
              <a:cs typeface="Courier New" pitchFamily="49" charset="0"/>
            </a:endParaRPr>
          </a:p>
          <a:p>
            <a:pPr lvl="1">
              <a:defRPr/>
            </a:pPr>
            <a:r>
              <a:rPr lang="en-US" sz="1400" dirty="0">
                <a:solidFill>
                  <a:srgbClr val="DCDCDC"/>
                </a:solidFill>
                <a:latin typeface="Courier New" pitchFamily="49" charset="0"/>
                <a:cs typeface="Courier New" pitchFamily="49" charset="0"/>
              </a:rPr>
              <a:t>response = urllib2.urlopen (</a:t>
            </a:r>
            <a:r>
              <a:rPr lang="en-US" sz="1400" dirty="0" err="1">
                <a:solidFill>
                  <a:srgbClr val="DCDCDC"/>
                </a:solidFill>
                <a:latin typeface="Courier New" pitchFamily="49" charset="0"/>
                <a:cs typeface="Courier New" pitchFamily="49" charset="0"/>
              </a:rPr>
              <a:t>url</a:t>
            </a:r>
            <a:r>
              <a:rPr lang="en-US" sz="1400" dirty="0">
                <a:solidFill>
                  <a:srgbClr val="DCDCDC"/>
                </a:solidFill>
                <a:latin typeface="Courier New" pitchFamily="49" charset="0"/>
                <a:cs typeface="Courier New" pitchFamily="49" charset="0"/>
              </a:rPr>
              <a:t> + query ).read() </a:t>
            </a:r>
            <a:endParaRPr lang="sr-Latn-RS" sz="1400" dirty="0">
              <a:solidFill>
                <a:srgbClr val="DCDCDC"/>
              </a:solidFill>
              <a:latin typeface="Courier New" pitchFamily="49" charset="0"/>
              <a:cs typeface="Courier New" pitchFamily="49" charset="0"/>
            </a:endParaRPr>
          </a:p>
          <a:p>
            <a:pPr lvl="1">
              <a:defRPr/>
            </a:pPr>
            <a:r>
              <a:rPr lang="en-US" sz="1400" dirty="0">
                <a:solidFill>
                  <a:srgbClr val="DCDCDC"/>
                </a:solidFill>
                <a:latin typeface="Courier New" pitchFamily="49" charset="0"/>
                <a:cs typeface="Courier New" pitchFamily="49" charset="0"/>
              </a:rPr>
              <a:t>data = </a:t>
            </a:r>
            <a:r>
              <a:rPr lang="en-US" sz="1400" dirty="0" err="1">
                <a:solidFill>
                  <a:srgbClr val="DCDCDC"/>
                </a:solidFill>
                <a:latin typeface="Courier New" pitchFamily="49" charset="0"/>
                <a:cs typeface="Courier New" pitchFamily="49" charset="0"/>
              </a:rPr>
              <a:t>json.loads</a:t>
            </a:r>
            <a:r>
              <a:rPr lang="en-US" sz="1400" dirty="0">
                <a:solidFill>
                  <a:srgbClr val="DCDCDC"/>
                </a:solidFill>
                <a:latin typeface="Courier New" pitchFamily="49" charset="0"/>
                <a:cs typeface="Courier New" pitchFamily="49" charset="0"/>
              </a:rPr>
              <a:t> ( response ) </a:t>
            </a:r>
            <a:endParaRPr lang="sr-Latn-RS" sz="1400" dirty="0">
              <a:solidFill>
                <a:srgbClr val="DCDCDC"/>
              </a:solidFill>
              <a:latin typeface="Courier New" pitchFamily="49" charset="0"/>
              <a:cs typeface="Courier New" pitchFamily="49" charset="0"/>
            </a:endParaRPr>
          </a:p>
          <a:p>
            <a:pPr lvl="1">
              <a:defRPr/>
            </a:pPr>
            <a:r>
              <a:rPr lang="en-US" sz="1400" dirty="0">
                <a:solidFill>
                  <a:srgbClr val="DCDCDC"/>
                </a:solidFill>
                <a:latin typeface="Courier New" pitchFamily="49" charset="0"/>
                <a:cs typeface="Courier New" pitchFamily="49" charset="0"/>
              </a:rPr>
              <a:t>results = data [ </a:t>
            </a:r>
            <a:r>
              <a:rPr lang="en-US" sz="1400" dirty="0">
                <a:solidFill>
                  <a:srgbClr val="CC9393"/>
                </a:solidFill>
                <a:latin typeface="Courier New" pitchFamily="49" charset="0"/>
                <a:cs typeface="Courier New" pitchFamily="49" charset="0"/>
              </a:rPr>
              <a:t>'</a:t>
            </a:r>
            <a:r>
              <a:rPr lang="en-US" sz="1400" dirty="0" err="1">
                <a:solidFill>
                  <a:srgbClr val="CC9393"/>
                </a:solidFill>
                <a:latin typeface="Courier New" pitchFamily="49" charset="0"/>
                <a:cs typeface="Courier New" pitchFamily="49" charset="0"/>
              </a:rPr>
              <a:t>responseData</a:t>
            </a:r>
            <a:r>
              <a:rPr lang="en-US" sz="1400" dirty="0">
                <a:solidFill>
                  <a:srgbClr val="CC9393"/>
                </a:solidFill>
                <a:latin typeface="Courier New" pitchFamily="49" charset="0"/>
                <a:cs typeface="Courier New" pitchFamily="49" charset="0"/>
              </a:rPr>
              <a:t>'</a:t>
            </a:r>
            <a:r>
              <a:rPr lang="en-US" sz="1400" dirty="0">
                <a:solidFill>
                  <a:srgbClr val="DCDCDC"/>
                </a:solidFill>
                <a:latin typeface="Courier New" pitchFamily="49" charset="0"/>
                <a:cs typeface="Courier New" pitchFamily="49" charset="0"/>
              </a:rPr>
              <a:t> ] [ </a:t>
            </a:r>
            <a:r>
              <a:rPr lang="en-US" sz="1400" dirty="0">
                <a:solidFill>
                  <a:srgbClr val="CC9393"/>
                </a:solidFill>
                <a:latin typeface="Courier New" pitchFamily="49" charset="0"/>
                <a:cs typeface="Courier New" pitchFamily="49" charset="0"/>
              </a:rPr>
              <a:t>'results'</a:t>
            </a:r>
            <a:r>
              <a:rPr lang="en-US" sz="1400" dirty="0">
                <a:solidFill>
                  <a:srgbClr val="DCDCDC"/>
                </a:solidFill>
                <a:latin typeface="Courier New" pitchFamily="49" charset="0"/>
                <a:cs typeface="Courier New" pitchFamily="49" charset="0"/>
              </a:rPr>
              <a:t> ] </a:t>
            </a:r>
            <a:endParaRPr lang="sr-Latn-RS" sz="1400" dirty="0">
              <a:solidFill>
                <a:srgbClr val="DCDCDC"/>
              </a:solidFill>
              <a:latin typeface="Courier New" pitchFamily="49" charset="0"/>
              <a:cs typeface="Courier New" pitchFamily="49" charset="0"/>
            </a:endParaRPr>
          </a:p>
          <a:p>
            <a:pPr lvl="1">
              <a:defRPr/>
            </a:pPr>
            <a:endParaRPr lang="sr-Latn-RS" sz="1400" dirty="0">
              <a:solidFill>
                <a:srgbClr val="DCDCDC"/>
              </a:solidFill>
              <a:latin typeface="Courier New" pitchFamily="49" charset="0"/>
              <a:cs typeface="Courier New" pitchFamily="49" charset="0"/>
            </a:endParaRPr>
          </a:p>
          <a:p>
            <a:pPr lvl="1">
              <a:defRPr/>
            </a:pPr>
            <a:r>
              <a:rPr lang="en-US" sz="1400" dirty="0" err="1">
                <a:solidFill>
                  <a:srgbClr val="DCDCDC"/>
                </a:solidFill>
                <a:latin typeface="Courier New" pitchFamily="49" charset="0"/>
                <a:cs typeface="Courier New" pitchFamily="49" charset="0"/>
              </a:rPr>
              <a:t>ret_results</a:t>
            </a:r>
            <a:r>
              <a:rPr lang="en-US" sz="1400" dirty="0">
                <a:solidFill>
                  <a:srgbClr val="DCDCDC"/>
                </a:solidFill>
                <a:latin typeface="Courier New" pitchFamily="49" charset="0"/>
                <a:cs typeface="Courier New" pitchFamily="49" charset="0"/>
              </a:rPr>
              <a:t> = [] </a:t>
            </a:r>
            <a:endParaRPr lang="sr-Latn-RS" sz="1400" dirty="0">
              <a:solidFill>
                <a:srgbClr val="DCDCDC"/>
              </a:solidFill>
              <a:latin typeface="Courier New" pitchFamily="49" charset="0"/>
              <a:cs typeface="Courier New" pitchFamily="49" charset="0"/>
            </a:endParaRPr>
          </a:p>
          <a:p>
            <a:pPr lvl="1">
              <a:defRPr/>
            </a:pPr>
            <a:r>
              <a:rPr lang="en-US" sz="1400" dirty="0">
                <a:solidFill>
                  <a:srgbClr val="E3CEAB"/>
                </a:solidFill>
                <a:latin typeface="Courier New" pitchFamily="49" charset="0"/>
                <a:cs typeface="Courier New" pitchFamily="49" charset="0"/>
              </a:rPr>
              <a:t>for</a:t>
            </a:r>
            <a:r>
              <a:rPr lang="en-US" sz="1400" dirty="0">
                <a:solidFill>
                  <a:srgbClr val="DCDCDC"/>
                </a:solidFill>
                <a:latin typeface="Courier New" pitchFamily="49" charset="0"/>
                <a:cs typeface="Courier New" pitchFamily="49" charset="0"/>
              </a:rPr>
              <a:t> result </a:t>
            </a:r>
            <a:r>
              <a:rPr lang="en-US" sz="1400" dirty="0">
                <a:solidFill>
                  <a:srgbClr val="E3CEAB"/>
                </a:solidFill>
                <a:latin typeface="Courier New" pitchFamily="49" charset="0"/>
                <a:cs typeface="Courier New" pitchFamily="49" charset="0"/>
              </a:rPr>
              <a:t>in</a:t>
            </a:r>
            <a:r>
              <a:rPr lang="en-US" sz="1400" dirty="0">
                <a:solidFill>
                  <a:srgbClr val="DCDCDC"/>
                </a:solidFill>
                <a:latin typeface="Courier New" pitchFamily="49" charset="0"/>
                <a:cs typeface="Courier New" pitchFamily="49" charset="0"/>
              </a:rPr>
              <a:t> results: </a:t>
            </a:r>
            <a:endParaRPr lang="sr-Latn-RS" sz="1400" dirty="0">
              <a:solidFill>
                <a:srgbClr val="DCDCDC"/>
              </a:solidFill>
              <a:latin typeface="Courier New" pitchFamily="49" charset="0"/>
              <a:cs typeface="Courier New" pitchFamily="49" charset="0"/>
            </a:endParaRPr>
          </a:p>
          <a:p>
            <a:pPr lvl="2">
              <a:defRPr/>
            </a:pPr>
            <a:r>
              <a:rPr lang="en-US" sz="1400" dirty="0">
                <a:solidFill>
                  <a:srgbClr val="DCDCDC"/>
                </a:solidFill>
                <a:latin typeface="Courier New" pitchFamily="49" charset="0"/>
                <a:cs typeface="Courier New" pitchFamily="49" charset="0"/>
              </a:rPr>
              <a:t>title = result[</a:t>
            </a:r>
            <a:r>
              <a:rPr lang="en-US" sz="1400" dirty="0">
                <a:solidFill>
                  <a:srgbClr val="CC9393"/>
                </a:solidFill>
                <a:latin typeface="Courier New" pitchFamily="49" charset="0"/>
                <a:cs typeface="Courier New" pitchFamily="49" charset="0"/>
              </a:rPr>
              <a:t>'title'</a:t>
            </a:r>
            <a:r>
              <a:rPr lang="en-US" sz="1400" dirty="0">
                <a:solidFill>
                  <a:srgbClr val="DCDCDC"/>
                </a:solidFill>
                <a:latin typeface="Courier New" pitchFamily="49" charset="0"/>
                <a:cs typeface="Courier New" pitchFamily="49" charset="0"/>
              </a:rPr>
              <a:t>] </a:t>
            </a:r>
            <a:endParaRPr lang="sr-Latn-RS" sz="1400" dirty="0">
              <a:solidFill>
                <a:srgbClr val="DCDCDC"/>
              </a:solidFill>
              <a:latin typeface="Courier New" pitchFamily="49" charset="0"/>
              <a:cs typeface="Courier New" pitchFamily="49" charset="0"/>
            </a:endParaRPr>
          </a:p>
          <a:p>
            <a:pPr lvl="2">
              <a:defRPr/>
            </a:pPr>
            <a:r>
              <a:rPr lang="en-US" sz="1400" dirty="0" err="1">
                <a:solidFill>
                  <a:srgbClr val="DCDCDC"/>
                </a:solidFill>
                <a:latin typeface="Courier New" pitchFamily="49" charset="0"/>
                <a:cs typeface="Courier New" pitchFamily="49" charset="0"/>
              </a:rPr>
              <a:t>url</a:t>
            </a:r>
            <a:r>
              <a:rPr lang="en-US" sz="1400" dirty="0">
                <a:solidFill>
                  <a:srgbClr val="DCDCDC"/>
                </a:solidFill>
                <a:latin typeface="Courier New" pitchFamily="49" charset="0"/>
                <a:cs typeface="Courier New" pitchFamily="49" charset="0"/>
              </a:rPr>
              <a:t> = result[</a:t>
            </a:r>
            <a:r>
              <a:rPr lang="en-US" sz="1400" dirty="0">
                <a:solidFill>
                  <a:srgbClr val="CC9393"/>
                </a:solidFill>
                <a:latin typeface="Courier New" pitchFamily="49" charset="0"/>
                <a:cs typeface="Courier New" pitchFamily="49" charset="0"/>
              </a:rPr>
              <a:t>'</a:t>
            </a:r>
            <a:r>
              <a:rPr lang="en-US" sz="1400" dirty="0" err="1">
                <a:solidFill>
                  <a:srgbClr val="CC9393"/>
                </a:solidFill>
                <a:latin typeface="Courier New" pitchFamily="49" charset="0"/>
                <a:cs typeface="Courier New" pitchFamily="49" charset="0"/>
              </a:rPr>
              <a:t>url</a:t>
            </a:r>
            <a:r>
              <a:rPr lang="en-US" sz="1400" dirty="0">
                <a:solidFill>
                  <a:srgbClr val="CC9393"/>
                </a:solidFill>
                <a:latin typeface="Courier New" pitchFamily="49" charset="0"/>
                <a:cs typeface="Courier New" pitchFamily="49" charset="0"/>
              </a:rPr>
              <a:t>'</a:t>
            </a:r>
            <a:r>
              <a:rPr lang="en-US" sz="1400" dirty="0">
                <a:solidFill>
                  <a:srgbClr val="DCDCDC"/>
                </a:solidFill>
                <a:latin typeface="Courier New" pitchFamily="49" charset="0"/>
                <a:cs typeface="Courier New" pitchFamily="49" charset="0"/>
              </a:rPr>
              <a:t>] </a:t>
            </a:r>
            <a:endParaRPr lang="sr-Latn-RS" sz="1400" dirty="0">
              <a:solidFill>
                <a:srgbClr val="DCDCDC"/>
              </a:solidFill>
              <a:latin typeface="Courier New" pitchFamily="49" charset="0"/>
              <a:cs typeface="Courier New" pitchFamily="49" charset="0"/>
            </a:endParaRPr>
          </a:p>
          <a:p>
            <a:pPr lvl="2">
              <a:defRPr/>
            </a:pPr>
            <a:r>
              <a:rPr lang="en-US" sz="1400" dirty="0" err="1">
                <a:solidFill>
                  <a:srgbClr val="DCDCDC"/>
                </a:solidFill>
                <a:latin typeface="Courier New" pitchFamily="49" charset="0"/>
                <a:cs typeface="Courier New" pitchFamily="49" charset="0"/>
              </a:rPr>
              <a:t>ret_results.append</a:t>
            </a:r>
            <a:r>
              <a:rPr lang="en-US" sz="1400" dirty="0">
                <a:solidFill>
                  <a:srgbClr val="DCDCDC"/>
                </a:solidFill>
                <a:latin typeface="Courier New" pitchFamily="49" charset="0"/>
                <a:cs typeface="Courier New" pitchFamily="49" charset="0"/>
              </a:rPr>
              <a:t>((title, </a:t>
            </a:r>
            <a:r>
              <a:rPr lang="en-US" sz="1400" dirty="0" err="1">
                <a:solidFill>
                  <a:srgbClr val="DCDCDC"/>
                </a:solidFill>
                <a:latin typeface="Courier New" pitchFamily="49" charset="0"/>
                <a:cs typeface="Courier New" pitchFamily="49" charset="0"/>
              </a:rPr>
              <a:t>url</a:t>
            </a:r>
            <a:r>
              <a:rPr lang="en-US" sz="1400" dirty="0">
                <a:solidFill>
                  <a:srgbClr val="DCDCDC"/>
                </a:solidFill>
                <a:latin typeface="Courier New" pitchFamily="49" charset="0"/>
                <a:cs typeface="Courier New" pitchFamily="49" charset="0"/>
              </a:rPr>
              <a:t>)) </a:t>
            </a:r>
            <a:endParaRPr lang="sr-Latn-RS" sz="1400" dirty="0">
              <a:solidFill>
                <a:srgbClr val="DCDCDC"/>
              </a:solidFill>
              <a:latin typeface="Courier New" pitchFamily="49" charset="0"/>
              <a:cs typeface="Courier New" pitchFamily="49" charset="0"/>
            </a:endParaRPr>
          </a:p>
          <a:p>
            <a:pPr lvl="1">
              <a:defRPr/>
            </a:pPr>
            <a:r>
              <a:rPr lang="en-US" sz="1400" dirty="0">
                <a:solidFill>
                  <a:srgbClr val="E3CEAB"/>
                </a:solidFill>
                <a:latin typeface="Courier New" pitchFamily="49" charset="0"/>
                <a:cs typeface="Courier New" pitchFamily="49" charset="0"/>
              </a:rPr>
              <a:t>return</a:t>
            </a:r>
            <a:r>
              <a:rPr lang="en-US" sz="1400" dirty="0">
                <a:solidFill>
                  <a:srgbClr val="DCDCDC"/>
                </a:solidFill>
                <a:latin typeface="Courier New" pitchFamily="49" charset="0"/>
                <a:cs typeface="Courier New" pitchFamily="49" charset="0"/>
              </a:rPr>
              <a:t> </a:t>
            </a:r>
            <a:r>
              <a:rPr lang="en-US" sz="1400" dirty="0" err="1">
                <a:solidFill>
                  <a:srgbClr val="DCDCDC"/>
                </a:solidFill>
                <a:latin typeface="Courier New" pitchFamily="49" charset="0"/>
                <a:cs typeface="Courier New" pitchFamily="49" charset="0"/>
              </a:rPr>
              <a:t>ret_results</a:t>
            </a:r>
            <a:endParaRPr lang="en-US" sz="1400" dirty="0">
              <a:solidFill>
                <a:srgbClr val="DCDCDC"/>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17475"/>
            <a:ext cx="7920037" cy="719138"/>
          </a:xfrm>
        </p:spPr>
        <p:txBody>
          <a:bodyPr/>
          <a:lstStyle/>
          <a:p>
            <a:pPr>
              <a:defRPr/>
            </a:pPr>
            <a:r>
              <a:rPr lang="en-US" dirty="0" smtClean="0">
                <a:effectLst/>
              </a:rPr>
              <a:t>Python package index – </a:t>
            </a:r>
            <a:r>
              <a:rPr lang="sr-Latn-RS" dirty="0" smtClean="0">
                <a:effectLst/>
              </a:rPr>
              <a:t>P</a:t>
            </a:r>
            <a:r>
              <a:rPr lang="en-US" dirty="0" smtClean="0">
                <a:effectLst/>
              </a:rPr>
              <a:t>y</a:t>
            </a:r>
            <a:r>
              <a:rPr lang="sr-Latn-RS" dirty="0" smtClean="0">
                <a:effectLst/>
              </a:rPr>
              <a:t>P</a:t>
            </a:r>
            <a:r>
              <a:rPr lang="en-US" dirty="0" err="1" smtClean="0">
                <a:effectLst/>
              </a:rPr>
              <a:t>i</a:t>
            </a:r>
            <a:endParaRPr lang="en-US" dirty="0"/>
          </a:p>
        </p:txBody>
      </p:sp>
      <p:sp>
        <p:nvSpPr>
          <p:cNvPr id="33795" name="Content Placeholder 2"/>
          <p:cNvSpPr>
            <a:spLocks noGrp="1"/>
          </p:cNvSpPr>
          <p:nvPr>
            <p:ph idx="1"/>
          </p:nvPr>
        </p:nvSpPr>
        <p:spPr>
          <a:xfrm>
            <a:off x="457200" y="1600200"/>
            <a:ext cx="8229600" cy="2405063"/>
          </a:xfrm>
        </p:spPr>
        <p:txBody>
          <a:bodyPr/>
          <a:lstStyle/>
          <a:p>
            <a:r>
              <a:rPr lang="en-US" smtClean="0"/>
              <a:t>PyPI (</a:t>
            </a:r>
            <a:r>
              <a:rPr lang="en-US" b="1" smtClean="0"/>
              <a:t>Py</a:t>
            </a:r>
            <a:r>
              <a:rPr lang="en-US" smtClean="0"/>
              <a:t>thon </a:t>
            </a:r>
            <a:r>
              <a:rPr lang="en-US" b="1" smtClean="0"/>
              <a:t>P</a:t>
            </a:r>
            <a:r>
              <a:rPr lang="en-US" smtClean="0"/>
              <a:t>ackage </a:t>
            </a:r>
            <a:r>
              <a:rPr lang="en-US" b="1" smtClean="0"/>
              <a:t>I</a:t>
            </a:r>
            <a:r>
              <a:rPr lang="en-US" smtClean="0"/>
              <a:t>ndex) predstavlja repozitorijum python paketa.</a:t>
            </a:r>
          </a:p>
          <a:p>
            <a:r>
              <a:rPr lang="en-US" smtClean="0"/>
              <a:t>Dostupan je na adresi </a:t>
            </a:r>
            <a:r>
              <a:rPr lang="en-US" smtClean="0">
                <a:hlinkClick r:id="rId2"/>
              </a:rPr>
              <a:t>https://pypi.python.org/</a:t>
            </a:r>
            <a:endParaRPr lang="en-US" smtClean="0"/>
          </a:p>
          <a:p>
            <a:r>
              <a:rPr lang="en-US" smtClean="0"/>
              <a:t>Paketi se mogu pretraživati i prezimati putem web interfejsa ali i putem specijalizovanih alata.</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0"/>
            <a:ext cx="7920037" cy="720725"/>
          </a:xfrm>
        </p:spPr>
        <p:txBody>
          <a:bodyPr/>
          <a:lstStyle/>
          <a:p>
            <a:pPr>
              <a:defRPr/>
            </a:pPr>
            <a:r>
              <a:rPr lang="sr-Latn-RS" dirty="0" smtClean="0">
                <a:effectLst/>
              </a:rPr>
              <a:t>p</a:t>
            </a:r>
            <a:r>
              <a:rPr lang="en-US" dirty="0" err="1" smtClean="0">
                <a:effectLst/>
              </a:rPr>
              <a:t>ip</a:t>
            </a:r>
            <a:r>
              <a:rPr lang="sr-Latn-RS" dirty="0" smtClean="0">
                <a:effectLst/>
              </a:rPr>
              <a:t> - </a:t>
            </a:r>
            <a:r>
              <a:rPr lang="en-US" dirty="0" err="1" smtClean="0">
                <a:effectLst/>
              </a:rPr>
              <a:t>osnovne</a:t>
            </a:r>
            <a:r>
              <a:rPr lang="en-US" dirty="0" smtClean="0">
                <a:effectLst/>
              </a:rPr>
              <a:t> </a:t>
            </a:r>
            <a:r>
              <a:rPr lang="en-US" dirty="0" err="1" smtClean="0">
                <a:effectLst/>
              </a:rPr>
              <a:t>komande</a:t>
            </a:r>
            <a:endParaRPr lang="en-US" dirty="0"/>
          </a:p>
        </p:txBody>
      </p:sp>
      <p:sp>
        <p:nvSpPr>
          <p:cNvPr id="34819" name="Content Placeholder 2"/>
          <p:cNvSpPr>
            <a:spLocks noGrp="1"/>
          </p:cNvSpPr>
          <p:nvPr>
            <p:ph idx="1"/>
          </p:nvPr>
        </p:nvSpPr>
        <p:spPr>
          <a:xfrm>
            <a:off x="457200" y="1052513"/>
            <a:ext cx="8229600" cy="460375"/>
          </a:xfrm>
        </p:spPr>
        <p:txBody>
          <a:bodyPr/>
          <a:lstStyle/>
          <a:p>
            <a:r>
              <a:rPr lang="en-US" smtClean="0"/>
              <a:t>Pretraga paketa po nazivu:</a:t>
            </a:r>
          </a:p>
        </p:txBody>
      </p:sp>
      <p:sp>
        <p:nvSpPr>
          <p:cNvPr id="34820" name="Content Placeholder 2"/>
          <p:cNvSpPr txBox="1">
            <a:spLocks/>
          </p:cNvSpPr>
          <p:nvPr/>
        </p:nvSpPr>
        <p:spPr bwMode="auto">
          <a:xfrm>
            <a:off x="468313" y="3284538"/>
            <a:ext cx="8229600" cy="460375"/>
          </a:xfrm>
          <a:prstGeom prst="rect">
            <a:avLst/>
          </a:prstGeom>
          <a:noFill/>
          <a:ln w="9525">
            <a:noFill/>
            <a:miter lim="800000"/>
            <a:headEnd/>
            <a:tailEnd/>
          </a:ln>
        </p:spPr>
        <p:txBody>
          <a:bodyPr/>
          <a:lstStyle/>
          <a:p>
            <a:pPr marL="342900" indent="-342900" eaLnBrk="0" hangingPunct="0">
              <a:spcBef>
                <a:spcPct val="20000"/>
              </a:spcBef>
              <a:buClr>
                <a:srgbClr val="6F6185"/>
              </a:buClr>
              <a:buSzPct val="80000"/>
              <a:buFont typeface="Wingdings" pitchFamily="2" charset="2"/>
              <a:buChar char="l"/>
            </a:pPr>
            <a:r>
              <a:rPr lang="en-US" sz="2600"/>
              <a:t>Prikaz instaliranih paketa:</a:t>
            </a:r>
            <a:endParaRPr lang="en-US" sz="2600">
              <a:cs typeface="Arial" pitchFamily="34" charset="0"/>
            </a:endParaRPr>
          </a:p>
        </p:txBody>
      </p:sp>
      <p:sp>
        <p:nvSpPr>
          <p:cNvPr id="34821" name="Content Placeholder 2"/>
          <p:cNvSpPr txBox="1">
            <a:spLocks/>
          </p:cNvSpPr>
          <p:nvPr/>
        </p:nvSpPr>
        <p:spPr bwMode="auto">
          <a:xfrm>
            <a:off x="468313" y="4337050"/>
            <a:ext cx="8229600" cy="460375"/>
          </a:xfrm>
          <a:prstGeom prst="rect">
            <a:avLst/>
          </a:prstGeom>
          <a:noFill/>
          <a:ln w="9525">
            <a:noFill/>
            <a:miter lim="800000"/>
            <a:headEnd/>
            <a:tailEnd/>
          </a:ln>
        </p:spPr>
        <p:txBody>
          <a:bodyPr/>
          <a:lstStyle/>
          <a:p>
            <a:pPr marL="342900" indent="-342900" eaLnBrk="0" hangingPunct="0">
              <a:spcBef>
                <a:spcPct val="20000"/>
              </a:spcBef>
              <a:buClr>
                <a:srgbClr val="6F6185"/>
              </a:buClr>
              <a:buSzPct val="80000"/>
              <a:buFont typeface="Wingdings" pitchFamily="2" charset="2"/>
              <a:buChar char="l"/>
            </a:pPr>
            <a:r>
              <a:rPr lang="en-US" sz="2600">
                <a:cs typeface="Arial" pitchFamily="34" charset="0"/>
              </a:rPr>
              <a:t>Upgrade paketa:</a:t>
            </a:r>
          </a:p>
        </p:txBody>
      </p:sp>
      <p:sp>
        <p:nvSpPr>
          <p:cNvPr id="34822" name="Content Placeholder 2"/>
          <p:cNvSpPr txBox="1">
            <a:spLocks/>
          </p:cNvSpPr>
          <p:nvPr/>
        </p:nvSpPr>
        <p:spPr bwMode="auto">
          <a:xfrm>
            <a:off x="446088" y="2105025"/>
            <a:ext cx="8229600" cy="460375"/>
          </a:xfrm>
          <a:prstGeom prst="rect">
            <a:avLst/>
          </a:prstGeom>
          <a:noFill/>
          <a:ln w="9525">
            <a:noFill/>
            <a:miter lim="800000"/>
            <a:headEnd/>
            <a:tailEnd/>
          </a:ln>
        </p:spPr>
        <p:txBody>
          <a:bodyPr/>
          <a:lstStyle/>
          <a:p>
            <a:pPr marL="342900" indent="-342900" eaLnBrk="0" hangingPunct="0">
              <a:spcBef>
                <a:spcPct val="20000"/>
              </a:spcBef>
              <a:buClr>
                <a:srgbClr val="6F6185"/>
              </a:buClr>
              <a:buSzPct val="80000"/>
              <a:buFont typeface="Wingdings" pitchFamily="2" charset="2"/>
              <a:buChar char="l"/>
            </a:pPr>
            <a:r>
              <a:rPr lang="en-US" sz="2600">
                <a:cs typeface="Arial" pitchFamily="34" charset="0"/>
              </a:rPr>
              <a:t>Instalacija paketa:</a:t>
            </a:r>
          </a:p>
        </p:txBody>
      </p:sp>
      <p:sp>
        <p:nvSpPr>
          <p:cNvPr id="34823" name="Content Placeholder 2"/>
          <p:cNvSpPr txBox="1">
            <a:spLocks/>
          </p:cNvSpPr>
          <p:nvPr/>
        </p:nvSpPr>
        <p:spPr bwMode="auto">
          <a:xfrm>
            <a:off x="468313" y="5373688"/>
            <a:ext cx="8229600" cy="460375"/>
          </a:xfrm>
          <a:prstGeom prst="rect">
            <a:avLst/>
          </a:prstGeom>
          <a:noFill/>
          <a:ln w="9525">
            <a:noFill/>
            <a:miter lim="800000"/>
            <a:headEnd/>
            <a:tailEnd/>
          </a:ln>
        </p:spPr>
        <p:txBody>
          <a:bodyPr/>
          <a:lstStyle/>
          <a:p>
            <a:pPr marL="342900" indent="-342900" eaLnBrk="0" hangingPunct="0">
              <a:spcBef>
                <a:spcPct val="20000"/>
              </a:spcBef>
              <a:buClr>
                <a:srgbClr val="6F6185"/>
              </a:buClr>
              <a:buSzPct val="80000"/>
              <a:buFont typeface="Wingdings" pitchFamily="2" charset="2"/>
              <a:buChar char="l"/>
            </a:pPr>
            <a:r>
              <a:rPr lang="en-US" sz="2600">
                <a:cs typeface="Arial" pitchFamily="34" charset="0"/>
              </a:rPr>
              <a:t>Deinstalacija paketa:</a:t>
            </a:r>
          </a:p>
        </p:txBody>
      </p:sp>
      <p:sp>
        <p:nvSpPr>
          <p:cNvPr id="8" name="Rectangle 7"/>
          <p:cNvSpPr/>
          <p:nvPr/>
        </p:nvSpPr>
        <p:spPr>
          <a:xfrm>
            <a:off x="611188" y="2636838"/>
            <a:ext cx="8064500" cy="5762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EFEF8F"/>
                </a:solidFill>
                <a:latin typeface="Courier New"/>
              </a:rPr>
              <a:t>pip</a:t>
            </a:r>
            <a:r>
              <a:rPr lang="en-US" sz="1600" dirty="0">
                <a:solidFill>
                  <a:srgbClr val="DCDCDC"/>
                </a:solidFill>
                <a:latin typeface="Courier New"/>
              </a:rPr>
              <a:t> </a:t>
            </a:r>
            <a:r>
              <a:rPr lang="en-US" sz="1600" dirty="0">
                <a:solidFill>
                  <a:srgbClr val="E3CEAB"/>
                </a:solidFill>
                <a:latin typeface="Courier New"/>
              </a:rPr>
              <a:t>install</a:t>
            </a:r>
            <a:r>
              <a:rPr lang="en-US" sz="1600" dirty="0">
                <a:solidFill>
                  <a:srgbClr val="DCDCDC"/>
                </a:solidFill>
                <a:latin typeface="Courier New"/>
              </a:rPr>
              <a:t> </a:t>
            </a:r>
            <a:r>
              <a:rPr lang="en-US" sz="1600" dirty="0" err="1">
                <a:solidFill>
                  <a:srgbClr val="DCDCDC"/>
                </a:solidFill>
                <a:latin typeface="Courier New"/>
              </a:rPr>
              <a:t>ime_paketa</a:t>
            </a:r>
            <a:endParaRPr lang="en-US" sz="1600" dirty="0">
              <a:solidFill>
                <a:srgbClr val="DCDCDC"/>
              </a:solidFill>
              <a:latin typeface="Courier New" pitchFamily="49" charset="0"/>
              <a:cs typeface="Courier New" pitchFamily="49" charset="0"/>
            </a:endParaRPr>
          </a:p>
        </p:txBody>
      </p:sp>
      <p:sp>
        <p:nvSpPr>
          <p:cNvPr id="9" name="Rectangle 8"/>
          <p:cNvSpPr/>
          <p:nvPr/>
        </p:nvSpPr>
        <p:spPr>
          <a:xfrm>
            <a:off x="611188" y="1557338"/>
            <a:ext cx="8064500" cy="5762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sr-Latn-RS" sz="1600" dirty="0">
                <a:solidFill>
                  <a:srgbClr val="EFEF8F"/>
                </a:solidFill>
                <a:latin typeface="Courier New"/>
              </a:rPr>
              <a:t>p</a:t>
            </a:r>
            <a:r>
              <a:rPr lang="en-US" sz="1600" dirty="0" err="1">
                <a:solidFill>
                  <a:srgbClr val="EFEF8F"/>
                </a:solidFill>
                <a:latin typeface="Courier New"/>
              </a:rPr>
              <a:t>ip</a:t>
            </a:r>
            <a:r>
              <a:rPr lang="en-US" sz="1600" dirty="0">
                <a:solidFill>
                  <a:srgbClr val="DCDCDC"/>
                </a:solidFill>
                <a:latin typeface="Courier New"/>
              </a:rPr>
              <a:t> search </a:t>
            </a:r>
            <a:r>
              <a:rPr lang="en-US" sz="1600" dirty="0" err="1">
                <a:solidFill>
                  <a:srgbClr val="DCDCDC"/>
                </a:solidFill>
                <a:latin typeface="Courier New"/>
              </a:rPr>
              <a:t>deo_imena</a:t>
            </a:r>
            <a:endParaRPr lang="en-US" sz="1600" dirty="0">
              <a:solidFill>
                <a:srgbClr val="DCDCDC"/>
              </a:solidFill>
              <a:latin typeface="Courier New" pitchFamily="49" charset="0"/>
              <a:cs typeface="Courier New" pitchFamily="49" charset="0"/>
            </a:endParaRPr>
          </a:p>
        </p:txBody>
      </p:sp>
      <p:sp>
        <p:nvSpPr>
          <p:cNvPr id="10" name="Rectangle 9"/>
          <p:cNvSpPr/>
          <p:nvPr/>
        </p:nvSpPr>
        <p:spPr>
          <a:xfrm>
            <a:off x="611188" y="3789363"/>
            <a:ext cx="8064500" cy="5762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EFEF8F"/>
                </a:solidFill>
                <a:latin typeface="Courier New"/>
              </a:rPr>
              <a:t>pip</a:t>
            </a:r>
            <a:r>
              <a:rPr lang="en-US" sz="1600" dirty="0">
                <a:solidFill>
                  <a:srgbClr val="DCDCDC"/>
                </a:solidFill>
                <a:latin typeface="Courier New"/>
              </a:rPr>
              <a:t> list</a:t>
            </a:r>
            <a:endParaRPr lang="en-US" sz="1600" dirty="0">
              <a:solidFill>
                <a:srgbClr val="DCDCDC"/>
              </a:solidFill>
              <a:latin typeface="Courier New" pitchFamily="49" charset="0"/>
              <a:cs typeface="Courier New" pitchFamily="49" charset="0"/>
            </a:endParaRPr>
          </a:p>
        </p:txBody>
      </p:sp>
      <p:sp>
        <p:nvSpPr>
          <p:cNvPr id="11" name="Rectangle 10"/>
          <p:cNvSpPr/>
          <p:nvPr/>
        </p:nvSpPr>
        <p:spPr>
          <a:xfrm>
            <a:off x="611188" y="4797425"/>
            <a:ext cx="8064500" cy="5762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7F9F7F"/>
                </a:solidFill>
                <a:latin typeface="Courier New"/>
              </a:rPr>
              <a:t>pip</a:t>
            </a:r>
            <a:r>
              <a:rPr lang="en-US" sz="1600" dirty="0">
                <a:solidFill>
                  <a:srgbClr val="DCDCDC"/>
                </a:solidFill>
                <a:latin typeface="Courier New"/>
              </a:rPr>
              <a:t> </a:t>
            </a:r>
            <a:r>
              <a:rPr lang="en-US" sz="1600" dirty="0">
                <a:solidFill>
                  <a:srgbClr val="7F9F7F"/>
                </a:solidFill>
                <a:latin typeface="Courier New"/>
              </a:rPr>
              <a:t>install</a:t>
            </a:r>
            <a:r>
              <a:rPr lang="en-US" sz="1600" dirty="0">
                <a:solidFill>
                  <a:srgbClr val="DCDCDC"/>
                </a:solidFill>
                <a:latin typeface="Courier New"/>
              </a:rPr>
              <a:t> </a:t>
            </a:r>
            <a:r>
              <a:rPr lang="en-US" sz="1600" dirty="0">
                <a:solidFill>
                  <a:srgbClr val="EFEFAF"/>
                </a:solidFill>
                <a:latin typeface="Courier New"/>
              </a:rPr>
              <a:t>--</a:t>
            </a:r>
            <a:r>
              <a:rPr lang="en-US" sz="1600" dirty="0">
                <a:solidFill>
                  <a:srgbClr val="7F9F7F"/>
                </a:solidFill>
                <a:latin typeface="Courier New"/>
              </a:rPr>
              <a:t>upgrade</a:t>
            </a:r>
            <a:r>
              <a:rPr lang="en-US" sz="1600" dirty="0">
                <a:solidFill>
                  <a:srgbClr val="DCDCDC"/>
                </a:solidFill>
                <a:latin typeface="Courier New"/>
              </a:rPr>
              <a:t> </a:t>
            </a:r>
            <a:r>
              <a:rPr lang="en-US" sz="1600" dirty="0" err="1">
                <a:solidFill>
                  <a:srgbClr val="7F9F7F"/>
                </a:solidFill>
                <a:latin typeface="Courier New"/>
              </a:rPr>
              <a:t>ime_paketa</a:t>
            </a:r>
            <a:endParaRPr lang="en-US" sz="1600" dirty="0">
              <a:solidFill>
                <a:srgbClr val="DCDCDC"/>
              </a:solidFill>
              <a:latin typeface="Courier New" pitchFamily="49" charset="0"/>
              <a:cs typeface="Courier New" pitchFamily="49" charset="0"/>
            </a:endParaRPr>
          </a:p>
        </p:txBody>
      </p:sp>
      <p:sp>
        <p:nvSpPr>
          <p:cNvPr id="12" name="Rectangle 11"/>
          <p:cNvSpPr/>
          <p:nvPr/>
        </p:nvSpPr>
        <p:spPr>
          <a:xfrm>
            <a:off x="611188" y="5805488"/>
            <a:ext cx="8064500" cy="5762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EFEF8F"/>
                </a:solidFill>
                <a:latin typeface="Courier New"/>
              </a:rPr>
              <a:t>pip</a:t>
            </a:r>
            <a:r>
              <a:rPr lang="en-US" sz="1600" dirty="0">
                <a:solidFill>
                  <a:srgbClr val="DCDCDC"/>
                </a:solidFill>
                <a:latin typeface="Courier New"/>
              </a:rPr>
              <a:t> uninstall </a:t>
            </a:r>
            <a:r>
              <a:rPr lang="en-US" sz="1600" dirty="0" err="1">
                <a:solidFill>
                  <a:srgbClr val="DCDCDC"/>
                </a:solidFill>
                <a:latin typeface="Courier New"/>
              </a:rPr>
              <a:t>ime_paketa</a:t>
            </a:r>
            <a:endParaRPr lang="en-US" sz="1600" dirty="0">
              <a:solidFill>
                <a:srgbClr val="DCDCDC"/>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r-Latn-B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196752"/>
            <a:ext cx="7176591" cy="5741273"/>
          </a:xfrm>
        </p:spPr>
      </p:pic>
    </p:spTree>
    <p:extLst>
      <p:ext uri="{BB962C8B-B14F-4D97-AF65-F5344CB8AC3E}">
        <p14:creationId xmlns:p14="http://schemas.microsoft.com/office/powerpoint/2010/main" val="2970775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88913"/>
            <a:ext cx="7920037" cy="719137"/>
          </a:xfrm>
        </p:spPr>
        <p:txBody>
          <a:bodyPr/>
          <a:lstStyle/>
          <a:p>
            <a:pPr>
              <a:defRPr/>
            </a:pPr>
            <a:r>
              <a:rPr lang="en-US" dirty="0" err="1" smtClean="0">
                <a:effectLst/>
              </a:rPr>
              <a:t>Virtualenv</a:t>
            </a:r>
            <a:endParaRPr lang="en-US" dirty="0"/>
          </a:p>
        </p:txBody>
      </p:sp>
      <p:sp>
        <p:nvSpPr>
          <p:cNvPr id="35843" name="Content Placeholder 2"/>
          <p:cNvSpPr>
            <a:spLocks noGrp="1"/>
          </p:cNvSpPr>
          <p:nvPr>
            <p:ph idx="1"/>
          </p:nvPr>
        </p:nvSpPr>
        <p:spPr>
          <a:xfrm>
            <a:off x="457200" y="981075"/>
            <a:ext cx="8229600" cy="2735263"/>
          </a:xfrm>
        </p:spPr>
        <p:txBody>
          <a:bodyPr/>
          <a:lstStyle/>
          <a:p>
            <a:r>
              <a:rPr lang="vi-VN" dirty="0" smtClean="0"/>
              <a:t>Problem sa zavisnošću i kolizijom između verzija.</a:t>
            </a:r>
            <a:endParaRPr lang="en-US" dirty="0" smtClean="0"/>
          </a:p>
          <a:p>
            <a:r>
              <a:rPr lang="vi-VN" dirty="0" smtClean="0"/>
              <a:t>virtualenv omogućava kreiranje izolovanih Python okruženja sa svojim skupom paketa.</a:t>
            </a:r>
            <a:endParaRPr lang="en-US" dirty="0" smtClean="0"/>
          </a:p>
          <a:p>
            <a:r>
              <a:rPr lang="vi-VN" dirty="0" smtClean="0"/>
              <a:t>Kada se aktivira određeno okruženje sistemski paketi kao i paketi iz drugih okruženja se ne vide.</a:t>
            </a:r>
            <a:endParaRPr lang="en-US" dirty="0" smtClean="0"/>
          </a:p>
          <a:p>
            <a:r>
              <a:rPr lang="vi-VN" dirty="0" smtClean="0"/>
              <a:t>Kreiranje novog okruženja na windowsu:</a:t>
            </a:r>
            <a:endParaRPr lang="en-US" dirty="0" smtClean="0"/>
          </a:p>
        </p:txBody>
      </p:sp>
      <p:sp>
        <p:nvSpPr>
          <p:cNvPr id="4" name="Rectangle 3"/>
          <p:cNvSpPr/>
          <p:nvPr/>
        </p:nvSpPr>
        <p:spPr>
          <a:xfrm>
            <a:off x="611188" y="3789363"/>
            <a:ext cx="8064500" cy="25193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DCDCDC"/>
                </a:solidFill>
                <a:latin typeface="Courier New"/>
              </a:rPr>
              <a:t>C:</a:t>
            </a:r>
            <a:r>
              <a:rPr lang="en-US" sz="1600" dirty="0">
                <a:solidFill>
                  <a:srgbClr val="EFEF8F"/>
                </a:solidFill>
                <a:latin typeface="Courier New"/>
              </a:rPr>
              <a:t>\Users\</a:t>
            </a:r>
            <a:r>
              <a:rPr lang="sr-Latn-RS" sz="1600" dirty="0">
                <a:solidFill>
                  <a:srgbClr val="EFEF8F"/>
                </a:solidFill>
                <a:latin typeface="Courier New"/>
              </a:rPr>
              <a:t>prodan</a:t>
            </a:r>
            <a:r>
              <a:rPr lang="en-US" sz="1600" dirty="0">
                <a:solidFill>
                  <a:srgbClr val="DCDCDC"/>
                </a:solidFill>
                <a:latin typeface="Courier New"/>
              </a:rPr>
              <a:t>&gt;</a:t>
            </a:r>
            <a:r>
              <a:rPr lang="en-US" sz="1600" dirty="0" err="1">
                <a:solidFill>
                  <a:srgbClr val="DCDCDC"/>
                </a:solidFill>
                <a:latin typeface="Courier New"/>
              </a:rPr>
              <a:t>mkdir</a:t>
            </a:r>
            <a:r>
              <a:rPr lang="en-US" sz="1600" dirty="0">
                <a:solidFill>
                  <a:srgbClr val="DCDCDC"/>
                </a:solidFill>
                <a:latin typeface="Courier New"/>
              </a:rPr>
              <a:t> </a:t>
            </a:r>
            <a:r>
              <a:rPr lang="en-US" sz="1600" dirty="0" err="1">
                <a:solidFill>
                  <a:srgbClr val="DCDCDC"/>
                </a:solidFill>
                <a:latin typeface="Courier New"/>
              </a:rPr>
              <a:t>VirtualEnvs</a:t>
            </a:r>
            <a:endParaRPr lang="sr-Latn-RS" sz="1600" dirty="0">
              <a:solidFill>
                <a:srgbClr val="DCDCDC"/>
              </a:solidFill>
              <a:latin typeface="Courier New"/>
            </a:endParaRPr>
          </a:p>
          <a:p>
            <a:pPr>
              <a:defRPr/>
            </a:pPr>
            <a:endParaRPr lang="sr-Latn-RS" sz="1600" dirty="0">
              <a:solidFill>
                <a:srgbClr val="DCDCDC"/>
              </a:solidFill>
              <a:latin typeface="Courier New"/>
            </a:endParaRPr>
          </a:p>
          <a:p>
            <a:pPr>
              <a:defRPr/>
            </a:pPr>
            <a:r>
              <a:rPr lang="en-US" sz="1600" dirty="0">
                <a:solidFill>
                  <a:srgbClr val="DCDCDC"/>
                </a:solidFill>
                <a:latin typeface="Courier New"/>
              </a:rPr>
              <a:t>C:</a:t>
            </a:r>
            <a:r>
              <a:rPr lang="en-US" sz="1600" dirty="0">
                <a:solidFill>
                  <a:srgbClr val="EFEF8F"/>
                </a:solidFill>
                <a:latin typeface="Courier New"/>
              </a:rPr>
              <a:t>\Users\</a:t>
            </a:r>
            <a:r>
              <a:rPr lang="sr-Latn-RS" sz="1600" dirty="0">
                <a:solidFill>
                  <a:srgbClr val="EFEF8F"/>
                </a:solidFill>
                <a:latin typeface="Courier New"/>
              </a:rPr>
              <a:t>prodan</a:t>
            </a:r>
            <a:r>
              <a:rPr lang="en-US" sz="1600" dirty="0">
                <a:solidFill>
                  <a:srgbClr val="DCDCDC"/>
                </a:solidFill>
                <a:latin typeface="Courier New"/>
              </a:rPr>
              <a:t>&gt;</a:t>
            </a:r>
            <a:r>
              <a:rPr lang="en-US" sz="1600" dirty="0" err="1">
                <a:solidFill>
                  <a:srgbClr val="DCDCDC"/>
                </a:solidFill>
                <a:latin typeface="Courier New"/>
              </a:rPr>
              <a:t>cd</a:t>
            </a:r>
            <a:r>
              <a:rPr lang="en-US" sz="1600" dirty="0">
                <a:solidFill>
                  <a:srgbClr val="DCDCDC"/>
                </a:solidFill>
                <a:latin typeface="Courier New"/>
              </a:rPr>
              <a:t> </a:t>
            </a:r>
            <a:r>
              <a:rPr lang="en-US" sz="1600" dirty="0" err="1">
                <a:solidFill>
                  <a:srgbClr val="DCDCDC"/>
                </a:solidFill>
                <a:latin typeface="Courier New"/>
              </a:rPr>
              <a:t>VirtualEnvs</a:t>
            </a:r>
            <a:endParaRPr lang="sr-Latn-RS" sz="1600" dirty="0">
              <a:solidFill>
                <a:srgbClr val="DCDCDC"/>
              </a:solidFill>
              <a:latin typeface="Courier New"/>
            </a:endParaRPr>
          </a:p>
          <a:p>
            <a:pPr>
              <a:defRPr/>
            </a:pPr>
            <a:endParaRPr lang="sr-Latn-RS" sz="1600" dirty="0">
              <a:solidFill>
                <a:srgbClr val="DCDCDC"/>
              </a:solidFill>
              <a:latin typeface="Courier New"/>
            </a:endParaRPr>
          </a:p>
          <a:p>
            <a:pPr>
              <a:defRPr/>
            </a:pPr>
            <a:r>
              <a:rPr lang="en-US" sz="1600" dirty="0">
                <a:solidFill>
                  <a:srgbClr val="DCDCDC"/>
                </a:solidFill>
                <a:latin typeface="Courier New"/>
              </a:rPr>
              <a:t>C:</a:t>
            </a:r>
            <a:r>
              <a:rPr lang="en-US" sz="1600" dirty="0">
                <a:solidFill>
                  <a:srgbClr val="EFEF8F"/>
                </a:solidFill>
                <a:latin typeface="Courier New"/>
              </a:rPr>
              <a:t>\Users\</a:t>
            </a:r>
            <a:r>
              <a:rPr lang="sr-Latn-RS" sz="1600" dirty="0">
                <a:solidFill>
                  <a:srgbClr val="EFEF8F"/>
                </a:solidFill>
                <a:latin typeface="Courier New"/>
              </a:rPr>
              <a:t>prodan</a:t>
            </a:r>
            <a:r>
              <a:rPr lang="en-US" sz="1600" dirty="0">
                <a:solidFill>
                  <a:srgbClr val="EFEF8F"/>
                </a:solidFill>
                <a:latin typeface="Courier New"/>
              </a:rPr>
              <a:t>\</a:t>
            </a:r>
            <a:r>
              <a:rPr lang="en-US" sz="1600" dirty="0" err="1">
                <a:solidFill>
                  <a:srgbClr val="EFEF8F"/>
                </a:solidFill>
                <a:latin typeface="Courier New"/>
              </a:rPr>
              <a:t>VirtualEnvs</a:t>
            </a:r>
            <a:r>
              <a:rPr lang="en-US" sz="1600" dirty="0">
                <a:solidFill>
                  <a:srgbClr val="DCDCDC"/>
                </a:solidFill>
                <a:latin typeface="Courier New"/>
              </a:rPr>
              <a:t>&gt;</a:t>
            </a:r>
            <a:r>
              <a:rPr lang="en-US" sz="1600" dirty="0" err="1">
                <a:solidFill>
                  <a:srgbClr val="DCDCDC"/>
                </a:solidFill>
                <a:latin typeface="Courier New"/>
              </a:rPr>
              <a:t>virtualenv</a:t>
            </a:r>
            <a:r>
              <a:rPr lang="en-US" sz="1600" dirty="0">
                <a:solidFill>
                  <a:srgbClr val="DCDCDC"/>
                </a:solidFill>
                <a:latin typeface="Courier New"/>
              </a:rPr>
              <a:t> RTRK </a:t>
            </a:r>
            <a:endParaRPr lang="sr-Latn-RS" sz="1600" dirty="0">
              <a:solidFill>
                <a:srgbClr val="DCDCDC"/>
              </a:solidFill>
              <a:latin typeface="Courier New"/>
            </a:endParaRPr>
          </a:p>
          <a:p>
            <a:pPr>
              <a:defRPr/>
            </a:pPr>
            <a:r>
              <a:rPr lang="en-US" sz="1600" dirty="0">
                <a:solidFill>
                  <a:srgbClr val="DCDCDC"/>
                </a:solidFill>
                <a:latin typeface="Courier New"/>
              </a:rPr>
              <a:t>New python executable in RTRK</a:t>
            </a:r>
            <a:r>
              <a:rPr lang="en-US" sz="1600" dirty="0">
                <a:solidFill>
                  <a:srgbClr val="EFEF8F"/>
                </a:solidFill>
                <a:latin typeface="Courier New"/>
              </a:rPr>
              <a:t>\Scripts\python</a:t>
            </a:r>
            <a:r>
              <a:rPr lang="en-US" sz="1600" dirty="0">
                <a:solidFill>
                  <a:srgbClr val="DCDCDC"/>
                </a:solidFill>
                <a:latin typeface="Courier New"/>
              </a:rPr>
              <a:t>.exe </a:t>
            </a:r>
            <a:endParaRPr lang="sr-Latn-RS" sz="1600" dirty="0">
              <a:solidFill>
                <a:srgbClr val="DCDCDC"/>
              </a:solidFill>
              <a:latin typeface="Courier New"/>
            </a:endParaRPr>
          </a:p>
          <a:p>
            <a:pPr>
              <a:defRPr/>
            </a:pPr>
            <a:r>
              <a:rPr lang="en-US" sz="1600" dirty="0">
                <a:solidFill>
                  <a:srgbClr val="DCDCDC"/>
                </a:solidFill>
                <a:latin typeface="Courier New"/>
              </a:rPr>
              <a:t>Installing </a:t>
            </a:r>
            <a:r>
              <a:rPr lang="en-US" sz="1600" dirty="0" err="1">
                <a:solidFill>
                  <a:srgbClr val="DCDCDC"/>
                </a:solidFill>
                <a:latin typeface="Courier New"/>
              </a:rPr>
              <a:t>setuptools</a:t>
            </a:r>
            <a:r>
              <a:rPr lang="en-US" sz="1600" dirty="0">
                <a:solidFill>
                  <a:srgbClr val="DCDCDC"/>
                </a:solidFill>
                <a:latin typeface="Courier New"/>
              </a:rPr>
              <a:t>, pip...done.</a:t>
            </a:r>
            <a:endParaRPr lang="sr-Latn-RS" sz="1600" dirty="0">
              <a:solidFill>
                <a:srgbClr val="DCDCDC"/>
              </a:solidFill>
              <a:latin typeface="Courier New"/>
            </a:endParaRPr>
          </a:p>
          <a:p>
            <a:pPr>
              <a:defRPr/>
            </a:pPr>
            <a:endParaRPr lang="sr-Latn-RS" sz="1600" dirty="0">
              <a:solidFill>
                <a:srgbClr val="DCDCDC"/>
              </a:solidFill>
              <a:latin typeface="Courier New"/>
            </a:endParaRPr>
          </a:p>
          <a:p>
            <a:pPr>
              <a:defRPr/>
            </a:pPr>
            <a:r>
              <a:rPr lang="en-US" sz="1600" dirty="0">
                <a:solidFill>
                  <a:srgbClr val="DCDCDC"/>
                </a:solidFill>
                <a:latin typeface="Courier New"/>
              </a:rPr>
              <a:t>C:</a:t>
            </a:r>
            <a:r>
              <a:rPr lang="en-US" sz="1600" dirty="0">
                <a:solidFill>
                  <a:srgbClr val="EFEF8F"/>
                </a:solidFill>
                <a:latin typeface="Courier New"/>
              </a:rPr>
              <a:t>\Users\</a:t>
            </a:r>
            <a:r>
              <a:rPr lang="sr-Latn-RS" sz="1600" dirty="0">
                <a:solidFill>
                  <a:srgbClr val="EFEF8F"/>
                </a:solidFill>
                <a:latin typeface="Courier New"/>
              </a:rPr>
              <a:t>prodan</a:t>
            </a:r>
            <a:r>
              <a:rPr lang="en-US" sz="1600" dirty="0">
                <a:solidFill>
                  <a:srgbClr val="EFEF8F"/>
                </a:solidFill>
                <a:latin typeface="Courier New"/>
              </a:rPr>
              <a:t>\</a:t>
            </a:r>
            <a:r>
              <a:rPr lang="en-US" sz="1600" dirty="0" err="1">
                <a:solidFill>
                  <a:srgbClr val="EFEF8F"/>
                </a:solidFill>
                <a:latin typeface="Courier New"/>
              </a:rPr>
              <a:t>VirtualEnvs</a:t>
            </a:r>
            <a:r>
              <a:rPr lang="en-US" sz="1600" dirty="0">
                <a:solidFill>
                  <a:srgbClr val="DCDCDC"/>
                </a:solidFill>
                <a:latin typeface="Courier New"/>
              </a:rPr>
              <a:t>&gt;</a:t>
            </a:r>
            <a:endParaRPr lang="en-US" sz="1600" dirty="0">
              <a:solidFill>
                <a:srgbClr val="DCDCDC"/>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a:xfrm>
            <a:off x="457200" y="1052513"/>
            <a:ext cx="8229600" cy="460375"/>
          </a:xfrm>
        </p:spPr>
        <p:txBody>
          <a:bodyPr/>
          <a:lstStyle/>
          <a:p>
            <a:r>
              <a:rPr lang="en-US" smtClean="0"/>
              <a:t>Aktivacija virtuelnog okruženja</a:t>
            </a:r>
          </a:p>
        </p:txBody>
      </p:sp>
      <p:sp>
        <p:nvSpPr>
          <p:cNvPr id="4" name="Rectangle 3"/>
          <p:cNvSpPr/>
          <p:nvPr/>
        </p:nvSpPr>
        <p:spPr>
          <a:xfrm>
            <a:off x="611188" y="1628775"/>
            <a:ext cx="8064500" cy="5762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DCDCDC"/>
                </a:solidFill>
                <a:latin typeface="Courier New"/>
              </a:rPr>
              <a:t>C:</a:t>
            </a:r>
            <a:r>
              <a:rPr lang="en-US" sz="1600" dirty="0">
                <a:solidFill>
                  <a:srgbClr val="EFEF8F"/>
                </a:solidFill>
                <a:latin typeface="Courier New"/>
              </a:rPr>
              <a:t>\Users\</a:t>
            </a:r>
            <a:r>
              <a:rPr lang="sr-Latn-RS" sz="1600" dirty="0">
                <a:solidFill>
                  <a:srgbClr val="EFEF8F"/>
                </a:solidFill>
                <a:latin typeface="Courier New"/>
              </a:rPr>
              <a:t>prodan</a:t>
            </a:r>
            <a:r>
              <a:rPr lang="en-US" sz="1600" dirty="0">
                <a:solidFill>
                  <a:srgbClr val="EFEF8F"/>
                </a:solidFill>
                <a:latin typeface="Courier New"/>
              </a:rPr>
              <a:t>\</a:t>
            </a:r>
            <a:r>
              <a:rPr lang="en-US" sz="1600" dirty="0" err="1">
                <a:solidFill>
                  <a:srgbClr val="EFEF8F"/>
                </a:solidFill>
                <a:latin typeface="Courier New"/>
              </a:rPr>
              <a:t>VirtualEnvs</a:t>
            </a:r>
            <a:r>
              <a:rPr lang="en-US" sz="1600" dirty="0">
                <a:solidFill>
                  <a:srgbClr val="DCDCDC"/>
                </a:solidFill>
                <a:latin typeface="Courier New"/>
              </a:rPr>
              <a:t>&gt;RTRK</a:t>
            </a:r>
            <a:r>
              <a:rPr lang="en-US" sz="1600" dirty="0">
                <a:solidFill>
                  <a:srgbClr val="EFEF8F"/>
                </a:solidFill>
                <a:latin typeface="Courier New"/>
              </a:rPr>
              <a:t>\Scripts\activate</a:t>
            </a:r>
            <a:r>
              <a:rPr lang="en-US" sz="1600" dirty="0">
                <a:solidFill>
                  <a:srgbClr val="DCDCDC"/>
                </a:solidFill>
                <a:latin typeface="Courier New"/>
              </a:rPr>
              <a:t>.bat </a:t>
            </a:r>
            <a:endParaRPr lang="sr-Latn-RS" sz="1600" dirty="0">
              <a:solidFill>
                <a:srgbClr val="DCDCDC"/>
              </a:solidFill>
              <a:latin typeface="Courier New"/>
            </a:endParaRPr>
          </a:p>
          <a:p>
            <a:pPr>
              <a:defRPr/>
            </a:pPr>
            <a:r>
              <a:rPr lang="en-US" sz="1600" dirty="0">
                <a:solidFill>
                  <a:srgbClr val="DCDCDC"/>
                </a:solidFill>
                <a:latin typeface="Courier New"/>
              </a:rPr>
              <a:t>(RTRK) C:</a:t>
            </a:r>
            <a:r>
              <a:rPr lang="en-US" sz="1600" dirty="0">
                <a:solidFill>
                  <a:srgbClr val="EFEF8F"/>
                </a:solidFill>
                <a:latin typeface="Courier New"/>
              </a:rPr>
              <a:t>\Users\</a:t>
            </a:r>
            <a:r>
              <a:rPr lang="sr-Latn-RS" sz="1600" dirty="0">
                <a:solidFill>
                  <a:srgbClr val="EFEF8F"/>
                </a:solidFill>
                <a:latin typeface="Courier New"/>
              </a:rPr>
              <a:t>prodan</a:t>
            </a:r>
            <a:r>
              <a:rPr lang="en-US" sz="1600" dirty="0">
                <a:solidFill>
                  <a:srgbClr val="EFEF8F"/>
                </a:solidFill>
                <a:latin typeface="Courier New"/>
              </a:rPr>
              <a:t>\</a:t>
            </a:r>
            <a:r>
              <a:rPr lang="en-US" sz="1600" dirty="0" err="1">
                <a:solidFill>
                  <a:srgbClr val="EFEF8F"/>
                </a:solidFill>
                <a:latin typeface="Courier New"/>
              </a:rPr>
              <a:t>VirtualEnvs</a:t>
            </a:r>
            <a:r>
              <a:rPr lang="en-US" sz="1600" dirty="0">
                <a:solidFill>
                  <a:srgbClr val="DCDCDC"/>
                </a:solidFill>
                <a:latin typeface="Courier New"/>
              </a:rPr>
              <a:t>&gt;</a:t>
            </a:r>
            <a:endParaRPr lang="en-US" sz="1600" dirty="0">
              <a:solidFill>
                <a:srgbClr val="DCDCDC"/>
              </a:solidFill>
              <a:latin typeface="Courier New" pitchFamily="49" charset="0"/>
              <a:cs typeface="Courier New" pitchFamily="49" charset="0"/>
            </a:endParaRPr>
          </a:p>
        </p:txBody>
      </p:sp>
      <p:sp>
        <p:nvSpPr>
          <p:cNvPr id="36868" name="Content Placeholder 2"/>
          <p:cNvSpPr txBox="1">
            <a:spLocks/>
          </p:cNvSpPr>
          <p:nvPr/>
        </p:nvSpPr>
        <p:spPr bwMode="auto">
          <a:xfrm>
            <a:off x="468313" y="2320925"/>
            <a:ext cx="8229600" cy="460375"/>
          </a:xfrm>
          <a:prstGeom prst="rect">
            <a:avLst/>
          </a:prstGeom>
          <a:noFill/>
          <a:ln w="9525">
            <a:noFill/>
            <a:miter lim="800000"/>
            <a:headEnd/>
            <a:tailEnd/>
          </a:ln>
        </p:spPr>
        <p:txBody>
          <a:bodyPr/>
          <a:lstStyle/>
          <a:p>
            <a:pPr marL="342900" indent="-342900" eaLnBrk="0" hangingPunct="0">
              <a:spcBef>
                <a:spcPct val="20000"/>
              </a:spcBef>
              <a:buClr>
                <a:srgbClr val="6F6185"/>
              </a:buClr>
              <a:buSzPct val="80000"/>
              <a:buFont typeface="Wingdings" pitchFamily="2" charset="2"/>
              <a:buChar char="l"/>
            </a:pPr>
            <a:r>
              <a:rPr lang="en-US" sz="2600"/>
              <a:t>Listanje paketa u okruženju:</a:t>
            </a:r>
            <a:endParaRPr lang="en-US" sz="2600">
              <a:cs typeface="Arial" pitchFamily="34" charset="0"/>
            </a:endParaRPr>
          </a:p>
        </p:txBody>
      </p:sp>
      <p:sp>
        <p:nvSpPr>
          <p:cNvPr id="6" name="Rectangle 5"/>
          <p:cNvSpPr/>
          <p:nvPr/>
        </p:nvSpPr>
        <p:spPr>
          <a:xfrm>
            <a:off x="611188" y="2924175"/>
            <a:ext cx="8064500" cy="1944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DCDCDC"/>
                </a:solidFill>
                <a:latin typeface="Courier New"/>
              </a:rPr>
              <a:t>C:</a:t>
            </a:r>
            <a:r>
              <a:rPr lang="en-US" sz="1600" dirty="0">
                <a:solidFill>
                  <a:srgbClr val="EFEF8F"/>
                </a:solidFill>
                <a:latin typeface="Courier New"/>
              </a:rPr>
              <a:t>\Users\</a:t>
            </a:r>
            <a:r>
              <a:rPr lang="sr-Latn-RS" sz="1600" dirty="0">
                <a:solidFill>
                  <a:srgbClr val="EFEF8F"/>
                </a:solidFill>
                <a:latin typeface="Courier New"/>
              </a:rPr>
              <a:t>prodan</a:t>
            </a:r>
            <a:r>
              <a:rPr lang="en-US" sz="1600" dirty="0">
                <a:solidFill>
                  <a:srgbClr val="EFEF8F"/>
                </a:solidFill>
                <a:latin typeface="Courier New"/>
              </a:rPr>
              <a:t>\</a:t>
            </a:r>
            <a:r>
              <a:rPr lang="en-US" sz="1600" dirty="0" err="1">
                <a:solidFill>
                  <a:srgbClr val="EFEF8F"/>
                </a:solidFill>
                <a:latin typeface="Courier New"/>
              </a:rPr>
              <a:t>VirtualEnvs</a:t>
            </a:r>
            <a:r>
              <a:rPr lang="en-US" sz="1600" dirty="0">
                <a:solidFill>
                  <a:srgbClr val="DCDCDC"/>
                </a:solidFill>
                <a:latin typeface="Courier New"/>
              </a:rPr>
              <a:t>&gt;RTRK</a:t>
            </a:r>
            <a:r>
              <a:rPr lang="en-US" sz="1600" dirty="0">
                <a:solidFill>
                  <a:srgbClr val="EFEF8F"/>
                </a:solidFill>
                <a:latin typeface="Courier New"/>
              </a:rPr>
              <a:t>\Scripts\activate</a:t>
            </a:r>
            <a:r>
              <a:rPr lang="en-US" sz="1600" dirty="0">
                <a:solidFill>
                  <a:srgbClr val="DCDCDC"/>
                </a:solidFill>
                <a:latin typeface="Courier New"/>
              </a:rPr>
              <a:t>.bat</a:t>
            </a:r>
            <a:endParaRPr lang="sr-Latn-RS" sz="1600" dirty="0">
              <a:solidFill>
                <a:srgbClr val="DCDCDC"/>
              </a:solidFill>
              <a:latin typeface="Courier New"/>
            </a:endParaRPr>
          </a:p>
          <a:p>
            <a:pPr>
              <a:defRPr/>
            </a:pPr>
            <a:r>
              <a:rPr lang="sr-Latn-RS" sz="1600" dirty="0">
                <a:solidFill>
                  <a:srgbClr val="DCDCDC"/>
                </a:solidFill>
                <a:latin typeface="Courier New"/>
              </a:rPr>
              <a:t>(</a:t>
            </a:r>
            <a:r>
              <a:rPr lang="en-US" sz="1600" dirty="0">
                <a:solidFill>
                  <a:srgbClr val="DCDCDC"/>
                </a:solidFill>
                <a:latin typeface="Courier New"/>
              </a:rPr>
              <a:t>RTRK) C:</a:t>
            </a:r>
            <a:r>
              <a:rPr lang="en-US" sz="1600" dirty="0">
                <a:solidFill>
                  <a:srgbClr val="EFEF8F"/>
                </a:solidFill>
                <a:latin typeface="Courier New"/>
              </a:rPr>
              <a:t>\Users\</a:t>
            </a:r>
            <a:r>
              <a:rPr lang="sr-Latn-RS" sz="1600" dirty="0">
                <a:solidFill>
                  <a:srgbClr val="EFEF8F"/>
                </a:solidFill>
                <a:latin typeface="Courier New"/>
              </a:rPr>
              <a:t>prodan</a:t>
            </a:r>
            <a:r>
              <a:rPr lang="en-US" sz="1600" dirty="0">
                <a:solidFill>
                  <a:srgbClr val="EFEF8F"/>
                </a:solidFill>
                <a:latin typeface="Courier New"/>
              </a:rPr>
              <a:t>\</a:t>
            </a:r>
            <a:r>
              <a:rPr lang="en-US" sz="1600" dirty="0" err="1">
                <a:solidFill>
                  <a:srgbClr val="EFEF8F"/>
                </a:solidFill>
                <a:latin typeface="Courier New"/>
              </a:rPr>
              <a:t>VirtualEnvs</a:t>
            </a:r>
            <a:r>
              <a:rPr lang="en-US" sz="1600" dirty="0">
                <a:solidFill>
                  <a:srgbClr val="DCDCDC"/>
                </a:solidFill>
                <a:latin typeface="Courier New"/>
              </a:rPr>
              <a:t>&gt;pip list </a:t>
            </a:r>
            <a:endParaRPr lang="sr-Latn-RS" sz="1600" dirty="0">
              <a:solidFill>
                <a:srgbClr val="DCDCDC"/>
              </a:solidFill>
              <a:latin typeface="Courier New"/>
            </a:endParaRPr>
          </a:p>
          <a:p>
            <a:pPr>
              <a:defRPr/>
            </a:pPr>
            <a:r>
              <a:rPr lang="en-US" sz="1600" dirty="0">
                <a:solidFill>
                  <a:srgbClr val="DCDCDC"/>
                </a:solidFill>
                <a:latin typeface="Courier New"/>
              </a:rPr>
              <a:t>pip (1.5.6)</a:t>
            </a:r>
            <a:endParaRPr lang="sr-Latn-RS" sz="1600" dirty="0">
              <a:solidFill>
                <a:srgbClr val="DCDCDC"/>
              </a:solidFill>
              <a:latin typeface="Courier New"/>
            </a:endParaRPr>
          </a:p>
          <a:p>
            <a:pPr>
              <a:defRPr/>
            </a:pPr>
            <a:r>
              <a:rPr lang="en-US" sz="1600" dirty="0" err="1">
                <a:solidFill>
                  <a:srgbClr val="DCDCDC"/>
                </a:solidFill>
                <a:latin typeface="Courier New"/>
              </a:rPr>
              <a:t>setuptools</a:t>
            </a:r>
            <a:r>
              <a:rPr lang="en-US" sz="1600" dirty="0">
                <a:solidFill>
                  <a:srgbClr val="DCDCDC"/>
                </a:solidFill>
                <a:latin typeface="Courier New"/>
              </a:rPr>
              <a:t> (3.6)</a:t>
            </a:r>
            <a:endParaRPr lang="sr-Latn-RS" sz="1600" dirty="0">
              <a:solidFill>
                <a:srgbClr val="DCDCDC"/>
              </a:solidFill>
              <a:latin typeface="Courier New"/>
            </a:endParaRPr>
          </a:p>
          <a:p>
            <a:pPr>
              <a:defRPr/>
            </a:pPr>
            <a:endParaRPr lang="sr-Latn-RS" sz="1600" dirty="0">
              <a:solidFill>
                <a:srgbClr val="DCDCDC"/>
              </a:solidFill>
              <a:latin typeface="Courier New"/>
            </a:endParaRPr>
          </a:p>
          <a:p>
            <a:pPr>
              <a:defRPr/>
            </a:pPr>
            <a:r>
              <a:rPr lang="sr-Latn-RS" sz="1600" dirty="0">
                <a:solidFill>
                  <a:srgbClr val="DCDCDC"/>
                </a:solidFill>
                <a:latin typeface="Courier New"/>
              </a:rPr>
              <a:t>(</a:t>
            </a:r>
            <a:r>
              <a:rPr lang="en-US" sz="1600" dirty="0">
                <a:solidFill>
                  <a:srgbClr val="DCDCDC"/>
                </a:solidFill>
                <a:latin typeface="Courier New"/>
              </a:rPr>
              <a:t>RTRK) C:</a:t>
            </a:r>
            <a:r>
              <a:rPr lang="en-US" sz="1600" dirty="0">
                <a:solidFill>
                  <a:srgbClr val="EFEF8F"/>
                </a:solidFill>
                <a:latin typeface="Courier New"/>
              </a:rPr>
              <a:t>\Users\</a:t>
            </a:r>
            <a:r>
              <a:rPr lang="sr-Latn-RS" sz="1600" dirty="0">
                <a:solidFill>
                  <a:srgbClr val="EFEF8F"/>
                </a:solidFill>
                <a:latin typeface="Courier New"/>
              </a:rPr>
              <a:t>prodan</a:t>
            </a:r>
            <a:r>
              <a:rPr lang="en-US" sz="1600" dirty="0">
                <a:solidFill>
                  <a:srgbClr val="EFEF8F"/>
                </a:solidFill>
                <a:latin typeface="Courier New"/>
              </a:rPr>
              <a:t>\</a:t>
            </a:r>
            <a:r>
              <a:rPr lang="en-US" sz="1600" dirty="0" err="1">
                <a:solidFill>
                  <a:srgbClr val="EFEF8F"/>
                </a:solidFill>
                <a:latin typeface="Courier New"/>
              </a:rPr>
              <a:t>VirtualEnvs</a:t>
            </a:r>
            <a:r>
              <a:rPr lang="en-US" sz="1600" dirty="0">
                <a:solidFill>
                  <a:srgbClr val="DCDCDC"/>
                </a:solidFill>
                <a:latin typeface="Courier New"/>
              </a:rPr>
              <a:t>&gt;</a:t>
            </a:r>
            <a:endParaRPr lang="en-US" sz="1600" dirty="0">
              <a:solidFill>
                <a:srgbClr val="DCDCDC"/>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88913"/>
            <a:ext cx="7920037" cy="719137"/>
          </a:xfrm>
        </p:spPr>
        <p:txBody>
          <a:bodyPr/>
          <a:lstStyle/>
          <a:p>
            <a:pPr>
              <a:defRPr/>
            </a:pPr>
            <a:r>
              <a:rPr lang="en-US" dirty="0" err="1" smtClean="0">
                <a:effectLst/>
              </a:rPr>
              <a:t>Zadatak</a:t>
            </a:r>
            <a:endParaRPr lang="en-US" dirty="0"/>
          </a:p>
        </p:txBody>
      </p:sp>
      <p:sp>
        <p:nvSpPr>
          <p:cNvPr id="37891" name="Content Placeholder 2"/>
          <p:cNvSpPr>
            <a:spLocks noGrp="1"/>
          </p:cNvSpPr>
          <p:nvPr>
            <p:ph idx="1"/>
          </p:nvPr>
        </p:nvSpPr>
        <p:spPr>
          <a:xfrm>
            <a:off x="457200" y="1052513"/>
            <a:ext cx="8229600" cy="3313112"/>
          </a:xfrm>
        </p:spPr>
        <p:txBody>
          <a:bodyPr/>
          <a:lstStyle/>
          <a:p>
            <a:r>
              <a:rPr lang="en-US" smtClean="0"/>
              <a:t>Kreirati novo virtuelno okruženje </a:t>
            </a:r>
            <a:r>
              <a:rPr lang="en-US" i="1" smtClean="0"/>
              <a:t>RTRK</a:t>
            </a:r>
          </a:p>
          <a:p>
            <a:r>
              <a:rPr lang="en-US" smtClean="0"/>
              <a:t>Aktivirati ga</a:t>
            </a:r>
          </a:p>
          <a:p>
            <a:r>
              <a:rPr lang="en-US" smtClean="0"/>
              <a:t>Instalirati sledeće pakete: IPython, Django, lxml</a:t>
            </a:r>
          </a:p>
          <a:p>
            <a:r>
              <a:rPr lang="en-US" smtClean="0"/>
              <a:t>Izlistati sve instalirane pakete</a:t>
            </a:r>
          </a:p>
          <a:p>
            <a:r>
              <a:rPr lang="en-US" smtClean="0"/>
              <a:t>Deinstalirati paket Django</a:t>
            </a:r>
          </a:p>
          <a:p>
            <a:r>
              <a:rPr lang="en-US" smtClean="0"/>
              <a:t>Konfigurisati PyDev da prepoznaje pakete iz novog okruženja. Ovo se može verifikovati sa:</a:t>
            </a:r>
          </a:p>
        </p:txBody>
      </p:sp>
      <p:sp>
        <p:nvSpPr>
          <p:cNvPr id="4" name="Rectangle 3"/>
          <p:cNvSpPr/>
          <p:nvPr/>
        </p:nvSpPr>
        <p:spPr>
          <a:xfrm>
            <a:off x="611188" y="4508500"/>
            <a:ext cx="8064500" cy="3603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E3CEAB"/>
                </a:solidFill>
                <a:latin typeface="Courier New"/>
              </a:rPr>
              <a:t>import</a:t>
            </a:r>
            <a:r>
              <a:rPr lang="en-US" sz="1600" dirty="0">
                <a:solidFill>
                  <a:srgbClr val="DCDCDC"/>
                </a:solidFill>
                <a:latin typeface="Courier New"/>
              </a:rPr>
              <a:t> </a:t>
            </a:r>
            <a:r>
              <a:rPr lang="en-US" sz="1600" dirty="0" err="1">
                <a:solidFill>
                  <a:srgbClr val="DCDCDC"/>
                </a:solidFill>
                <a:latin typeface="Courier New"/>
              </a:rPr>
              <a:t>lxml</a:t>
            </a:r>
            <a:endParaRPr lang="en-US" sz="1600" dirty="0">
              <a:solidFill>
                <a:srgbClr val="DCDCDC"/>
              </a:solidFill>
              <a:latin typeface="Courier New" pitchFamily="49" charset="0"/>
              <a:cs typeface="Courier New" pitchFamily="49" charset="0"/>
            </a:endParaRPr>
          </a:p>
        </p:txBody>
      </p:sp>
      <p:sp>
        <p:nvSpPr>
          <p:cNvPr id="37893" name="Content Placeholder 2"/>
          <p:cNvSpPr txBox="1">
            <a:spLocks/>
          </p:cNvSpPr>
          <p:nvPr/>
        </p:nvSpPr>
        <p:spPr bwMode="auto">
          <a:xfrm>
            <a:off x="468313" y="4984750"/>
            <a:ext cx="8229600" cy="1036638"/>
          </a:xfrm>
          <a:prstGeom prst="rect">
            <a:avLst/>
          </a:prstGeom>
          <a:noFill/>
          <a:ln w="9525">
            <a:noFill/>
            <a:miter lim="800000"/>
            <a:headEnd/>
            <a:tailEnd/>
          </a:ln>
        </p:spPr>
        <p:txBody>
          <a:bodyPr/>
          <a:lstStyle/>
          <a:p>
            <a:r>
              <a:rPr lang="en-US" sz="2600"/>
              <a:t>Ukoliko lxml nije na putanji PyDev će označiti kao grešku da je nepoznat modul.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84138" y="187325"/>
            <a:ext cx="7920037" cy="720725"/>
          </a:xfrm>
        </p:spPr>
        <p:txBody>
          <a:bodyPr wrap="square" numCol="1" anchorCtr="0" compatLnSpc="1">
            <a:prstTxWarp prst="textNoShape">
              <a:avLst/>
            </a:prstTxWarp>
          </a:bodyPr>
          <a:lstStyle/>
          <a:p>
            <a:pPr eaLnBrk="1" hangingPunct="1">
              <a:defRPr/>
            </a:pPr>
            <a:r>
              <a:rPr lang="en-US" dirty="0" err="1" smtClean="0">
                <a:effectLst/>
              </a:rPr>
              <a:t>IPython</a:t>
            </a:r>
            <a:endParaRPr lang="en-US" dirty="0" smtClean="0">
              <a:effectLst>
                <a:outerShdw blurRad="38100" dist="38100" dir="2700000" algn="tl">
                  <a:srgbClr val="C0C0C0"/>
                </a:outerShdw>
              </a:effectLst>
              <a:latin typeface="Arial" charset="0"/>
              <a:cs typeface="Arial" charset="0"/>
            </a:endParaRPr>
          </a:p>
        </p:txBody>
      </p:sp>
      <p:sp>
        <p:nvSpPr>
          <p:cNvPr id="6147" name="Rectangle 3"/>
          <p:cNvSpPr>
            <a:spLocks noGrp="1"/>
          </p:cNvSpPr>
          <p:nvPr>
            <p:ph idx="1"/>
          </p:nvPr>
        </p:nvSpPr>
        <p:spPr>
          <a:xfrm>
            <a:off x="457200" y="1600200"/>
            <a:ext cx="8229600" cy="1757363"/>
          </a:xfrm>
        </p:spPr>
        <p:txBody>
          <a:bodyPr/>
          <a:lstStyle/>
          <a:p>
            <a:pPr eaLnBrk="1" hangingPunct="1"/>
            <a:r>
              <a:rPr lang="en-US" sz="2400" smtClean="0"/>
              <a:t>Interaktivni </a:t>
            </a:r>
            <a:r>
              <a:rPr lang="en-US" sz="2400" i="1" smtClean="0"/>
              <a:t>shell</a:t>
            </a:r>
            <a:r>
              <a:rPr lang="en-US" sz="2400" smtClean="0"/>
              <a:t> sličan standardnom</a:t>
            </a:r>
          </a:p>
          <a:p>
            <a:pPr eaLnBrk="1" hangingPunct="1"/>
            <a:r>
              <a:rPr lang="en-US" sz="2400" smtClean="0"/>
              <a:t>Read-Eval-Print-Loop</a:t>
            </a:r>
          </a:p>
          <a:p>
            <a:pPr eaLnBrk="1" hangingPunct="1"/>
            <a:r>
              <a:rPr lang="en-US" sz="2400" smtClean="0"/>
              <a:t>Razvoj kroz eksperimentisanje</a:t>
            </a:r>
          </a:p>
          <a:p>
            <a:pPr eaLnBrk="1" hangingPunct="1"/>
            <a:r>
              <a:rPr lang="en-US" sz="2200" smtClean="0"/>
              <a:t>Instaliranje:</a:t>
            </a:r>
            <a:endParaRPr lang="en-US" sz="2000" smtClean="0"/>
          </a:p>
          <a:p>
            <a:pPr lvl="1" eaLnBrk="1" hangingPunct="1"/>
            <a:endParaRPr lang="en-US" sz="2000" smtClean="0"/>
          </a:p>
        </p:txBody>
      </p:sp>
      <p:sp>
        <p:nvSpPr>
          <p:cNvPr id="4" name="Rectangle 3"/>
          <p:cNvSpPr/>
          <p:nvPr/>
        </p:nvSpPr>
        <p:spPr>
          <a:xfrm>
            <a:off x="755650" y="3500438"/>
            <a:ext cx="7920038" cy="43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solidFill>
                  <a:srgbClr val="DCDCDC"/>
                </a:solidFill>
                <a:latin typeface="Courier New"/>
              </a:rPr>
              <a:t>pip </a:t>
            </a:r>
            <a:r>
              <a:rPr lang="en-US" sz="2000" dirty="0">
                <a:solidFill>
                  <a:srgbClr val="E3CEAB"/>
                </a:solidFill>
                <a:latin typeface="Courier New"/>
              </a:rPr>
              <a:t>install</a:t>
            </a:r>
            <a:r>
              <a:rPr lang="en-US" sz="2000" dirty="0">
                <a:solidFill>
                  <a:srgbClr val="DCDCDC"/>
                </a:solidFill>
                <a:latin typeface="Courier New"/>
              </a:rPr>
              <a:t> </a:t>
            </a:r>
            <a:r>
              <a:rPr lang="en-US" sz="2000" dirty="0" err="1">
                <a:latin typeface="Courier New" pitchFamily="49" charset="0"/>
                <a:cs typeface="Courier New" pitchFamily="49" charset="0"/>
              </a:rPr>
              <a:t>ipython</a:t>
            </a:r>
            <a:endParaRPr lang="en-US" sz="2000" dirty="0">
              <a:solidFill>
                <a:srgbClr val="DCDCDC"/>
              </a:solidFill>
              <a:latin typeface="Courier New" pitchFamily="49" charset="0"/>
              <a:cs typeface="Courier New" pitchFamily="49" charset="0"/>
            </a:endParaRPr>
          </a:p>
        </p:txBody>
      </p:sp>
      <p:sp>
        <p:nvSpPr>
          <p:cNvPr id="6149" name="Rectangle 3"/>
          <p:cNvSpPr txBox="1">
            <a:spLocks/>
          </p:cNvSpPr>
          <p:nvPr/>
        </p:nvSpPr>
        <p:spPr bwMode="auto">
          <a:xfrm>
            <a:off x="446088" y="4149725"/>
            <a:ext cx="8229600" cy="2016125"/>
          </a:xfrm>
          <a:prstGeom prst="rect">
            <a:avLst/>
          </a:prstGeom>
          <a:noFill/>
          <a:ln w="9525">
            <a:noFill/>
            <a:miter lim="800000"/>
            <a:headEnd/>
            <a:tailEnd/>
          </a:ln>
        </p:spPr>
        <p:txBody>
          <a:bodyPr/>
          <a:lstStyle/>
          <a:p>
            <a:pPr marL="342900" indent="-342900">
              <a:spcBef>
                <a:spcPct val="20000"/>
              </a:spcBef>
              <a:buClr>
                <a:srgbClr val="6F6185"/>
              </a:buClr>
              <a:buSzPct val="80000"/>
              <a:buFont typeface="Wingdings" pitchFamily="2" charset="2"/>
              <a:buChar char="l"/>
            </a:pPr>
            <a:r>
              <a:rPr lang="en-US" sz="2400">
                <a:solidFill>
                  <a:srgbClr val="000000"/>
                </a:solidFill>
                <a:cs typeface="Arial" pitchFamily="34" charset="0"/>
              </a:rPr>
              <a:t>IPython mogućnosti:</a:t>
            </a:r>
          </a:p>
          <a:p>
            <a:pPr marL="742950" lvl="1" indent="-285750">
              <a:spcBef>
                <a:spcPct val="20000"/>
              </a:spcBef>
              <a:buClr>
                <a:srgbClr val="EFB100"/>
              </a:buClr>
              <a:buSzPct val="80000"/>
              <a:buFont typeface="Wingdings" pitchFamily="2" charset="2"/>
              <a:buChar char="l"/>
            </a:pPr>
            <a:r>
              <a:rPr lang="en-US" sz="2000">
                <a:solidFill>
                  <a:srgbClr val="000000"/>
                </a:solidFill>
                <a:cs typeface="Arial" pitchFamily="34" charset="0"/>
              </a:rPr>
              <a:t>Dopuna sa TAB tasterom</a:t>
            </a:r>
          </a:p>
          <a:p>
            <a:pPr marL="742950" lvl="1" indent="-285750">
              <a:spcBef>
                <a:spcPct val="20000"/>
              </a:spcBef>
              <a:buClr>
                <a:srgbClr val="EFB100"/>
              </a:buClr>
              <a:buSzPct val="80000"/>
              <a:buFont typeface="Wingdings" pitchFamily="2" charset="2"/>
              <a:buChar char="l"/>
            </a:pPr>
            <a:r>
              <a:rPr lang="en-US" sz="2000">
                <a:solidFill>
                  <a:srgbClr val="000000"/>
                </a:solidFill>
                <a:cs typeface="Arial" pitchFamily="34" charset="0"/>
              </a:rPr>
              <a:t>Istraživanje objekata sa ?</a:t>
            </a:r>
          </a:p>
          <a:p>
            <a:pPr marL="742950" lvl="1" indent="-285750">
              <a:spcBef>
                <a:spcPct val="20000"/>
              </a:spcBef>
              <a:buClr>
                <a:srgbClr val="EFB100"/>
              </a:buClr>
              <a:buSzPct val="80000"/>
              <a:buFont typeface="Wingdings" pitchFamily="2" charset="2"/>
              <a:buChar char="l"/>
            </a:pPr>
            <a:r>
              <a:rPr lang="en-US" sz="2000">
                <a:solidFill>
                  <a:srgbClr val="000000"/>
                </a:solidFill>
                <a:cs typeface="Arial" pitchFamily="34" charset="0"/>
              </a:rPr>
              <a:t>Autoreload modula</a:t>
            </a:r>
          </a:p>
          <a:p>
            <a:pPr marL="742950" lvl="1" indent="-285750">
              <a:spcBef>
                <a:spcPct val="20000"/>
              </a:spcBef>
              <a:buClr>
                <a:srgbClr val="EFB100"/>
              </a:buClr>
              <a:buSzPct val="80000"/>
              <a:buFont typeface="Wingdings" pitchFamily="2" charset="2"/>
              <a:buChar char="l"/>
            </a:pPr>
            <a:r>
              <a:rPr lang="en-US" sz="2000" i="1">
                <a:solidFill>
                  <a:srgbClr val="000000"/>
                </a:solidFill>
                <a:cs typeface="Arial" pitchFamily="34" charset="0"/>
              </a:rPr>
              <a:t>Magic</a:t>
            </a:r>
            <a:r>
              <a:rPr lang="en-US" sz="2000">
                <a:solidFill>
                  <a:srgbClr val="000000"/>
                </a:solidFill>
                <a:cs typeface="Arial" pitchFamily="34" charset="0"/>
              </a:rPr>
              <a:t> funkcije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4"/>
          <p:cNvSpPr>
            <a:spLocks noGrp="1"/>
          </p:cNvSpPr>
          <p:nvPr>
            <p:ph idx="1"/>
          </p:nvPr>
        </p:nvSpPr>
        <p:spPr>
          <a:xfrm>
            <a:off x="457200" y="1125538"/>
            <a:ext cx="8229600" cy="460375"/>
          </a:xfrm>
        </p:spPr>
        <p:txBody>
          <a:bodyPr/>
          <a:lstStyle/>
          <a:p>
            <a:r>
              <a:rPr lang="en-US" smtClean="0"/>
              <a:t>Primer sesije</a:t>
            </a:r>
          </a:p>
          <a:p>
            <a:endParaRPr lang="en-US" smtClean="0"/>
          </a:p>
        </p:txBody>
      </p:sp>
      <p:sp>
        <p:nvSpPr>
          <p:cNvPr id="6" name="Rectangle 5"/>
          <p:cNvSpPr/>
          <p:nvPr/>
        </p:nvSpPr>
        <p:spPr>
          <a:xfrm>
            <a:off x="755650" y="1628775"/>
            <a:ext cx="7920038" cy="4752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Courier New" pitchFamily="49" charset="0"/>
                <a:cs typeface="Courier New" pitchFamily="49" charset="0"/>
              </a:rPr>
              <a:t>C:\Users\prodan&gt;ipython2</a:t>
            </a:r>
          </a:p>
          <a:p>
            <a:pPr>
              <a:defRPr/>
            </a:pPr>
            <a:r>
              <a:rPr lang="en-US" dirty="0">
                <a:latin typeface="Courier New" pitchFamily="49" charset="0"/>
                <a:cs typeface="Courier New" pitchFamily="49" charset="0"/>
              </a:rPr>
              <a:t>Python 2.7.3 (default, Apr 10 2012, 23:31:26) [MSC v.1500 32 bit (Intel)]</a:t>
            </a:r>
          </a:p>
          <a:p>
            <a:pPr>
              <a:defRPr/>
            </a:pPr>
            <a:r>
              <a:rPr lang="en-US" dirty="0">
                <a:latin typeface="Courier New" pitchFamily="49" charset="0"/>
                <a:cs typeface="Courier New" pitchFamily="49" charset="0"/>
              </a:rPr>
              <a:t>Type "copyright", "credits" or "license" for more information.</a:t>
            </a:r>
          </a:p>
          <a:p>
            <a:pPr>
              <a:defRPr/>
            </a:pPr>
            <a:endParaRPr lang="en-US" dirty="0">
              <a:latin typeface="Courier New" pitchFamily="49" charset="0"/>
              <a:cs typeface="Courier New" pitchFamily="49" charset="0"/>
            </a:endParaRPr>
          </a:p>
          <a:p>
            <a:pPr>
              <a:defRPr/>
            </a:pPr>
            <a:r>
              <a:rPr lang="en-US" dirty="0" err="1">
                <a:latin typeface="Courier New" pitchFamily="49" charset="0"/>
                <a:cs typeface="Courier New" pitchFamily="49" charset="0"/>
              </a:rPr>
              <a:t>IPython</a:t>
            </a:r>
            <a:r>
              <a:rPr lang="en-US" dirty="0">
                <a:latin typeface="Courier New" pitchFamily="49" charset="0"/>
                <a:cs typeface="Courier New" pitchFamily="49" charset="0"/>
              </a:rPr>
              <a:t> 2.1.0 -- An enhanced Interactive Python.</a:t>
            </a:r>
          </a:p>
          <a:p>
            <a:pPr>
              <a:defRPr/>
            </a:pPr>
            <a:r>
              <a:rPr lang="en-US" dirty="0">
                <a:latin typeface="Courier New" pitchFamily="49" charset="0"/>
                <a:cs typeface="Courier New" pitchFamily="49" charset="0"/>
              </a:rPr>
              <a:t>?         -&gt; Introduction and overview of </a:t>
            </a:r>
            <a:r>
              <a:rPr lang="en-US" dirty="0" err="1">
                <a:latin typeface="Courier New" pitchFamily="49" charset="0"/>
                <a:cs typeface="Courier New" pitchFamily="49" charset="0"/>
              </a:rPr>
              <a:t>IPython's</a:t>
            </a:r>
            <a:r>
              <a:rPr lang="en-US" dirty="0">
                <a:latin typeface="Courier New" pitchFamily="49" charset="0"/>
                <a:cs typeface="Courier New" pitchFamily="49" charset="0"/>
              </a:rPr>
              <a:t> features.</a:t>
            </a:r>
          </a:p>
          <a:p>
            <a:pPr>
              <a:defRPr/>
            </a:pPr>
            <a:r>
              <a:rPr lang="en-US" dirty="0">
                <a:latin typeface="Courier New" pitchFamily="49" charset="0"/>
                <a:cs typeface="Courier New" pitchFamily="49" charset="0"/>
              </a:rPr>
              <a:t>%</a:t>
            </a:r>
            <a:r>
              <a:rPr lang="en-US" dirty="0" err="1">
                <a:latin typeface="Courier New" pitchFamily="49" charset="0"/>
                <a:cs typeface="Courier New" pitchFamily="49" charset="0"/>
              </a:rPr>
              <a:t>quickref</a:t>
            </a:r>
            <a:r>
              <a:rPr lang="en-US" dirty="0">
                <a:latin typeface="Courier New" pitchFamily="49" charset="0"/>
                <a:cs typeface="Courier New" pitchFamily="49" charset="0"/>
              </a:rPr>
              <a:t> -&gt; Quick reference.</a:t>
            </a:r>
          </a:p>
          <a:p>
            <a:pPr>
              <a:defRPr/>
            </a:pPr>
            <a:r>
              <a:rPr lang="en-US" dirty="0">
                <a:latin typeface="Courier New" pitchFamily="49" charset="0"/>
                <a:cs typeface="Courier New" pitchFamily="49" charset="0"/>
              </a:rPr>
              <a:t>help      -&gt; Python's own help system.</a:t>
            </a:r>
          </a:p>
          <a:p>
            <a:pPr>
              <a:defRPr/>
            </a:pPr>
            <a:r>
              <a:rPr lang="en-US" dirty="0">
                <a:latin typeface="Courier New" pitchFamily="49" charset="0"/>
                <a:cs typeface="Courier New" pitchFamily="49" charset="0"/>
              </a:rPr>
              <a:t>object?   -&gt; Details about 'object', use 'object??' for extra details.</a:t>
            </a:r>
          </a:p>
          <a:p>
            <a:pPr>
              <a:defRPr/>
            </a:pPr>
            <a:endParaRPr lang="en-US" dirty="0">
              <a:latin typeface="Courier New" pitchFamily="49" charset="0"/>
              <a:cs typeface="Courier New" pitchFamily="49" charset="0"/>
            </a:endParaRPr>
          </a:p>
          <a:p>
            <a:pPr>
              <a:defRPr/>
            </a:pPr>
            <a:r>
              <a:rPr lang="en-US" dirty="0">
                <a:latin typeface="Courier New" pitchFamily="49" charset="0"/>
                <a:cs typeface="Courier New" pitchFamily="49" charset="0"/>
              </a:rPr>
              <a:t>In [1]: print "Hello World"</a:t>
            </a:r>
          </a:p>
          <a:p>
            <a:pPr>
              <a:defRPr/>
            </a:pPr>
            <a:r>
              <a:rPr lang="en-US" dirty="0">
                <a:latin typeface="Courier New" pitchFamily="49" charset="0"/>
                <a:cs typeface="Courier New" pitchFamily="49" charset="0"/>
              </a:rPr>
              <a:t>Hello World</a:t>
            </a:r>
          </a:p>
          <a:p>
            <a:pPr>
              <a:defRPr/>
            </a:pPr>
            <a:r>
              <a:rPr lang="en-US" dirty="0">
                <a:latin typeface="Courier New" pitchFamily="49" charset="0"/>
                <a:cs typeface="Courier New" pitchFamily="49" charset="0"/>
              </a:rPr>
              <a:t>In [2]:</a:t>
            </a:r>
            <a:endParaRPr lang="en-US" dirty="0">
              <a:solidFill>
                <a:srgbClr val="DCDCDC"/>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457200" y="1268413"/>
            <a:ext cx="8229600" cy="965200"/>
          </a:xfrm>
        </p:spPr>
        <p:txBody>
          <a:bodyPr/>
          <a:lstStyle/>
          <a:p>
            <a:r>
              <a:rPr lang="en-US" smtClean="0"/>
              <a:t>Dopuna koda:</a:t>
            </a:r>
          </a:p>
          <a:p>
            <a:pPr lvl="1"/>
            <a:r>
              <a:rPr lang="en-US" smtClean="0"/>
              <a:t>Pritisak na taster TAB</a:t>
            </a:r>
          </a:p>
          <a:p>
            <a:pPr>
              <a:buFont typeface="Wingdings" pitchFamily="2" charset="2"/>
              <a:buNone/>
            </a:pPr>
            <a:endParaRPr lang="en-US" smtClean="0"/>
          </a:p>
        </p:txBody>
      </p:sp>
      <p:sp>
        <p:nvSpPr>
          <p:cNvPr id="4" name="Rectangle 3"/>
          <p:cNvSpPr/>
          <p:nvPr/>
        </p:nvSpPr>
        <p:spPr>
          <a:xfrm>
            <a:off x="755650" y="2492375"/>
            <a:ext cx="7920038" cy="2232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DCDCDC"/>
                </a:solidFill>
                <a:latin typeface="Courier New"/>
              </a:rPr>
              <a:t>In [4]: import </a:t>
            </a:r>
            <a:r>
              <a:rPr lang="en-US" dirty="0" err="1">
                <a:solidFill>
                  <a:srgbClr val="DCDCDC"/>
                </a:solidFill>
                <a:latin typeface="Courier New"/>
              </a:rPr>
              <a:t>os</a:t>
            </a:r>
            <a:r>
              <a:rPr lang="en-US" dirty="0">
                <a:solidFill>
                  <a:srgbClr val="DCDCDC"/>
                </a:solidFill>
                <a:latin typeface="Courier New"/>
              </a:rPr>
              <a:t> </a:t>
            </a:r>
            <a:endParaRPr lang="sr-Latn-RS" dirty="0">
              <a:solidFill>
                <a:srgbClr val="DCDCDC"/>
              </a:solidFill>
              <a:latin typeface="Courier New"/>
            </a:endParaRPr>
          </a:p>
          <a:p>
            <a:pPr>
              <a:defRPr/>
            </a:pPr>
            <a:endParaRPr lang="sr-Latn-RS" dirty="0">
              <a:solidFill>
                <a:srgbClr val="DCDCDC"/>
              </a:solidFill>
              <a:latin typeface="Courier New"/>
            </a:endParaRPr>
          </a:p>
          <a:p>
            <a:pPr>
              <a:defRPr/>
            </a:pPr>
            <a:r>
              <a:rPr lang="en-US" dirty="0">
                <a:solidFill>
                  <a:srgbClr val="DCDCDC"/>
                </a:solidFill>
                <a:latin typeface="Courier New"/>
              </a:rPr>
              <a:t>In [5]: os.pa </a:t>
            </a:r>
            <a:endParaRPr lang="sr-Latn-RS" dirty="0">
              <a:solidFill>
                <a:srgbClr val="DCDCDC"/>
              </a:solidFill>
              <a:latin typeface="Courier New"/>
            </a:endParaRPr>
          </a:p>
          <a:p>
            <a:pPr>
              <a:defRPr/>
            </a:pPr>
            <a:r>
              <a:rPr lang="en-US" dirty="0" err="1">
                <a:solidFill>
                  <a:srgbClr val="DCDCDC"/>
                </a:solidFill>
                <a:latin typeface="Courier New"/>
              </a:rPr>
              <a:t>os.pardir</a:t>
            </a:r>
            <a:r>
              <a:rPr lang="en-US" dirty="0">
                <a:solidFill>
                  <a:srgbClr val="DCDCDC"/>
                </a:solidFill>
                <a:latin typeface="Courier New"/>
              </a:rPr>
              <a:t> </a:t>
            </a:r>
            <a:r>
              <a:rPr lang="en-US" dirty="0" err="1">
                <a:solidFill>
                  <a:srgbClr val="DCDCDC"/>
                </a:solidFill>
                <a:latin typeface="Courier New"/>
              </a:rPr>
              <a:t>os.path</a:t>
            </a:r>
            <a:r>
              <a:rPr lang="en-US" dirty="0">
                <a:solidFill>
                  <a:srgbClr val="DCDCDC"/>
                </a:solidFill>
                <a:latin typeface="Courier New"/>
              </a:rPr>
              <a:t> </a:t>
            </a:r>
            <a:r>
              <a:rPr lang="en-US" dirty="0" err="1">
                <a:solidFill>
                  <a:srgbClr val="DCDCDC"/>
                </a:solidFill>
                <a:latin typeface="Courier New"/>
              </a:rPr>
              <a:t>os.pathconf</a:t>
            </a:r>
            <a:r>
              <a:rPr lang="en-US" dirty="0">
                <a:solidFill>
                  <a:srgbClr val="DCDCDC"/>
                </a:solidFill>
                <a:latin typeface="Courier New"/>
              </a:rPr>
              <a:t> </a:t>
            </a:r>
            <a:endParaRPr lang="sr-Latn-RS" dirty="0">
              <a:solidFill>
                <a:srgbClr val="DCDCDC"/>
              </a:solidFill>
              <a:latin typeface="Courier New"/>
            </a:endParaRPr>
          </a:p>
          <a:p>
            <a:pPr>
              <a:defRPr/>
            </a:pPr>
            <a:r>
              <a:rPr lang="en-US" dirty="0" err="1">
                <a:solidFill>
                  <a:srgbClr val="DCDCDC"/>
                </a:solidFill>
                <a:latin typeface="Courier New"/>
              </a:rPr>
              <a:t>os.pathconf_names</a:t>
            </a:r>
            <a:r>
              <a:rPr lang="en-US" dirty="0">
                <a:solidFill>
                  <a:srgbClr val="DCDCDC"/>
                </a:solidFill>
                <a:latin typeface="Courier New"/>
              </a:rPr>
              <a:t> </a:t>
            </a:r>
            <a:r>
              <a:rPr lang="en-US" dirty="0" err="1">
                <a:solidFill>
                  <a:srgbClr val="DCDCDC"/>
                </a:solidFill>
                <a:latin typeface="Courier New"/>
              </a:rPr>
              <a:t>os.pathsep</a:t>
            </a:r>
            <a:r>
              <a:rPr lang="en-US" dirty="0">
                <a:solidFill>
                  <a:srgbClr val="DCDCDC"/>
                </a:solidFill>
                <a:latin typeface="Courier New"/>
              </a:rPr>
              <a:t> </a:t>
            </a:r>
            <a:endParaRPr lang="sr-Latn-RS" dirty="0">
              <a:solidFill>
                <a:srgbClr val="DCDCDC"/>
              </a:solidFill>
              <a:latin typeface="Courier New"/>
            </a:endParaRPr>
          </a:p>
          <a:p>
            <a:pPr>
              <a:defRPr/>
            </a:pPr>
            <a:endParaRPr lang="sr-Latn-RS" dirty="0">
              <a:solidFill>
                <a:srgbClr val="DCDCDC"/>
              </a:solidFill>
              <a:latin typeface="Courier New"/>
            </a:endParaRPr>
          </a:p>
          <a:p>
            <a:pPr>
              <a:defRPr/>
            </a:pPr>
            <a:r>
              <a:rPr lang="en-US" dirty="0">
                <a:solidFill>
                  <a:srgbClr val="DCDCDC"/>
                </a:solidFill>
                <a:latin typeface="Courier New"/>
              </a:rPr>
              <a:t>In [5]: os.pa</a:t>
            </a:r>
            <a:endParaRPr lang="en-US" dirty="0">
              <a:solidFill>
                <a:srgbClr val="DCDCDC"/>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457200" y="981075"/>
            <a:ext cx="8229600" cy="963613"/>
          </a:xfrm>
        </p:spPr>
        <p:txBody>
          <a:bodyPr/>
          <a:lstStyle/>
          <a:p>
            <a:r>
              <a:rPr lang="en-US" smtClean="0"/>
              <a:t>Informacije o objektima</a:t>
            </a:r>
          </a:p>
          <a:p>
            <a:pPr lvl="1"/>
            <a:r>
              <a:rPr lang="en-US" smtClean="0"/>
              <a:t>Iza naziva reference staviti znak "?"</a:t>
            </a:r>
          </a:p>
          <a:p>
            <a:endParaRPr lang="en-US" smtClean="0"/>
          </a:p>
        </p:txBody>
      </p:sp>
      <p:sp>
        <p:nvSpPr>
          <p:cNvPr id="4" name="Rectangle 3"/>
          <p:cNvSpPr/>
          <p:nvPr/>
        </p:nvSpPr>
        <p:spPr>
          <a:xfrm>
            <a:off x="611188" y="1844675"/>
            <a:ext cx="7920037" cy="46085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DCDCDC"/>
                </a:solidFill>
                <a:latin typeface="Courier New"/>
              </a:rPr>
              <a:t>In [7]: map? </a:t>
            </a:r>
            <a:endParaRPr lang="sr-Latn-RS" dirty="0">
              <a:solidFill>
                <a:srgbClr val="DCDCDC"/>
              </a:solidFill>
              <a:latin typeface="Courier New"/>
            </a:endParaRPr>
          </a:p>
          <a:p>
            <a:pPr>
              <a:defRPr/>
            </a:pPr>
            <a:r>
              <a:rPr lang="en-US" dirty="0">
                <a:solidFill>
                  <a:srgbClr val="DCDCDC"/>
                </a:solidFill>
                <a:latin typeface="Courier New"/>
              </a:rPr>
              <a:t>Type: </a:t>
            </a:r>
            <a:r>
              <a:rPr lang="en-US" dirty="0" err="1">
                <a:solidFill>
                  <a:srgbClr val="DCDCDC"/>
                </a:solidFill>
                <a:latin typeface="Courier New"/>
              </a:rPr>
              <a:t>builtin_function_or_method</a:t>
            </a:r>
            <a:r>
              <a:rPr lang="en-US" dirty="0">
                <a:solidFill>
                  <a:srgbClr val="DCDCDC"/>
                </a:solidFill>
                <a:latin typeface="Courier New"/>
              </a:rPr>
              <a:t> </a:t>
            </a:r>
            <a:endParaRPr lang="sr-Latn-RS" dirty="0">
              <a:solidFill>
                <a:srgbClr val="DCDCDC"/>
              </a:solidFill>
              <a:latin typeface="Courier New"/>
            </a:endParaRPr>
          </a:p>
          <a:p>
            <a:pPr>
              <a:defRPr/>
            </a:pPr>
            <a:r>
              <a:rPr lang="en-US" dirty="0">
                <a:solidFill>
                  <a:srgbClr val="DCDCDC"/>
                </a:solidFill>
                <a:latin typeface="Courier New"/>
              </a:rPr>
              <a:t>String form: &lt;built-in function map&gt; </a:t>
            </a:r>
            <a:endParaRPr lang="sr-Latn-RS" dirty="0">
              <a:solidFill>
                <a:srgbClr val="DCDCDC"/>
              </a:solidFill>
              <a:latin typeface="Courier New"/>
            </a:endParaRPr>
          </a:p>
          <a:p>
            <a:pPr>
              <a:defRPr/>
            </a:pPr>
            <a:r>
              <a:rPr lang="en-US" dirty="0">
                <a:solidFill>
                  <a:srgbClr val="DCDCDC"/>
                </a:solidFill>
                <a:latin typeface="Courier New"/>
              </a:rPr>
              <a:t>Namespace: Python </a:t>
            </a:r>
            <a:r>
              <a:rPr lang="en-US" dirty="0" err="1">
                <a:solidFill>
                  <a:srgbClr val="DCDCDC"/>
                </a:solidFill>
                <a:latin typeface="Courier New"/>
              </a:rPr>
              <a:t>builtin</a:t>
            </a:r>
            <a:r>
              <a:rPr lang="en-US" dirty="0">
                <a:solidFill>
                  <a:srgbClr val="DCDCDC"/>
                </a:solidFill>
                <a:latin typeface="Courier New"/>
              </a:rPr>
              <a:t> </a:t>
            </a:r>
            <a:endParaRPr lang="sr-Latn-RS" dirty="0">
              <a:solidFill>
                <a:srgbClr val="DCDCDC"/>
              </a:solidFill>
              <a:latin typeface="Courier New"/>
            </a:endParaRPr>
          </a:p>
          <a:p>
            <a:pPr>
              <a:defRPr/>
            </a:pPr>
            <a:r>
              <a:rPr lang="en-US" dirty="0" err="1">
                <a:solidFill>
                  <a:srgbClr val="DCDCDC"/>
                </a:solidFill>
                <a:latin typeface="Courier New"/>
              </a:rPr>
              <a:t>Docstring</a:t>
            </a:r>
            <a:r>
              <a:rPr lang="en-US" dirty="0">
                <a:solidFill>
                  <a:srgbClr val="DCDCDC"/>
                </a:solidFill>
                <a:latin typeface="Courier New"/>
              </a:rPr>
              <a:t>: </a:t>
            </a:r>
            <a:endParaRPr lang="sr-Latn-RS" dirty="0">
              <a:solidFill>
                <a:srgbClr val="DCDCDC"/>
              </a:solidFill>
              <a:latin typeface="Courier New"/>
            </a:endParaRPr>
          </a:p>
          <a:p>
            <a:pPr>
              <a:defRPr/>
            </a:pPr>
            <a:r>
              <a:rPr lang="en-US" dirty="0">
                <a:solidFill>
                  <a:srgbClr val="DCDCDC"/>
                </a:solidFill>
                <a:latin typeface="Courier New"/>
              </a:rPr>
              <a:t>map(function, sequence[, sequence, ...]) -&gt; list </a:t>
            </a:r>
            <a:endParaRPr lang="sr-Latn-RS" dirty="0">
              <a:solidFill>
                <a:srgbClr val="DCDCDC"/>
              </a:solidFill>
              <a:latin typeface="Courier New"/>
            </a:endParaRPr>
          </a:p>
          <a:p>
            <a:pPr>
              <a:defRPr/>
            </a:pPr>
            <a:endParaRPr lang="sr-Latn-RS" dirty="0">
              <a:solidFill>
                <a:srgbClr val="DCDCDC"/>
              </a:solidFill>
              <a:latin typeface="Courier New"/>
            </a:endParaRPr>
          </a:p>
          <a:p>
            <a:pPr>
              <a:defRPr/>
            </a:pPr>
            <a:r>
              <a:rPr lang="en-US" dirty="0">
                <a:solidFill>
                  <a:srgbClr val="DCDCDC"/>
                </a:solidFill>
                <a:latin typeface="Courier New"/>
              </a:rPr>
              <a:t>Return a list of the results of applying the function to the items of the argument sequence(s). If more than one sequence is given, the function is called with an argument list consisting of the corresponding item of each sequence, substituting None for missing values when not all sequences have the same length. If the function is None, return a list of the items of the sequence (or a list of </a:t>
            </a:r>
            <a:r>
              <a:rPr lang="en-US" dirty="0" err="1">
                <a:solidFill>
                  <a:srgbClr val="DCDCDC"/>
                </a:solidFill>
                <a:latin typeface="Courier New"/>
              </a:rPr>
              <a:t>tuples</a:t>
            </a:r>
            <a:r>
              <a:rPr lang="en-US" dirty="0">
                <a:solidFill>
                  <a:srgbClr val="DCDCDC"/>
                </a:solidFill>
                <a:latin typeface="Courier New"/>
              </a:rPr>
              <a:t> if more than one sequence). </a:t>
            </a:r>
            <a:endParaRPr lang="sr-Latn-RS" dirty="0">
              <a:solidFill>
                <a:srgbClr val="DCDCDC"/>
              </a:solidFill>
              <a:latin typeface="Courier New"/>
            </a:endParaRPr>
          </a:p>
          <a:p>
            <a:pPr>
              <a:defRPr/>
            </a:pPr>
            <a:endParaRPr lang="sr-Latn-RS" dirty="0">
              <a:solidFill>
                <a:srgbClr val="DCDCDC"/>
              </a:solidFill>
              <a:latin typeface="Courier New"/>
            </a:endParaRPr>
          </a:p>
          <a:p>
            <a:pPr>
              <a:defRPr/>
            </a:pPr>
            <a:r>
              <a:rPr lang="en-US" dirty="0">
                <a:solidFill>
                  <a:srgbClr val="DCDCDC"/>
                </a:solidFill>
                <a:latin typeface="Courier New"/>
              </a:rPr>
              <a:t>In [8]:</a:t>
            </a:r>
            <a:endParaRPr lang="en-US" dirty="0">
              <a:solidFill>
                <a:srgbClr val="DCDCDC"/>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p:cNvSpPr>
          <p:nvPr>
            <p:ph idx="1"/>
          </p:nvPr>
        </p:nvSpPr>
        <p:spPr>
          <a:xfrm>
            <a:off x="457200" y="1052513"/>
            <a:ext cx="8229600" cy="863600"/>
          </a:xfrm>
        </p:spPr>
        <p:txBody>
          <a:bodyPr/>
          <a:lstStyle/>
          <a:p>
            <a:r>
              <a:rPr lang="en-US" sz="2400" smtClean="0"/>
              <a:t>Proširene informacije o objektima</a:t>
            </a:r>
          </a:p>
          <a:p>
            <a:pPr lvl="1"/>
            <a:r>
              <a:rPr lang="en-US" sz="2000" smtClean="0"/>
              <a:t>Iza naziva reference staviti znak "??"</a:t>
            </a:r>
          </a:p>
          <a:p>
            <a:pPr eaLnBrk="1" hangingPunct="1"/>
            <a:endParaRPr lang="en-US" sz="2200" smtClean="0"/>
          </a:p>
        </p:txBody>
      </p:sp>
      <p:sp>
        <p:nvSpPr>
          <p:cNvPr id="4" name="Rectangle 3"/>
          <p:cNvSpPr/>
          <p:nvPr/>
        </p:nvSpPr>
        <p:spPr>
          <a:xfrm>
            <a:off x="611188" y="1989138"/>
            <a:ext cx="7920037" cy="43926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DCDCDC"/>
                </a:solidFill>
                <a:latin typeface="Courier New"/>
              </a:rPr>
              <a:t>In [</a:t>
            </a:r>
            <a:r>
              <a:rPr lang="en-US" dirty="0">
                <a:solidFill>
                  <a:srgbClr val="8CD0D3"/>
                </a:solidFill>
                <a:latin typeface="Courier New"/>
              </a:rPr>
              <a:t>2</a:t>
            </a:r>
            <a:r>
              <a:rPr lang="en-US" dirty="0">
                <a:solidFill>
                  <a:srgbClr val="DCDCDC"/>
                </a:solidFill>
                <a:latin typeface="Courier New"/>
              </a:rPr>
              <a:t>]: </a:t>
            </a:r>
            <a:r>
              <a:rPr lang="en-US" dirty="0">
                <a:solidFill>
                  <a:srgbClr val="E3CEAB"/>
                </a:solidFill>
                <a:latin typeface="Courier New"/>
              </a:rPr>
              <a:t>import</a:t>
            </a:r>
            <a:r>
              <a:rPr lang="en-US" dirty="0">
                <a:solidFill>
                  <a:srgbClr val="DCDCDC"/>
                </a:solidFill>
                <a:latin typeface="Courier New"/>
              </a:rPr>
              <a:t> </a:t>
            </a:r>
            <a:r>
              <a:rPr lang="en-US" dirty="0" err="1">
                <a:solidFill>
                  <a:srgbClr val="DCDCDC"/>
                </a:solidFill>
                <a:latin typeface="Courier New"/>
              </a:rPr>
              <a:t>os</a:t>
            </a:r>
            <a:r>
              <a:rPr lang="en-US" dirty="0">
                <a:solidFill>
                  <a:srgbClr val="DCDCDC"/>
                </a:solidFill>
                <a:latin typeface="Courier New"/>
              </a:rPr>
              <a:t> </a:t>
            </a:r>
            <a:endParaRPr lang="sr-Latn-RS" dirty="0">
              <a:solidFill>
                <a:srgbClr val="DCDCDC"/>
              </a:solidFill>
              <a:latin typeface="Courier New"/>
            </a:endParaRPr>
          </a:p>
          <a:p>
            <a:pPr>
              <a:defRPr/>
            </a:pPr>
            <a:r>
              <a:rPr lang="en-US" dirty="0">
                <a:solidFill>
                  <a:srgbClr val="DCDCDC"/>
                </a:solidFill>
                <a:latin typeface="Courier New"/>
              </a:rPr>
              <a:t>In [</a:t>
            </a:r>
            <a:r>
              <a:rPr lang="en-US" dirty="0">
                <a:solidFill>
                  <a:srgbClr val="8CD0D3"/>
                </a:solidFill>
                <a:latin typeface="Courier New"/>
              </a:rPr>
              <a:t>3</a:t>
            </a:r>
            <a:r>
              <a:rPr lang="en-US" dirty="0">
                <a:solidFill>
                  <a:srgbClr val="DCDCDC"/>
                </a:solidFill>
                <a:latin typeface="Courier New"/>
              </a:rPr>
              <a:t>]: </a:t>
            </a:r>
            <a:r>
              <a:rPr lang="en-US" dirty="0" err="1">
                <a:solidFill>
                  <a:srgbClr val="DCDCDC"/>
                </a:solidFill>
                <a:latin typeface="Courier New"/>
              </a:rPr>
              <a:t>os.path.abspath</a:t>
            </a:r>
            <a:r>
              <a:rPr lang="en-US" dirty="0">
                <a:solidFill>
                  <a:srgbClr val="DCDCDC"/>
                </a:solidFill>
                <a:latin typeface="Courier New"/>
              </a:rPr>
              <a:t>?? </a:t>
            </a:r>
            <a:endParaRPr lang="sr-Latn-RS" dirty="0">
              <a:solidFill>
                <a:srgbClr val="DCDCDC"/>
              </a:solidFill>
              <a:latin typeface="Courier New"/>
            </a:endParaRPr>
          </a:p>
          <a:p>
            <a:pPr>
              <a:defRPr/>
            </a:pPr>
            <a:r>
              <a:rPr lang="en-US" dirty="0">
                <a:solidFill>
                  <a:srgbClr val="DCDCDC"/>
                </a:solidFill>
                <a:latin typeface="Courier New"/>
              </a:rPr>
              <a:t>Type: function </a:t>
            </a:r>
            <a:endParaRPr lang="sr-Latn-RS" dirty="0">
              <a:solidFill>
                <a:srgbClr val="DCDCDC"/>
              </a:solidFill>
              <a:latin typeface="Courier New"/>
            </a:endParaRPr>
          </a:p>
          <a:p>
            <a:pPr>
              <a:defRPr/>
            </a:pPr>
            <a:r>
              <a:rPr lang="en-US" dirty="0">
                <a:solidFill>
                  <a:srgbClr val="DCDCDC"/>
                </a:solidFill>
                <a:latin typeface="Courier New"/>
              </a:rPr>
              <a:t>String form: &lt;function </a:t>
            </a:r>
            <a:r>
              <a:rPr lang="en-US" dirty="0" err="1">
                <a:solidFill>
                  <a:srgbClr val="DCDCDC"/>
                </a:solidFill>
                <a:latin typeface="Courier New"/>
              </a:rPr>
              <a:t>abspath</a:t>
            </a:r>
            <a:r>
              <a:rPr lang="en-US" dirty="0">
                <a:solidFill>
                  <a:srgbClr val="DCDCDC"/>
                </a:solidFill>
                <a:latin typeface="Courier New"/>
              </a:rPr>
              <a:t> at </a:t>
            </a:r>
            <a:r>
              <a:rPr lang="en-US" dirty="0">
                <a:solidFill>
                  <a:srgbClr val="8CD0D3"/>
                </a:solidFill>
                <a:latin typeface="Courier New"/>
              </a:rPr>
              <a:t>0x7f723641b848</a:t>
            </a:r>
            <a:r>
              <a:rPr lang="en-US" dirty="0">
                <a:solidFill>
                  <a:srgbClr val="DCDCDC"/>
                </a:solidFill>
                <a:latin typeface="Courier New"/>
              </a:rPr>
              <a:t>&gt; </a:t>
            </a:r>
            <a:endParaRPr lang="sr-Latn-RS" dirty="0">
              <a:solidFill>
                <a:srgbClr val="DCDCDC"/>
              </a:solidFill>
              <a:latin typeface="Courier New"/>
            </a:endParaRPr>
          </a:p>
          <a:p>
            <a:pPr>
              <a:defRPr/>
            </a:pPr>
            <a:r>
              <a:rPr lang="en-US" dirty="0">
                <a:solidFill>
                  <a:srgbClr val="DCDCDC"/>
                </a:solidFill>
                <a:latin typeface="Courier New"/>
              </a:rPr>
              <a:t>File: /</a:t>
            </a:r>
            <a:r>
              <a:rPr lang="en-US" dirty="0" err="1">
                <a:solidFill>
                  <a:srgbClr val="DCDCDC"/>
                </a:solidFill>
                <a:latin typeface="Courier New"/>
              </a:rPr>
              <a:t>usr</a:t>
            </a:r>
            <a:r>
              <a:rPr lang="en-US" dirty="0">
                <a:solidFill>
                  <a:srgbClr val="DCDCDC"/>
                </a:solidFill>
                <a:latin typeface="Courier New"/>
              </a:rPr>
              <a:t>/lib/python2</a:t>
            </a:r>
            <a:r>
              <a:rPr lang="en-US" dirty="0">
                <a:solidFill>
                  <a:srgbClr val="8CD0D3"/>
                </a:solidFill>
                <a:latin typeface="Courier New"/>
              </a:rPr>
              <a:t>.7</a:t>
            </a:r>
            <a:r>
              <a:rPr lang="en-US" dirty="0">
                <a:solidFill>
                  <a:srgbClr val="DCDCDC"/>
                </a:solidFill>
                <a:latin typeface="Courier New"/>
              </a:rPr>
              <a:t>/posixpath.py </a:t>
            </a:r>
            <a:endParaRPr lang="sr-Latn-RS" dirty="0">
              <a:solidFill>
                <a:srgbClr val="DCDCDC"/>
              </a:solidFill>
              <a:latin typeface="Courier New"/>
            </a:endParaRPr>
          </a:p>
          <a:p>
            <a:pPr>
              <a:defRPr/>
            </a:pPr>
            <a:r>
              <a:rPr lang="en-US" dirty="0">
                <a:solidFill>
                  <a:srgbClr val="DCDCDC"/>
                </a:solidFill>
                <a:latin typeface="Courier New"/>
              </a:rPr>
              <a:t>Definition: </a:t>
            </a:r>
            <a:r>
              <a:rPr lang="en-US" dirty="0" err="1">
                <a:solidFill>
                  <a:srgbClr val="DCDCDC"/>
                </a:solidFill>
                <a:latin typeface="Courier New"/>
              </a:rPr>
              <a:t>os.path.abspath</a:t>
            </a:r>
            <a:r>
              <a:rPr lang="en-US" dirty="0">
                <a:solidFill>
                  <a:srgbClr val="DCDCDC"/>
                </a:solidFill>
                <a:latin typeface="Courier New"/>
              </a:rPr>
              <a:t>(path) </a:t>
            </a:r>
            <a:endParaRPr lang="sr-Latn-RS" dirty="0">
              <a:solidFill>
                <a:srgbClr val="DCDCDC"/>
              </a:solidFill>
              <a:latin typeface="Courier New"/>
            </a:endParaRPr>
          </a:p>
          <a:p>
            <a:pPr>
              <a:defRPr/>
            </a:pPr>
            <a:r>
              <a:rPr lang="en-US" dirty="0">
                <a:solidFill>
                  <a:srgbClr val="DCDCDC"/>
                </a:solidFill>
                <a:latin typeface="Courier New"/>
              </a:rPr>
              <a:t>Source: </a:t>
            </a:r>
            <a:endParaRPr lang="sr-Latn-RS" dirty="0">
              <a:solidFill>
                <a:srgbClr val="DCDCDC"/>
              </a:solidFill>
              <a:latin typeface="Courier New"/>
            </a:endParaRPr>
          </a:p>
          <a:p>
            <a:pPr>
              <a:defRPr/>
            </a:pPr>
            <a:r>
              <a:rPr lang="en-US" dirty="0">
                <a:solidFill>
                  <a:srgbClr val="E3CEAB"/>
                </a:solidFill>
                <a:latin typeface="inherit"/>
              </a:rPr>
              <a:t>def</a:t>
            </a:r>
            <a:r>
              <a:rPr lang="en-US" dirty="0">
                <a:solidFill>
                  <a:srgbClr val="DCDCDC"/>
                </a:solidFill>
                <a:latin typeface="Courier New"/>
              </a:rPr>
              <a:t> </a:t>
            </a:r>
            <a:r>
              <a:rPr lang="en-US" dirty="0" err="1">
                <a:solidFill>
                  <a:srgbClr val="EFEF8F"/>
                </a:solidFill>
                <a:latin typeface="inherit"/>
              </a:rPr>
              <a:t>abspath</a:t>
            </a:r>
            <a:r>
              <a:rPr lang="en-US" dirty="0">
                <a:solidFill>
                  <a:srgbClr val="DCDCDC"/>
                </a:solidFill>
                <a:latin typeface="inherit"/>
              </a:rPr>
              <a:t>(path)</a:t>
            </a:r>
            <a:r>
              <a:rPr lang="en-US" dirty="0">
                <a:solidFill>
                  <a:srgbClr val="DCDCDC"/>
                </a:solidFill>
                <a:latin typeface="Courier New"/>
              </a:rPr>
              <a:t>: </a:t>
            </a:r>
            <a:endParaRPr lang="sr-Latn-RS" dirty="0">
              <a:solidFill>
                <a:srgbClr val="DCDCDC"/>
              </a:solidFill>
              <a:latin typeface="Courier New"/>
            </a:endParaRPr>
          </a:p>
          <a:p>
            <a:pPr>
              <a:defRPr/>
            </a:pPr>
            <a:r>
              <a:rPr lang="en-US" dirty="0">
                <a:solidFill>
                  <a:srgbClr val="CC9393"/>
                </a:solidFill>
                <a:latin typeface="Courier New"/>
              </a:rPr>
              <a:t>"""Return an absolute path."""</a:t>
            </a:r>
            <a:r>
              <a:rPr lang="en-US" dirty="0">
                <a:solidFill>
                  <a:srgbClr val="DCDCDC"/>
                </a:solidFill>
                <a:latin typeface="Courier New"/>
              </a:rPr>
              <a:t> </a:t>
            </a:r>
            <a:endParaRPr lang="sr-Latn-RS" dirty="0">
              <a:solidFill>
                <a:srgbClr val="DCDCDC"/>
              </a:solidFill>
              <a:latin typeface="Courier New"/>
            </a:endParaRPr>
          </a:p>
          <a:p>
            <a:pPr lvl="1">
              <a:defRPr/>
            </a:pPr>
            <a:r>
              <a:rPr lang="en-US" dirty="0">
                <a:solidFill>
                  <a:srgbClr val="E3CEAB"/>
                </a:solidFill>
                <a:latin typeface="Courier New"/>
              </a:rPr>
              <a:t>if</a:t>
            </a:r>
            <a:r>
              <a:rPr lang="en-US" dirty="0">
                <a:solidFill>
                  <a:srgbClr val="DCDCDC"/>
                </a:solidFill>
                <a:latin typeface="Courier New"/>
              </a:rPr>
              <a:t> </a:t>
            </a:r>
            <a:r>
              <a:rPr lang="en-US" dirty="0">
                <a:solidFill>
                  <a:srgbClr val="E3CEAB"/>
                </a:solidFill>
                <a:latin typeface="Courier New"/>
              </a:rPr>
              <a:t>not</a:t>
            </a:r>
            <a:r>
              <a:rPr lang="en-US" dirty="0">
                <a:solidFill>
                  <a:srgbClr val="DCDCDC"/>
                </a:solidFill>
                <a:latin typeface="Courier New"/>
              </a:rPr>
              <a:t> </a:t>
            </a:r>
            <a:r>
              <a:rPr lang="en-US" dirty="0" err="1">
                <a:solidFill>
                  <a:srgbClr val="DCDCDC"/>
                </a:solidFill>
                <a:latin typeface="Courier New"/>
              </a:rPr>
              <a:t>isabs</a:t>
            </a:r>
            <a:r>
              <a:rPr lang="en-US" dirty="0">
                <a:solidFill>
                  <a:srgbClr val="DCDCDC"/>
                </a:solidFill>
                <a:latin typeface="Courier New"/>
              </a:rPr>
              <a:t>(path): </a:t>
            </a:r>
            <a:endParaRPr lang="sr-Latn-RS" dirty="0">
              <a:solidFill>
                <a:srgbClr val="DCDCDC"/>
              </a:solidFill>
              <a:latin typeface="Courier New"/>
            </a:endParaRPr>
          </a:p>
          <a:p>
            <a:pPr lvl="2">
              <a:defRPr/>
            </a:pPr>
            <a:r>
              <a:rPr lang="en-US" dirty="0">
                <a:solidFill>
                  <a:srgbClr val="E3CEAB"/>
                </a:solidFill>
                <a:latin typeface="Courier New"/>
              </a:rPr>
              <a:t>if</a:t>
            </a:r>
            <a:r>
              <a:rPr lang="en-US" dirty="0">
                <a:solidFill>
                  <a:srgbClr val="DCDCDC"/>
                </a:solidFill>
                <a:latin typeface="Courier New"/>
              </a:rPr>
              <a:t> </a:t>
            </a:r>
            <a:r>
              <a:rPr lang="en-US" dirty="0" err="1">
                <a:solidFill>
                  <a:srgbClr val="DCDCDC"/>
                </a:solidFill>
                <a:latin typeface="Courier New"/>
              </a:rPr>
              <a:t>isinstance</a:t>
            </a:r>
            <a:r>
              <a:rPr lang="en-US" dirty="0">
                <a:solidFill>
                  <a:srgbClr val="DCDCDC"/>
                </a:solidFill>
                <a:latin typeface="Courier New"/>
              </a:rPr>
              <a:t>(path, _</a:t>
            </a:r>
            <a:r>
              <a:rPr lang="en-US" dirty="0" err="1">
                <a:solidFill>
                  <a:srgbClr val="DCDCDC"/>
                </a:solidFill>
                <a:latin typeface="Courier New"/>
              </a:rPr>
              <a:t>unicode</a:t>
            </a:r>
            <a:r>
              <a:rPr lang="en-US" dirty="0">
                <a:solidFill>
                  <a:srgbClr val="DCDCDC"/>
                </a:solidFill>
                <a:latin typeface="Courier New"/>
              </a:rPr>
              <a:t>): </a:t>
            </a:r>
            <a:endParaRPr lang="sr-Latn-RS" dirty="0">
              <a:solidFill>
                <a:srgbClr val="DCDCDC"/>
              </a:solidFill>
              <a:latin typeface="Courier New"/>
            </a:endParaRPr>
          </a:p>
          <a:p>
            <a:pPr lvl="3">
              <a:defRPr/>
            </a:pPr>
            <a:r>
              <a:rPr lang="en-US" dirty="0" err="1">
                <a:solidFill>
                  <a:srgbClr val="DCDCDC"/>
                </a:solidFill>
                <a:latin typeface="Courier New"/>
              </a:rPr>
              <a:t>cwd</a:t>
            </a:r>
            <a:r>
              <a:rPr lang="en-US" dirty="0">
                <a:solidFill>
                  <a:srgbClr val="DCDCDC"/>
                </a:solidFill>
                <a:latin typeface="Courier New"/>
              </a:rPr>
              <a:t> = </a:t>
            </a:r>
            <a:r>
              <a:rPr lang="en-US" dirty="0" err="1">
                <a:solidFill>
                  <a:srgbClr val="DCDCDC"/>
                </a:solidFill>
                <a:latin typeface="Courier New"/>
              </a:rPr>
              <a:t>os.getcwdu</a:t>
            </a:r>
            <a:r>
              <a:rPr lang="en-US" dirty="0">
                <a:solidFill>
                  <a:srgbClr val="DCDCDC"/>
                </a:solidFill>
                <a:latin typeface="Courier New"/>
              </a:rPr>
              <a:t>() </a:t>
            </a:r>
            <a:endParaRPr lang="sr-Latn-RS" dirty="0">
              <a:solidFill>
                <a:srgbClr val="DCDCDC"/>
              </a:solidFill>
              <a:latin typeface="Courier New"/>
            </a:endParaRPr>
          </a:p>
          <a:p>
            <a:pPr lvl="2">
              <a:defRPr/>
            </a:pPr>
            <a:r>
              <a:rPr lang="en-US" dirty="0">
                <a:solidFill>
                  <a:srgbClr val="E3CEAB"/>
                </a:solidFill>
                <a:latin typeface="Courier New"/>
              </a:rPr>
              <a:t>else</a:t>
            </a:r>
            <a:r>
              <a:rPr lang="en-US" dirty="0">
                <a:solidFill>
                  <a:srgbClr val="DCDCDC"/>
                </a:solidFill>
                <a:latin typeface="Courier New"/>
              </a:rPr>
              <a:t>: </a:t>
            </a:r>
            <a:endParaRPr lang="sr-Latn-RS" dirty="0">
              <a:solidFill>
                <a:srgbClr val="DCDCDC"/>
              </a:solidFill>
              <a:latin typeface="Courier New"/>
            </a:endParaRPr>
          </a:p>
          <a:p>
            <a:pPr lvl="3">
              <a:defRPr/>
            </a:pPr>
            <a:r>
              <a:rPr lang="en-US" dirty="0" err="1">
                <a:solidFill>
                  <a:srgbClr val="DCDCDC"/>
                </a:solidFill>
                <a:latin typeface="Courier New"/>
              </a:rPr>
              <a:t>cwd</a:t>
            </a:r>
            <a:r>
              <a:rPr lang="en-US" dirty="0">
                <a:solidFill>
                  <a:srgbClr val="DCDCDC"/>
                </a:solidFill>
                <a:latin typeface="Courier New"/>
              </a:rPr>
              <a:t> = </a:t>
            </a:r>
            <a:r>
              <a:rPr lang="en-US" dirty="0" err="1">
                <a:solidFill>
                  <a:srgbClr val="DCDCDC"/>
                </a:solidFill>
                <a:latin typeface="Courier New"/>
              </a:rPr>
              <a:t>os.getcwd</a:t>
            </a:r>
            <a:r>
              <a:rPr lang="en-US" dirty="0">
                <a:solidFill>
                  <a:srgbClr val="DCDCDC"/>
                </a:solidFill>
                <a:latin typeface="Courier New"/>
              </a:rPr>
              <a:t>() </a:t>
            </a:r>
            <a:endParaRPr lang="sr-Latn-RS" dirty="0">
              <a:solidFill>
                <a:srgbClr val="DCDCDC"/>
              </a:solidFill>
              <a:latin typeface="Courier New"/>
            </a:endParaRPr>
          </a:p>
          <a:p>
            <a:pPr lvl="2">
              <a:defRPr/>
            </a:pPr>
            <a:r>
              <a:rPr lang="en-US" dirty="0">
                <a:solidFill>
                  <a:srgbClr val="DCDCDC"/>
                </a:solidFill>
                <a:latin typeface="Courier New"/>
              </a:rPr>
              <a:t>path = join(</a:t>
            </a:r>
            <a:r>
              <a:rPr lang="en-US" dirty="0" err="1">
                <a:solidFill>
                  <a:srgbClr val="DCDCDC"/>
                </a:solidFill>
                <a:latin typeface="Courier New"/>
              </a:rPr>
              <a:t>cwd</a:t>
            </a:r>
            <a:r>
              <a:rPr lang="en-US" dirty="0">
                <a:solidFill>
                  <a:srgbClr val="DCDCDC"/>
                </a:solidFill>
                <a:latin typeface="Courier New"/>
              </a:rPr>
              <a:t>, path) </a:t>
            </a:r>
            <a:endParaRPr lang="sr-Latn-RS" dirty="0">
              <a:solidFill>
                <a:srgbClr val="DCDCDC"/>
              </a:solidFill>
              <a:latin typeface="Courier New"/>
            </a:endParaRPr>
          </a:p>
          <a:p>
            <a:pPr lvl="1">
              <a:defRPr/>
            </a:pPr>
            <a:r>
              <a:rPr lang="en-US" dirty="0">
                <a:solidFill>
                  <a:srgbClr val="E3CEAB"/>
                </a:solidFill>
                <a:latin typeface="Courier New"/>
              </a:rPr>
              <a:t>return</a:t>
            </a:r>
            <a:r>
              <a:rPr lang="en-US" dirty="0">
                <a:solidFill>
                  <a:srgbClr val="DCDCDC"/>
                </a:solidFill>
                <a:latin typeface="Courier New"/>
              </a:rPr>
              <a:t> </a:t>
            </a:r>
            <a:r>
              <a:rPr lang="en-US" dirty="0" err="1">
                <a:solidFill>
                  <a:srgbClr val="DCDCDC"/>
                </a:solidFill>
                <a:latin typeface="Courier New"/>
              </a:rPr>
              <a:t>normpath</a:t>
            </a:r>
            <a:r>
              <a:rPr lang="en-US" dirty="0">
                <a:solidFill>
                  <a:srgbClr val="DCDCDC"/>
                </a:solidFill>
                <a:latin typeface="Courier New"/>
              </a:rPr>
              <a:t>(path)</a:t>
            </a:r>
            <a:endParaRPr lang="en-US" dirty="0">
              <a:solidFill>
                <a:srgbClr val="DCDCDC"/>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457200" y="1023938"/>
            <a:ext cx="8229600" cy="1757362"/>
          </a:xfrm>
        </p:spPr>
        <p:txBody>
          <a:bodyPr/>
          <a:lstStyle/>
          <a:p>
            <a:r>
              <a:rPr lang="en-US" smtClean="0"/>
              <a:t>Reload modula:</a:t>
            </a:r>
          </a:p>
          <a:p>
            <a:pPr lvl="1"/>
            <a:r>
              <a:rPr lang="en-US" smtClean="0"/>
              <a:t>Problem kod izmene koda posle import-a.</a:t>
            </a:r>
          </a:p>
          <a:p>
            <a:pPr lvl="1"/>
            <a:r>
              <a:rPr lang="en-US" smtClean="0"/>
              <a:t>Dva načina:</a:t>
            </a:r>
          </a:p>
          <a:p>
            <a:pPr lvl="2"/>
            <a:r>
              <a:rPr lang="en-US" i="1" smtClean="0"/>
              <a:t>1. reload</a:t>
            </a:r>
            <a:r>
              <a:rPr lang="en-US" smtClean="0"/>
              <a:t> funkcija</a:t>
            </a:r>
          </a:p>
          <a:p>
            <a:pPr lvl="1"/>
            <a:endParaRPr lang="en-US" smtClean="0"/>
          </a:p>
        </p:txBody>
      </p:sp>
      <p:sp>
        <p:nvSpPr>
          <p:cNvPr id="5" name="Rectangle 4"/>
          <p:cNvSpPr/>
          <p:nvPr/>
        </p:nvSpPr>
        <p:spPr>
          <a:xfrm>
            <a:off x="611188" y="4005263"/>
            <a:ext cx="7920037" cy="7191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E3CEAB"/>
                </a:solidFill>
                <a:latin typeface="Courier New"/>
              </a:rPr>
              <a:t>%</a:t>
            </a:r>
            <a:r>
              <a:rPr lang="en-US" dirty="0" err="1">
                <a:solidFill>
                  <a:srgbClr val="EFEF8F"/>
                </a:solidFill>
                <a:latin typeface="inherit"/>
              </a:rPr>
              <a:t>load_ext</a:t>
            </a:r>
            <a:r>
              <a:rPr lang="en-US" dirty="0">
                <a:solidFill>
                  <a:srgbClr val="DCDCDC"/>
                </a:solidFill>
                <a:latin typeface="Courier New"/>
              </a:rPr>
              <a:t> </a:t>
            </a:r>
            <a:r>
              <a:rPr lang="en-US" dirty="0" err="1">
                <a:solidFill>
                  <a:srgbClr val="DCDCDC"/>
                </a:solidFill>
                <a:latin typeface="Courier New"/>
              </a:rPr>
              <a:t>autoreload</a:t>
            </a:r>
            <a:r>
              <a:rPr lang="en-US" dirty="0">
                <a:solidFill>
                  <a:srgbClr val="DCDCDC"/>
                </a:solidFill>
                <a:latin typeface="Courier New"/>
              </a:rPr>
              <a:t> </a:t>
            </a:r>
            <a:endParaRPr lang="sr-Latn-RS" dirty="0">
              <a:solidFill>
                <a:srgbClr val="DCDCDC"/>
              </a:solidFill>
              <a:latin typeface="Courier New"/>
            </a:endParaRPr>
          </a:p>
          <a:p>
            <a:pPr>
              <a:defRPr/>
            </a:pPr>
            <a:r>
              <a:rPr lang="en-US" dirty="0">
                <a:solidFill>
                  <a:srgbClr val="E3CEAB"/>
                </a:solidFill>
                <a:latin typeface="Courier New"/>
              </a:rPr>
              <a:t>%</a:t>
            </a:r>
            <a:r>
              <a:rPr lang="en-US" dirty="0" err="1">
                <a:solidFill>
                  <a:srgbClr val="EFEF8F"/>
                </a:solidFill>
                <a:latin typeface="inherit"/>
              </a:rPr>
              <a:t>autoreload</a:t>
            </a:r>
            <a:r>
              <a:rPr lang="en-US" dirty="0">
                <a:solidFill>
                  <a:srgbClr val="DCDCDC"/>
                </a:solidFill>
                <a:latin typeface="Courier New"/>
              </a:rPr>
              <a:t> 2</a:t>
            </a:r>
            <a:endParaRPr lang="en-US" dirty="0">
              <a:solidFill>
                <a:srgbClr val="DCDCDC"/>
              </a:solidFill>
              <a:latin typeface="Courier New" pitchFamily="49" charset="0"/>
              <a:cs typeface="Courier New" pitchFamily="49" charset="0"/>
            </a:endParaRPr>
          </a:p>
        </p:txBody>
      </p:sp>
      <p:sp>
        <p:nvSpPr>
          <p:cNvPr id="6" name="Rectangle 5"/>
          <p:cNvSpPr/>
          <p:nvPr/>
        </p:nvSpPr>
        <p:spPr>
          <a:xfrm>
            <a:off x="611188" y="2708275"/>
            <a:ext cx="7920037" cy="5048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EFEF8F"/>
                </a:solidFill>
                <a:latin typeface="Courier New"/>
              </a:rPr>
              <a:t>reload</a:t>
            </a:r>
            <a:r>
              <a:rPr lang="en-US" dirty="0">
                <a:solidFill>
                  <a:srgbClr val="DCDCDC"/>
                </a:solidFill>
                <a:latin typeface="Courier New"/>
              </a:rPr>
              <a:t>(</a:t>
            </a:r>
            <a:r>
              <a:rPr lang="en-US" dirty="0" err="1">
                <a:solidFill>
                  <a:srgbClr val="DCDCDC"/>
                </a:solidFill>
                <a:latin typeface="Courier New"/>
              </a:rPr>
              <a:t>moj_modul</a:t>
            </a:r>
            <a:r>
              <a:rPr lang="en-US" dirty="0">
                <a:solidFill>
                  <a:srgbClr val="DCDCDC"/>
                </a:solidFill>
                <a:latin typeface="Courier New"/>
              </a:rPr>
              <a:t>)</a:t>
            </a:r>
            <a:endParaRPr lang="en-US" dirty="0">
              <a:solidFill>
                <a:srgbClr val="DCDCDC"/>
              </a:solidFill>
              <a:latin typeface="Courier New" pitchFamily="49" charset="0"/>
              <a:cs typeface="Courier New" pitchFamily="49" charset="0"/>
            </a:endParaRPr>
          </a:p>
        </p:txBody>
      </p:sp>
      <p:sp>
        <p:nvSpPr>
          <p:cNvPr id="11269" name="Content Placeholder 2"/>
          <p:cNvSpPr txBox="1">
            <a:spLocks/>
          </p:cNvSpPr>
          <p:nvPr/>
        </p:nvSpPr>
        <p:spPr bwMode="auto">
          <a:xfrm>
            <a:off x="468313" y="3471863"/>
            <a:ext cx="8229600" cy="461962"/>
          </a:xfrm>
          <a:prstGeom prst="rect">
            <a:avLst/>
          </a:prstGeom>
          <a:noFill/>
          <a:ln w="9525">
            <a:noFill/>
            <a:miter lim="800000"/>
            <a:headEnd/>
            <a:tailEnd/>
          </a:ln>
        </p:spPr>
        <p:txBody>
          <a:bodyPr/>
          <a:lstStyle/>
          <a:p>
            <a:pPr marL="1143000" lvl="2" indent="-228600" eaLnBrk="0" hangingPunct="0">
              <a:spcBef>
                <a:spcPct val="20000"/>
              </a:spcBef>
              <a:buClr>
                <a:srgbClr val="72706F"/>
              </a:buClr>
              <a:buSzPct val="80000"/>
              <a:buFont typeface="Wingdings" pitchFamily="2" charset="2"/>
              <a:buChar char="l"/>
            </a:pPr>
            <a:r>
              <a:rPr lang="en-US" sz="2000" i="1">
                <a:cs typeface="Arial" pitchFamily="34" charset="0"/>
              </a:rPr>
              <a:t>2. </a:t>
            </a:r>
            <a:r>
              <a:rPr lang="en-US" sz="2000" i="1"/>
              <a:t>autoreload</a:t>
            </a:r>
            <a:r>
              <a:rPr lang="en-US" sz="2000"/>
              <a:t> ekstenzija</a:t>
            </a:r>
            <a:endParaRPr lang="en-US" sz="220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_RT-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709</TotalTime>
  <Words>1315</Words>
  <Application>Microsoft Office PowerPoint</Application>
  <PresentationFormat>On-screen Show (4:3)</PresentationFormat>
  <Paragraphs>288</Paragraphs>
  <Slides>33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 Black</vt:lpstr>
      <vt:lpstr>Calibri</vt:lpstr>
      <vt:lpstr>Courier New</vt:lpstr>
      <vt:lpstr>inherit</vt:lpstr>
      <vt:lpstr>Times New Roman</vt:lpstr>
      <vt:lpstr>Wingdings</vt:lpstr>
      <vt:lpstr>ppt_RT-RK</vt:lpstr>
      <vt:lpstr>Python kurs</vt:lpstr>
      <vt:lpstr>Sadržaj</vt:lpstr>
      <vt:lpstr>PowerPoint Presentation</vt:lpstr>
      <vt:lpstr>IPython</vt:lpstr>
      <vt:lpstr>PowerPoint Presentation</vt:lpstr>
      <vt:lpstr>PowerPoint Presentation</vt:lpstr>
      <vt:lpstr>PowerPoint Presentation</vt:lpstr>
      <vt:lpstr>PowerPoint Presentation</vt:lpstr>
      <vt:lpstr>PowerPoint Presentation</vt:lpstr>
      <vt:lpstr>Zadatak</vt:lpstr>
      <vt:lpstr>Eclipse + PyDev</vt:lpstr>
      <vt:lpstr>PowerPoint Presentation</vt:lpstr>
      <vt:lpstr>Konfiguracija</vt:lpstr>
      <vt:lpstr>PowerPoint Presentation</vt:lpstr>
      <vt:lpstr>Kreiranje novog projekta</vt:lpstr>
      <vt:lpstr>Zadatak</vt:lpstr>
      <vt:lpstr>Debagovanje</vt:lpstr>
      <vt:lpstr>PyCharm</vt:lpstr>
      <vt:lpstr>Pakovanje i distribucija aplikacija u  python-u</vt:lpstr>
      <vt:lpstr>Distutils</vt:lpstr>
      <vt:lpstr>Setuptools</vt:lpstr>
      <vt:lpstr>setup.py fajl</vt:lpstr>
      <vt:lpstr>Instalacija iz setup.py</vt:lpstr>
      <vt:lpstr>Kreiranje installer-a iz setup.py</vt:lpstr>
      <vt:lpstr>Instalacija za razvoj</vt:lpstr>
      <vt:lpstr>Zadatak</vt:lpstr>
      <vt:lpstr>PowerPoint Presentation</vt:lpstr>
      <vt:lpstr>Python package index – PyPi</vt:lpstr>
      <vt:lpstr>pip - osnovne komande</vt:lpstr>
      <vt:lpstr>Virtualenv</vt:lpstr>
      <vt:lpstr>PowerPoint Presentation</vt:lpstr>
      <vt:lpstr>Zadatak</vt:lpstr>
      <vt:lpstr>PowerPoint Presentation</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Linux Training</dc:title>
  <dc:creator>benarik</dc:creator>
  <cp:lastModifiedBy>Srdjan Popic</cp:lastModifiedBy>
  <cp:revision>145</cp:revision>
  <dcterms:created xsi:type="dcterms:W3CDTF">2012-01-05T09:11:59Z</dcterms:created>
  <dcterms:modified xsi:type="dcterms:W3CDTF">2018-06-27T20:46:01Z</dcterms:modified>
</cp:coreProperties>
</file>