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4" r:id="rId18"/>
    <p:sldId id="275" r:id="rId19"/>
    <p:sldId id="278" r:id="rId20"/>
    <p:sldId id="276" r:id="rId21"/>
    <p:sldId id="271" r:id="rId22"/>
    <p:sldId id="277" r:id="rId23"/>
    <p:sldId id="279" r:id="rId24"/>
    <p:sldId id="25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8" autoAdjust="0"/>
    <p:restoredTop sz="87437" autoAdjust="0"/>
  </p:normalViewPr>
  <p:slideViewPr>
    <p:cSldViewPr>
      <p:cViewPr>
        <p:scale>
          <a:sx n="75" d="100"/>
          <a:sy n="75" d="100"/>
        </p:scale>
        <p:origin x="-80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7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F4F216-27E2-4EA2-AFF4-C72C510AAC77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8665AA-D960-43DE-969A-A43B7FB8A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Tačka 2 nakon</a:t>
            </a:r>
            <a:r>
              <a:rPr lang="sr-Latn-RS" baseline="0" dirty="0" smtClean="0"/>
              <a:t> promene modela ručno generisani kod mora ostati nepromenjen i biti pozvan u skladu sa modelom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Ne mora za</a:t>
            </a:r>
            <a:r>
              <a:rPr lang="sr-Latn-RS" baseline="0" dirty="0" smtClean="0"/>
              <a:t> domaći, ali preporuka da se uradi radi poslednjeg zadatka u kome će se tražitit podrška za više platformi.</a:t>
            </a: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665AA-D960-43DE-969A-A43B7FB8A10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35EC3-C2FD-4964-8F9F-41B7271EF936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F13CD-EB46-477A-AAB0-09F238B3EC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E4C09-3FE8-459F-B477-13F123737DE5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4A22C-713B-4525-AE9B-0A9803B5A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8CA5-2E92-490B-94EA-0E5E62C1FE6A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B75E1-106D-431B-BCF7-7CD2341682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cs typeface="Arial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3a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cs typeface="Arial" pitchFamily="34" charset="0"/>
              </a:rPr>
            </a:b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Serbia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7B220-5238-4D66-9F97-695984ED54F5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6A855-F112-4AD0-94C6-3C168AF88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21242-8AA3-4A9D-8F7F-9A7C28B38CA3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3817F-04D0-48E9-989D-34F2BF24E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C967C-4B14-45C4-8205-15D26322B171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C10AF-233B-49EA-A2B0-713CD4E2E7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6C251-6EC2-47B2-8731-10156AA0AE0F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5E900-F35D-429C-8AB3-0E962E5CF5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2441E-1671-47BB-86DD-5BB87AC8E1E7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EE529-EE36-41CD-8B00-3E96A0969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60E48-4CB4-40EB-8FAC-7DF9F25388D0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BD81-90EF-47AF-B7FD-52BF4C2DBF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ABB3A-794A-4A03-A602-176506BADAC7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A5AF5-F5D1-4CD3-A34D-45C34D6DC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A5E79-54A1-4257-86F1-01BE3797CEF6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BB5CC-AA35-4FE5-BBBD-89724BA3C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85E26-9635-46B3-B183-C29D530F2557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41CA0-9488-4CCE-9E40-DD4F4EA91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B1B611-3BD5-4882-9EB8-21AEA690415D}" type="datetimeFigureOut">
              <a:rPr lang="en-US"/>
              <a:pPr>
                <a:defRPr/>
              </a:pPr>
              <a:t>07.04.2015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578CFA-4094-407C-8C48-275AE4792D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-14" y="901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Calibri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55" y="1277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350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-16" y="937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Calibri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C8C474-5363-440D-88D1-F7A71EDC86AD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rtl="0" fontAlgn="base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FB100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5575"/>
            <a:ext cx="5399088" cy="14700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Python Osnove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r>
              <a:rPr lang="sr-Latn-RS" dirty="0" smtClean="0"/>
              <a:t>Generisanje koda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008112"/>
          </a:xfrm>
        </p:spPr>
        <p:txBody>
          <a:bodyPr/>
          <a:lstStyle/>
          <a:p>
            <a:pPr algn="ctr">
              <a:buNone/>
            </a:pPr>
            <a:r>
              <a:rPr lang="sr-Latn-RS" altLang="sr-Latn-RS" b="1" dirty="0" smtClean="0"/>
              <a:t>Proširivanje – način 1</a:t>
            </a:r>
            <a:endParaRPr lang="en-US" b="1" dirty="0" smtClean="0"/>
          </a:p>
          <a:p>
            <a:r>
              <a:rPr lang="sr-Latn-CS" dirty="0" smtClean="0"/>
              <a:t>Primer: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7181" y="1852950"/>
            <a:ext cx="7109639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cs typeface="Arial" pitchFamily="34" charset="0"/>
              </a:rPr>
              <a:t>Generisani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kod</a:t>
            </a:r>
            <a:r>
              <a:rPr lang="en-US" sz="1600" b="1" dirty="0" smtClean="0">
                <a:cs typeface="Arial" pitchFamily="34" charset="0"/>
              </a:rPr>
              <a:t> (</a:t>
            </a:r>
            <a:r>
              <a:rPr lang="en-US" sz="1600" b="1" dirty="0" err="1" smtClean="0">
                <a:cs typeface="Arial" pitchFamily="34" charset="0"/>
              </a:rPr>
              <a:t>src</a:t>
            </a:r>
            <a:r>
              <a:rPr lang="en-US" sz="1600" b="1" dirty="0" smtClean="0">
                <a:cs typeface="Arial" pitchFamily="34" charset="0"/>
              </a:rPr>
              <a:t>-gen </a:t>
            </a:r>
            <a:r>
              <a:rPr lang="en-US" sz="1600" b="1" dirty="0" err="1" smtClean="0">
                <a:cs typeface="Arial" pitchFamily="34" charset="0"/>
              </a:rPr>
              <a:t>deo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projekta</a:t>
            </a:r>
            <a:r>
              <a:rPr lang="en-US" sz="1600" b="1" dirty="0" smtClean="0">
                <a:cs typeface="Arial" pitchFamily="34" charset="0"/>
              </a:rPr>
              <a:t>):</a:t>
            </a:r>
          </a:p>
          <a:p>
            <a:r>
              <a:rPr lang="en-US" sz="1000" dirty="0" smtClean="0">
                <a:latin typeface="Courier New" pitchFamily="49" charset="0"/>
              </a:rPr>
              <a:t>#include </a:t>
            </a:r>
            <a:r>
              <a:rPr lang="en-US" sz="1000" dirty="0" err="1" smtClean="0">
                <a:latin typeface="Courier New" pitchFamily="49" charset="0"/>
              </a:rPr>
              <a:t>before_after.h</a:t>
            </a:r>
            <a:endParaRPr lang="en-US" sz="1000" dirty="0" smtClean="0">
              <a:latin typeface="Courier New" pitchFamily="49" charset="0"/>
            </a:endParaRP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</a:rPr>
              <a:t>void </a:t>
            </a:r>
            <a:r>
              <a:rPr lang="en-US" sz="1000" dirty="0" err="1" smtClean="0">
                <a:latin typeface="Courier New" pitchFamily="49" charset="0"/>
              </a:rPr>
              <a:t>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 {</a:t>
            </a:r>
          </a:p>
          <a:p>
            <a:r>
              <a:rPr lang="en-US" sz="1000" dirty="0" smtClean="0">
                <a:latin typeface="Courier New" pitchFamily="49" charset="0"/>
              </a:rPr>
              <a:t>     </a:t>
            </a:r>
            <a:r>
              <a:rPr lang="en-US" sz="1000" dirty="0" err="1" smtClean="0">
                <a:latin typeface="Courier New" pitchFamily="49" charset="0"/>
              </a:rPr>
              <a:t>before_do_job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</a:t>
            </a:r>
          </a:p>
          <a:p>
            <a:r>
              <a:rPr lang="en-US" sz="1000" dirty="0" smtClean="0">
                <a:latin typeface="Courier New" pitchFamily="49" charset="0"/>
              </a:rPr>
              <a:t>	   // </a:t>
            </a:r>
            <a:r>
              <a:rPr lang="en-US" sz="1000" dirty="0" err="1" smtClean="0">
                <a:latin typeface="Courier New" pitchFamily="49" charset="0"/>
              </a:rPr>
              <a:t>kod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koji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implementira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telo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funkcije</a:t>
            </a:r>
            <a:r>
              <a:rPr lang="en-US" sz="1000" dirty="0" smtClean="0">
                <a:latin typeface="Courier New" pitchFamily="49" charset="0"/>
              </a:rPr>
              <a:t> do_job_1</a:t>
            </a:r>
          </a:p>
          <a:p>
            <a:r>
              <a:rPr lang="en-US" sz="1000" dirty="0" smtClean="0">
                <a:latin typeface="Courier New" pitchFamily="49" charset="0"/>
              </a:rPr>
              <a:t>	   </a:t>
            </a:r>
            <a:r>
              <a:rPr lang="en-US" sz="1000" dirty="0" err="1" smtClean="0">
                <a:latin typeface="Courier New" pitchFamily="49" charset="0"/>
              </a:rPr>
              <a:t>after_do_job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</a:t>
            </a:r>
          </a:p>
          <a:p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600" b="1" dirty="0" err="1" smtClean="0">
                <a:cs typeface="Arial" pitchFamily="34" charset="0"/>
              </a:rPr>
              <a:t>Generisana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before_after.h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datoteka</a:t>
            </a:r>
            <a:r>
              <a:rPr lang="en-US" sz="1600" b="1" dirty="0" smtClean="0">
                <a:cs typeface="Arial" pitchFamily="34" charset="0"/>
              </a:rPr>
              <a:t>:</a:t>
            </a:r>
          </a:p>
          <a:p>
            <a:r>
              <a:rPr lang="en-US" sz="1000" dirty="0" smtClean="0">
                <a:latin typeface="Courier New" pitchFamily="49" charset="0"/>
              </a:rPr>
              <a:t> void </a:t>
            </a:r>
            <a:r>
              <a:rPr lang="en-US" sz="1000" dirty="0" err="1" smtClean="0">
                <a:latin typeface="Courier New" pitchFamily="49" charset="0"/>
              </a:rPr>
              <a:t>before_do_job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par2);</a:t>
            </a:r>
          </a:p>
          <a:p>
            <a:r>
              <a:rPr lang="en-US" sz="1000" dirty="0" smtClean="0">
                <a:latin typeface="Courier New" pitchFamily="49" charset="0"/>
              </a:rPr>
              <a:t> void </a:t>
            </a:r>
            <a:r>
              <a:rPr lang="en-US" sz="1000" dirty="0" err="1" smtClean="0">
                <a:latin typeface="Courier New" pitchFamily="49" charset="0"/>
              </a:rPr>
              <a:t>after_do_job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par2);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000" dirty="0" err="1" smtClean="0">
                <a:latin typeface="Courier New" pitchFamily="49" charset="0"/>
              </a:rPr>
              <a:t>before_after.c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datoteka</a:t>
            </a:r>
            <a:r>
              <a:rPr lang="en-US" sz="1000" dirty="0" smtClean="0">
                <a:latin typeface="Courier New" pitchFamily="49" charset="0"/>
              </a:rPr>
              <a:t> (</a:t>
            </a:r>
            <a:r>
              <a:rPr lang="en-US" sz="1000" dirty="0" err="1" smtClean="0">
                <a:latin typeface="Courier New" pitchFamily="49" charset="0"/>
              </a:rPr>
              <a:t>izgenerisana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samo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prvi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</a:rPr>
              <a:t>put u </a:t>
            </a:r>
            <a:r>
              <a:rPr lang="en-US" sz="1000" dirty="0" err="1" smtClean="0">
                <a:latin typeface="Courier New" pitchFamily="49" charset="0"/>
              </a:rPr>
              <a:t>okviru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src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dela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projekta</a:t>
            </a:r>
            <a:r>
              <a:rPr lang="en-US" sz="1000" dirty="0" smtClean="0">
                <a:latin typeface="Courier New" pitchFamily="49" charset="0"/>
              </a:rPr>
              <a:t>):</a:t>
            </a:r>
          </a:p>
          <a:p>
            <a:r>
              <a:rPr lang="en-US" sz="1000" dirty="0" smtClean="0">
                <a:latin typeface="Courier New" pitchFamily="49" charset="0"/>
              </a:rPr>
              <a:t>void </a:t>
            </a:r>
            <a:r>
              <a:rPr lang="en-US" sz="1000" dirty="0" err="1" smtClean="0">
                <a:latin typeface="Courier New" pitchFamily="49" charset="0"/>
              </a:rPr>
              <a:t>before_do_job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par2){</a:t>
            </a:r>
          </a:p>
          <a:p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r>
              <a:rPr lang="en-US" sz="1000" dirty="0" smtClean="0">
                <a:latin typeface="Courier New" pitchFamily="49" charset="0"/>
              </a:rPr>
              <a:t>void </a:t>
            </a:r>
            <a:r>
              <a:rPr lang="en-US" sz="1000" dirty="0" err="1" smtClean="0">
                <a:latin typeface="Courier New" pitchFamily="49" charset="0"/>
              </a:rPr>
              <a:t>after_do_job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par1, </a:t>
            </a:r>
            <a:r>
              <a:rPr lang="en-US" sz="1000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par2) {</a:t>
            </a:r>
          </a:p>
          <a:p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600" b="1" dirty="0" smtClean="0">
                <a:cs typeface="Arial" pitchFamily="34" charset="0"/>
              </a:rPr>
              <a:t>U </a:t>
            </a:r>
            <a:r>
              <a:rPr lang="en-US" sz="1600" b="1" dirty="0" err="1" smtClean="0">
                <a:cs typeface="Arial" pitchFamily="34" charset="0"/>
              </a:rPr>
              <a:t>okviru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tela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funkcije</a:t>
            </a:r>
            <a:r>
              <a:rPr lang="en-US" sz="1600" b="1" dirty="0" smtClean="0">
                <a:cs typeface="Arial" pitchFamily="34" charset="0"/>
              </a:rPr>
              <a:t> se </a:t>
            </a:r>
            <a:r>
              <a:rPr lang="en-US" sz="1600" b="1" dirty="0" err="1" smtClean="0">
                <a:cs typeface="Arial" pitchFamily="34" charset="0"/>
              </a:rPr>
              <a:t>unese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ono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što</a:t>
            </a:r>
            <a:r>
              <a:rPr lang="en-US" sz="1600" b="1" dirty="0" smtClean="0">
                <a:cs typeface="Arial" pitchFamily="34" charset="0"/>
              </a:rPr>
              <a:t> je </a:t>
            </a:r>
            <a:r>
              <a:rPr lang="en-US" sz="1600" b="1" dirty="0" err="1" smtClean="0">
                <a:cs typeface="Arial" pitchFamily="34" charset="0"/>
              </a:rPr>
              <a:t>potrebno</a:t>
            </a:r>
            <a:r>
              <a:rPr lang="en-US" sz="1600" b="1" dirty="0" smtClean="0">
                <a:cs typeface="Arial" pitchFamily="34" charset="0"/>
              </a:rPr>
              <a:t> (</a:t>
            </a:r>
            <a:r>
              <a:rPr lang="en-US" sz="1600" b="1" dirty="0" err="1" smtClean="0">
                <a:cs typeface="Arial" pitchFamily="34" charset="0"/>
              </a:rPr>
              <a:t>ako</a:t>
            </a:r>
            <a:r>
              <a:rPr lang="en-US" sz="1600" b="1" dirty="0" smtClean="0">
                <a:cs typeface="Arial" pitchFamily="34" charset="0"/>
              </a:rPr>
              <a:t> je </a:t>
            </a:r>
            <a:r>
              <a:rPr lang="en-US" sz="1600" b="1" dirty="0" err="1" smtClean="0">
                <a:cs typeface="Arial" pitchFamily="34" charset="0"/>
              </a:rPr>
              <a:t>nešto</a:t>
            </a:r>
            <a:r>
              <a:rPr lang="en-US" sz="1600" b="1" dirty="0" smtClean="0">
                <a:cs typeface="Arial" pitchFamily="34" charset="0"/>
              </a:rPr>
              <a:t> </a:t>
            </a:r>
            <a:r>
              <a:rPr lang="en-US" sz="1600" b="1" dirty="0" err="1" smtClean="0">
                <a:cs typeface="Arial" pitchFamily="34" charset="0"/>
              </a:rPr>
              <a:t>potrebno</a:t>
            </a:r>
            <a:r>
              <a:rPr lang="en-US" sz="1600" b="1" dirty="0" smtClean="0"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sr-Latn-RS" altLang="sr-Latn-RS" b="1" dirty="0" smtClean="0"/>
              <a:t>Proširivanje – način </a:t>
            </a:r>
            <a:r>
              <a:rPr lang="sr-Latn-RS" altLang="sr-Latn-RS" b="1" dirty="0" smtClean="0"/>
              <a:t>1</a:t>
            </a:r>
            <a:endParaRPr lang="sr-Latn-RS" b="1" dirty="0" smtClean="0"/>
          </a:p>
          <a:p>
            <a:r>
              <a:rPr lang="sr-Latn-RS" dirty="0" smtClean="0"/>
              <a:t>Before i after metodu nije potrebno generisati za svaku „bitnu“ metodu ako se u specifikaciji/modelu mogu označiti mesta gde je potrebno proširivanje</a:t>
            </a:r>
          </a:p>
          <a:p>
            <a:r>
              <a:rPr lang="sr-Latn-RS" dirty="0" smtClean="0"/>
              <a:t>Primer:</a:t>
            </a:r>
            <a:endParaRPr lang="sr-Latn-RS" dirty="0" smtClean="0"/>
          </a:p>
          <a:p>
            <a:endParaRPr lang="sr-Latn-RS" sz="2800" kern="0" dirty="0" smtClean="0"/>
          </a:p>
          <a:p>
            <a:endParaRPr lang="sr-Latn-RS" sz="2800" kern="0" dirty="0" smtClean="0"/>
          </a:p>
          <a:p>
            <a:r>
              <a:rPr lang="sr-Latn-RS" sz="2800" kern="0" dirty="0" smtClean="0"/>
              <a:t>Ako ručno pisanog koda nema puno, može se staviti u </a:t>
            </a:r>
            <a:r>
              <a:rPr lang="sr-Latn-RS" sz="2800" kern="0" dirty="0" smtClean="0"/>
              <a:t>model/specifikaciju i generisati odatle</a:t>
            </a:r>
            <a:endParaRPr lang="sr-Latn-RS" dirty="0" smtClean="0"/>
          </a:p>
          <a:p>
            <a:endParaRPr lang="sr-Latn-R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2278161" y="3501008"/>
            <a:ext cx="4310063" cy="573087"/>
            <a:chOff x="2278161" y="3501008"/>
            <a:chExt cx="4310063" cy="573087"/>
          </a:xfrm>
        </p:grpSpPr>
        <p:grpSp>
          <p:nvGrpSpPr>
            <p:cNvPr id="18" name="Group 17"/>
            <p:cNvGrpSpPr/>
            <p:nvPr/>
          </p:nvGrpSpPr>
          <p:grpSpPr>
            <a:xfrm>
              <a:off x="2278161" y="3501008"/>
              <a:ext cx="4310063" cy="573087"/>
              <a:chOff x="2555875" y="3284538"/>
              <a:chExt cx="4310063" cy="573087"/>
            </a:xfrm>
          </p:grpSpPr>
          <p:sp>
            <p:nvSpPr>
              <p:cNvPr id="11" name="Text Box 1"/>
              <p:cNvSpPr txBox="1"/>
              <p:nvPr/>
            </p:nvSpPr>
            <p:spPr>
              <a:xfrm>
                <a:off x="2555875" y="3286125"/>
                <a:ext cx="1319213" cy="5699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r-Latn-R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/>
                    <a:ea typeface="Calibri"/>
                    <a:cs typeface="Times New Roman"/>
                  </a:rPr>
                  <a:t>Block1</a:t>
                </a:r>
              </a:p>
            </p:txBody>
          </p:sp>
          <p:sp>
            <p:nvSpPr>
              <p:cNvPr id="12" name="Text Box 2"/>
              <p:cNvSpPr txBox="1"/>
              <p:nvPr/>
            </p:nvSpPr>
            <p:spPr>
              <a:xfrm>
                <a:off x="4160838" y="3284538"/>
                <a:ext cx="1438275" cy="573087"/>
              </a:xfrm>
              <a:prstGeom prst="rect">
                <a:avLst/>
              </a:prstGeom>
              <a:solidFill>
                <a:srgbClr val="FFCC66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r-Latn-R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/>
                    <a:ea typeface="Calibri"/>
                    <a:cs typeface="Times New Roman"/>
                  </a:rPr>
                  <a:t>Use</a:t>
                </a: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/>
                    <a:ea typeface="Calibri"/>
                    <a:cs typeface="Times New Roman"/>
                  </a:rPr>
                  <a:t>r</a:t>
                </a:r>
                <a:r>
                  <a:rPr kumimoji="0" lang="sr-Latn-R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/>
                    <a:ea typeface="Calibri"/>
                    <a:cs typeface="Times New Roman"/>
                  </a:rPr>
                  <a:t>Defined</a:t>
                </a:r>
                <a:endParaRPr kumimoji="0" lang="sr-Latn-R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Calibri"/>
                  <a:cs typeface="Times New Roman"/>
                </a:endParaRPr>
              </a:p>
            </p:txBody>
          </p:sp>
          <p:sp>
            <p:nvSpPr>
              <p:cNvPr id="13" name="Text Box 3"/>
              <p:cNvSpPr txBox="1"/>
              <p:nvPr/>
            </p:nvSpPr>
            <p:spPr>
              <a:xfrm>
                <a:off x="5891213" y="3285331"/>
                <a:ext cx="974725" cy="5715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/>
                    <a:ea typeface="Calibri"/>
                    <a:cs typeface="Times New Roman"/>
                  </a:rPr>
                  <a:t>Bloc</a:t>
                </a:r>
                <a:r>
                  <a:rPr kumimoji="0" lang="sr-Latn-R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/>
                    <a:ea typeface="Calibri"/>
                    <a:cs typeface="Times New Roman"/>
                  </a:rPr>
                  <a:t>k2</a:t>
                </a:r>
                <a:endParaRPr kumimoji="0" lang="sr-Latn-R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ea typeface="Calibri"/>
                  <a:cs typeface="Times New Roman"/>
                </a:endParaRPr>
              </a:p>
            </p:txBody>
          </p:sp>
        </p:grpSp>
        <p:cxnSp>
          <p:nvCxnSpPr>
            <p:cNvPr id="15" name="Straight Arrow Connector 14"/>
            <p:cNvCxnSpPr>
              <a:stCxn id="11" idx="3"/>
              <a:endCxn id="12" idx="1"/>
            </p:cNvCxnSpPr>
            <p:nvPr/>
          </p:nvCxnSpPr>
          <p:spPr>
            <a:xfrm>
              <a:off x="3597374" y="3787551"/>
              <a:ext cx="2857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3" idx="1"/>
            </p:cNvCxnSpPr>
            <p:nvPr/>
          </p:nvCxnSpPr>
          <p:spPr>
            <a:xfrm flipV="1">
              <a:off x="5321399" y="3787551"/>
              <a:ext cx="2921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 anchor="ctr"/>
          <a:lstStyle/>
          <a:p>
            <a:pPr algn="ctr">
              <a:buNone/>
            </a:pPr>
            <a:r>
              <a:rPr lang="sr-Latn-RS" altLang="sr-Latn-RS" b="1" dirty="0" smtClean="0"/>
              <a:t>Proširivanje – način 2</a:t>
            </a:r>
            <a:endParaRPr lang="en-US" b="1" dirty="0" smtClean="0"/>
          </a:p>
          <a:p>
            <a:pPr>
              <a:defRPr/>
            </a:pPr>
            <a:r>
              <a:rPr lang="sr-Latn-CS" altLang="sr-Latn-RS" sz="2400" dirty="0" smtClean="0"/>
              <a:t>Preko “utičnica” – </a:t>
            </a:r>
            <a:r>
              <a:rPr lang="sr-Latn-CS" altLang="sr-Latn-RS" sz="2400" i="1" dirty="0" smtClean="0"/>
              <a:t>hook</a:t>
            </a:r>
            <a:r>
              <a:rPr lang="sr-Latn-CS" altLang="sr-Latn-RS" sz="2400" dirty="0" smtClean="0"/>
              <a:t>-ova</a:t>
            </a:r>
          </a:p>
          <a:p>
            <a:pPr>
              <a:defRPr/>
            </a:pPr>
            <a:r>
              <a:rPr lang="sr-Latn-CS" altLang="sr-Latn-RS" sz="2400" dirty="0" smtClean="0"/>
              <a:t>Utičnice se mogu realizovati kao pokazivači na funkcije</a:t>
            </a:r>
            <a:endParaRPr lang="sr-Latn-CS" altLang="sr-Latn-RS" sz="2000" dirty="0" smtClean="0"/>
          </a:p>
          <a:p>
            <a:pPr marL="457200" lvl="1" indent="0">
              <a:buFontTx/>
              <a:buNone/>
              <a:defRPr/>
            </a:pPr>
            <a:r>
              <a:rPr lang="sr-Latn-CS" altLang="sr-Latn-RS" dirty="0" smtClean="0"/>
              <a:t>Primer:</a:t>
            </a:r>
          </a:p>
          <a:p>
            <a:pPr marL="457200" lvl="1" indent="0">
              <a:buFontTx/>
              <a:buNone/>
              <a:defRPr/>
            </a:pPr>
            <a:r>
              <a:rPr lang="sr-Latn-CS" altLang="sr-Latn-RS" sz="2000" dirty="0" smtClean="0"/>
              <a:t>Deklaracija niza pointera na funkcije tipa void f(int): </a:t>
            </a:r>
          </a:p>
          <a:p>
            <a:pPr marL="457200" lvl="1" indent="0">
              <a:buFontTx/>
              <a:buNone/>
              <a:defRPr/>
            </a:pP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void (*fparr[])(int)</a:t>
            </a:r>
          </a:p>
          <a:p>
            <a:pPr marL="457200" lvl="1" indent="0">
              <a:buFontTx/>
              <a:buNone/>
              <a:defRPr/>
            </a:pPr>
            <a:endParaRPr lang="sr-Latn-RS" altLang="sr-Latn-RS" sz="2000" dirty="0" smtClean="0"/>
          </a:p>
          <a:p>
            <a:pPr marL="457200" lvl="1" indent="0">
              <a:buFontTx/>
              <a:buNone/>
              <a:defRPr/>
            </a:pPr>
            <a:r>
              <a:rPr lang="sr-Latn-RS" altLang="sr-Latn-RS" sz="2000" dirty="0" smtClean="0"/>
              <a:t>Poziv funkcije:</a:t>
            </a:r>
          </a:p>
          <a:p>
            <a:pPr marL="457200" lvl="1" indent="0">
              <a:buFontTx/>
              <a:buNone/>
              <a:defRPr/>
            </a:pPr>
            <a:r>
              <a:rPr lang="sr-Latn-RS" sz="2000" dirty="0" smtClean="0">
                <a:latin typeface="Consolas" pitchFamily="49" charset="0"/>
                <a:cs typeface="Consolas" pitchFamily="49" charset="0"/>
              </a:rPr>
              <a:t>fparr[5](1);</a:t>
            </a:r>
            <a:endParaRPr lang="sr-Latn-CS" altLang="sr-Latn-RS" sz="20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 anchor="ctr"/>
          <a:lstStyle/>
          <a:p>
            <a:pPr algn="ctr">
              <a:buNone/>
            </a:pPr>
            <a:r>
              <a:rPr lang="sr-Latn-RS" altLang="sr-Latn-RS" b="1" dirty="0" smtClean="0"/>
              <a:t>Parcijalne klase</a:t>
            </a:r>
            <a:endParaRPr lang="en-US" b="1" dirty="0" smtClean="0"/>
          </a:p>
          <a:p>
            <a:r>
              <a:rPr lang="sr-Latn-CS" sz="2400" dirty="0" smtClean="0"/>
              <a:t>U okviru .NET tehnologije moguće je  jednu klasu definisati u okviru više datoteka</a:t>
            </a:r>
          </a:p>
          <a:p>
            <a:r>
              <a:rPr lang="sr-Latn-CS" sz="2400" dirty="0" smtClean="0"/>
              <a:t>Jedan deo klase može da kreira generator a  drugi deo (u posebnoj datoteci) da sadrži ručna proširenja</a:t>
            </a:r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 anchor="ctr"/>
          <a:lstStyle/>
          <a:p>
            <a:pPr algn="ctr">
              <a:buNone/>
            </a:pPr>
            <a:r>
              <a:rPr lang="sr-Latn-RS" altLang="sr-Latn-RS" b="1" dirty="0" smtClean="0"/>
              <a:t>Preporuke za integraciju</a:t>
            </a:r>
            <a:endParaRPr lang="en-US" b="1" dirty="0" smtClean="0"/>
          </a:p>
          <a:p>
            <a:r>
              <a:rPr lang="sr-Latn-CS" sz="2400" dirty="0" smtClean="0"/>
              <a:t>Definisati konvenciju imenovanja (imena generisanih klasa, ručno pisanih klasa, datoteka sa podacima itd.)</a:t>
            </a:r>
          </a:p>
          <a:p>
            <a:r>
              <a:rPr lang="sr-Latn-CS" sz="2400" dirty="0" smtClean="0"/>
              <a:t>Definisati strukturu paketa i foldera sa resursima (gde se smeštaju generisane klase i datoteke)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 anchor="ctr"/>
          <a:lstStyle/>
          <a:p>
            <a:pPr algn="ctr">
              <a:buNone/>
            </a:pPr>
            <a:r>
              <a:rPr lang="sr-Latn-RS" altLang="sr-Latn-RS" b="1" dirty="0" smtClean="0"/>
              <a:t>Podrška za različite platforme</a:t>
            </a:r>
            <a:endParaRPr lang="en-US" b="1" dirty="0" smtClean="0"/>
          </a:p>
          <a:p>
            <a:r>
              <a:rPr lang="sr-Latn-CS" sz="2400" dirty="0" smtClean="0"/>
              <a:t>Podrška/definisanje framework-a zavisnih od platforme </a:t>
            </a:r>
          </a:p>
          <a:p>
            <a:r>
              <a:rPr lang="sr-Latn-CS" sz="2400" dirty="0" smtClean="0"/>
              <a:t>Preporuka: šablone praviti tako da ne zavise od platforme (podršku za specifične platforme implementirati u generatoru koda)</a:t>
            </a:r>
          </a:p>
          <a:p>
            <a:pPr lvl="1"/>
            <a:r>
              <a:rPr lang="sr-Latn-CS" sz="2000" dirty="0" smtClean="0"/>
              <a:t>Npr. definisati mapiranje tipova</a:t>
            </a:r>
          </a:p>
          <a:p>
            <a:pPr lvl="1"/>
            <a:r>
              <a:rPr lang="sr-Latn-CS" sz="2000" dirty="0" smtClean="0"/>
              <a:t>U šablonima koristiti elemente nezavisne od platforme</a:t>
            </a:r>
            <a:endParaRPr lang="sr-Latn-C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2016224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Primer 2.3</a:t>
            </a:r>
            <a:endParaRPr lang="sr-Latn-CS" sz="2400" dirty="0" smtClean="0"/>
          </a:p>
          <a:p>
            <a:r>
              <a:rPr lang="en-US" sz="2400" dirty="0" err="1" smtClean="0"/>
              <a:t>Prošiti</a:t>
            </a:r>
            <a:r>
              <a:rPr lang="en-US" sz="2400" dirty="0" smtClean="0"/>
              <a:t> example 2.3 </a:t>
            </a:r>
            <a:r>
              <a:rPr lang="en-US" sz="2400" dirty="0" err="1" smtClean="0"/>
              <a:t>tako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se </a:t>
            </a:r>
            <a:r>
              <a:rPr lang="en-US" sz="2400" dirty="0" err="1" smtClean="0"/>
              <a:t>omogući</a:t>
            </a:r>
            <a:r>
              <a:rPr lang="en-US" sz="2400" dirty="0" smtClean="0"/>
              <a:t> </a:t>
            </a:r>
            <a:r>
              <a:rPr lang="en-US" sz="2400" dirty="0" err="1" smtClean="0"/>
              <a:t>generisanje</a:t>
            </a:r>
            <a:r>
              <a:rPr lang="en-US" sz="2400" dirty="0" smtClean="0"/>
              <a:t> </a:t>
            </a:r>
            <a:r>
              <a:rPr lang="en-US" sz="2400" dirty="0" err="1" smtClean="0"/>
              <a:t>koda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različite</a:t>
            </a:r>
            <a:r>
              <a:rPr lang="en-US" sz="2400" dirty="0" smtClean="0"/>
              <a:t> C </a:t>
            </a:r>
            <a:r>
              <a:rPr lang="en-US" sz="2400" dirty="0" err="1" smtClean="0"/>
              <a:t>platforme</a:t>
            </a:r>
            <a:endParaRPr lang="sr-Latn-RS" sz="2400" dirty="0" smtClean="0"/>
          </a:p>
          <a:p>
            <a:r>
              <a:rPr lang="en-US" sz="2400" dirty="0" err="1" smtClean="0"/>
              <a:t>Pomoć</a:t>
            </a:r>
            <a:r>
              <a:rPr lang="en-US" sz="2400" dirty="0" smtClean="0"/>
              <a:t> :</a:t>
            </a:r>
            <a:endParaRPr lang="sr-Latn-RS" sz="2400" dirty="0" smtClean="0"/>
          </a:p>
          <a:p>
            <a:pPr lvl="1"/>
            <a:r>
              <a:rPr lang="en-US" sz="2000" dirty="0" err="1" smtClean="0"/>
              <a:t>Kreirati</a:t>
            </a:r>
            <a:r>
              <a:rPr lang="en-US" sz="2000" dirty="0" smtClean="0"/>
              <a:t> </a:t>
            </a:r>
            <a:r>
              <a:rPr lang="en-US" sz="2000" dirty="0" err="1" smtClean="0"/>
              <a:t>pakete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svaku</a:t>
            </a:r>
            <a:r>
              <a:rPr lang="en-US" sz="2000" dirty="0" smtClean="0"/>
              <a:t> C </a:t>
            </a:r>
            <a:r>
              <a:rPr lang="en-US" sz="2000" dirty="0" err="1" smtClean="0"/>
              <a:t>platformu</a:t>
            </a:r>
            <a:r>
              <a:rPr lang="en-US" sz="2000" dirty="0" smtClean="0"/>
              <a:t> </a:t>
            </a:r>
            <a:r>
              <a:rPr lang="en-US" sz="2000" dirty="0" err="1" smtClean="0"/>
              <a:t>koju</a:t>
            </a:r>
            <a:r>
              <a:rPr lang="en-US" sz="2000" dirty="0" smtClean="0"/>
              <a:t> </a:t>
            </a:r>
            <a:r>
              <a:rPr lang="en-US" sz="2000" dirty="0" err="1" smtClean="0"/>
              <a:t>želimo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podržimo</a:t>
            </a:r>
            <a:endParaRPr lang="sr-Latn-CS" sz="2400" dirty="0" smtClean="0"/>
          </a:p>
          <a:p>
            <a:endParaRPr lang="sr-Latn-CS" sz="24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9247" y="3034641"/>
            <a:ext cx="2945507" cy="334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Pomoć za primer 2.3</a:t>
            </a:r>
            <a:endParaRPr lang="sr-Latn-CS" sz="2400" dirty="0" smtClean="0"/>
          </a:p>
          <a:p>
            <a:r>
              <a:rPr lang="en-US" sz="2400" b="1" dirty="0" smtClean="0"/>
              <a:t>type_mappings.py u </a:t>
            </a:r>
            <a:r>
              <a:rPr lang="en-US" sz="2400" b="1" dirty="0" err="1" smtClean="0"/>
              <a:t>okviru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gnu_c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paketa</a:t>
            </a:r>
            <a:r>
              <a:rPr lang="en-US" sz="2400" b="1" dirty="0" smtClean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stavite</a:t>
            </a:r>
            <a:r>
              <a:rPr lang="en-US" sz="2400" dirty="0" smtClean="0"/>
              <a:t> </a:t>
            </a:r>
            <a:r>
              <a:rPr lang="en-US" sz="2400" dirty="0" err="1" smtClean="0"/>
              <a:t>odgovarajuće</a:t>
            </a:r>
            <a:r>
              <a:rPr lang="en-US" sz="2400" dirty="0" smtClean="0"/>
              <a:t> </a:t>
            </a:r>
            <a:r>
              <a:rPr lang="en-US" sz="2400" dirty="0" err="1" smtClean="0"/>
              <a:t>tipove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c_type_mappings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{</a:t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"float"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"float"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i="1" dirty="0" err="1" smtClean="0">
                <a:latin typeface="Consolas" pitchFamily="49" charset="0"/>
                <a:cs typeface="Consolas" pitchFamily="49" charset="0"/>
              </a:rPr>
              <a:t>unsigned_int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"unsigned </a:t>
            </a:r>
            <a:r>
              <a:rPr lang="en-US" sz="22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sr-Latn-RS" sz="2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/>
              <a:t>type_mappings.py u </a:t>
            </a:r>
            <a:r>
              <a:rPr lang="en-US" sz="2400" b="1" dirty="0" err="1" smtClean="0"/>
              <a:t>okviru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microblaze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paketa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c_type_mappings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= {</a:t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i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"Xint32"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"float"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"float"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i="1" dirty="0" err="1" smtClean="0">
                <a:latin typeface="Consolas" pitchFamily="49" charset="0"/>
                <a:cs typeface="Consolas" pitchFamily="49" charset="0"/>
              </a:rPr>
              <a:t>unsigned_int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"Xuint32"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i="1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200" dirty="0" smtClean="0">
                <a:latin typeface="Consolas" pitchFamily="49" charset="0"/>
                <a:cs typeface="Consolas" pitchFamily="49" charset="0"/>
              </a:rPr>
            </a:b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sr-Latn-C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Pomoć za primer 2.3</a:t>
            </a:r>
            <a:endParaRPr lang="sr-Latn-CS" sz="2400" dirty="0" smtClean="0"/>
          </a:p>
          <a:p>
            <a:r>
              <a:rPr lang="en-US" sz="2400" b="1" dirty="0" smtClean="0"/>
              <a:t>Generator.py: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importlib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...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def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generate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file_name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functions, target):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...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data = {}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data[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"author"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._author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data[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"date"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time.strftime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"%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d.%m.%Y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 %H:%M:%S"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data[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"functions"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] = functions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module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importlib.import_module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code_generation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."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+ </a:t>
            </a:r>
            <a:endParaRPr lang="sr-Latn-R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					  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target +</a:t>
            </a: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".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type_mappings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.type_mappings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module.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c_type_mappings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prosledjivanje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tipova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podataka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templejtima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data.update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.type_mappings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data[“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type_mapings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”] = </a:t>
            </a:r>
            <a:r>
              <a:rPr lang="en-US" sz="1800" i="1" dirty="0" err="1" smtClean="0">
                <a:latin typeface="Consolas" pitchFamily="49" charset="0"/>
                <a:cs typeface="Consolas" pitchFamily="49" charset="0"/>
              </a:rPr>
              <a:t>self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.type_mappings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sr-Latn-C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Pomoć za primer 2.3</a:t>
            </a:r>
            <a:endParaRPr lang="sr-Latn-CS" sz="2400" dirty="0" smtClean="0"/>
          </a:p>
          <a:p>
            <a:r>
              <a:rPr lang="en-US" sz="2400" dirty="0" smtClean="0"/>
              <a:t>U </a:t>
            </a:r>
            <a:r>
              <a:rPr lang="sr-Latn-RS" sz="2400" dirty="0" smtClean="0"/>
              <a:t>šablonima </a:t>
            </a:r>
            <a:r>
              <a:rPr lang="en-US" sz="2400" dirty="0" err="1" smtClean="0"/>
              <a:t>koristiti</a:t>
            </a:r>
            <a:r>
              <a:rPr lang="en-US" sz="2400" dirty="0" smtClean="0"/>
              <a:t> </a:t>
            </a:r>
            <a:r>
              <a:rPr lang="en-US" sz="2400" dirty="0" err="1" smtClean="0"/>
              <a:t>tipove</a:t>
            </a:r>
            <a:r>
              <a:rPr lang="en-US" sz="2400" dirty="0" smtClean="0"/>
              <a:t> </a:t>
            </a:r>
            <a:r>
              <a:rPr lang="en-US" sz="2400" dirty="0" err="1" smtClean="0"/>
              <a:t>nezavisne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paltforme</a:t>
            </a:r>
            <a:r>
              <a:rPr lang="en-US" sz="2400" dirty="0" smtClean="0"/>
              <a:t>:</a:t>
            </a:r>
          </a:p>
          <a:p>
            <a:pPr lvl="1">
              <a:buNone/>
            </a:pP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Npr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. u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main_block.template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8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 main(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141496"/>
                </a:solidFill>
                <a:latin typeface="Courier New"/>
              </a:rPr>
              <a:t>argc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, char *</a:t>
            </a:r>
            <a:r>
              <a:rPr lang="en-US" sz="1800" b="1" dirty="0" err="1" smtClean="0">
                <a:solidFill>
                  <a:srgbClr val="141496"/>
                </a:solidFill>
                <a:latin typeface="Courier New"/>
              </a:rPr>
              <a:t>argv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[])</a:t>
            </a:r>
          </a:p>
          <a:p>
            <a:pPr lvl="2"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U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utils.template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{#- primer </a:t>
            </a:r>
            <a:r>
              <a:rPr lang="en-US" sz="1800" i="1" dirty="0" err="1" smtClean="0">
                <a:solidFill>
                  <a:srgbClr val="999966"/>
                </a:solidFill>
                <a:latin typeface="Courier New"/>
              </a:rPr>
              <a:t>kako</a:t>
            </a: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i="1" dirty="0" err="1" smtClean="0">
                <a:solidFill>
                  <a:srgbClr val="999966"/>
                </a:solidFill>
                <a:latin typeface="Courier New"/>
              </a:rPr>
              <a:t>pristupiti</a:t>
            </a: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i="1" dirty="0" err="1" smtClean="0">
                <a:solidFill>
                  <a:srgbClr val="999966"/>
                </a:solidFill>
                <a:latin typeface="Courier New"/>
              </a:rPr>
              <a:t>vrednosti</a:t>
            </a: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i="1" dirty="0" err="1" smtClean="0">
                <a:solidFill>
                  <a:srgbClr val="999966"/>
                </a:solidFill>
                <a:latin typeface="Courier New"/>
              </a:rPr>
              <a:t>iz</a:t>
            </a: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i="1" dirty="0" err="1" smtClean="0">
                <a:solidFill>
                  <a:srgbClr val="999966"/>
                </a:solidFill>
                <a:latin typeface="Courier New"/>
              </a:rPr>
              <a:t>recnika</a:t>
            </a: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i="1" dirty="0" err="1" smtClean="0">
                <a:solidFill>
                  <a:srgbClr val="999966"/>
                </a:solidFill>
                <a:latin typeface="Courier New"/>
              </a:rPr>
              <a:t>type_mapings</a:t>
            </a:r>
            <a:r>
              <a:rPr lang="en-US" sz="1800" i="1" dirty="0" smtClean="0">
                <a:solidFill>
                  <a:srgbClr val="999966"/>
                </a:solidFill>
                <a:latin typeface="Courier New"/>
              </a:rPr>
              <a:t> -#}</a:t>
            </a:r>
            <a:r>
              <a:rPr lang="en-US" sz="1800" i="1" dirty="0" smtClean="0">
                <a:solidFill>
                  <a:srgbClr val="141496"/>
                </a:solidFill>
                <a:latin typeface="Courier New"/>
              </a:rPr>
              <a:t>  </a:t>
            </a:r>
          </a:p>
          <a:p>
            <a:pPr lvl="2">
              <a:buNone/>
            </a:pPr>
            <a:r>
              <a:rPr lang="en-US" sz="18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type_mapings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[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f</a:t>
            </a:r>
            <a:r>
              <a:rPr lang="en-US" sz="1800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return_type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]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800" b="1" dirty="0" smtClean="0">
                <a:solidFill>
                  <a:srgbClr val="0080C0"/>
                </a:solidFill>
                <a:latin typeface="Courier New"/>
              </a:rPr>
              <a:t>f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sz="1800" b="1" dirty="0" smtClean="0">
                <a:solidFill>
                  <a:srgbClr val="0080C0"/>
                </a:solidFill>
                <a:latin typeface="Courier New"/>
              </a:rPr>
              <a:t>name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(</a:t>
            </a:r>
          </a:p>
          <a:p>
            <a:pPr lvl="2">
              <a:buNone/>
            </a:pPr>
            <a:endParaRPr lang="sr-Latn-RS" sz="1800" dirty="0" smtClean="0">
              <a:latin typeface="Courier New"/>
            </a:endParaRPr>
          </a:p>
          <a:p>
            <a:pPr lvl="2">
              <a:buNone/>
            </a:pPr>
            <a:r>
              <a:rPr lang="en-US" sz="18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800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sz="1800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 p </a:t>
            </a:r>
            <a:r>
              <a:rPr lang="en-US" sz="1800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141496"/>
                </a:solidFill>
                <a:latin typeface="Courier New"/>
              </a:rPr>
              <a:t>f.parameters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pPr lvl="2">
              <a:buNone/>
            </a:pPr>
            <a:r>
              <a:rPr lang="en-US" sz="18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type_mapings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[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p</a:t>
            </a:r>
            <a:r>
              <a:rPr lang="en-US" sz="1800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sz="1800" b="1" dirty="0" err="1" smtClean="0">
                <a:solidFill>
                  <a:srgbClr val="0080C0"/>
                </a:solidFill>
                <a:latin typeface="Courier New"/>
              </a:rPr>
              <a:t>type</a:t>
            </a:r>
            <a:r>
              <a:rPr lang="en-US" sz="1800" b="1" dirty="0" smtClean="0">
                <a:solidFill>
                  <a:srgbClr val="141496"/>
                </a:solidFill>
                <a:latin typeface="Courier New"/>
              </a:rPr>
              <a:t>]</a:t>
            </a:r>
            <a:r>
              <a:rPr lang="en-US" sz="1800" b="1" dirty="0" smtClean="0">
                <a:solidFill>
                  <a:srgbClr val="7B5944"/>
                </a:solidFill>
                <a:latin typeface="Courier New"/>
              </a:rPr>
              <a:t>}}{{</a:t>
            </a:r>
            <a:r>
              <a:rPr lang="en-US" sz="1800" b="1" i="1" dirty="0" smtClean="0">
                <a:solidFill>
                  <a:srgbClr val="D200D2"/>
                </a:solidFill>
                <a:latin typeface="Courier New"/>
              </a:rPr>
              <a:t>" "</a:t>
            </a:r>
            <a:r>
              <a:rPr lang="en-US" sz="1800" b="1" i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800" b="1" i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{#- primer </a:t>
            </a:r>
            <a:r>
              <a:rPr lang="en-US" sz="1800" b="1" i="1" dirty="0" err="1" smtClean="0">
                <a:solidFill>
                  <a:srgbClr val="999966"/>
                </a:solidFill>
                <a:latin typeface="Courier New"/>
              </a:rPr>
              <a:t>kako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 se </a:t>
            </a:r>
            <a:r>
              <a:rPr lang="en-US" sz="1800" b="1" i="1" dirty="0" err="1" smtClean="0">
                <a:solidFill>
                  <a:srgbClr val="999966"/>
                </a:solidFill>
                <a:latin typeface="Courier New"/>
              </a:rPr>
              <a:t>moze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b="1" i="1" dirty="0" err="1" smtClean="0">
                <a:solidFill>
                  <a:srgbClr val="999966"/>
                </a:solidFill>
                <a:latin typeface="Courier New"/>
              </a:rPr>
              <a:t>eksplicitno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b="1" i="1" dirty="0" err="1" smtClean="0">
                <a:solidFill>
                  <a:srgbClr val="999966"/>
                </a:solidFill>
                <a:latin typeface="Courier New"/>
              </a:rPr>
              <a:t>uneti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b="1" i="1" dirty="0" err="1" smtClean="0">
                <a:solidFill>
                  <a:srgbClr val="999966"/>
                </a:solidFill>
                <a:latin typeface="Courier New"/>
              </a:rPr>
              <a:t>prazno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 </a:t>
            </a:r>
            <a:r>
              <a:rPr lang="en-US" sz="1800" b="1" i="1" dirty="0" err="1" smtClean="0">
                <a:solidFill>
                  <a:srgbClr val="999966"/>
                </a:solidFill>
                <a:latin typeface="Courier New"/>
              </a:rPr>
              <a:t>mesto</a:t>
            </a: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 -#}</a:t>
            </a:r>
          </a:p>
          <a:p>
            <a:pPr lvl="2">
              <a:buNone/>
            </a:pPr>
            <a:r>
              <a:rPr lang="en-US" sz="1800" b="1" i="1" dirty="0" smtClean="0">
                <a:solidFill>
                  <a:srgbClr val="999966"/>
                </a:solidFill>
                <a:latin typeface="Courier New"/>
              </a:rPr>
              <a:t>...</a:t>
            </a:r>
            <a:r>
              <a:rPr lang="en-US" sz="1800" b="1" i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b="1" i="1" dirty="0" smtClean="0">
                <a:solidFill>
                  <a:srgbClr val="141496"/>
                </a:solidFill>
                <a:latin typeface="Courier New"/>
              </a:rPr>
              <a:t> </a:t>
            </a:r>
          </a:p>
          <a:p>
            <a:r>
              <a:rPr lang="en-US" sz="2800" dirty="0" err="1" smtClean="0"/>
              <a:t>Proveriti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li</a:t>
            </a:r>
            <a:r>
              <a:rPr lang="en-US" sz="2800" dirty="0" smtClean="0"/>
              <a:t> </a:t>
            </a:r>
            <a:r>
              <a:rPr lang="sr-Latn-RS" sz="2800" dirty="0" smtClean="0"/>
              <a:t>je makro header importovan sa atributom “with context” u svim šablonima</a:t>
            </a:r>
            <a:endParaRPr lang="en-US" sz="2800" dirty="0" smtClean="0"/>
          </a:p>
          <a:p>
            <a:pPr lvl="1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sr-Latn-C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CS" sz="2800" b="1" dirty="0" smtClean="0"/>
              <a:t>Integrisanje ručn</a:t>
            </a:r>
            <a:r>
              <a:rPr lang="en-US" sz="2800" b="1" dirty="0" smtClean="0"/>
              <a:t>o</a:t>
            </a:r>
            <a:r>
              <a:rPr lang="sr-Latn-CS" sz="2800" b="1" dirty="0" smtClean="0"/>
              <a:t> </a:t>
            </a:r>
            <a:r>
              <a:rPr lang="en-US" sz="2800" b="1" dirty="0" err="1" smtClean="0"/>
              <a:t>pisanog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automatski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generisanim</a:t>
            </a:r>
            <a:r>
              <a:rPr lang="en-US" sz="2800" b="1" dirty="0" smtClean="0"/>
              <a:t> </a:t>
            </a:r>
            <a:r>
              <a:rPr lang="sr-Latn-CS" sz="2800" b="1" dirty="0" smtClean="0"/>
              <a:t>programsk</a:t>
            </a:r>
            <a:r>
              <a:rPr lang="en-US" sz="2800" b="1" dirty="0" err="1" smtClean="0"/>
              <a:t>im</a:t>
            </a:r>
            <a:r>
              <a:rPr lang="sr-Latn-CS" sz="2800" b="1" dirty="0" smtClean="0"/>
              <a:t> kod</a:t>
            </a:r>
            <a:r>
              <a:rPr lang="en-US" sz="2800" b="1" dirty="0" err="1" smtClean="0"/>
              <a:t>om</a:t>
            </a:r>
            <a:endParaRPr lang="en-US" sz="2800" b="1" dirty="0" smtClean="0"/>
          </a:p>
          <a:p>
            <a:r>
              <a:rPr lang="en-US" sz="2800" dirty="0" err="1" smtClean="0"/>
              <a:t>Ru</a:t>
            </a:r>
            <a:r>
              <a:rPr lang="sr-Latn-RS" sz="2800" dirty="0" smtClean="0"/>
              <a:t>čne izmene</a:t>
            </a:r>
          </a:p>
          <a:p>
            <a:pPr lvl="1"/>
            <a:r>
              <a:rPr lang="en-US" dirty="0" err="1" smtClean="0"/>
              <a:t>Potrebne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podrške</a:t>
            </a:r>
            <a:r>
              <a:rPr lang="en-US" dirty="0" smtClean="0"/>
              <a:t> </a:t>
            </a:r>
            <a:r>
              <a:rPr lang="en-US" dirty="0" err="1" smtClean="0"/>
              <a:t>zahteva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ne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deklarativno</a:t>
            </a:r>
            <a:r>
              <a:rPr lang="en-US" dirty="0" smtClean="0"/>
              <a:t> </a:t>
            </a:r>
            <a:r>
              <a:rPr lang="en-US" dirty="0" err="1" smtClean="0"/>
              <a:t>specificirati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čija</a:t>
            </a:r>
            <a:r>
              <a:rPr lang="en-US" dirty="0" smtClean="0"/>
              <a:t> bi </a:t>
            </a:r>
            <a:r>
              <a:rPr lang="en-US" dirty="0" err="1" smtClean="0"/>
              <a:t>automatizacija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previše</a:t>
            </a:r>
            <a:r>
              <a:rPr lang="en-US" dirty="0" smtClean="0"/>
              <a:t> </a:t>
            </a:r>
            <a:r>
              <a:rPr lang="en-US" dirty="0" err="1" smtClean="0"/>
              <a:t>spora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komplikovana</a:t>
            </a:r>
            <a:endParaRPr lang="en-US" dirty="0" smtClean="0"/>
          </a:p>
          <a:p>
            <a:pPr lvl="1"/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projektovanju</a:t>
            </a:r>
            <a:r>
              <a:rPr lang="en-US" dirty="0" smtClean="0"/>
              <a:t> </a:t>
            </a:r>
            <a:r>
              <a:rPr lang="en-US" dirty="0" err="1" smtClean="0"/>
              <a:t>integracije</a:t>
            </a:r>
            <a:r>
              <a:rPr lang="en-US" dirty="0" smtClean="0"/>
              <a:t> </a:t>
            </a:r>
            <a:r>
              <a:rPr lang="en-US" dirty="0" err="1" smtClean="0"/>
              <a:t>ručnih</a:t>
            </a:r>
            <a:r>
              <a:rPr lang="en-US" dirty="0" smtClean="0"/>
              <a:t> </a:t>
            </a:r>
            <a:r>
              <a:rPr lang="en-US" dirty="0" err="1" smtClean="0"/>
              <a:t>izmena</a:t>
            </a:r>
            <a:r>
              <a:rPr lang="en-US" dirty="0" smtClean="0"/>
              <a:t> </a:t>
            </a:r>
            <a:r>
              <a:rPr lang="en-US" dirty="0" err="1" smtClean="0"/>
              <a:t>neophodno</a:t>
            </a:r>
            <a:r>
              <a:rPr lang="en-US" dirty="0" smtClean="0"/>
              <a:t> je </a:t>
            </a:r>
            <a:r>
              <a:rPr lang="en-US" dirty="0" err="1" smtClean="0"/>
              <a:t>obezbediti</a:t>
            </a:r>
            <a:r>
              <a:rPr lang="en-US" dirty="0" smtClean="0"/>
              <a:t> </a:t>
            </a:r>
            <a:r>
              <a:rPr lang="en-US" dirty="0" err="1" smtClean="0"/>
              <a:t>podršku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inkrementalni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iterativni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(</a:t>
            </a:r>
            <a:r>
              <a:rPr lang="en-US" dirty="0" err="1" smtClean="0"/>
              <a:t>što</a:t>
            </a:r>
            <a:r>
              <a:rPr lang="en-US" dirty="0" smtClean="0"/>
              <a:t> </a:t>
            </a:r>
            <a:r>
              <a:rPr lang="en-US" dirty="0" err="1" smtClean="0"/>
              <a:t>podrazumeva</a:t>
            </a:r>
            <a:r>
              <a:rPr lang="en-US" dirty="0" smtClean="0"/>
              <a:t> </a:t>
            </a:r>
            <a:r>
              <a:rPr lang="en-US" dirty="0" err="1" smtClean="0"/>
              <a:t>česte</a:t>
            </a:r>
            <a:r>
              <a:rPr lang="en-US" dirty="0" smtClean="0"/>
              <a:t> </a:t>
            </a:r>
            <a:r>
              <a:rPr lang="en-US" dirty="0" err="1" smtClean="0"/>
              <a:t>izmene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modelu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ponovno</a:t>
            </a:r>
            <a:r>
              <a:rPr lang="en-US" dirty="0" smtClean="0"/>
              <a:t> </a:t>
            </a:r>
            <a:r>
              <a:rPr lang="en-US" dirty="0" err="1" smtClean="0"/>
              <a:t>generisanje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ugrožavanja</a:t>
            </a:r>
            <a:r>
              <a:rPr lang="en-US" dirty="0" smtClean="0"/>
              <a:t> </a:t>
            </a:r>
            <a:r>
              <a:rPr lang="en-US" dirty="0" err="1" smtClean="0"/>
              <a:t>ručnih</a:t>
            </a:r>
            <a:r>
              <a:rPr lang="en-US" dirty="0" smtClean="0"/>
              <a:t> </a:t>
            </a:r>
            <a:r>
              <a:rPr lang="en-US" dirty="0" err="1" smtClean="0"/>
              <a:t>izmena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Primer 3</a:t>
            </a:r>
            <a:endParaRPr lang="sr-Latn-CS" sz="2400" dirty="0" smtClean="0"/>
          </a:p>
          <a:p>
            <a:r>
              <a:rPr lang="sr-Latn-RS" sz="2400" dirty="0" smtClean="0"/>
              <a:t>Metamodel predsavljen UML dijagramom</a:t>
            </a:r>
          </a:p>
          <a:p>
            <a:r>
              <a:rPr lang="sr-Latn-RS" sz="2400" dirty="0" smtClean="0"/>
              <a:t>Metamodel sa slike je implementiran u okviru paketa model</a:t>
            </a:r>
          </a:p>
          <a:p>
            <a:r>
              <a:rPr lang="sr-Latn-RS" sz="2400" dirty="0" smtClean="0"/>
              <a:t>Pimer sadrži i test implementacije metamodela (test_core)</a:t>
            </a:r>
          </a:p>
          <a:p>
            <a:r>
              <a:rPr lang="sr-Latn-RS" sz="2400" dirty="0" smtClean="0"/>
              <a:t>Test definiše konkretan model tj. jednu instancu metamodela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sr-Latn-C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04056"/>
          </a:xfrm>
        </p:spPr>
        <p:txBody>
          <a:bodyPr/>
          <a:lstStyle/>
          <a:p>
            <a:pPr algn="ctr">
              <a:buNone/>
            </a:pPr>
            <a:r>
              <a:rPr lang="sr-Latn-RS" b="1" dirty="0" smtClean="0"/>
              <a:t>Primer 3 – metamodel</a:t>
            </a:r>
            <a:endParaRPr lang="sr-Latn-RS" b="1" dirty="0"/>
          </a:p>
        </p:txBody>
      </p:sp>
      <p:pic>
        <p:nvPicPr>
          <p:cNvPr id="7" name="Content Placeholder 3" descr="1406627894_630__meta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58708" y="1340769"/>
            <a:ext cx="7026584" cy="5170504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Primer 3</a:t>
            </a:r>
            <a:r>
              <a:rPr lang="en-US" b="1" dirty="0" smtClean="0"/>
              <a:t> – </a:t>
            </a:r>
            <a:r>
              <a:rPr lang="en-US" b="1" dirty="0" err="1" smtClean="0"/>
              <a:t>zadatak</a:t>
            </a:r>
            <a:endParaRPr lang="sr-Latn-CS" sz="2400" dirty="0" smtClean="0"/>
          </a:p>
          <a:p>
            <a:r>
              <a:rPr lang="en-US" sz="2400" dirty="0" err="1" smtClean="0"/>
              <a:t>Proširiti</a:t>
            </a:r>
            <a:r>
              <a:rPr lang="en-US" sz="2400" dirty="0" smtClean="0"/>
              <a:t> example 3 </a:t>
            </a:r>
            <a:r>
              <a:rPr lang="en-US" sz="2400" dirty="0" err="1" smtClean="0"/>
              <a:t>tako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se </a:t>
            </a:r>
            <a:r>
              <a:rPr lang="en-US" sz="2400" dirty="0" err="1" smtClean="0"/>
              <a:t>omogući</a:t>
            </a:r>
            <a:r>
              <a:rPr lang="en-US" sz="2400" dirty="0" smtClean="0"/>
              <a:t>:</a:t>
            </a:r>
            <a:endParaRPr lang="sr-Latn-RS" sz="2400" dirty="0" smtClean="0"/>
          </a:p>
          <a:p>
            <a:pPr lvl="1"/>
            <a:r>
              <a:rPr lang="en-US" sz="2000" dirty="0" err="1" smtClean="0"/>
              <a:t>generisanje</a:t>
            </a:r>
            <a:r>
              <a:rPr lang="en-US" sz="2000" dirty="0" smtClean="0"/>
              <a:t> </a:t>
            </a:r>
            <a:r>
              <a:rPr lang="en-US" sz="2000" dirty="0" err="1" smtClean="0"/>
              <a:t>poziva</a:t>
            </a:r>
            <a:r>
              <a:rPr lang="en-US" sz="2000" dirty="0" smtClean="0"/>
              <a:t> </a:t>
            </a:r>
            <a:r>
              <a:rPr lang="en-US" sz="2000" dirty="0" err="1" smtClean="0"/>
              <a:t>funkcija</a:t>
            </a:r>
            <a:r>
              <a:rPr lang="en-US" sz="2000" dirty="0" smtClean="0"/>
              <a:t> u </a:t>
            </a:r>
            <a:r>
              <a:rPr lang="en-US" sz="2000" dirty="0" err="1" smtClean="0"/>
              <a:t>okviru</a:t>
            </a:r>
            <a:r>
              <a:rPr lang="en-US" sz="2000" dirty="0" smtClean="0"/>
              <a:t> main </a:t>
            </a:r>
            <a:r>
              <a:rPr lang="en-US" sz="2000" dirty="0" err="1" smtClean="0"/>
              <a:t>bloka</a:t>
            </a:r>
            <a:endParaRPr lang="sr-Latn-RS" sz="2000" dirty="0" smtClean="0"/>
          </a:p>
          <a:p>
            <a:pPr lvl="1"/>
            <a:r>
              <a:rPr lang="en-US" sz="2000" dirty="0" err="1" smtClean="0"/>
              <a:t>rad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više</a:t>
            </a:r>
            <a:r>
              <a:rPr lang="en-US" sz="2000" dirty="0" smtClean="0"/>
              <a:t> </a:t>
            </a:r>
            <a:r>
              <a:rPr lang="en-US" sz="2000" dirty="0" err="1" smtClean="0"/>
              <a:t>modula</a:t>
            </a:r>
            <a:r>
              <a:rPr lang="en-US" sz="2000" dirty="0" smtClean="0"/>
              <a:t> u </a:t>
            </a:r>
            <a:r>
              <a:rPr lang="en-US" sz="2000" dirty="0" err="1" smtClean="0"/>
              <a:t>okviru</a:t>
            </a:r>
            <a:r>
              <a:rPr lang="en-US" sz="2000" dirty="0" smtClean="0"/>
              <a:t> C </a:t>
            </a:r>
            <a:r>
              <a:rPr lang="en-US" sz="2000" dirty="0" err="1" smtClean="0"/>
              <a:t>projekta</a:t>
            </a:r>
            <a:endParaRPr lang="en-US" sz="2000" dirty="0" smtClean="0"/>
          </a:p>
          <a:p>
            <a:pPr lvl="1"/>
            <a:r>
              <a:rPr lang="en-US" sz="2000" dirty="0" err="1" smtClean="0"/>
              <a:t>provera</a:t>
            </a:r>
            <a:r>
              <a:rPr lang="en-US" sz="2000" dirty="0" smtClean="0"/>
              <a:t> </a:t>
            </a:r>
            <a:r>
              <a:rPr lang="en-US" sz="2000" dirty="0" err="1" smtClean="0"/>
              <a:t>vrednosti</a:t>
            </a:r>
            <a:r>
              <a:rPr lang="en-US" sz="2000" dirty="0" smtClean="0"/>
              <a:t> </a:t>
            </a:r>
            <a:r>
              <a:rPr lang="en-US" sz="2000" dirty="0" err="1" smtClean="0"/>
              <a:t>parametara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se </a:t>
            </a:r>
            <a:r>
              <a:rPr lang="en-US" sz="2000" dirty="0" err="1" smtClean="0"/>
              <a:t>prenose</a:t>
            </a:r>
            <a:r>
              <a:rPr lang="en-US" sz="2000" dirty="0" smtClean="0"/>
              <a:t> </a:t>
            </a:r>
            <a:r>
              <a:rPr lang="en-US" sz="2000" dirty="0" err="1" smtClean="0"/>
              <a:t>funkcijama</a:t>
            </a:r>
            <a:r>
              <a:rPr lang="en-US" sz="2000" dirty="0" smtClean="0"/>
              <a:t> </a:t>
            </a:r>
            <a:r>
              <a:rPr lang="en-US" sz="2000" dirty="0" err="1" smtClean="0"/>
              <a:t>prilikom</a:t>
            </a:r>
            <a:r>
              <a:rPr lang="en-US" sz="2000" dirty="0" smtClean="0"/>
              <a:t> </a:t>
            </a:r>
            <a:r>
              <a:rPr lang="en-US" sz="2000" dirty="0" err="1" smtClean="0"/>
              <a:t>poziva</a:t>
            </a:r>
            <a:r>
              <a:rPr lang="en-US" sz="2000" dirty="0" smtClean="0"/>
              <a:t>:</a:t>
            </a:r>
          </a:p>
          <a:p>
            <a:pPr lvl="2"/>
            <a:r>
              <a:rPr lang="en-US" sz="1800" dirty="0" err="1" smtClean="0"/>
              <a:t>vrednost</a:t>
            </a:r>
            <a:r>
              <a:rPr lang="en-US" sz="1800" dirty="0" smtClean="0"/>
              <a:t> </a:t>
            </a:r>
            <a:r>
              <a:rPr lang="en-US" sz="1800" dirty="0" err="1" smtClean="0"/>
              <a:t>mora</a:t>
            </a:r>
            <a:r>
              <a:rPr lang="en-US" sz="1800" dirty="0" smtClean="0"/>
              <a:t> </a:t>
            </a:r>
            <a:r>
              <a:rPr lang="en-US" sz="1800" dirty="0" err="1" smtClean="0"/>
              <a:t>da</a:t>
            </a:r>
            <a:r>
              <a:rPr lang="en-US" sz="1800" dirty="0" smtClean="0"/>
              <a:t> </a:t>
            </a:r>
            <a:r>
              <a:rPr lang="en-US" sz="1800" dirty="0" err="1" smtClean="0"/>
              <a:t>odgovara</a:t>
            </a:r>
            <a:r>
              <a:rPr lang="en-US" sz="1800" dirty="0" smtClean="0"/>
              <a:t> </a:t>
            </a:r>
            <a:r>
              <a:rPr lang="en-US" sz="1800" dirty="0" err="1" smtClean="0"/>
              <a:t>tipu</a:t>
            </a:r>
            <a:endParaRPr lang="en-US" sz="1800" dirty="0" smtClean="0"/>
          </a:p>
          <a:p>
            <a:pPr lvl="2"/>
            <a:r>
              <a:rPr lang="en-US" sz="1800" dirty="0" err="1" smtClean="0"/>
              <a:t>ako</a:t>
            </a:r>
            <a:r>
              <a:rPr lang="en-US" sz="1800" dirty="0" smtClean="0"/>
              <a:t> se </a:t>
            </a:r>
            <a:r>
              <a:rPr lang="en-US" sz="1800" dirty="0" err="1" smtClean="0"/>
              <a:t>vrednost</a:t>
            </a:r>
            <a:r>
              <a:rPr lang="en-US" sz="1800" dirty="0" smtClean="0"/>
              <a:t> </a:t>
            </a:r>
            <a:r>
              <a:rPr lang="en-US" sz="1800" dirty="0" err="1" smtClean="0"/>
              <a:t>prenosi</a:t>
            </a:r>
            <a:r>
              <a:rPr lang="en-US" sz="1800" dirty="0" smtClean="0"/>
              <a:t> </a:t>
            </a:r>
            <a:r>
              <a:rPr lang="en-US" sz="1800" dirty="0" err="1" smtClean="0"/>
              <a:t>po</a:t>
            </a:r>
            <a:r>
              <a:rPr lang="en-US" sz="1800" dirty="0" smtClean="0"/>
              <a:t> </a:t>
            </a:r>
            <a:r>
              <a:rPr lang="en-US" sz="1800" dirty="0" err="1" smtClean="0"/>
              <a:t>adresi</a:t>
            </a:r>
            <a:r>
              <a:rPr lang="en-US" sz="1800" dirty="0" smtClean="0"/>
              <a:t>, </a:t>
            </a:r>
            <a:r>
              <a:rPr lang="en-US" sz="1800" dirty="0" err="1" smtClean="0"/>
              <a:t>vrednost</a:t>
            </a:r>
            <a:r>
              <a:rPr lang="en-US" sz="1800" dirty="0" smtClean="0"/>
              <a:t> </a:t>
            </a:r>
            <a:r>
              <a:rPr lang="en-US" sz="1800" dirty="0" err="1" smtClean="0"/>
              <a:t>parametra</a:t>
            </a:r>
            <a:r>
              <a:rPr lang="en-US" sz="1800" dirty="0" smtClean="0"/>
              <a:t> </a:t>
            </a:r>
            <a:r>
              <a:rPr lang="en-US" sz="1800" dirty="0" err="1" smtClean="0"/>
              <a:t>mora</a:t>
            </a:r>
            <a:r>
              <a:rPr lang="en-US" sz="1800" dirty="0" smtClean="0"/>
              <a:t> </a:t>
            </a:r>
            <a:r>
              <a:rPr lang="en-US" sz="1800" dirty="0" err="1" smtClean="0"/>
              <a:t>biti</a:t>
            </a:r>
            <a:r>
              <a:rPr lang="en-US" sz="1800" dirty="0" smtClean="0"/>
              <a:t> </a:t>
            </a:r>
            <a:r>
              <a:rPr lang="en-US" sz="1800" dirty="0" err="1" smtClean="0"/>
              <a:t>promenljiva</a:t>
            </a:r>
            <a:r>
              <a:rPr lang="en-US" sz="1800" dirty="0" smtClean="0"/>
              <a:t> </a:t>
            </a:r>
            <a:r>
              <a:rPr lang="en-US" sz="1800" dirty="0" err="1" smtClean="0"/>
              <a:t>koja</a:t>
            </a:r>
            <a:r>
              <a:rPr lang="en-US" sz="1800" dirty="0" smtClean="0"/>
              <a:t> je </a:t>
            </a:r>
            <a:r>
              <a:rPr lang="en-US" sz="1800" dirty="0" err="1" smtClean="0"/>
              <a:t>ranije</a:t>
            </a:r>
            <a:r>
              <a:rPr lang="en-US" sz="1800" dirty="0" smtClean="0"/>
              <a:t> </a:t>
            </a:r>
            <a:r>
              <a:rPr lang="en-US" sz="1800" dirty="0" err="1" smtClean="0"/>
              <a:t>deklarisana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sr-Latn-C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605"/>
            <a:ext cx="7920037" cy="720000"/>
          </a:xfrm>
        </p:spPr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08139"/>
            <a:ext cx="8229600" cy="1152128"/>
          </a:xfrm>
        </p:spPr>
        <p:txBody>
          <a:bodyPr anchor="t"/>
          <a:lstStyle/>
          <a:p>
            <a:pPr algn="ctr">
              <a:buNone/>
            </a:pPr>
            <a:r>
              <a:rPr lang="sr-Latn-RS" b="1" dirty="0" smtClean="0"/>
              <a:t>Primer 3 – pomoć za </a:t>
            </a:r>
            <a:r>
              <a:rPr lang="en-US" b="1" dirty="0" err="1" smtClean="0"/>
              <a:t>zadatak</a:t>
            </a:r>
            <a:endParaRPr lang="sr-Latn-CS" sz="2400" dirty="0" smtClean="0"/>
          </a:p>
          <a:p>
            <a:r>
              <a:rPr lang="sr-Latn-RS" sz="2200" dirty="0" err="1" smtClean="0"/>
              <a:t>G</a:t>
            </a:r>
            <a:r>
              <a:rPr lang="en-US" sz="2200" dirty="0" err="1" smtClean="0"/>
              <a:t>enerisanje</a:t>
            </a:r>
            <a:r>
              <a:rPr lang="en-US" sz="2200" dirty="0" smtClean="0"/>
              <a:t> </a:t>
            </a:r>
            <a:r>
              <a:rPr lang="en-US" sz="2200" dirty="0" err="1" smtClean="0"/>
              <a:t>poziva</a:t>
            </a:r>
            <a:r>
              <a:rPr lang="en-US" sz="2200" dirty="0" smtClean="0"/>
              <a:t> </a:t>
            </a:r>
            <a:r>
              <a:rPr lang="en-US" sz="2200" dirty="0" err="1" smtClean="0"/>
              <a:t>funkcija</a:t>
            </a:r>
            <a:r>
              <a:rPr lang="en-US" sz="2200" dirty="0" smtClean="0"/>
              <a:t> u </a:t>
            </a:r>
            <a:r>
              <a:rPr lang="en-US" sz="2200" dirty="0" err="1" smtClean="0"/>
              <a:t>okviru</a:t>
            </a:r>
            <a:r>
              <a:rPr lang="en-US" sz="2200" dirty="0" smtClean="0"/>
              <a:t> main </a:t>
            </a:r>
            <a:r>
              <a:rPr lang="en-US" sz="2200" dirty="0" err="1" smtClean="0"/>
              <a:t>bloka</a:t>
            </a:r>
            <a:r>
              <a:rPr lang="sr-Latn-RS" sz="2200" dirty="0" smtClean="0"/>
              <a:t>: Potrebne su izmene kako u core modulu (metamodel) tako i u šablonu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sr-Latn-C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43608" y="2132275"/>
            <a:ext cx="7056784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rgbClr val="999966"/>
                </a:solidFill>
                <a:latin typeface="Courier New"/>
              </a:rPr>
              <a:t>{# Generate function calls #}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call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main.call_sequence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()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call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result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=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call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.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fn_call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}}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(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for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prm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in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call.param_values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-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en-US" sz="1400" b="1" dirty="0" err="1" smtClean="0">
                <a:solidFill>
                  <a:srgbClr val="0080C0"/>
                </a:solidFill>
                <a:latin typeface="Courier New"/>
              </a:rPr>
              <a:t>prm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if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B00058"/>
                </a:solidFill>
                <a:latin typeface="Courier New"/>
              </a:rPr>
              <a:t>not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141496"/>
                </a:solidFill>
                <a:latin typeface="Courier New"/>
              </a:rPr>
              <a:t>loop.last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-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sr-Latn-RS" sz="1400" dirty="0" smtClean="0">
                <a:solidFill>
                  <a:srgbClr val="141496"/>
                </a:solidFill>
                <a:latin typeface="Courier New"/>
              </a:rPr>
              <a:t>         ,</a:t>
            </a:r>
            <a:r>
              <a:rPr lang="sr-Latn-RS" sz="1400" dirty="0" smtClean="0">
                <a:solidFill>
                  <a:srgbClr val="7B5944"/>
                </a:solidFill>
                <a:latin typeface="Courier New"/>
              </a:rPr>
              <a:t>{{</a:t>
            </a:r>
            <a:r>
              <a:rPr lang="sr-Latn-RS" sz="1400" i="1" dirty="0" smtClean="0">
                <a:solidFill>
                  <a:srgbClr val="D200D2"/>
                </a:solidFill>
                <a:latin typeface="Courier New"/>
              </a:rPr>
              <a:t>" "</a:t>
            </a:r>
            <a:r>
              <a:rPr lang="sr-Latn-RS" sz="1400" i="1" dirty="0" smtClean="0">
                <a:solidFill>
                  <a:srgbClr val="7B5944"/>
                </a:solidFill>
                <a:latin typeface="Courier New"/>
              </a:rPr>
              <a:t>}}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sz="1400" b="1" dirty="0" err="1" smtClean="0">
                <a:solidFill>
                  <a:srgbClr val="B00058"/>
                </a:solidFill>
                <a:latin typeface="Courier New"/>
              </a:rPr>
              <a:t>endif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-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</a:p>
          <a:p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  </a:t>
            </a:r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- </a:t>
            </a:r>
            <a:r>
              <a:rPr lang="en-US" sz="1400" b="1" dirty="0" err="1" smtClean="0">
                <a:solidFill>
                  <a:srgbClr val="B00058"/>
                </a:solidFill>
                <a:latin typeface="Courier New"/>
              </a:rPr>
              <a:t>endfor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-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);</a:t>
            </a:r>
          </a:p>
          <a:p>
            <a:r>
              <a:rPr lang="en-US" sz="1400" dirty="0" smtClean="0">
                <a:solidFill>
                  <a:srgbClr val="7B5944"/>
                </a:solidFill>
                <a:latin typeface="Courier New"/>
              </a:rPr>
              <a:t>{%</a:t>
            </a:r>
            <a:r>
              <a:rPr lang="en-US" sz="1400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err="1" smtClean="0">
                <a:solidFill>
                  <a:srgbClr val="B00058"/>
                </a:solidFill>
                <a:latin typeface="Courier New"/>
              </a:rPr>
              <a:t>endfor</a:t>
            </a:r>
            <a:r>
              <a:rPr lang="en-US" sz="1400" b="1" dirty="0" smtClean="0">
                <a:solidFill>
                  <a:srgbClr val="141496"/>
                </a:solidFill>
                <a:latin typeface="Courier New"/>
              </a:rPr>
              <a:t> </a:t>
            </a:r>
            <a:r>
              <a:rPr lang="en-US" sz="1400" b="1" dirty="0" smtClean="0">
                <a:solidFill>
                  <a:srgbClr val="7B5944"/>
                </a:solidFill>
                <a:latin typeface="Courier New"/>
              </a:rPr>
              <a:t>%}</a:t>
            </a:r>
            <a:endParaRPr lang="sr-Latn-R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7544" y="4364523"/>
            <a:ext cx="82296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sr-Latn-R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 okviru metamodela (core.py)</a:t>
            </a:r>
            <a:r>
              <a:rPr kumimoji="0" lang="sr-Latn-R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treba definisati metodu call_sequence tako da vrati rečnik pogodan za korišćenje u šablonu.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endParaRPr kumimoji="0" lang="sr-Latn-C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5498648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[ { </a:t>
            </a:r>
            <a:r>
              <a:rPr lang="en-US" sz="1400" i="1" dirty="0" smtClean="0">
                <a:solidFill>
                  <a:srgbClr val="800000"/>
                </a:solidFill>
                <a:latin typeface="Courier New"/>
              </a:rPr>
              <a:t>"result"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el.result</a:t>
            </a:r>
            <a:endParaRPr lang="en-US" sz="14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, </a:t>
            </a:r>
            <a:r>
              <a:rPr lang="en-US" sz="1400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800000"/>
                </a:solidFill>
                <a:latin typeface="Courier New"/>
              </a:rPr>
              <a:t>param_values</a:t>
            </a:r>
            <a:r>
              <a:rPr lang="en-US" sz="1400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el.param_values</a:t>
            </a:r>
            <a:endParaRPr lang="en-US" sz="1400" i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         , </a:t>
            </a:r>
            <a:r>
              <a:rPr lang="en-US" sz="1400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i="1" dirty="0" err="1" smtClean="0">
                <a:solidFill>
                  <a:srgbClr val="800000"/>
                </a:solidFill>
                <a:latin typeface="Courier New"/>
              </a:rPr>
              <a:t>fn_call</a:t>
            </a:r>
            <a:r>
              <a:rPr lang="en-US" sz="1400" i="1" dirty="0" smtClean="0">
                <a:solidFill>
                  <a:srgbClr val="800000"/>
                </a:solidFill>
                <a:latin typeface="Courier New"/>
              </a:rPr>
              <a:t>"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:el.function.name} </a:t>
            </a:r>
            <a:r>
              <a:rPr lang="en-US" sz="1400" i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el </a:t>
            </a:r>
            <a:r>
              <a:rPr lang="en-US" sz="1400" i="1" dirty="0" smtClean="0">
                <a:solidFill>
                  <a:srgbClr val="0000FF"/>
                </a:solidFill>
                <a:latin typeface="Courier New"/>
              </a:rPr>
              <a:t>in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sr-Latn-RS" sz="1400" i="1" dirty="0" smtClean="0">
                <a:solidFill>
                  <a:srgbClr val="000000"/>
                </a:solidFill>
                <a:latin typeface="Courier New"/>
              </a:rPr>
              <a:t>s</a:t>
            </a:r>
            <a:r>
              <a:rPr lang="en-US" sz="1400" i="1" dirty="0" err="1" smtClean="0">
                <a:solidFill>
                  <a:srgbClr val="000000"/>
                </a:solidFill>
                <a:latin typeface="Courier New"/>
              </a:rPr>
              <a:t>elf.calling_sequence</a:t>
            </a:r>
            <a:r>
              <a:rPr lang="en-US" sz="1400" i="1" dirty="0" smtClean="0">
                <a:solidFill>
                  <a:srgbClr val="000000"/>
                </a:solidFill>
                <a:latin typeface="Courier New"/>
              </a:rPr>
              <a:t>]                      </a:t>
            </a:r>
            <a:endParaRPr lang="sr-Latn-R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sz="2800" b="1" dirty="0" smtClean="0"/>
              <a:t>Strategije</a:t>
            </a:r>
            <a:endParaRPr lang="en-US" sz="2800" b="1" dirty="0" smtClean="0"/>
          </a:p>
          <a:p>
            <a:r>
              <a:rPr lang="sr-Latn-CS" sz="2400" dirty="0" smtClean="0"/>
              <a:t>Definisanje zaštićenih zona</a:t>
            </a:r>
            <a:r>
              <a:rPr lang="en-US" sz="2400" dirty="0" smtClean="0"/>
              <a:t> u </a:t>
            </a:r>
            <a:r>
              <a:rPr lang="en-US" sz="2400" dirty="0" err="1" smtClean="0"/>
              <a:t>okviru</a:t>
            </a:r>
            <a:r>
              <a:rPr lang="en-US" sz="2400" dirty="0" smtClean="0"/>
              <a:t> </a:t>
            </a:r>
            <a:r>
              <a:rPr lang="en-US" sz="2400" dirty="0" err="1" smtClean="0"/>
              <a:t>datoteka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generisanim</a:t>
            </a:r>
            <a:r>
              <a:rPr lang="en-US" sz="2400" dirty="0" smtClean="0"/>
              <a:t> </a:t>
            </a:r>
            <a:r>
              <a:rPr lang="en-US" sz="2400" dirty="0" err="1" smtClean="0"/>
              <a:t>kodom</a:t>
            </a:r>
            <a:endParaRPr lang="en-US" sz="2400" dirty="0" smtClean="0"/>
          </a:p>
          <a:p>
            <a:r>
              <a:rPr lang="en-US" sz="2400" dirty="0" err="1" smtClean="0"/>
              <a:t>Fizi</a:t>
            </a:r>
            <a:r>
              <a:rPr lang="sr-Latn-CS" sz="2400" dirty="0" smtClean="0"/>
              <a:t>čko odvajanje datoteka sa generisanim i ručno pisanim kodom</a:t>
            </a:r>
          </a:p>
          <a:p>
            <a:pPr lvl="1"/>
            <a:r>
              <a:rPr lang="sr-Latn-CS" sz="2000" dirty="0" smtClean="0"/>
              <a:t>Nasleđivanje</a:t>
            </a:r>
            <a:r>
              <a:rPr lang="en-US" sz="2000" dirty="0" smtClean="0"/>
              <a:t> (</a:t>
            </a:r>
            <a:r>
              <a:rPr lang="en-US" sz="2000" dirty="0" err="1" smtClean="0"/>
              <a:t>za</a:t>
            </a:r>
            <a:r>
              <a:rPr lang="en-US" sz="2000" dirty="0" smtClean="0"/>
              <a:t> OO </a:t>
            </a:r>
            <a:r>
              <a:rPr lang="en-US" sz="2000" dirty="0" err="1" smtClean="0"/>
              <a:t>jezike</a:t>
            </a:r>
            <a:r>
              <a:rPr lang="en-US" sz="2000" dirty="0" smtClean="0"/>
              <a:t>)</a:t>
            </a:r>
            <a:endParaRPr lang="sr-Latn-CS" sz="2000" dirty="0" smtClean="0"/>
          </a:p>
          <a:p>
            <a:pPr lvl="1"/>
            <a:r>
              <a:rPr lang="sr-Latn-CS" sz="2000" dirty="0" smtClean="0"/>
              <a:t>Proširivanje </a:t>
            </a:r>
            <a:endParaRPr lang="en-US" sz="2000" dirty="0" smtClean="0"/>
          </a:p>
          <a:p>
            <a:pPr lvl="1"/>
            <a:r>
              <a:rPr lang="en-US" sz="2000" dirty="0" err="1" smtClean="0"/>
              <a:t>Parcijalne</a:t>
            </a:r>
            <a:r>
              <a:rPr lang="en-US" sz="2000" dirty="0" smtClean="0"/>
              <a:t> </a:t>
            </a:r>
            <a:r>
              <a:rPr lang="en-US" sz="2000" dirty="0" err="1" smtClean="0"/>
              <a:t>klase</a:t>
            </a:r>
            <a:r>
              <a:rPr lang="en-US" sz="2000" dirty="0" smtClean="0"/>
              <a:t> (.NET)</a:t>
            </a:r>
            <a:endParaRPr lang="sr-Latn-CS" sz="20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548880"/>
          </a:xfrm>
        </p:spPr>
        <p:txBody>
          <a:bodyPr/>
          <a:lstStyle/>
          <a:p>
            <a:pPr algn="ctr">
              <a:buNone/>
            </a:pPr>
            <a:r>
              <a:rPr lang="sr-Latn-RS" sz="2800" b="1" dirty="0" smtClean="0"/>
              <a:t>Zaštićene zone</a:t>
            </a:r>
            <a:endParaRPr lang="en-US" sz="2800" b="1" dirty="0" smtClean="0"/>
          </a:p>
          <a:p>
            <a:r>
              <a:rPr lang="sr-Latn-CS" sz="2000" dirty="0" smtClean="0"/>
              <a:t>Generisani </a:t>
            </a:r>
            <a:r>
              <a:rPr lang="en-US" sz="2000" dirty="0" err="1" smtClean="0"/>
              <a:t>kod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sr-Latn-CS" sz="2000" dirty="0" smtClean="0"/>
              <a:t>ručn</a:t>
            </a:r>
            <a:r>
              <a:rPr lang="en-US" sz="2000" dirty="0" smtClean="0"/>
              <a:t>e </a:t>
            </a:r>
            <a:r>
              <a:rPr lang="en-US" sz="2000" dirty="0" err="1" smtClean="0"/>
              <a:t>izmene</a:t>
            </a:r>
            <a:r>
              <a:rPr lang="sr-Latn-CS" sz="2000" dirty="0" smtClean="0"/>
              <a:t> se nalaze u istoj datoteci</a:t>
            </a:r>
          </a:p>
          <a:p>
            <a:r>
              <a:rPr lang="sr-Latn-CS" sz="2000" dirty="0" smtClean="0"/>
              <a:t>Ručn</a:t>
            </a:r>
            <a:r>
              <a:rPr lang="en-US" sz="2000" dirty="0" smtClean="0"/>
              <a:t>e </a:t>
            </a:r>
            <a:r>
              <a:rPr lang="en-US" sz="2000" dirty="0" err="1" smtClean="0"/>
              <a:t>izmene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u </a:t>
            </a:r>
            <a:r>
              <a:rPr lang="en-US" sz="2000" dirty="0" err="1" smtClean="0"/>
              <a:t>tzv</a:t>
            </a:r>
            <a:r>
              <a:rPr lang="en-US" sz="2000" dirty="0" smtClean="0"/>
              <a:t>. “</a:t>
            </a:r>
            <a:r>
              <a:rPr lang="en-US" sz="2000" dirty="0" err="1" smtClean="0"/>
              <a:t>za</a:t>
            </a:r>
            <a:r>
              <a:rPr lang="sr-Latn-CS" sz="2000" dirty="0" smtClean="0"/>
              <a:t>štićenim zonama” koje se definišu specijalnim komentarima</a:t>
            </a:r>
          </a:p>
          <a:p>
            <a:r>
              <a:rPr lang="sr-Latn-CS" sz="2000" dirty="0" smtClean="0"/>
              <a:t>Generator se </a:t>
            </a:r>
            <a:r>
              <a:rPr lang="en-US" sz="2000" dirty="0" err="1" smtClean="0"/>
              <a:t>projektuje</a:t>
            </a:r>
            <a:r>
              <a:rPr lang="en-US" sz="2000" dirty="0" smtClean="0"/>
              <a:t> </a:t>
            </a:r>
            <a:r>
              <a:rPr lang="sr-Latn-CS" sz="2000" dirty="0" smtClean="0"/>
              <a:t>tako da </a:t>
            </a:r>
            <a:r>
              <a:rPr lang="sr-Latn-CS" sz="2000" dirty="0" smtClean="0"/>
              <a:t>ne ošteti sekcije uokvirene specijalnim komentarima prilikom ponovnog generisanja</a:t>
            </a:r>
          </a:p>
          <a:p>
            <a:r>
              <a:rPr lang="sr-Latn-CS" sz="2000" dirty="0" smtClean="0"/>
              <a:t>Primer</a:t>
            </a:r>
            <a:r>
              <a:rPr lang="en-US" sz="2000" dirty="0" smtClean="0"/>
              <a:t>:</a:t>
            </a:r>
            <a:endParaRPr lang="sr-Latn-CS" sz="1400" dirty="0" smtClean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991" y="3774519"/>
            <a:ext cx="8594019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sr-Latn-CS" sz="1400" b="1" dirty="0" smtClean="0">
                <a:latin typeface="Courier New" pitchFamily="49" charset="0"/>
              </a:rPr>
              <a:t>public</a:t>
            </a:r>
            <a:r>
              <a:rPr lang="sr-Latn-CS" sz="1400" dirty="0" smtClean="0">
                <a:latin typeface="Courier New" pitchFamily="49" charset="0"/>
              </a:rPr>
              <a:t> </a:t>
            </a:r>
            <a:r>
              <a:rPr lang="sr-Latn-CS" sz="1400" b="1" dirty="0" smtClean="0">
                <a:latin typeface="Courier New" pitchFamily="49" charset="0"/>
              </a:rPr>
              <a:t>abstract</a:t>
            </a:r>
            <a:r>
              <a:rPr lang="sr-Latn-CS" sz="1400" dirty="0" smtClean="0">
                <a:latin typeface="Courier New" pitchFamily="49" charset="0"/>
              </a:rPr>
              <a:t> </a:t>
            </a:r>
            <a:r>
              <a:rPr lang="sr-Latn-CS" sz="1400" b="1" dirty="0" smtClean="0">
                <a:latin typeface="Courier New" pitchFamily="49" charset="0"/>
              </a:rPr>
              <a:t>class</a:t>
            </a:r>
            <a:r>
              <a:rPr lang="sr-Latn-CS" sz="1400" dirty="0" smtClean="0">
                <a:latin typeface="Courier New" pitchFamily="49" charset="0"/>
              </a:rPr>
              <a:t> Symbol </a:t>
            </a:r>
            <a:r>
              <a:rPr lang="sr-Latn-CS" sz="1400" b="1" dirty="0" smtClean="0">
                <a:latin typeface="Courier New" pitchFamily="49" charset="0"/>
              </a:rPr>
              <a:t>extends</a:t>
            </a:r>
            <a:r>
              <a:rPr lang="sr-Latn-CS" sz="1400" dirty="0" smtClean="0">
                <a:latin typeface="Courier New" pitchFamily="49" charset="0"/>
              </a:rPr>
              <a:t> GraphElement {</a:t>
            </a:r>
          </a:p>
          <a:p>
            <a:pPr lvl="1"/>
            <a:r>
              <a:rPr lang="sr-Latn-CS" sz="1400" b="1" dirty="0" smtClean="0">
                <a:latin typeface="Courier New" pitchFamily="49" charset="0"/>
              </a:rPr>
              <a:t>public</a:t>
            </a:r>
            <a:r>
              <a:rPr lang="sr-Latn-CS" sz="1400" dirty="0" smtClean="0">
                <a:latin typeface="Courier New" pitchFamily="49" charset="0"/>
              </a:rPr>
              <a:t> Symbol(Point position, Dimension size, Stroke stroke, Paint paint){</a:t>
            </a:r>
          </a:p>
          <a:p>
            <a:pPr lvl="2"/>
            <a:r>
              <a:rPr lang="sr-Latn-CS" sz="1400" b="1" dirty="0" smtClean="0">
                <a:latin typeface="Courier New" pitchFamily="49" charset="0"/>
              </a:rPr>
              <a:t>super</a:t>
            </a:r>
            <a:r>
              <a:rPr lang="sr-Latn-CS" sz="1400" dirty="0" smtClean="0">
                <a:latin typeface="Courier New" pitchFamily="49" charset="0"/>
              </a:rPr>
              <a:t>(stroke, paint);</a:t>
            </a:r>
          </a:p>
          <a:p>
            <a:pPr lvl="2"/>
            <a:r>
              <a:rPr lang="sr-Latn-CS" sz="1400" b="1" dirty="0" smtClean="0">
                <a:latin typeface="Courier New" pitchFamily="49" charset="0"/>
              </a:rPr>
              <a:t>this</a:t>
            </a:r>
            <a:r>
              <a:rPr lang="sr-Latn-CS" sz="1400" dirty="0" smtClean="0">
                <a:latin typeface="Courier New" pitchFamily="49" charset="0"/>
              </a:rPr>
              <a:t>.size = size;</a:t>
            </a:r>
          </a:p>
          <a:p>
            <a:pPr lvl="2"/>
            <a:r>
              <a:rPr lang="sr-Latn-CS" sz="1400" b="1" dirty="0" smtClean="0">
                <a:latin typeface="Courier New" pitchFamily="49" charset="0"/>
              </a:rPr>
              <a:t>this</a:t>
            </a:r>
            <a:r>
              <a:rPr lang="sr-Latn-CS" sz="1400" dirty="0" smtClean="0">
                <a:latin typeface="Courier New" pitchFamily="49" charset="0"/>
              </a:rPr>
              <a:t>.position = position;</a:t>
            </a:r>
          </a:p>
          <a:p>
            <a:pPr lvl="2"/>
            <a:r>
              <a:rPr lang="en-US" sz="1400" dirty="0" smtClean="0">
                <a:solidFill>
                  <a:schemeClr val="hlink"/>
                </a:solidFill>
                <a:latin typeface="Courier New" pitchFamily="49" charset="0"/>
              </a:rPr>
              <a:t>//</a:t>
            </a:r>
            <a:r>
              <a:rPr lang="sr-Latn-CS" sz="1400" dirty="0" smtClean="0">
                <a:solidFill>
                  <a:schemeClr val="hlink"/>
                </a:solidFill>
                <a:latin typeface="Courier New" pitchFamily="49" charset="0"/>
              </a:rPr>
              <a:t>CodeGen</a:t>
            </a:r>
            <a:r>
              <a:rPr lang="en-US" sz="1400" dirty="0" smtClean="0">
                <a:solidFill>
                  <a:schemeClr val="hlink"/>
                </a:solidFill>
                <a:latin typeface="Courier New" pitchFamily="49" charset="0"/>
              </a:rPr>
              <a:t>_</a:t>
            </a:r>
            <a:r>
              <a:rPr lang="en-US" sz="1400" dirty="0" err="1" smtClean="0">
                <a:solidFill>
                  <a:schemeClr val="hlink"/>
                </a:solidFill>
                <a:latin typeface="Courier New" pitchFamily="49" charset="0"/>
              </a:rPr>
              <a:t>Manual_Begin</a:t>
            </a:r>
            <a:endParaRPr lang="en-US" sz="1400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lvl="2"/>
            <a:r>
              <a:rPr lang="en-US" sz="1400" dirty="0" smtClean="0">
                <a:latin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</a:rPr>
              <a:t>Ovde</a:t>
            </a:r>
            <a:r>
              <a:rPr lang="en-US" sz="1400" dirty="0" smtClean="0">
                <a:latin typeface="Courier New" pitchFamily="49" charset="0"/>
              </a:rPr>
              <a:t> se </a:t>
            </a:r>
            <a:r>
              <a:rPr lang="en-US" sz="1400" dirty="0" err="1" smtClean="0">
                <a:latin typeface="Courier New" pitchFamily="49" charset="0"/>
              </a:rPr>
              <a:t>unose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rucne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izmene</a:t>
            </a:r>
            <a:endParaRPr lang="en-US" sz="1400" dirty="0" smtClean="0">
              <a:latin typeface="Courier New" pitchFamily="49" charset="0"/>
            </a:endParaRPr>
          </a:p>
          <a:p>
            <a:pPr lvl="2"/>
            <a:r>
              <a:rPr lang="en-US" sz="1400" dirty="0" smtClean="0">
                <a:solidFill>
                  <a:schemeClr val="hlink"/>
                </a:solidFill>
                <a:latin typeface="Courier New" pitchFamily="49" charset="0"/>
              </a:rPr>
              <a:t>//</a:t>
            </a:r>
            <a:r>
              <a:rPr lang="sr-Latn-CS" sz="1400" dirty="0" smtClean="0">
                <a:solidFill>
                  <a:schemeClr val="hlink"/>
                </a:solidFill>
                <a:latin typeface="Courier New" pitchFamily="49" charset="0"/>
              </a:rPr>
              <a:t>CodeGen</a:t>
            </a:r>
            <a:r>
              <a:rPr lang="en-US" sz="1400" dirty="0" smtClean="0">
                <a:solidFill>
                  <a:schemeClr val="hlink"/>
                </a:solidFill>
                <a:latin typeface="Courier New" pitchFamily="49" charset="0"/>
              </a:rPr>
              <a:t>_</a:t>
            </a:r>
            <a:r>
              <a:rPr lang="en-US" sz="1400" dirty="0" err="1" smtClean="0">
                <a:solidFill>
                  <a:schemeClr val="hlink"/>
                </a:solidFill>
                <a:latin typeface="Courier New" pitchFamily="49" charset="0"/>
              </a:rPr>
              <a:t>Manual_End</a:t>
            </a:r>
            <a:endParaRPr lang="sr-Latn-CS" sz="1400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lvl="1"/>
            <a:r>
              <a:rPr lang="sr-Latn-CS" sz="1400" dirty="0" smtClean="0">
                <a:latin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8"/>
          </a:xfrm>
        </p:spPr>
        <p:txBody>
          <a:bodyPr/>
          <a:lstStyle/>
          <a:p>
            <a:pPr algn="ctr">
              <a:buNone/>
            </a:pPr>
            <a:r>
              <a:rPr lang="sr-Latn-RS" sz="2800" b="1" dirty="0" smtClean="0"/>
              <a:t>Zaštićene zone – prednosti i </a:t>
            </a:r>
            <a:r>
              <a:rPr lang="sr-Latn-RS" sz="2800" b="1" dirty="0" smtClean="0"/>
              <a:t>mane</a:t>
            </a:r>
          </a:p>
          <a:p>
            <a:r>
              <a:rPr lang="sr-Latn-RS" sz="2400" dirty="0" smtClean="0"/>
              <a:t>Prednost:</a:t>
            </a:r>
          </a:p>
          <a:p>
            <a:pPr lvl="1"/>
            <a:r>
              <a:rPr lang="sr-Latn-RS" sz="2000" dirty="0" smtClean="0"/>
              <a:t>pošto su u istoj datoteci, nema potrebe za razvijanjem strategije za eksplicitnu integraciju automatskog i ručno pisanog koda</a:t>
            </a:r>
          </a:p>
          <a:p>
            <a:r>
              <a:rPr lang="sr-Latn-RS" sz="2400" dirty="0" smtClean="0"/>
              <a:t>Mane:</a:t>
            </a:r>
          </a:p>
          <a:p>
            <a:pPr lvl="1"/>
            <a:r>
              <a:rPr lang="sr-Latn-RS" sz="2000" dirty="0" smtClean="0"/>
              <a:t>Razvoj generatora je mnogo komplikovaniji jer se mora voditi računa o čuvanju zaštićenih sekcija</a:t>
            </a:r>
          </a:p>
          <a:p>
            <a:pPr lvl="1"/>
            <a:r>
              <a:rPr lang="sr-Latn-RS" sz="2000" dirty="0" smtClean="0"/>
              <a:t>Programer mora detaljno da poznaje strukturu generisanog koda da bi mogao da interveniše na odgovarajućim mestima</a:t>
            </a:r>
          </a:p>
          <a:p>
            <a:pPr lvl="1"/>
            <a:r>
              <a:rPr lang="sr-Latn-RS" sz="2000" dirty="0" smtClean="0"/>
              <a:t>Ceo programski kod je podložan greškama i oštećenjima:</a:t>
            </a:r>
          </a:p>
          <a:p>
            <a:pPr lvl="2"/>
            <a:r>
              <a:rPr lang="sr-Latn-RS" sz="1800" dirty="0" smtClean="0"/>
              <a:t>Generisani kod je izložen aktivnostima programera, pa može greškom da bude obrisan ili promenjen</a:t>
            </a:r>
          </a:p>
          <a:p>
            <a:pPr lvl="2"/>
            <a:r>
              <a:rPr lang="sr-Latn-RS" sz="1800" dirty="0" smtClean="0"/>
              <a:t>Ukoliko se zaborave specijalni komentari ili pogreši njihov format, dolazi do gubitka ručno rađenog koda</a:t>
            </a:r>
          </a:p>
          <a:p>
            <a:pPr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8"/>
          </a:xfrm>
        </p:spPr>
        <p:txBody>
          <a:bodyPr/>
          <a:lstStyle/>
          <a:p>
            <a:pPr algn="ctr">
              <a:buNone/>
            </a:pPr>
            <a:r>
              <a:rPr lang="en-US" altLang="sr-Latn-RS" sz="2800" b="1" dirty="0" err="1" smtClean="0"/>
              <a:t>Fizi</a:t>
            </a:r>
            <a:r>
              <a:rPr lang="sr-Latn-CS" altLang="sr-Latn-RS" sz="2800" b="1" dirty="0" smtClean="0"/>
              <a:t>čko odvajanje datoteka</a:t>
            </a:r>
            <a:endParaRPr lang="en-US" sz="2800" b="1" dirty="0" smtClean="0"/>
          </a:p>
          <a:p>
            <a:r>
              <a:rPr lang="sr-Latn-CS" sz="2000" dirty="0" smtClean="0"/>
              <a:t>Ručne izmene se pišu u posebnim datotekama a povezuju se sa generisanim kodom korišćenjem mehanizama</a:t>
            </a:r>
          </a:p>
          <a:p>
            <a:pPr lvl="1"/>
            <a:r>
              <a:rPr lang="sr-Latn-CS" sz="1800" dirty="0" smtClean="0"/>
              <a:t>nasleđivanja</a:t>
            </a:r>
          </a:p>
          <a:p>
            <a:pPr lvl="1"/>
            <a:r>
              <a:rPr lang="sr-Latn-CS" sz="1800" dirty="0" smtClean="0"/>
              <a:t>proširivanja </a:t>
            </a:r>
            <a:endParaRPr lang="en-US" sz="1800" dirty="0" smtClean="0"/>
          </a:p>
          <a:p>
            <a:pPr lvl="1"/>
            <a:r>
              <a:rPr lang="en-US" sz="1800" dirty="0" err="1" smtClean="0"/>
              <a:t>parcijalnih</a:t>
            </a:r>
            <a:r>
              <a:rPr lang="en-US" sz="1800" dirty="0" smtClean="0"/>
              <a:t> </a:t>
            </a:r>
            <a:r>
              <a:rPr lang="en-US" sz="1800" dirty="0" err="1" smtClean="0"/>
              <a:t>klasa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3096344"/>
          </a:xfrm>
        </p:spPr>
        <p:txBody>
          <a:bodyPr/>
          <a:lstStyle/>
          <a:p>
            <a:pPr algn="ctr">
              <a:buNone/>
            </a:pPr>
            <a:r>
              <a:rPr lang="sr-Latn-RS" altLang="sr-Latn-RS" sz="2800" b="1" dirty="0" smtClean="0"/>
              <a:t>Nasleđivanje</a:t>
            </a:r>
            <a:endParaRPr lang="en-US" sz="2800" b="1" dirty="0" smtClean="0"/>
          </a:p>
          <a:p>
            <a:r>
              <a:rPr lang="sr-Latn-CS" sz="2000" dirty="0" smtClean="0"/>
              <a:t>Obično se primenjuje kod sistema gde se potrebna funkcionalnost može podeliti u tri grupe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Zajedni</a:t>
            </a:r>
            <a:r>
              <a:rPr lang="sr-Latn-CS" sz="1800" dirty="0" smtClean="0"/>
              <a:t>čka funkcionalnost za  sve komponente određenog tipa</a:t>
            </a:r>
          </a:p>
          <a:p>
            <a:pPr lvl="1"/>
            <a:r>
              <a:rPr lang="sr-Latn-CS" sz="1800" dirty="0" smtClean="0"/>
              <a:t>Funkcionalnost specifična za svaku komponentu određenog tipa koja se može automatski generisati iz modela</a:t>
            </a:r>
          </a:p>
          <a:p>
            <a:pPr lvl="1"/>
            <a:r>
              <a:rPr lang="sr-Latn-CS" sz="1800" dirty="0" smtClean="0"/>
              <a:t>Funkcionalnost specifična za svaku komponentu određenog tipa koja se mora ručno implementirati</a:t>
            </a:r>
          </a:p>
          <a:p>
            <a:r>
              <a:rPr lang="sr-Latn-CS" sz="2000" dirty="0" smtClean="0"/>
              <a:t>Implementacija</a:t>
            </a:r>
            <a:r>
              <a:rPr lang="en-US" sz="2000" dirty="0" smtClean="0"/>
              <a:t>:</a:t>
            </a:r>
            <a:endParaRPr lang="sr-Latn-CS" sz="2000" dirty="0" smtClean="0"/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2843808" y="3645024"/>
            <a:ext cx="3888432" cy="2947988"/>
            <a:chOff x="2018" y="1842"/>
            <a:chExt cx="1815" cy="1857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2018" y="1842"/>
              <a:ext cx="1815" cy="40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r-Latn-C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Apstraktna osnovna klasa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r-Latn-C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(sadrži zajedničku funkcionalnost)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2018" y="2568"/>
              <a:ext cx="1815" cy="40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r-Latn-CS" sz="1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Generisana klasa (apstraktna  ili ne)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r-Latn-CS" sz="1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(sadrži specifičnu funkcionalnost)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018" y="3294"/>
              <a:ext cx="1815" cy="40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r-Latn-CS" sz="1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Konkretna klasa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r-Latn-CS" sz="1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(sadrži ručne izmene)</a:t>
              </a:r>
            </a:p>
          </p:txBody>
        </p:sp>
        <p:grpSp>
          <p:nvGrpSpPr>
            <p:cNvPr id="18" name="Group 11"/>
            <p:cNvGrpSpPr>
              <a:grpSpLocks/>
            </p:cNvGrpSpPr>
            <p:nvPr/>
          </p:nvGrpSpPr>
          <p:grpSpPr bwMode="auto">
            <a:xfrm>
              <a:off x="2835" y="2251"/>
              <a:ext cx="90" cy="317"/>
              <a:chOff x="4468" y="2251"/>
              <a:chExt cx="90" cy="317"/>
            </a:xfrm>
          </p:grpSpPr>
          <p:sp>
            <p:nvSpPr>
              <p:cNvPr id="22" name="AutoShape 9"/>
              <p:cNvSpPr>
                <a:spLocks noChangeArrowheads="1"/>
              </p:cNvSpPr>
              <p:nvPr/>
            </p:nvSpPr>
            <p:spPr bwMode="auto">
              <a:xfrm>
                <a:off x="4468" y="2251"/>
                <a:ext cx="90" cy="90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r-Latn-R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4513" y="2341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r-Latn-R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2835" y="2976"/>
              <a:ext cx="90" cy="317"/>
              <a:chOff x="4468" y="2251"/>
              <a:chExt cx="90" cy="317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>
                <a:off x="4468" y="2251"/>
                <a:ext cx="90" cy="90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r-Latn-R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4513" y="2341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r-Latn-R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1933675"/>
          </a:xfrm>
        </p:spPr>
        <p:txBody>
          <a:bodyPr/>
          <a:lstStyle/>
          <a:p>
            <a:pPr algn="ctr">
              <a:buNone/>
            </a:pPr>
            <a:r>
              <a:rPr lang="sr-Latn-RS" altLang="sr-Latn-RS" b="1" dirty="0" smtClean="0"/>
              <a:t>Nasleđivanje</a:t>
            </a:r>
            <a:endParaRPr lang="en-US" b="1" dirty="0" smtClean="0"/>
          </a:p>
          <a:p>
            <a:r>
              <a:rPr lang="sr-Latn-CS" dirty="0" smtClean="0"/>
              <a:t>Ručno pisana klasa nasleđuje generičku i redefiniše metode koje joj ne odgovaraju</a:t>
            </a:r>
          </a:p>
          <a:p>
            <a:r>
              <a:rPr lang="en-US" dirty="0" smtClean="0"/>
              <a:t>Primer (java):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7181" y="2924944"/>
            <a:ext cx="7109639" cy="30162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</a:rPr>
              <a:t>//</a:t>
            </a:r>
            <a:r>
              <a:rPr lang="en-US" sz="1000" dirty="0" err="1" smtClean="0">
                <a:latin typeface="Courier New" pitchFamily="49" charset="0"/>
              </a:rPr>
              <a:t>Generisana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klasa</a:t>
            </a:r>
            <a:endParaRPr lang="en-US" sz="1000" dirty="0" smtClean="0">
              <a:latin typeface="Courier New" pitchFamily="49" charset="0"/>
            </a:endParaRPr>
          </a:p>
          <a:p>
            <a:r>
              <a:rPr lang="en-US" sz="1000" b="1" dirty="0" smtClean="0">
                <a:latin typeface="Courier New" pitchFamily="49" charset="0"/>
              </a:rPr>
              <a:t>public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</a:rPr>
              <a:t>class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TableModel</a:t>
            </a:r>
            <a:r>
              <a:rPr lang="en-US" sz="1000" dirty="0" smtClean="0">
                <a:latin typeface="Courier New" pitchFamily="49" charset="0"/>
              </a:rPr>
              <a:t> {</a:t>
            </a:r>
          </a:p>
          <a:p>
            <a:pPr lvl="1"/>
            <a:r>
              <a:rPr lang="en-US" sz="1000" b="1" dirty="0" smtClean="0">
                <a:latin typeface="Courier New" pitchFamily="49" charset="0"/>
              </a:rPr>
              <a:t>public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insertRow</a:t>
            </a:r>
            <a:r>
              <a:rPr lang="en-US" sz="1000" dirty="0" smtClean="0">
                <a:latin typeface="Courier New" pitchFamily="49" charset="0"/>
              </a:rPr>
              <a:t>(String </a:t>
            </a:r>
            <a:r>
              <a:rPr lang="en-US" sz="1000" dirty="0" err="1" smtClean="0">
                <a:latin typeface="Courier New" pitchFamily="49" charset="0"/>
              </a:rPr>
              <a:t>sifra</a:t>
            </a:r>
            <a:r>
              <a:rPr lang="en-US" sz="1000" dirty="0" smtClean="0">
                <a:latin typeface="Courier New" pitchFamily="49" charset="0"/>
              </a:rPr>
              <a:t>, String </a:t>
            </a:r>
            <a:r>
              <a:rPr lang="en-US" sz="1000" dirty="0" err="1" smtClean="0">
                <a:latin typeface="Courier New" pitchFamily="49" charset="0"/>
              </a:rPr>
              <a:t>naziv</a:t>
            </a:r>
            <a:r>
              <a:rPr lang="en-US" sz="1000" dirty="0" smtClean="0">
                <a:latin typeface="Courier New" pitchFamily="49" charset="0"/>
              </a:rPr>
              <a:t> {</a:t>
            </a:r>
          </a:p>
          <a:p>
            <a:pPr lvl="1"/>
            <a:r>
              <a:rPr lang="en-US" sz="1000" dirty="0" smtClean="0">
                <a:latin typeface="Courier New" pitchFamily="49" charset="0"/>
              </a:rPr>
              <a:t>     // </a:t>
            </a:r>
            <a:r>
              <a:rPr lang="en-US" sz="1000" dirty="0" err="1" smtClean="0">
                <a:latin typeface="Courier New" pitchFamily="49" charset="0"/>
              </a:rPr>
              <a:t>generisani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kod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koji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implementira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unos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novog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reda</a:t>
            </a:r>
            <a:endParaRPr lang="en-US" sz="1000" dirty="0" smtClean="0">
              <a:latin typeface="Courier New" pitchFamily="49" charset="0"/>
            </a:endParaRPr>
          </a:p>
          <a:p>
            <a:pPr lvl="1"/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pPr lvl="1"/>
            <a:r>
              <a:rPr lang="en-US" sz="1000" b="1" dirty="0" smtClean="0">
                <a:latin typeface="Courier New" pitchFamily="49" charset="0"/>
              </a:rPr>
              <a:t>public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</a:rPr>
              <a:t>void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deleteRow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b="1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index) </a:t>
            </a:r>
            <a:r>
              <a:rPr lang="en-US" sz="1000" b="1" dirty="0" smtClean="0">
                <a:latin typeface="Courier New" pitchFamily="49" charset="0"/>
              </a:rPr>
              <a:t>throws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SQLException</a:t>
            </a:r>
            <a:r>
              <a:rPr lang="en-US" sz="1000" dirty="0" smtClean="0">
                <a:latin typeface="Courier New" pitchFamily="49" charset="0"/>
              </a:rPr>
              <a:t> {    </a:t>
            </a:r>
          </a:p>
          <a:p>
            <a:pPr lvl="1"/>
            <a:r>
              <a:rPr lang="en-US" sz="1000" dirty="0" smtClean="0">
                <a:latin typeface="Courier New" pitchFamily="49" charset="0"/>
              </a:rPr>
              <a:t>     // </a:t>
            </a:r>
            <a:r>
              <a:rPr lang="en-US" sz="1000" dirty="0" err="1" smtClean="0">
                <a:latin typeface="Courier New" pitchFamily="49" charset="0"/>
              </a:rPr>
              <a:t>generisani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kod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koji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implementira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brisanje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reda</a:t>
            </a:r>
            <a:endParaRPr lang="en-US" sz="1000" dirty="0" smtClean="0">
              <a:latin typeface="Courier New" pitchFamily="49" charset="0"/>
            </a:endParaRPr>
          </a:p>
          <a:p>
            <a:pPr lvl="1"/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pPr lvl="1"/>
            <a:r>
              <a:rPr lang="en-US" sz="1000" b="1" dirty="0" smtClean="0">
                <a:latin typeface="Courier New" pitchFamily="49" charset="0"/>
              </a:rPr>
              <a:t>public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updateRow</a:t>
            </a:r>
            <a:r>
              <a:rPr lang="en-US" sz="1000" dirty="0" smtClean="0">
                <a:latin typeface="Courier New" pitchFamily="49" charset="0"/>
              </a:rPr>
              <a:t>(</a:t>
            </a:r>
            <a:r>
              <a:rPr lang="en-US" sz="1000" b="1" dirty="0" err="1" smtClean="0">
                <a:latin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</a:rPr>
              <a:t> index, String </a:t>
            </a:r>
            <a:r>
              <a:rPr lang="en-US" sz="1000" dirty="0" err="1" smtClean="0">
                <a:latin typeface="Courier New" pitchFamily="49" charset="0"/>
              </a:rPr>
              <a:t>staraSifra</a:t>
            </a:r>
            <a:r>
              <a:rPr lang="en-US" sz="1000" dirty="0" smtClean="0">
                <a:latin typeface="Courier New" pitchFamily="49" charset="0"/>
              </a:rPr>
              <a:t>, String </a:t>
            </a:r>
            <a:r>
              <a:rPr lang="en-US" sz="1000" dirty="0" err="1" smtClean="0">
                <a:latin typeface="Courier New" pitchFamily="49" charset="0"/>
              </a:rPr>
              <a:t>novaSifra</a:t>
            </a:r>
            <a:r>
              <a:rPr lang="en-US" sz="1000" dirty="0" smtClean="0">
                <a:latin typeface="Courier New" pitchFamily="49" charset="0"/>
              </a:rPr>
              <a:t>, String </a:t>
            </a:r>
            <a:r>
              <a:rPr lang="en-US" sz="1000" dirty="0" err="1" smtClean="0">
                <a:latin typeface="Courier New" pitchFamily="49" charset="0"/>
              </a:rPr>
              <a:t>naziv</a:t>
            </a:r>
            <a:r>
              <a:rPr lang="en-US" sz="1000" dirty="0" smtClean="0">
                <a:latin typeface="Courier New" pitchFamily="49" charset="0"/>
              </a:rPr>
              <a:t>) {</a:t>
            </a:r>
          </a:p>
          <a:p>
            <a:pPr lvl="1"/>
            <a:r>
              <a:rPr lang="en-US" sz="1000" dirty="0" smtClean="0">
                <a:latin typeface="Courier New" pitchFamily="49" charset="0"/>
              </a:rPr>
              <a:t>     // </a:t>
            </a:r>
            <a:r>
              <a:rPr lang="en-US" sz="1000" dirty="0" err="1" smtClean="0">
                <a:latin typeface="Courier New" pitchFamily="49" charset="0"/>
              </a:rPr>
              <a:t>generisani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kod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koji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implementira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izmenu</a:t>
            </a:r>
            <a:r>
              <a:rPr lang="en-US" sz="1000" dirty="0" smtClean="0">
                <a:latin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</a:rPr>
              <a:t>reda</a:t>
            </a:r>
            <a:endParaRPr lang="en-US" sz="1000" dirty="0" smtClean="0">
              <a:latin typeface="Courier New" pitchFamily="49" charset="0"/>
            </a:endParaRPr>
          </a:p>
          <a:p>
            <a:pPr lvl="1"/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r>
              <a:rPr lang="en-US" sz="1000" dirty="0" smtClean="0">
                <a:latin typeface="Courier New" pitchFamily="49" charset="0"/>
              </a:rPr>
              <a:t>}</a:t>
            </a:r>
          </a:p>
          <a:p>
            <a:endParaRPr lang="en-US" sz="1000" dirty="0" smtClean="0">
              <a:latin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</a:rPr>
              <a:t>//</a:t>
            </a:r>
            <a:r>
              <a:rPr lang="en-US" sz="1200" dirty="0" err="1" smtClean="0">
                <a:latin typeface="Courier New" pitchFamily="49" charset="0"/>
              </a:rPr>
              <a:t>Ru</a:t>
            </a:r>
            <a:r>
              <a:rPr lang="sr-Latn-CS" sz="1200" dirty="0" smtClean="0">
                <a:latin typeface="Courier New" pitchFamily="49" charset="0"/>
              </a:rPr>
              <a:t>čno pisana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klasa</a:t>
            </a:r>
            <a:endParaRPr lang="en-US" sz="1200" dirty="0" smtClean="0">
              <a:latin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TableModel</a:t>
            </a:r>
            <a:r>
              <a:rPr lang="sr-Latn-CS" sz="1200" dirty="0" smtClean="0">
                <a:latin typeface="Courier New" pitchFamily="49" charset="0"/>
              </a:rPr>
              <a:t>Redefined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extends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TableModel</a:t>
            </a:r>
            <a:r>
              <a:rPr lang="en-US" sz="1200" dirty="0" smtClean="0">
                <a:latin typeface="Courier New" pitchFamily="49" charset="0"/>
              </a:rPr>
              <a:t> {</a:t>
            </a:r>
          </a:p>
          <a:p>
            <a:pPr lvl="1"/>
            <a:r>
              <a:rPr lang="en-US" sz="1200" b="1" dirty="0" smtClean="0">
                <a:latin typeface="Courier New" pitchFamily="49" charset="0"/>
              </a:rPr>
              <a:t>public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insertRow</a:t>
            </a:r>
            <a:r>
              <a:rPr lang="en-US" sz="1200" dirty="0" smtClean="0">
                <a:latin typeface="Courier New" pitchFamily="49" charset="0"/>
              </a:rPr>
              <a:t>(String </a:t>
            </a:r>
            <a:r>
              <a:rPr lang="en-US" sz="1200" dirty="0" err="1" smtClean="0">
                <a:latin typeface="Courier New" pitchFamily="49" charset="0"/>
              </a:rPr>
              <a:t>sifra</a:t>
            </a:r>
            <a:r>
              <a:rPr lang="en-US" sz="1200" dirty="0" smtClean="0">
                <a:latin typeface="Courier New" pitchFamily="49" charset="0"/>
              </a:rPr>
              <a:t>, String </a:t>
            </a:r>
            <a:r>
              <a:rPr lang="en-US" sz="1200" dirty="0" err="1" smtClean="0">
                <a:latin typeface="Courier New" pitchFamily="49" charset="0"/>
              </a:rPr>
              <a:t>naziv</a:t>
            </a:r>
            <a:r>
              <a:rPr lang="en-US" sz="1200" dirty="0" smtClean="0">
                <a:latin typeface="Courier New" pitchFamily="49" charset="0"/>
              </a:rPr>
              <a:t>) {</a:t>
            </a:r>
          </a:p>
          <a:p>
            <a:pPr lvl="1"/>
            <a:r>
              <a:rPr lang="en-US" sz="1200" dirty="0" smtClean="0">
                <a:latin typeface="Courier New" pitchFamily="49" charset="0"/>
              </a:rPr>
              <a:t>     // </a:t>
            </a:r>
            <a:r>
              <a:rPr lang="sr-Latn-CS" sz="1200" dirty="0" smtClean="0">
                <a:latin typeface="Courier New" pitchFamily="49" charset="0"/>
              </a:rPr>
              <a:t>Redefinisana metoda za unos novog reda</a:t>
            </a:r>
            <a:endParaRPr lang="en-US" sz="1200" dirty="0" smtClean="0">
              <a:latin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</a:rPr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Generisanje koda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sr-Latn-RS" altLang="sr-Latn-RS" b="1" dirty="0" smtClean="0"/>
              <a:t>Nasleđivanje – prednosti i mane</a:t>
            </a:r>
            <a:endParaRPr lang="en-US" b="1" dirty="0" smtClean="0"/>
          </a:p>
          <a:p>
            <a:r>
              <a:rPr lang="sr-Latn-CS" dirty="0" smtClean="0"/>
              <a:t>Prednost</a:t>
            </a:r>
          </a:p>
          <a:p>
            <a:pPr lvl="1"/>
            <a:r>
              <a:rPr lang="sr-Latn-CS" dirty="0" smtClean="0"/>
              <a:t>jednostavno za primenu (ne zahteva planiranje i pripremu)</a:t>
            </a:r>
          </a:p>
          <a:p>
            <a:r>
              <a:rPr lang="sr-Latn-CS" dirty="0" smtClean="0"/>
              <a:t>Mane</a:t>
            </a:r>
          </a:p>
          <a:p>
            <a:pPr lvl="1"/>
            <a:r>
              <a:rPr lang="sr-Latn-CS" dirty="0" smtClean="0"/>
              <a:t>potrebno je detaljno poznavanje funkcionisanja pretka </a:t>
            </a:r>
          </a:p>
          <a:p>
            <a:pPr lvl="1"/>
            <a:r>
              <a:rPr lang="sr-Latn-CS" dirty="0" smtClean="0"/>
              <a:t>suviše čvrsto sprezanje pretka i naslednika (može da oteža buduće promene na pretku)</a:t>
            </a:r>
          </a:p>
          <a:p>
            <a:pPr lvl="1"/>
            <a:r>
              <a:rPr lang="sr-Latn-CS" dirty="0" smtClean="0"/>
              <a:t>podložno greškama (nepravilnim redefinisanjem se može ugroziti funkcionisanje pretka)</a:t>
            </a:r>
            <a:endParaRPr lang="sr-Latn-C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T-RK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4065</TotalTime>
  <Words>1253</Words>
  <Application>Microsoft Office PowerPoint</Application>
  <PresentationFormat>On-screen Show (4:3)</PresentationFormat>
  <Paragraphs>233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RT-RK_ppt_template</vt:lpstr>
      <vt:lpstr>Python Osnove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Generisanje koda</vt:lpstr>
      <vt:lpstr>Slide 24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Jelena Kovac</dc:creator>
  <cp:lastModifiedBy>Velimir Vujanovic</cp:lastModifiedBy>
  <cp:revision>182</cp:revision>
  <dcterms:created xsi:type="dcterms:W3CDTF">2011-11-09T07:48:25Z</dcterms:created>
  <dcterms:modified xsi:type="dcterms:W3CDTF">2015-04-08T09:17:58Z</dcterms:modified>
</cp:coreProperties>
</file>