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embeddedFontLst>
    <p:embeddedFont>
      <p:font typeface="Arial Black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inEgp560SalnY2XviVDkbpyKEY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Black-regular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sr-Latn-R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Opisati osobine svakog dijela algoritma, razmišljati OOP: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sr-Latn-RS"/>
              <a:t>Start ima opis i sledbenika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sr-Latn-RS"/>
              <a:t>Ulaz ima sledbenika i prethodnika i šta unosi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sr-Latn-RS"/>
              <a:t>Blokovi izvšrenja imaju izvršenje, prethodnika i sledbenika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sr-Latn-RS"/>
              <a:t>Uslovni Blok posjeduje uslov, prethodnika i da-sledbenik, ne-sledbenik [ima vise prethodnika]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sr-Latn-RS"/>
              <a:t>Izlazni Blok…</a:t>
            </a:r>
            <a:endParaRPr/>
          </a:p>
        </p:txBody>
      </p:sp>
      <p:sp>
        <p:nvSpPr>
          <p:cNvPr id="203" name="Google Shape;20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Opisati osobine svakog dijela algoritma, razmišljati OOP: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sr-Latn-RS"/>
              <a:t>Postoji neki precondition, koji sadrži uslov, ali i ne mora postojati unutar requirementa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sr-Latn-RS"/>
              <a:t>Postoji requirement „veće od“ i „manje od“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sr-Latn-RS"/>
              <a:t>Postoji requirement „jednako“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sr-Latn-RS"/>
              <a:t>Postoji requirement „ne postoji u listi“</a:t>
            </a:r>
            <a:endParaRPr/>
          </a:p>
          <a:p>
            <a:pPr indent="-171450" lvl="0" marL="1714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sr-Latn-RS"/>
              <a:t>...</a:t>
            </a:r>
            <a:endParaRPr/>
          </a:p>
        </p:txBody>
      </p:sp>
      <p:sp>
        <p:nvSpPr>
          <p:cNvPr id="212" name="Google Shape;21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sr-Latn-RS"/>
              <a:t>Business Process Modeling Language (BPML)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sr-Latn-RS"/>
              <a:t>BPEL (Business Process Execution Language)</a:t>
            </a:r>
            <a:endParaRPr/>
          </a:p>
        </p:txBody>
      </p:sp>
      <p:sp>
        <p:nvSpPr>
          <p:cNvPr id="224" name="Google Shape;22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Struktura (blok šema) obrađivača šablona</a:t>
            </a:r>
            <a:endParaRPr/>
          </a:p>
        </p:txBody>
      </p:sp>
      <p:sp>
        <p:nvSpPr>
          <p:cNvPr id="231" name="Google Shape;23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5" name="Google Shape;26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sr-Latn-RS"/>
              <a:t>Takođe je preporuka da se kod napiše ručno pa da se onda izrađuju šaboni</a:t>
            </a:r>
            <a:endParaRPr/>
          </a:p>
        </p:txBody>
      </p:sp>
      <p:sp>
        <p:nvSpPr>
          <p:cNvPr id="272" name="Google Shape;272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0" name="Google Shape;28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7" name="Google Shape;287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4" name="Google Shape;29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1" name="Google Shape;301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sr-Latn-RS"/>
              <a:t>Primer 1, pokazati, neka izvrše i generišu kod</a:t>
            </a:r>
            <a:endParaRPr/>
          </a:p>
        </p:txBody>
      </p:sp>
      <p:sp>
        <p:nvSpPr>
          <p:cNvPr id="308" name="Google Shape;308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sr-Latn-RS"/>
              <a:t>Primer 1, pokazati, neka izvrše i generišu kod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sr-Latn-RS"/>
              <a:t>Dodati neku novu promenljivu u šablon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5" name="Google Shape;315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2" name="Google Shape;322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9" name="Google Shape;329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6" name="Google Shape;336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sr-Latn-RS"/>
              <a:t>Unified Modeling Language (UML).  </a:t>
            </a:r>
            <a:endParaRPr/>
          </a:p>
        </p:txBody>
      </p:sp>
      <p:sp>
        <p:nvSpPr>
          <p:cNvPr id="194" name="Google Shape;19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36"/>
          <p:cNvGrpSpPr/>
          <p:nvPr/>
        </p:nvGrpSpPr>
        <p:grpSpPr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29" name="Google Shape;29;p3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0" name="Google Shape;30;p36"/>
              <p:cNvSpPr/>
              <p:nvPr/>
            </p:nvSpPr>
            <p:spPr>
              <a:xfrm>
                <a:off x="7540625" y="0"/>
                <a:ext cx="1603375" cy="6858000"/>
              </a:xfrm>
              <a:custGeom>
                <a:rect b="b" l="l" r="r" t="t"/>
                <a:pathLst>
                  <a:path extrusionOk="0" h="3168" w="502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" name="Google Shape;31;p36"/>
              <p:cNvGrpSpPr/>
              <p:nvPr/>
            </p:nvGrpSpPr>
            <p:grpSpPr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32" name="Google Shape;32;p36"/>
                <p:cNvSpPr/>
                <p:nvPr/>
              </p:nvSpPr>
              <p:spPr>
                <a:xfrm flipH="1">
                  <a:off x="0" y="0"/>
                  <a:ext cx="9144000" cy="1908175"/>
                </a:xfrm>
                <a:custGeom>
                  <a:rect b="b" l="l" r="r" t="t"/>
                  <a:pathLst>
                    <a:path extrusionOk="0" h="627" w="3168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3" name="Google Shape;33;p36"/>
                <p:cNvGrpSpPr/>
                <p:nvPr/>
              </p:nvGrpSpPr>
              <p:grpSpPr>
                <a:xfrm flipH="1">
                  <a:off x="1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34" name="Google Shape;34;p36"/>
                  <p:cNvGrpSpPr/>
                  <p:nvPr/>
                </p:nvGrpSpPr>
                <p:grpSpPr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35" name="Google Shape;35;p36"/>
                    <p:cNvSpPr/>
                    <p:nvPr/>
                  </p:nvSpPr>
                  <p:spPr>
                    <a:xfrm>
                      <a:off x="-13" y="942"/>
                      <a:ext cx="11962" cy="2027"/>
                    </a:xfrm>
                    <a:custGeom>
                      <a:rect b="b" l="l" r="r" t="t"/>
                      <a:pathLst>
                        <a:path extrusionOk="0" h="423" w="3171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rgbClr val="FFFFFE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6" name="Google Shape;36;p36"/>
                    <p:cNvGrpSpPr/>
                    <p:nvPr/>
                  </p:nvGrpSpPr>
                  <p:grpSpPr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37" name="Google Shape;37;p36"/>
                      <p:cNvSpPr/>
                      <p:nvPr/>
                    </p:nvSpPr>
                    <p:spPr>
                      <a:xfrm>
                        <a:off x="360" y="1151"/>
                        <a:ext cx="15120" cy="2042"/>
                      </a:xfrm>
                      <a:custGeom>
                        <a:rect b="b" l="l" r="r" t="t"/>
                        <a:pathLst>
                          <a:path extrusionOk="0" h="426" w="3171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" name="Google Shape;38;p36"/>
                      <p:cNvSpPr/>
                      <p:nvPr/>
                    </p:nvSpPr>
                    <p:spPr>
                      <a:xfrm>
                        <a:off x="360" y="1314"/>
                        <a:ext cx="15120" cy="2027"/>
                      </a:xfrm>
                      <a:custGeom>
                        <a:rect b="b" l="l" r="r" t="t"/>
                        <a:pathLst>
                          <a:path extrusionOk="0" h="423" w="3171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FFFFFE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9" name="Google Shape;39;p36"/>
                      <p:cNvSpPr/>
                      <p:nvPr/>
                    </p:nvSpPr>
                    <p:spPr>
                      <a:xfrm>
                        <a:off x="360" y="1471"/>
                        <a:ext cx="15120" cy="2047"/>
                      </a:xfrm>
                      <a:custGeom>
                        <a:rect b="b" l="l" r="r" t="t"/>
                        <a:pathLst>
                          <a:path extrusionOk="0" h="427" w="3171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40" name="Google Shape;40;p36"/>
                  <p:cNvSpPr/>
                  <p:nvPr/>
                </p:nvSpPr>
                <p:spPr>
                  <a:xfrm>
                    <a:off x="-13" y="317"/>
                    <a:ext cx="15120" cy="2114"/>
                  </a:xfrm>
                  <a:custGeom>
                    <a:rect b="b" l="l" r="r" t="t"/>
                    <a:pathLst>
                      <a:path extrusionOk="0" h="441" w="317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rgbClr val="FFFFFE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41" name="Google Shape;41;p36"/>
            <p:cNvGrpSpPr/>
            <p:nvPr/>
          </p:nvGrpSpPr>
          <p:grpSpPr>
            <a:xfrm>
              <a:off x="7512060" y="9525"/>
              <a:ext cx="1403349" cy="6858000"/>
              <a:chOff x="21532" y="360"/>
              <a:chExt cx="2157" cy="15120"/>
            </a:xfrm>
          </p:grpSpPr>
          <p:sp>
            <p:nvSpPr>
              <p:cNvPr id="42" name="Google Shape;42;p36"/>
              <p:cNvSpPr/>
              <p:nvPr/>
            </p:nvSpPr>
            <p:spPr>
              <a:xfrm>
                <a:off x="21532" y="360"/>
                <a:ext cx="1854" cy="15120"/>
              </a:xfrm>
              <a:custGeom>
                <a:rect b="b" l="l" r="r" t="t"/>
                <a:pathLst>
                  <a:path extrusionOk="0" h="3172" w="387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36"/>
              <p:cNvSpPr/>
              <p:nvPr/>
            </p:nvSpPr>
            <p:spPr>
              <a:xfrm>
                <a:off x="21886" y="360"/>
                <a:ext cx="1601" cy="15120"/>
              </a:xfrm>
              <a:custGeom>
                <a:rect b="b" l="l" r="r" t="t"/>
                <a:pathLst>
                  <a:path extrusionOk="0" h="3172" w="334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36"/>
              <p:cNvSpPr/>
              <p:nvPr/>
            </p:nvSpPr>
            <p:spPr>
              <a:xfrm>
                <a:off x="22064" y="360"/>
                <a:ext cx="1625" cy="15120"/>
              </a:xfrm>
              <a:custGeom>
                <a:rect b="b" l="l" r="r" t="t"/>
                <a:pathLst>
                  <a:path extrusionOk="0" h="3172" w="339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36"/>
              <p:cNvSpPr/>
              <p:nvPr/>
            </p:nvSpPr>
            <p:spPr>
              <a:xfrm>
                <a:off x="21864" y="360"/>
                <a:ext cx="1642" cy="15120"/>
              </a:xfrm>
              <a:custGeom>
                <a:rect b="b" l="l" r="r" t="t"/>
                <a:pathLst>
                  <a:path extrusionOk="0" h="3172" w="343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36"/>
              <p:cNvSpPr/>
              <p:nvPr/>
            </p:nvSpPr>
            <p:spPr>
              <a:xfrm>
                <a:off x="21703" y="360"/>
                <a:ext cx="1620" cy="15120"/>
              </a:xfrm>
              <a:custGeom>
                <a:rect b="b" l="l" r="r" t="t"/>
                <a:pathLst>
                  <a:path extrusionOk="0" h="3172" w="338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logo RT-RK" id="47" name="Google Shape;4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80125" y="1643063"/>
            <a:ext cx="1920875" cy="160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36"/>
          <p:cNvCxnSpPr/>
          <p:nvPr/>
        </p:nvCxnSpPr>
        <p:spPr>
          <a:xfrm>
            <a:off x="428625" y="3124200"/>
            <a:ext cx="54864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36"/>
          <p:cNvSpPr txBox="1"/>
          <p:nvPr>
            <p:ph type="ctrTitle"/>
          </p:nvPr>
        </p:nvSpPr>
        <p:spPr>
          <a:xfrm>
            <a:off x="456760" y="1425600"/>
            <a:ext cx="5400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rmAutofit/>
          </a:bodyPr>
          <a:lstStyle>
            <a:lvl1pPr lv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cap="non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" type="subTitle"/>
          </p:nvPr>
        </p:nvSpPr>
        <p:spPr>
          <a:xfrm>
            <a:off x="457216" y="3351600"/>
            <a:ext cx="6480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240"/>
              <a:buNone/>
              <a:defRPr sz="2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17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91425" spcFirstLastPara="1" rIns="91425" wrap="square" tIns="10800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6F6185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EFB100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2706F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6F6185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EFB1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4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rm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rm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Slide" showMasterSp="0">
  <p:cSld name="Contact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T-RK.png" id="61" name="Google Shape;6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4438" y="1285875"/>
            <a:ext cx="3048000" cy="30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38"/>
          <p:cNvGrpSpPr/>
          <p:nvPr/>
        </p:nvGrpSpPr>
        <p:grpSpPr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63" name="Google Shape;63;p38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4" name="Google Shape;64;p38"/>
              <p:cNvSpPr/>
              <p:nvPr/>
            </p:nvSpPr>
            <p:spPr>
              <a:xfrm>
                <a:off x="7540625" y="0"/>
                <a:ext cx="1603375" cy="6858000"/>
              </a:xfrm>
              <a:custGeom>
                <a:rect b="b" l="l" r="r" t="t"/>
                <a:pathLst>
                  <a:path extrusionOk="0" h="3168" w="502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" name="Google Shape;65;p38"/>
              <p:cNvGrpSpPr/>
              <p:nvPr/>
            </p:nvGrpSpPr>
            <p:grpSpPr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66" name="Google Shape;66;p38"/>
                <p:cNvSpPr/>
                <p:nvPr/>
              </p:nvSpPr>
              <p:spPr>
                <a:xfrm flipH="1">
                  <a:off x="0" y="0"/>
                  <a:ext cx="9144000" cy="1908175"/>
                </a:xfrm>
                <a:custGeom>
                  <a:rect b="b" l="l" r="r" t="t"/>
                  <a:pathLst>
                    <a:path extrusionOk="0" h="627" w="3168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7" name="Google Shape;67;p38"/>
                <p:cNvGrpSpPr/>
                <p:nvPr/>
              </p:nvGrpSpPr>
              <p:grpSpPr>
                <a:xfrm flipH="1">
                  <a:off x="1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68" name="Google Shape;68;p38"/>
                  <p:cNvGrpSpPr/>
                  <p:nvPr/>
                </p:nvGrpSpPr>
                <p:grpSpPr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69" name="Google Shape;69;p38"/>
                    <p:cNvSpPr/>
                    <p:nvPr/>
                  </p:nvSpPr>
                  <p:spPr>
                    <a:xfrm>
                      <a:off x="-13" y="942"/>
                      <a:ext cx="11962" cy="2027"/>
                    </a:xfrm>
                    <a:custGeom>
                      <a:rect b="b" l="l" r="r" t="t"/>
                      <a:pathLst>
                        <a:path extrusionOk="0" h="423" w="3171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rgbClr val="FFFFFE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70" name="Google Shape;70;p38"/>
                    <p:cNvGrpSpPr/>
                    <p:nvPr/>
                  </p:nvGrpSpPr>
                  <p:grpSpPr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71" name="Google Shape;71;p38"/>
                      <p:cNvSpPr/>
                      <p:nvPr/>
                    </p:nvSpPr>
                    <p:spPr>
                      <a:xfrm>
                        <a:off x="360" y="1151"/>
                        <a:ext cx="15120" cy="2042"/>
                      </a:xfrm>
                      <a:custGeom>
                        <a:rect b="b" l="l" r="r" t="t"/>
                        <a:pathLst>
                          <a:path extrusionOk="0" h="426" w="3171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2" name="Google Shape;72;p38"/>
                      <p:cNvSpPr/>
                      <p:nvPr/>
                    </p:nvSpPr>
                    <p:spPr>
                      <a:xfrm>
                        <a:off x="360" y="1314"/>
                        <a:ext cx="15120" cy="2027"/>
                      </a:xfrm>
                      <a:custGeom>
                        <a:rect b="b" l="l" r="r" t="t"/>
                        <a:pathLst>
                          <a:path extrusionOk="0" h="423" w="3171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FFFFFE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3" name="Google Shape;73;p38"/>
                      <p:cNvSpPr/>
                      <p:nvPr/>
                    </p:nvSpPr>
                    <p:spPr>
                      <a:xfrm>
                        <a:off x="360" y="1471"/>
                        <a:ext cx="15120" cy="2047"/>
                      </a:xfrm>
                      <a:custGeom>
                        <a:rect b="b" l="l" r="r" t="t"/>
                        <a:pathLst>
                          <a:path extrusionOk="0" h="427" w="3171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rgbClr val="EFB32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74" name="Google Shape;74;p38"/>
                  <p:cNvSpPr/>
                  <p:nvPr/>
                </p:nvSpPr>
                <p:spPr>
                  <a:xfrm>
                    <a:off x="-13" y="317"/>
                    <a:ext cx="15120" cy="2114"/>
                  </a:xfrm>
                  <a:custGeom>
                    <a:rect b="b" l="l" r="r" t="t"/>
                    <a:pathLst>
                      <a:path extrusionOk="0" h="441" w="317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rgbClr val="FFFFFE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75" name="Google Shape;75;p38"/>
            <p:cNvGrpSpPr/>
            <p:nvPr/>
          </p:nvGrpSpPr>
          <p:grpSpPr>
            <a:xfrm>
              <a:off x="7512060" y="9525"/>
              <a:ext cx="1403349" cy="6858000"/>
              <a:chOff x="21532" y="360"/>
              <a:chExt cx="2157" cy="15120"/>
            </a:xfrm>
          </p:grpSpPr>
          <p:sp>
            <p:nvSpPr>
              <p:cNvPr id="76" name="Google Shape;76;p38"/>
              <p:cNvSpPr/>
              <p:nvPr/>
            </p:nvSpPr>
            <p:spPr>
              <a:xfrm>
                <a:off x="21532" y="360"/>
                <a:ext cx="1854" cy="15120"/>
              </a:xfrm>
              <a:custGeom>
                <a:rect b="b" l="l" r="r" t="t"/>
                <a:pathLst>
                  <a:path extrusionOk="0" h="3172" w="387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38"/>
              <p:cNvSpPr/>
              <p:nvPr/>
            </p:nvSpPr>
            <p:spPr>
              <a:xfrm>
                <a:off x="21886" y="360"/>
                <a:ext cx="1601" cy="15120"/>
              </a:xfrm>
              <a:custGeom>
                <a:rect b="b" l="l" r="r" t="t"/>
                <a:pathLst>
                  <a:path extrusionOk="0" h="3172" w="334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38"/>
              <p:cNvSpPr/>
              <p:nvPr/>
            </p:nvSpPr>
            <p:spPr>
              <a:xfrm>
                <a:off x="22064" y="360"/>
                <a:ext cx="1625" cy="15120"/>
              </a:xfrm>
              <a:custGeom>
                <a:rect b="b" l="l" r="r" t="t"/>
                <a:pathLst>
                  <a:path extrusionOk="0" h="3172" w="339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38"/>
              <p:cNvSpPr/>
              <p:nvPr/>
            </p:nvSpPr>
            <p:spPr>
              <a:xfrm>
                <a:off x="21864" y="360"/>
                <a:ext cx="1642" cy="15120"/>
              </a:xfrm>
              <a:custGeom>
                <a:rect b="b" l="l" r="r" t="t"/>
                <a:pathLst>
                  <a:path extrusionOk="0" h="3172" w="343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FFFFF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38"/>
              <p:cNvSpPr/>
              <p:nvPr/>
            </p:nvSpPr>
            <p:spPr>
              <a:xfrm>
                <a:off x="21703" y="360"/>
                <a:ext cx="1620" cy="15120"/>
              </a:xfrm>
              <a:custGeom>
                <a:rect b="b" l="l" r="r" t="t"/>
                <a:pathLst>
                  <a:path extrusionOk="0" h="3172" w="338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cap="flat" cmpd="sng" w="9525">
                <a:solidFill>
                  <a:srgbClr val="EFB32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1" name="Google Shape;81;p38"/>
          <p:cNvSpPr txBox="1"/>
          <p:nvPr/>
        </p:nvSpPr>
        <p:spPr>
          <a:xfrm>
            <a:off x="180975" y="1952625"/>
            <a:ext cx="4819650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775" lIns="89550" spcFirstLastPara="1" rIns="89550" wrap="square" tIns="447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Contact 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RT-RK Institute for Computer Based Systems</a:t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Narodnog fronta 23a</a:t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21000 Novi Sad</a:t>
            </a:r>
            <a:br>
              <a:rPr lang="sr-Latn-R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sr-Latn-R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Serbia</a:t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61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www.rt-rk.com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>
                <a:solidFill>
                  <a:srgbClr val="6F6185"/>
                </a:solidFill>
                <a:latin typeface="Arial"/>
                <a:ea typeface="Arial"/>
                <a:cs typeface="Arial"/>
                <a:sym typeface="Arial"/>
              </a:rPr>
              <a:t>info@rt-rk.com</a:t>
            </a:r>
            <a:endParaRPr/>
          </a:p>
        </p:txBody>
      </p:sp>
      <p:sp>
        <p:nvSpPr>
          <p:cNvPr id="82" name="Google Shape;82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91425" spcFirstLastPara="1" rIns="91425" wrap="square" tIns="108000">
            <a:norm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rm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4" name="Google Shape;94;p4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5" name="Google Shape;9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rm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2" name="Google Shape;102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4" name="Google Shape;104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rm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91425" spcFirstLastPara="1" rIns="91425" wrap="square" tIns="10800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●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o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9" name="Google Shape;119;p4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0" name="Google Shape;120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6F6185"/>
              </a:buClr>
              <a:buSzPts val="208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EFB100"/>
              </a:buClr>
              <a:buSzPts val="176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72706F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6F6185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EFB1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‹#›</a:t>
            </a:fld>
            <a:endParaRPr/>
          </a:p>
        </p:txBody>
      </p:sp>
      <p:sp>
        <p:nvSpPr>
          <p:cNvPr id="14" name="Google Shape;14;p35"/>
          <p:cNvSpPr/>
          <p:nvPr/>
        </p:nvSpPr>
        <p:spPr>
          <a:xfrm>
            <a:off x="0" y="0"/>
            <a:ext cx="9144000" cy="1008063"/>
          </a:xfrm>
          <a:custGeom>
            <a:rect b="b" l="l" r="r" t="t"/>
            <a:pathLst>
              <a:path extrusionOk="0" h="1000084" w="628654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 cap="flat" cmpd="sng" w="25400">
            <a:solidFill>
              <a:srgbClr val="6F61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35"/>
          <p:cNvGrpSpPr/>
          <p:nvPr/>
        </p:nvGrpSpPr>
        <p:grpSpPr>
          <a:xfrm rot="326911">
            <a:off x="3820" y="485493"/>
            <a:ext cx="9148006" cy="1231358"/>
            <a:chOff x="-23" y="779"/>
            <a:chExt cx="15127" cy="2313"/>
          </a:xfrm>
        </p:grpSpPr>
        <p:grpSp>
          <p:nvGrpSpPr>
            <p:cNvPr id="16" name="Google Shape;16;p35"/>
            <p:cNvGrpSpPr/>
            <p:nvPr/>
          </p:nvGrpSpPr>
          <p:grpSpPr>
            <a:xfrm>
              <a:off x="-23" y="779"/>
              <a:ext cx="15124" cy="2313"/>
              <a:chOff x="-23" y="779"/>
              <a:chExt cx="15124" cy="2313"/>
            </a:xfrm>
          </p:grpSpPr>
          <p:sp>
            <p:nvSpPr>
              <p:cNvPr id="17" name="Google Shape;17;p35"/>
              <p:cNvSpPr/>
              <p:nvPr/>
            </p:nvSpPr>
            <p:spPr>
              <a:xfrm>
                <a:off x="-14" y="901"/>
                <a:ext cx="11962" cy="2028"/>
              </a:xfrm>
              <a:custGeom>
                <a:rect b="b" l="l" r="r" t="t"/>
                <a:pathLst>
                  <a:path extrusionOk="0" h="423" w="3171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" name="Google Shape;18;p35"/>
              <p:cNvGrpSpPr/>
              <p:nvPr/>
            </p:nvGrpSpPr>
            <p:grpSpPr>
              <a:xfrm>
                <a:off x="-23" y="779"/>
                <a:ext cx="15124" cy="2313"/>
                <a:chOff x="350" y="1151"/>
                <a:chExt cx="15124" cy="2313"/>
              </a:xfrm>
            </p:grpSpPr>
            <p:sp>
              <p:nvSpPr>
                <p:cNvPr id="19" name="Google Shape;19;p35"/>
                <p:cNvSpPr/>
                <p:nvPr/>
              </p:nvSpPr>
              <p:spPr>
                <a:xfrm>
                  <a:off x="356" y="1151"/>
                  <a:ext cx="15118" cy="2040"/>
                </a:xfrm>
                <a:custGeom>
                  <a:rect b="b" l="l" r="r" t="t"/>
                  <a:pathLst>
                    <a:path extrusionOk="0" h="426" w="3171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EFB32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0;p35"/>
                <p:cNvSpPr/>
                <p:nvPr/>
              </p:nvSpPr>
              <p:spPr>
                <a:xfrm>
                  <a:off x="355" y="1277"/>
                  <a:ext cx="15118" cy="2028"/>
                </a:xfrm>
                <a:custGeom>
                  <a:rect b="b" l="l" r="r" t="t"/>
                  <a:pathLst>
                    <a:path extrusionOk="0" h="423" w="3171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62567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;p35"/>
                <p:cNvSpPr/>
                <p:nvPr/>
              </p:nvSpPr>
              <p:spPr>
                <a:xfrm>
                  <a:off x="350" y="1418"/>
                  <a:ext cx="15120" cy="2046"/>
                </a:xfrm>
                <a:custGeom>
                  <a:rect b="b" l="l" r="r" t="t"/>
                  <a:pathLst>
                    <a:path extrusionOk="0" h="427" w="3171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EFB32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" name="Google Shape;22;p35"/>
            <p:cNvSpPr/>
            <p:nvPr/>
          </p:nvSpPr>
          <p:spPr>
            <a:xfrm>
              <a:off x="-16" y="937"/>
              <a:ext cx="15120" cy="2114"/>
            </a:xfrm>
            <a:custGeom>
              <a:rect b="b" l="l" r="r" t="t"/>
              <a:pathLst>
                <a:path extrusionOk="0" h="441" w="317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cap="flat" cmpd="sng" w="9525">
              <a:solidFill>
                <a:srgbClr val="6256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RT-RK_za_ppt_template.png" id="23" name="Google Shape;23;p35"/>
          <p:cNvPicPr preferRelativeResize="0"/>
          <p:nvPr/>
        </p:nvPicPr>
        <p:blipFill rotWithShape="1">
          <a:blip r:embed="rId1">
            <a:alphaModFix/>
          </a:blip>
          <a:srcRect b="42508" l="0" r="0" t="0"/>
          <a:stretch/>
        </p:blipFill>
        <p:spPr>
          <a:xfrm>
            <a:off x="8064500" y="0"/>
            <a:ext cx="1079500" cy="6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rmAutofit/>
          </a:bodyPr>
          <a:lstStyle>
            <a:lvl1pPr lv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EFB1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5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r-Latn-RS" sz="1200" u="none" cap="none" strike="noStrike">
                <a:solidFill>
                  <a:srgbClr val="72706F"/>
                </a:solidFill>
                <a:latin typeface="Calibri"/>
                <a:ea typeface="Calibri"/>
                <a:cs typeface="Calibri"/>
                <a:sym typeface="Calibri"/>
              </a:rPr>
              <a:t>CONFIDENTIAL – Reproduction prohibited without the prior permission of RT-RK</a:t>
            </a:r>
            <a:endParaRPr b="0" i="0" sz="1200" u="none" cap="none" strike="noStrike">
              <a:solidFill>
                <a:srgbClr val="72706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7270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5"/>
          <p:cNvSpPr txBox="1"/>
          <p:nvPr/>
        </p:nvSpPr>
        <p:spPr>
          <a:xfrm>
            <a:off x="8070850" y="6524625"/>
            <a:ext cx="1073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75" lIns="89550" spcFirstLastPara="1" rIns="89550" wrap="square" tIns="44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sr-Latn-RS" sz="1300" u="none" cap="none" strike="noStrike">
                <a:solidFill>
                  <a:srgbClr val="6F6185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b="0" i="0" sz="1300" u="none" cap="none" strike="noStrike">
              <a:solidFill>
                <a:srgbClr val="6F618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jinja.pocoo.org/docs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/>
          <p:nvPr>
            <p:ph type="ctrTitle"/>
          </p:nvPr>
        </p:nvSpPr>
        <p:spPr>
          <a:xfrm>
            <a:off x="457200" y="1425575"/>
            <a:ext cx="53990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108000">
            <a:normAutofit/>
          </a:bodyPr>
          <a:lstStyle/>
          <a:p>
            <a:pPr indent="0" lvl="0" marL="0" rt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PYTHON OSNOVE</a:t>
            </a:r>
            <a:endParaRPr/>
          </a:p>
        </p:txBody>
      </p:sp>
      <p:sp>
        <p:nvSpPr>
          <p:cNvPr id="147" name="Google Shape;147;p1"/>
          <p:cNvSpPr txBox="1"/>
          <p:nvPr>
            <p:ph idx="1" type="subTitle"/>
          </p:nvPr>
        </p:nvSpPr>
        <p:spPr>
          <a:xfrm>
            <a:off x="457200" y="3351213"/>
            <a:ext cx="6480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sr-Latn-RS"/>
              <a:t>Generisanje koda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206" name="Google Shape;206;p10"/>
          <p:cNvSpPr txBox="1"/>
          <p:nvPr>
            <p:ph idx="1" type="body"/>
          </p:nvPr>
        </p:nvSpPr>
        <p:spPr>
          <a:xfrm>
            <a:off x="457200" y="1268760"/>
            <a:ext cx="8229600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Vežba: Koji su elementi metamodela jezika za opis blok dijagrama algoritma?</a:t>
            </a:r>
            <a:endParaRPr/>
          </a:p>
        </p:txBody>
      </p:sp>
      <p:sp>
        <p:nvSpPr>
          <p:cNvPr descr="https://enastava.io/courses/83/files/6603/course%20files/C.%20Generisanje%20koda/0/predavanja/Slike/uml_meta.png" id="207" name="Google Shape;207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lokDijagram.png" id="208" name="Google Shape;2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428" y="2324185"/>
            <a:ext cx="2857143" cy="405714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215" name="Google Shape;215;p11"/>
          <p:cNvSpPr txBox="1"/>
          <p:nvPr>
            <p:ph idx="1" type="body"/>
          </p:nvPr>
        </p:nvSpPr>
        <p:spPr>
          <a:xfrm>
            <a:off x="457200" y="867905"/>
            <a:ext cx="8229600" cy="49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Vežba: PTC Integrity </a:t>
            </a:r>
            <a:r>
              <a:rPr b="1" i="1" lang="sr-Latn-RS"/>
              <a:t>requirements</a:t>
            </a:r>
            <a:endParaRPr b="1"/>
          </a:p>
        </p:txBody>
      </p:sp>
      <p:sp>
        <p:nvSpPr>
          <p:cNvPr descr="https://enastava.io/courses/83/files/6603/course%20files/C.%20Generisanje%20koda/0/predavanja/Slike/uml_meta.png" id="216" name="Google Shape;216;p1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1620697"/>
            <a:ext cx="53530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6713" y="2966674"/>
            <a:ext cx="52768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5696" y="3712576"/>
            <a:ext cx="501967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1"/>
          <p:cNvSpPr txBox="1"/>
          <p:nvPr/>
        </p:nvSpPr>
        <p:spPr>
          <a:xfrm>
            <a:off x="467544" y="4637906"/>
            <a:ext cx="8229600" cy="1743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F6185"/>
              </a:buClr>
              <a:buSzPts val="2080"/>
              <a:buFont typeface="Noto Sans Symbols"/>
              <a:buChar char="●"/>
            </a:pPr>
            <a:r>
              <a:rPr lang="sr-Latn-R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Potražiti u constraints_verification.xml opise ovih requirementa – to je Model</a:t>
            </a:r>
            <a:endParaRPr/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rgbClr val="6F6185"/>
              </a:buClr>
              <a:buSzPts val="2080"/>
              <a:buFont typeface="Noto Sans Symbols"/>
              <a:buChar char="●"/>
            </a:pPr>
            <a:r>
              <a:rPr lang="sr-Latn-R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Potražiti opise ovih requirementa u XSD – to je METAMODEL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227" name="Google Shape;227;p12"/>
          <p:cNvSpPr txBox="1"/>
          <p:nvPr>
            <p:ph idx="1" type="body"/>
          </p:nvPr>
        </p:nvSpPr>
        <p:spPr>
          <a:xfrm>
            <a:off x="467544" y="1052736"/>
            <a:ext cx="8229600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Nakon izrade modela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Interpretacija modela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/>
              <a:t>Virtuelne mašine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/>
              <a:t>Engine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/>
              <a:t>Primer: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sr-Latn-RS"/>
              <a:t>BPML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sr-Latn-RS"/>
              <a:t>Izvršni UML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sr-Latn-RS"/>
              <a:t>Pa čak i Java, python, .NET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Generisanje koda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/>
              <a:t>“primitivno” generisanje (print)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/>
              <a:t>Korišćenjem obrađivača šablona (Template Engine)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sr-Latn-RS"/>
              <a:t>FreeMarker, Velocity, Mako, Jinja...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234" name="Google Shape;234;p13"/>
          <p:cNvSpPr txBox="1"/>
          <p:nvPr>
            <p:ph idx="1" type="body"/>
          </p:nvPr>
        </p:nvSpPr>
        <p:spPr>
          <a:xfrm>
            <a:off x="467544" y="1556792"/>
            <a:ext cx="82296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Obrađivači šablona</a:t>
            </a:r>
            <a:endParaRPr/>
          </a:p>
        </p:txBody>
      </p:sp>
      <p:pic>
        <p:nvPicPr>
          <p:cNvPr descr="TemplateEngines.png" id="235" name="Google Shape;2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523" y="2778104"/>
            <a:ext cx="8380953" cy="201904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242" name="Google Shape;242;p14"/>
          <p:cNvSpPr txBox="1"/>
          <p:nvPr>
            <p:ph idx="1" type="body"/>
          </p:nvPr>
        </p:nvSpPr>
        <p:spPr>
          <a:xfrm>
            <a:off x="467544" y="1052736"/>
            <a:ext cx="82296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Primer: Jinja2 šablon</a:t>
            </a:r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971600" y="1844824"/>
            <a:ext cx="7272808" cy="246221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{% for f in functions %}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{{f.return_type}} {{f.name}}()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{% endfor %}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 *argv[])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{% for f in functions %}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{{f.name}}();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{% endfor %}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mpaltePart.png" id="244" name="Google Shape;2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4" y="4581128"/>
            <a:ext cx="3809524" cy="110476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251" name="Google Shape;251;p15"/>
          <p:cNvSpPr txBox="1"/>
          <p:nvPr>
            <p:ph idx="1" type="body"/>
          </p:nvPr>
        </p:nvSpPr>
        <p:spPr>
          <a:xfrm>
            <a:off x="467544" y="1268760"/>
            <a:ext cx="8229600" cy="3384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Podaci za generisanje koda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Dobijaju se parsiranjem datoteka (XML, ili neki drugi format)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Direktnim pristupom podacima u operativnoj memoriji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Čitanjem baze podataka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...</a:t>
            </a:r>
            <a:endParaRPr/>
          </a:p>
        </p:txBody>
      </p:sp>
      <p:pic>
        <p:nvPicPr>
          <p:cNvPr descr="TempaltePart.png" id="252" name="Google Shape;2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5803" y="4988534"/>
            <a:ext cx="3713486" cy="110476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259" name="Google Shape;259;p16"/>
          <p:cNvSpPr txBox="1"/>
          <p:nvPr>
            <p:ph idx="1" type="body"/>
          </p:nvPr>
        </p:nvSpPr>
        <p:spPr>
          <a:xfrm>
            <a:off x="467544" y="1268760"/>
            <a:ext cx="8229600" cy="1872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Struktura generisane aplikacije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U idealnom slučaju: framework + generisani kod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Češće: framework + generisani kod + ručno pisani kod</a:t>
            </a:r>
            <a:endParaRPr/>
          </a:p>
        </p:txBody>
      </p:sp>
      <p:pic>
        <p:nvPicPr>
          <p:cNvPr descr="TempaltePart.png" id="260" name="Google Shape;2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3284984"/>
            <a:ext cx="2160240" cy="250081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GenerisanaAplikacija-Cesto.png" id="261" name="Google Shape;26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2040" y="3284984"/>
            <a:ext cx="2857500" cy="24479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268" name="Google Shape;268;p17"/>
          <p:cNvSpPr txBox="1"/>
          <p:nvPr>
            <p:ph idx="1" type="body"/>
          </p:nvPr>
        </p:nvSpPr>
        <p:spPr>
          <a:xfrm>
            <a:off x="467544" y="1268760"/>
            <a:ext cx="8229600" cy="3384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Generisani kod ne treba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Ručno menjati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Čuvati na repozitorijumu za kontrolu vrezija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...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275" name="Google Shape;275;p18"/>
          <p:cNvSpPr txBox="1"/>
          <p:nvPr>
            <p:ph idx="1" type="body"/>
          </p:nvPr>
        </p:nvSpPr>
        <p:spPr>
          <a:xfrm>
            <a:off x="467544" y="836712"/>
            <a:ext cx="8229600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Preporučuje se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Generisanje komentara u generisanom kodu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Generisanje čitljivog koda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/>
              <a:t>Uvlačenje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/>
              <a:t>Smislena imena promenljivih, klasa...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Generisanje dodatnih informacija (radi kasnijeg lakšeg održavanja)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/>
              <a:t>Ime šablona korišćenog za generisanje koda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/>
              <a:t>Datum i vreme generisanja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Primer</a:t>
            </a:r>
            <a:endParaRPr/>
          </a:p>
          <a:p>
            <a:pPr indent="-21082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755576" y="5589240"/>
            <a:ext cx="7632848" cy="108952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[01.12.2010. 17:34:45]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sr-Latn-R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Generisano na osnovu templejta: ejbclass.ftl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sr-Latn-R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Element modela: orgsema::Odeljenje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283" name="Google Shape;283;p19"/>
          <p:cNvSpPr txBox="1"/>
          <p:nvPr>
            <p:ph idx="1" type="body"/>
          </p:nvPr>
        </p:nvSpPr>
        <p:spPr>
          <a:xfrm>
            <a:off x="467544" y="1268760"/>
            <a:ext cx="8229600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Strategije za integraciju ručno pisanog koda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Zaštićene zone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Kontrolisano nasleđivanje generisanog koda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Proširivanje generisanog koda (hook-ovi, pokazivači na funkcije...)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Parcijalne klase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153" name="Google Shape;15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Uvod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Jedna od tehnika je inženjerstvo upravljano modelima (MDE – Model Driven Engineering)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Ciljevi MDE: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/>
              <a:t>Povećanje produktivnosti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/>
              <a:t>Povećanje kvaliteta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/>
              <a:t>Nezavisnost od tehnologija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/>
              <a:t>Kvalitetna dokumentacija i jednostavno održavanje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290" name="Google Shape;290;p20"/>
          <p:cNvSpPr txBox="1"/>
          <p:nvPr>
            <p:ph idx="1" type="body"/>
          </p:nvPr>
        </p:nvSpPr>
        <p:spPr>
          <a:xfrm>
            <a:off x="467544" y="1268760"/>
            <a:ext cx="8229600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Odakle početi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Referentna implementacija – ručno implementirati primer aplikacije ili uzeti gotovu ako postoji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Analizirati – šta se generiše, šta se ručno implementira, šta je deo biblioteka/framework-a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Skicirati jezik (metamodel, konkretna sintaksa, pravila...)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Implementirati generator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Definisati strategiju za integraciju ručno pisanog i generisanog koda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297" name="Google Shape;297;p21"/>
          <p:cNvSpPr txBox="1"/>
          <p:nvPr>
            <p:ph idx="1" type="body"/>
          </p:nvPr>
        </p:nvSpPr>
        <p:spPr>
          <a:xfrm>
            <a:off x="457200" y="1844824"/>
            <a:ext cx="8229600" cy="3456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Dalje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Analizirati generisani kod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Da li nešto treba izmestiti u framework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Ažurirati generator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Po potrebi ažurirati jezik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304" name="Google Shape;304;p22"/>
          <p:cNvSpPr txBox="1"/>
          <p:nvPr>
            <p:ph idx="1" type="body"/>
          </p:nvPr>
        </p:nvSpPr>
        <p:spPr>
          <a:xfrm>
            <a:off x="457200" y="1844824"/>
            <a:ext cx="8229600" cy="3456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Jinja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Jedan od široko prihvaćenih obrađivača šablona u python-u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Dokumentacija je dostupna na: </a:t>
            </a:r>
            <a:r>
              <a:rPr lang="sr-Latn-RS" u="sng">
                <a:solidFill>
                  <a:schemeClr val="hlink"/>
                </a:solidFill>
                <a:hlinkClick r:id="rId3"/>
              </a:rPr>
              <a:t>http://jinja.pocoo.org/docs/</a:t>
            </a:r>
            <a:br>
              <a:rPr lang="sr-Latn-RS"/>
            </a:br>
            <a:br>
              <a:rPr lang="sr-Latn-RS"/>
            </a:b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311" name="Google Shape;311;p23"/>
          <p:cNvSpPr txBox="1"/>
          <p:nvPr>
            <p:ph idx="1" type="body"/>
          </p:nvPr>
        </p:nvSpPr>
        <p:spPr>
          <a:xfrm>
            <a:off x="467544" y="1556792"/>
            <a:ext cx="8229600" cy="396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Jinja – osnovne direktive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Komentar se definiše sa  </a:t>
            </a:r>
            <a:r>
              <a:rPr lang="sr-Latn-RS">
                <a:solidFill>
                  <a:srgbClr val="244061"/>
                </a:solidFill>
                <a:latin typeface="Courier New"/>
                <a:ea typeface="Courier New"/>
                <a:cs typeface="Courier New"/>
                <a:sym typeface="Courier New"/>
              </a:rPr>
              <a:t>{#  #}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rPr lang="sr-Latn-RS"/>
              <a:t>Primer: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sr-Latn-RS" sz="1800">
                <a:solidFill>
                  <a:srgbClr val="244061"/>
                </a:solidFill>
                <a:latin typeface="Courier New"/>
                <a:ea typeface="Courier New"/>
                <a:cs typeface="Courier New"/>
                <a:sym typeface="Courier New"/>
              </a:rPr>
              <a:t>{# komentar se ne pojavljuje u generisanom kodu #}</a:t>
            </a:r>
            <a:endParaRPr/>
          </a:p>
          <a:p>
            <a:pPr indent="-342900" lvl="1" marL="342900" rtl="0" algn="l">
              <a:spcBef>
                <a:spcPts val="520"/>
              </a:spcBef>
              <a:spcAft>
                <a:spcPts val="0"/>
              </a:spcAft>
              <a:buClr>
                <a:srgbClr val="6F6185"/>
              </a:buClr>
              <a:buSzPts val="2080"/>
              <a:buChar char="●"/>
            </a:pPr>
            <a:r>
              <a:rPr lang="sr-Latn-RS" sz="2600"/>
              <a:t>Promenljiva se definiše </a:t>
            </a:r>
            <a:r>
              <a:rPr lang="sr-Latn-RS" sz="2600">
                <a:solidFill>
                  <a:srgbClr val="244061"/>
                </a:solidFill>
                <a:latin typeface="Courier New"/>
                <a:ea typeface="Courier New"/>
                <a:cs typeface="Courier New"/>
                <a:sym typeface="Courier New"/>
              </a:rPr>
              <a:t>{{   }}</a:t>
            </a:r>
            <a:br>
              <a:rPr lang="sr-Latn-RS"/>
            </a:br>
            <a:r>
              <a:rPr lang="sr-Latn-RS"/>
              <a:t>Primer:</a:t>
            </a:r>
            <a:endParaRPr/>
          </a:p>
          <a:p>
            <a:pPr indent="-342900" lvl="2" marL="742950" rtl="0" algn="l">
              <a:spcBef>
                <a:spcPts val="360"/>
              </a:spcBef>
              <a:spcAft>
                <a:spcPts val="0"/>
              </a:spcAft>
              <a:buClr>
                <a:srgbClr val="6F6185"/>
              </a:buClr>
              <a:buSzPts val="1440"/>
              <a:buNone/>
            </a:pPr>
            <a:r>
              <a:rPr lang="sr-Latn-RS" sz="1800">
                <a:solidFill>
                  <a:srgbClr val="244061"/>
                </a:solidFill>
                <a:latin typeface="Courier New"/>
                <a:ea typeface="Courier New"/>
                <a:cs typeface="Courier New"/>
                <a:sym typeface="Courier New"/>
              </a:rPr>
              <a:t>{{ime}}, {{datum}}, {{ime + ‘ ‘ + prezime}}</a:t>
            </a:r>
            <a:endParaRPr sz="1800">
              <a:solidFill>
                <a:srgbClr val="2440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342900" rtl="0" algn="l">
              <a:spcBef>
                <a:spcPts val="520"/>
              </a:spcBef>
              <a:spcAft>
                <a:spcPts val="0"/>
              </a:spcAft>
              <a:buClr>
                <a:srgbClr val="6F6185"/>
              </a:buClr>
              <a:buSzPts val="2080"/>
              <a:buChar char="●"/>
            </a:pPr>
            <a:r>
              <a:rPr lang="sr-Latn-RS" sz="2600"/>
              <a:t>Direktive, petlje, blokovi različitih vrsta se definišu sa </a:t>
            </a:r>
            <a:r>
              <a:rPr lang="sr-Latn-RS" sz="2600">
                <a:solidFill>
                  <a:srgbClr val="244061"/>
                </a:solidFill>
                <a:latin typeface="Courier New"/>
                <a:ea typeface="Courier New"/>
                <a:cs typeface="Courier New"/>
                <a:sym typeface="Courier New"/>
              </a:rPr>
              <a:t>{%   %}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318" name="Google Shape;318;p24"/>
          <p:cNvSpPr txBox="1"/>
          <p:nvPr>
            <p:ph idx="1" type="body"/>
          </p:nvPr>
        </p:nvSpPr>
        <p:spPr>
          <a:xfrm>
            <a:off x="467544" y="1556792"/>
            <a:ext cx="82296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Primer 1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FileSystemLoader je klasa koja definiše template loader. Klasa obezbeđuje učitavanje šablona iz definisanog direktorijuma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 sz="2600"/>
              <a:t>Klasa Environment je osnovna komponenta Jinja obrađivača šablona kojom se vrši učitavanje pojedinačnih šablona </a:t>
            </a:r>
            <a:endParaRPr sz="2600">
              <a:solidFill>
                <a:srgbClr val="2440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325" name="Google Shape;325;p25"/>
          <p:cNvSpPr txBox="1"/>
          <p:nvPr>
            <p:ph idx="1" type="body"/>
          </p:nvPr>
        </p:nvSpPr>
        <p:spPr>
          <a:xfrm>
            <a:off x="467544" y="1124744"/>
            <a:ext cx="8229600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Jinja – uslovno generisanje koda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Definicija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lang="sr-Latn-RS"/>
              <a:t>		</a:t>
            </a:r>
            <a:r>
              <a:rPr lang="sr-Latn-RS">
                <a:solidFill>
                  <a:srgbClr val="244061"/>
                </a:solidFill>
                <a:latin typeface="Courier New"/>
                <a:ea typeface="Courier New"/>
                <a:cs typeface="Courier New"/>
                <a:sym typeface="Courier New"/>
              </a:rPr>
              <a:t>{% if uslov %}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lang="sr-Latn-RS">
                <a:solidFill>
                  <a:srgbClr val="244061"/>
                </a:solidFill>
                <a:latin typeface="Courier New"/>
                <a:ea typeface="Courier New"/>
                <a:cs typeface="Courier New"/>
                <a:sym typeface="Courier New"/>
              </a:rPr>
              <a:t>		{% elif uslov2 %}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lang="sr-Latn-RS">
                <a:solidFill>
                  <a:srgbClr val="244061"/>
                </a:solidFill>
                <a:latin typeface="Courier New"/>
                <a:ea typeface="Courier New"/>
                <a:cs typeface="Courier New"/>
                <a:sym typeface="Courier New"/>
              </a:rPr>
              <a:t>		...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lang="sr-Latn-RS">
                <a:solidFill>
                  <a:srgbClr val="244061"/>
                </a:solidFill>
                <a:latin typeface="Courier New"/>
                <a:ea typeface="Courier New"/>
                <a:cs typeface="Courier New"/>
                <a:sym typeface="Courier New"/>
              </a:rPr>
              <a:t>		{% elif uslovn %}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lang="sr-Latn-RS">
                <a:solidFill>
                  <a:srgbClr val="244061"/>
                </a:solidFill>
                <a:latin typeface="Courier New"/>
                <a:ea typeface="Courier New"/>
                <a:cs typeface="Courier New"/>
                <a:sym typeface="Courier New"/>
              </a:rPr>
              <a:t>		{% else %}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r>
              <a:rPr lang="sr-Latn-RS">
                <a:solidFill>
                  <a:srgbClr val="244061"/>
                </a:solidFill>
                <a:latin typeface="Courier New"/>
                <a:ea typeface="Courier New"/>
                <a:cs typeface="Courier New"/>
                <a:sym typeface="Courier New"/>
              </a:rPr>
              <a:t>		{% endif %}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332" name="Google Shape;332;p26"/>
          <p:cNvSpPr txBox="1"/>
          <p:nvPr>
            <p:ph idx="1" type="body"/>
          </p:nvPr>
        </p:nvSpPr>
        <p:spPr>
          <a:xfrm>
            <a:off x="467544" y="1124744"/>
            <a:ext cx="8229600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Jinja – petlja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Definiše se sa  </a:t>
            </a:r>
            <a:r>
              <a:rPr lang="sr-Latn-RS">
                <a:solidFill>
                  <a:srgbClr val="244061"/>
                </a:solidFill>
                <a:latin typeface="Courier New"/>
                <a:ea typeface="Courier New"/>
                <a:cs typeface="Courier New"/>
                <a:sym typeface="Courier New"/>
              </a:rPr>
              <a:t>{% for a in colection %}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rPr lang="sr-Latn-RS"/>
              <a:t>Primer: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lang="sr-Latn-RS" sz="2000">
                <a:solidFill>
                  <a:srgbClr val="244061"/>
                </a:solidFill>
                <a:latin typeface="Courier New"/>
                <a:ea typeface="Courier New"/>
                <a:cs typeface="Courier New"/>
                <a:sym typeface="Courier New"/>
              </a:rPr>
              <a:t>{% for f in functions %}</a:t>
            </a:r>
            <a:br>
              <a:rPr lang="sr-Latn-RS" sz="2000">
                <a:solidFill>
                  <a:srgbClr val="24406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sr-Latn-RS" sz="2000">
                <a:solidFill>
                  <a:srgbClr val="244061"/>
                </a:solidFill>
                <a:latin typeface="Courier New"/>
                <a:ea typeface="Courier New"/>
                <a:cs typeface="Courier New"/>
                <a:sym typeface="Courier New"/>
              </a:rPr>
              <a:t>{{f.return_type}} {{f.name}}();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lang="sr-Latn-RS" sz="2000">
                <a:solidFill>
                  <a:srgbClr val="244061"/>
                </a:solidFill>
                <a:latin typeface="Courier New"/>
                <a:ea typeface="Courier New"/>
                <a:cs typeface="Courier New"/>
                <a:sym typeface="Courier New"/>
              </a:rPr>
              <a:t>{% endfor %}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U okviru petlje može se koristiti promenljiva loop koja daje informacije o izvršavanju petlje: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>
                <a:latin typeface="Courier New"/>
                <a:ea typeface="Courier New"/>
                <a:cs typeface="Courier New"/>
                <a:sym typeface="Courier New"/>
              </a:rPr>
              <a:t>loop.first</a:t>
            </a:r>
            <a:r>
              <a:rPr lang="sr-Latn-RS"/>
              <a:t> – da li je prva iteracija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>
                <a:latin typeface="Courier New"/>
                <a:ea typeface="Courier New"/>
                <a:cs typeface="Courier New"/>
                <a:sym typeface="Courier New"/>
              </a:rPr>
              <a:t>loop.last</a:t>
            </a:r>
            <a:r>
              <a:rPr lang="sr-Latn-RS"/>
              <a:t> – da li je poslednja iteracija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>
                <a:latin typeface="Courier New"/>
                <a:ea typeface="Courier New"/>
                <a:cs typeface="Courier New"/>
                <a:sym typeface="Courier New"/>
              </a:rPr>
              <a:t>loop.length</a:t>
            </a:r>
            <a:r>
              <a:rPr lang="sr-Latn-RS"/>
              <a:t> – koliko iteracija ukupno ima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>
                <a:latin typeface="Courier New"/>
                <a:ea typeface="Courier New"/>
                <a:cs typeface="Courier New"/>
                <a:sym typeface="Courier New"/>
              </a:rPr>
              <a:t>loop.index</a:t>
            </a:r>
            <a:r>
              <a:rPr lang="sr-Latn-RS"/>
              <a:t> – redni broj tekuće iteracije</a:t>
            </a:r>
            <a:br>
              <a:rPr lang="sr-Latn-RS"/>
            </a:br>
            <a:br>
              <a:rPr lang="sr-Latn-RS"/>
            </a:br>
            <a:br>
              <a:rPr lang="sr-Latn-RS"/>
            </a:br>
            <a:br>
              <a:rPr lang="sr-Latn-RS"/>
            </a:br>
            <a:endParaRPr>
              <a:solidFill>
                <a:srgbClr val="2440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339" name="Google Shape;339;p27"/>
          <p:cNvSpPr txBox="1"/>
          <p:nvPr>
            <p:ph idx="1" type="body"/>
          </p:nvPr>
        </p:nvSpPr>
        <p:spPr>
          <a:xfrm>
            <a:off x="467544" y="1124744"/>
            <a:ext cx="82296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Primer petlje</a:t>
            </a:r>
            <a:endParaRPr b="1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None/>
            </a:pPr>
            <a:br>
              <a:rPr lang="sr-Latn-RS"/>
            </a:br>
            <a:br>
              <a:rPr lang="sr-Latn-RS"/>
            </a:br>
            <a:br>
              <a:rPr lang="sr-Latn-RS"/>
            </a:br>
            <a:br>
              <a:rPr lang="sr-Latn-RS"/>
            </a:br>
            <a:endParaRPr>
              <a:solidFill>
                <a:srgbClr val="24406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27"/>
          <p:cNvSpPr txBox="1"/>
          <p:nvPr/>
        </p:nvSpPr>
        <p:spPr>
          <a:xfrm>
            <a:off x="827584" y="2642136"/>
            <a:ext cx="7560840" cy="193899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{% for f in functions %}</a:t>
            </a:r>
            <a:br>
              <a:rPr lang="sr-Latn-RS" sz="20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sr-Latn-RS" sz="20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    {{f.return_type}} {{f.name}}();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    {% if loop.index is divisibleby 3 %}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       /* Komentar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    {% endif %}</a:t>
            </a:r>
            <a:br>
              <a:rPr lang="sr-Latn-RS" sz="2000">
                <a:solidFill>
                  <a:srgbClr val="B0141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sr-Latn-RS" sz="20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{% endfor %}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347" name="Google Shape;347;p28"/>
          <p:cNvSpPr txBox="1"/>
          <p:nvPr>
            <p:ph idx="1" type="body"/>
          </p:nvPr>
        </p:nvSpPr>
        <p:spPr>
          <a:xfrm>
            <a:off x="395536" y="1196752"/>
            <a:ext cx="8229600" cy="230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Uklanjanje praznih mesta</a:t>
            </a:r>
            <a:endParaRPr b="1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Postiže se dodavanjem znaka “-” u okviru oznaka bloka: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rPr lang="sr-Latn-RS">
                <a:latin typeface="Consolas"/>
                <a:ea typeface="Consolas"/>
                <a:cs typeface="Consolas"/>
                <a:sym typeface="Consolas"/>
              </a:rPr>
              <a:t>{%- for p in parameters -%}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Primer:</a:t>
            </a:r>
            <a:endParaRPr/>
          </a:p>
          <a:p>
            <a:pPr indent="-173990" lvl="1" marL="742950" rtl="0" algn="l"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sp>
        <p:nvSpPr>
          <p:cNvPr id="348" name="Google Shape;348;p28"/>
          <p:cNvSpPr txBox="1"/>
          <p:nvPr/>
        </p:nvSpPr>
        <p:spPr>
          <a:xfrm>
            <a:off x="827584" y="3501008"/>
            <a:ext cx="7560840" cy="101566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>
                <a:solidFill>
                  <a:srgbClr val="B01414"/>
                </a:solidFill>
                <a:latin typeface="Consolas"/>
                <a:ea typeface="Consolas"/>
                <a:cs typeface="Consolas"/>
                <a:sym typeface="Consolas"/>
              </a:rPr>
              <a:t>{% </a:t>
            </a:r>
            <a:r>
              <a:rPr lang="sr-Latn-RS" sz="2000">
                <a:solidFill>
                  <a:srgbClr val="B8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sr-Latn-R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sr-Latn-RS" sz="2000">
                <a:solidFill>
                  <a:srgbClr val="B8000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sr-Latn-R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seq -</a:t>
            </a:r>
            <a:r>
              <a:rPr lang="sr-Latn-RS" sz="2000">
                <a:solidFill>
                  <a:srgbClr val="B01414"/>
                </a:solidFill>
                <a:latin typeface="Consolas"/>
                <a:ea typeface="Consolas"/>
                <a:cs typeface="Consolas"/>
                <a:sym typeface="Consolas"/>
              </a:rPr>
              <a:t>%}</a:t>
            </a:r>
            <a:br>
              <a:rPr lang="sr-Latn-RS" sz="2000">
                <a:solidFill>
                  <a:srgbClr val="B0141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sr-Latn-RS" sz="2000">
                <a:solidFill>
                  <a:srgbClr val="B01414"/>
                </a:solidFill>
                <a:latin typeface="Consolas"/>
                <a:ea typeface="Consolas"/>
                <a:cs typeface="Consolas"/>
                <a:sym typeface="Consolas"/>
              </a:rPr>
              <a:t>{{ </a:t>
            </a:r>
            <a:r>
              <a:rPr lang="sr-Latn-R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sr-Latn-RS" sz="2000">
                <a:solidFill>
                  <a:srgbClr val="B01414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br>
              <a:rPr lang="sr-Latn-RS" sz="2000">
                <a:solidFill>
                  <a:srgbClr val="B0141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sr-Latn-RS" sz="2000">
                <a:solidFill>
                  <a:srgbClr val="B01414"/>
                </a:solidFill>
                <a:latin typeface="Consolas"/>
                <a:ea typeface="Consolas"/>
                <a:cs typeface="Consolas"/>
                <a:sym typeface="Consolas"/>
              </a:rPr>
              <a:t>{%</a:t>
            </a:r>
            <a:r>
              <a:rPr lang="sr-Latn-R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sr-Latn-RS" sz="2000">
                <a:solidFill>
                  <a:srgbClr val="B80000"/>
                </a:solidFill>
                <a:latin typeface="Consolas"/>
                <a:ea typeface="Consolas"/>
                <a:cs typeface="Consolas"/>
                <a:sym typeface="Consolas"/>
              </a:rPr>
              <a:t>endfor </a:t>
            </a:r>
            <a:r>
              <a:rPr lang="sr-Latn-RS" sz="2000">
                <a:solidFill>
                  <a:srgbClr val="B01414"/>
                </a:solidFill>
                <a:latin typeface="Consolas"/>
                <a:ea typeface="Consolas"/>
                <a:cs typeface="Consolas"/>
                <a:sym typeface="Consolas"/>
              </a:rPr>
              <a:t>%}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28"/>
          <p:cNvSpPr/>
          <p:nvPr/>
        </p:nvSpPr>
        <p:spPr>
          <a:xfrm>
            <a:off x="467544" y="4797152"/>
            <a:ext cx="806489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F6185"/>
              </a:buClr>
              <a:buSzPts val="2080"/>
              <a:buFont typeface="Noto Sans Symbols"/>
              <a:buChar char="●"/>
            </a:pPr>
            <a:r>
              <a:rPr lang="sr-Latn-R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Ukoliko sekvencu čine brojevi od 1 do 9, rezltat će biti niz 123456789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/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356" name="Google Shape;356;p29"/>
          <p:cNvSpPr txBox="1"/>
          <p:nvPr>
            <p:ph idx="1" type="body"/>
          </p:nvPr>
        </p:nvSpPr>
        <p:spPr>
          <a:xfrm>
            <a:off x="395536" y="1628800"/>
            <a:ext cx="8229600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Uključivanje drugih šablona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Vrši se direktivom include i navođenjem imena šablona unutar apostrofa: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rPr lang="sr-Latn-RS">
                <a:latin typeface="Consolas"/>
                <a:ea typeface="Consolas"/>
                <a:cs typeface="Consolas"/>
                <a:sym typeface="Consolas"/>
              </a:rPr>
              <a:t>{% include ‘ime.template’ %}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Šabloni koji se uključuju moraju biti dostupni. Dostupnost je definisana prilikom postavljanja okruženja za generisanje koda (loader i environment)</a:t>
            </a:r>
            <a:endParaRPr/>
          </a:p>
          <a:p>
            <a:pPr indent="-173990" lvl="1" marL="742950" rtl="0" algn="l"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159" name="Google Shape;15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Osnovna Ideja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Model razmatranog sistema na </a:t>
            </a:r>
            <a:r>
              <a:rPr b="1" lang="sr-Latn-RS"/>
              <a:t>visokom nivou apstrakcije</a:t>
            </a:r>
            <a:r>
              <a:rPr lang="sr-Latn-RS"/>
              <a:t> se tretira kao deo implementacije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b="1" lang="sr-Latn-RS"/>
              <a:t>Automatizovanim postupcima</a:t>
            </a:r>
            <a:r>
              <a:rPr lang="sr-Latn-RS"/>
              <a:t>, model se prevodi na programski kod koji se izvršava na ciljnoj platformi ili se interpretira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363" name="Google Shape;363;p30"/>
          <p:cNvSpPr txBox="1"/>
          <p:nvPr>
            <p:ph idx="1" type="body"/>
          </p:nvPr>
        </p:nvSpPr>
        <p:spPr>
          <a:xfrm>
            <a:off x="395536" y="1124744"/>
            <a:ext cx="8229600" cy="252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Makroi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Ukoliko postoji deo koda koji se ponavlja u više šablona onda se ovakvi delovi mogu smestiti u posebne šablone i definisati kao makroi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Primer:</a:t>
            </a:r>
            <a:endParaRPr/>
          </a:p>
        </p:txBody>
      </p:sp>
      <p:sp>
        <p:nvSpPr>
          <p:cNvPr id="364" name="Google Shape;364;p30"/>
          <p:cNvSpPr txBox="1"/>
          <p:nvPr/>
        </p:nvSpPr>
        <p:spPr>
          <a:xfrm>
            <a:off x="971600" y="3356992"/>
            <a:ext cx="7560840" cy="101566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{%- macro header(f) -%}</a:t>
            </a:r>
            <a:b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{{f.return_type}} {{f.name}}()</a:t>
            </a:r>
            <a:b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{%- endmacro %}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395536" y="4581128"/>
            <a:ext cx="8229600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185"/>
              </a:buClr>
              <a:buSzPts val="2080"/>
              <a:buFont typeface="Noto Sans Symbols"/>
              <a:buChar char="●"/>
            </a:pPr>
            <a:r>
              <a:rPr b="0" i="0" lang="sr-Latn-R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Neka se ovaj makro nalazi u šablonu utils.template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/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372" name="Google Shape;372;p31"/>
          <p:cNvSpPr txBox="1"/>
          <p:nvPr>
            <p:ph idx="1" type="body"/>
          </p:nvPr>
        </p:nvSpPr>
        <p:spPr>
          <a:xfrm>
            <a:off x="471736" y="764704"/>
            <a:ext cx="8229600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Makroi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Korišćenje prethodnog makroa iz drugog šablona predstavljano je primerom:</a:t>
            </a:r>
            <a:endParaRPr/>
          </a:p>
        </p:txBody>
      </p:sp>
      <p:sp>
        <p:nvSpPr>
          <p:cNvPr id="373" name="Google Shape;373;p31"/>
          <p:cNvSpPr txBox="1"/>
          <p:nvPr/>
        </p:nvSpPr>
        <p:spPr>
          <a:xfrm>
            <a:off x="971600" y="2132856"/>
            <a:ext cx="7560840" cy="193899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{% set template = "utils.template" %}</a:t>
            </a:r>
            <a:b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{% from template import </a:t>
            </a:r>
            <a:r>
              <a:rPr lang="sr-Latn-RS" sz="2000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%}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{% for f in functions %}</a:t>
            </a:r>
            <a:b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{{</a:t>
            </a:r>
            <a:r>
              <a:rPr lang="sr-Latn-RS" sz="2000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header(f)</a:t>
            </a:r>
            <a: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}};</a:t>
            </a:r>
            <a:b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{% endfor %}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31"/>
          <p:cNvSpPr txBox="1"/>
          <p:nvPr/>
        </p:nvSpPr>
        <p:spPr>
          <a:xfrm>
            <a:off x="471736" y="4221088"/>
            <a:ext cx="8229600" cy="2132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6185"/>
              </a:buClr>
              <a:buSzPts val="2080"/>
              <a:buFont typeface="Noto Sans Symbols"/>
              <a:buChar char="●"/>
            </a:pPr>
            <a:r>
              <a:rPr b="0" i="0" lang="sr-Latn-R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Makrou su dostupni samo podaci koji</a:t>
            </a:r>
            <a:r>
              <a:rPr b="0" i="0" lang="sr-Latn-R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 se proslede kao paramatri. Ukoliko se svi podaci trenutnog šablona žele učiniti dostupni makrou podrebno je uključiti makro sa atributom “</a:t>
            </a:r>
            <a:r>
              <a:rPr b="0" i="0" lang="sr-Latn-R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context</a:t>
            </a:r>
            <a:r>
              <a:rPr b="0" i="0" lang="sr-Latn-R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 txBox="1"/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381" name="Google Shape;381;p32"/>
          <p:cNvSpPr txBox="1"/>
          <p:nvPr>
            <p:ph idx="1" type="body"/>
          </p:nvPr>
        </p:nvSpPr>
        <p:spPr>
          <a:xfrm>
            <a:off x="471736" y="764704"/>
            <a:ext cx="8229600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Makroi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Primer dinamičkog učitavanja makroa:</a:t>
            </a:r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971600" y="2132856"/>
            <a:ext cx="7560840" cy="255454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{% for f in functions %}</a:t>
            </a:r>
            <a:b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{% set template = </a:t>
            </a:r>
            <a:r>
              <a:rPr lang="sr-Latn-RS" sz="2000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f.name + '.template' </a:t>
            </a:r>
            <a: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%}</a:t>
            </a:r>
            <a:b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{% from template import function_prototype with context %}</a:t>
            </a:r>
            <a:b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{{function_prototype(f)}}</a:t>
            </a:r>
            <a:b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{% from template import function </a:t>
            </a:r>
            <a:r>
              <a:rPr lang="sr-Latn-RS" sz="2000">
                <a:solidFill>
                  <a:srgbClr val="205867"/>
                </a:solidFill>
                <a:latin typeface="Consolas"/>
                <a:ea typeface="Consolas"/>
                <a:cs typeface="Consolas"/>
                <a:sym typeface="Consolas"/>
              </a:rPr>
              <a:t>with context</a:t>
            </a:r>
            <a: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%}</a:t>
            </a:r>
            <a:b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{{function(f)}}</a:t>
            </a:r>
            <a:b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sr-Latn-R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{% endfor %}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/>
          <p:nvPr>
            <p:ph type="title"/>
          </p:nvPr>
        </p:nvSpPr>
        <p:spPr>
          <a:xfrm>
            <a:off x="84138" y="-24"/>
            <a:ext cx="792003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389" name="Google Shape;389;p33"/>
          <p:cNvSpPr txBox="1"/>
          <p:nvPr>
            <p:ph idx="1" type="body"/>
          </p:nvPr>
        </p:nvSpPr>
        <p:spPr>
          <a:xfrm>
            <a:off x="471736" y="1196752"/>
            <a:ext cx="82296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Zadaci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Proširiti example 2 tako da se generiše i include sekcija i pozivi funkcija u okviru main-a.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Proširiti example 2 tako da se generišu parametri metoda.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Proširiti example 2 tako da se prototipovi funkcija generišu u datoteci func.h a funkcije u datoteci</a:t>
            </a:r>
            <a:br>
              <a:rPr lang="sr-Latn-RS"/>
            </a:br>
            <a:r>
              <a:rPr lang="sr-Latn-RS"/>
              <a:t>func.c.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Proširiti example 2 tako da se svaka funkcija i njen prototip generišu u posebnoj datoteci.</a:t>
            </a:r>
            <a:br>
              <a:rPr lang="sr-Latn-RS"/>
            </a:br>
            <a:br>
              <a:rPr lang="sr-Latn-RS"/>
            </a:b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Podizanje nivoa apstrakcije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Apstrakcija – proces zanemarivanja nebitnih informacija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Podizanjem nivoa apstrakcije smanjuje se složenost: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/>
              <a:t>Jezici treće generacije su značajno povećali produktivnost u odnosu na asembler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/>
              <a:t>OO nisu značajno uticali na produktivnost u odnosu na BASIC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/>
              <a:t>Jezici specifični za domen (DSL) takođe značajno povećavaju produktivnost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171" name="Google Shape;171;p5"/>
          <p:cNvSpPr txBox="1"/>
          <p:nvPr>
            <p:ph idx="1" type="body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Poređenje modela različitih nivoa apstrakcije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Model na niskom nivou apstrakcije: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/>
              <a:t>Bavi se implementacionim detaljima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/>
              <a:t>Često se jedna klasa u modelu mapira na jednu klasu u okviru programskog koda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Model na visokom nivou apstrakcije: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/>
              <a:t>Bavi se spacifikacijom kategorija razmatranog sistema i njihovim međusobnim odnosima na znatno višem nivou u odnosu na programski kod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sr-Latn-RS"/>
              <a:t>Poželjno je da se jedan pojam iz domena problema mapira na jedan element modela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457200" y="1772816"/>
            <a:ext cx="82296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Model u kontekstu MDE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Model predstavlja opis sistema ili njegovog dela zapisan korišćenjem </a:t>
            </a:r>
            <a:r>
              <a:rPr i="1" lang="sr-Latn-RS"/>
              <a:t>dobro definisanog jezika</a:t>
            </a:r>
            <a:r>
              <a:rPr lang="sr-Latn-RS"/>
              <a:t> koji podržava automatsku interpretaciju od strane račnara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457200" y="1772816"/>
            <a:ext cx="8229600" cy="3168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Dobro definisan jezik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Apstraktna sintaksa (metamodel)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Konkretna sintaksa (notacija, prezentacija)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Semantika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190" name="Google Shape;190;p8"/>
          <p:cNvSpPr txBox="1"/>
          <p:nvPr>
            <p:ph idx="1" type="body"/>
          </p:nvPr>
        </p:nvSpPr>
        <p:spPr>
          <a:xfrm>
            <a:off x="457200" y="1268760"/>
            <a:ext cx="822960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Apstratna sintaksa – metamodel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Metamodel je apstraktna sintaksa jezika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Metamodel možemo posmatrati i kao model strukture jezika (tj. model je instanca metamodela u određenom domenu)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Definiše osnovne koncepte jezika i njihove međusobne relacije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Model predstavlja apstrakciju realnog sistema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sr-Latn-RS"/>
              <a:t>Metamodel je eksplicitna specifikacija apstrakcije –  definiše načine na koji se apstrakcija obavlja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91425" spcFirstLastPara="1" rIns="91425" wrap="square" tIns="72000">
            <a:norm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Generisanje koda</a:t>
            </a:r>
            <a:endParaRPr/>
          </a:p>
        </p:txBody>
      </p:sp>
      <p:sp>
        <p:nvSpPr>
          <p:cNvPr id="197" name="Google Shape;197;p9"/>
          <p:cNvSpPr txBox="1"/>
          <p:nvPr>
            <p:ph idx="1" type="body"/>
          </p:nvPr>
        </p:nvSpPr>
        <p:spPr>
          <a:xfrm>
            <a:off x="457200" y="1268760"/>
            <a:ext cx="8229600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sr-Latn-RS"/>
              <a:t>Primer 1: Deo pojednostavljenog metamodela UML dijagrama klasa</a:t>
            </a:r>
            <a:endParaRPr/>
          </a:p>
        </p:txBody>
      </p:sp>
      <p:sp>
        <p:nvSpPr>
          <p:cNvPr descr="https://enastava.io/courses/83/files/6603/course%20files/C.%20Generisanje%20koda/0/predavanja/Slike/uml_meta.png" id="198" name="Google Shape;198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l_meta.png" id="199" name="Google Shape;1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5968" y="2630057"/>
            <a:ext cx="6692064" cy="231111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T-RK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2011-11-09T07:48:25Z</dcterms:created>
  <dc:creator>Jelena Kovac</dc:creator>
</cp:coreProperties>
</file>