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Arial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rialBlack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2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2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2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2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2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2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logo RT-RK" id="47" name="Google Shape;4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2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2"/>
          <p:cNvSpPr txBox="1"/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F6185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EFB100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2706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F6185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EFB1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Slide" showMasterSp="0">
  <p:cSld name="Contac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T-RK.png" id="61" name="Google Shape;6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63" name="Google Shape;63;p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4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66" name="Google Shape;66;p4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4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4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4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4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4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4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4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4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4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4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/>
          </a:p>
        </p:txBody>
      </p:sp>
      <p:sp>
        <p:nvSpPr>
          <p:cNvPr id="82" name="Google Shape;8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080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1008063"/>
          </a:xfrm>
          <a:custGeom>
            <a:rect b="b" l="l" r="r" t="t"/>
            <a:pathLst>
              <a:path extrusionOk="0" h="1000084" w="628654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cap="flat" cmpd="sng" w="25400">
            <a:solidFill>
              <a:srgbClr val="6F61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 rot="326911">
            <a:off x="3820" y="485493"/>
            <a:ext cx="9148006" cy="1231358"/>
            <a:chOff x="-23" y="779"/>
            <a:chExt cx="15127" cy="2313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rect b="b" l="l" r="r" t="t"/>
                <a:pathLst>
                  <a:path extrusionOk="0" h="423" w="3171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1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1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rect b="b" l="l" r="r" t="t"/>
                  <a:pathLst>
                    <a:path extrusionOk="0" h="426" w="3171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1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rect b="b" l="l" r="r" t="t"/>
                  <a:pathLst>
                    <a:path extrusionOk="0" h="423" w="3171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6256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1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rect b="b" l="l" r="r" t="t"/>
                  <a:pathLst>
                    <a:path extrusionOk="0" h="427" w="3171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1"/>
            <p:cNvSpPr/>
            <p:nvPr/>
          </p:nvSpPr>
          <p:spPr>
            <a:xfrm>
              <a:off x="-16" y="937"/>
              <a:ext cx="15120" cy="2114"/>
            </a:xfrm>
            <a:custGeom>
              <a:rect b="b" l="l" r="r" t="t"/>
              <a:pathLst>
                <a:path extrusionOk="0" h="441" w="317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cap="flat" cmpd="sng" w="9525">
              <a:solidFill>
                <a:srgbClr val="6256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T-RK_za_ppt_template.png" id="23" name="Google Shape;23;p1"/>
          <p:cNvPicPr preferRelativeResize="0"/>
          <p:nvPr/>
        </p:nvPicPr>
        <p:blipFill rotWithShape="1">
          <a:blip r:embed="rId1">
            <a:alphaModFix/>
          </a:blip>
          <a:srcRect b="42508" l="0" r="0" t="0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300" u="none" cap="none" strike="noStrik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codec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legacy.python.org/dev/peps/pep-0008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ctrTitle"/>
          </p:nvPr>
        </p:nvSpPr>
        <p:spPr>
          <a:xfrm>
            <a:off x="457200" y="1425575"/>
            <a:ext cx="5399088" cy="214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</a:t>
            </a:r>
            <a:br>
              <a:rPr lang="en-US"/>
            </a:br>
            <a:br>
              <a:rPr lang="en-US"/>
            </a:br>
            <a:r>
              <a:rPr lang="en-US"/>
              <a:t>PYTHON JEZIKA</a:t>
            </a:r>
            <a:br>
              <a:rPr lang="en-US"/>
            </a:br>
            <a:endParaRPr/>
          </a:p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457200" y="3351213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4. dan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Putanje i nalaženje modula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 importovanju se vrši pretraga za traženim modulom.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Lista direktorijuma u kojima se vrši pretraga se nalazi u sys.path.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Prvi direktorijum koji se pretražuje je trenutni , CWD.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Kako je sys.path obična lista, može se dodati putanja za pretragu.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Postoji podrška za arhive.</a:t>
            </a:r>
            <a:endParaRPr sz="2400"/>
          </a:p>
        </p:txBody>
      </p:sp>
      <p:sp>
        <p:nvSpPr>
          <p:cNvPr id="214" name="Google Shape;214;p23"/>
          <p:cNvSpPr txBox="1"/>
          <p:nvPr/>
        </p:nvSpPr>
        <p:spPr>
          <a:xfrm>
            <a:off x="899592" y="4941168"/>
            <a:ext cx="7416824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sys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sys.path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sys.path.append("neka_putanja")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sys.path.append("zipovani_moduli.zip") sys.path.append("zipovani_moduli.zip/lib/")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Paketi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Nekad je zgodno module organizovati u pakete, čime formiramo biblioteke.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Tematski slični moduli se grupišu u pakete čime se smanjuje problem s namespace-ovima.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Paket je u Pythonu predstavljen direktorijumom.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Paketi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Svaki paket sadrži </a:t>
            </a:r>
            <a:r>
              <a:rPr i="1" lang="en-US" sz="2400"/>
              <a:t>__init__.py </a:t>
            </a:r>
            <a:r>
              <a:rPr lang="en-US" sz="2400"/>
              <a:t>fajl, module i/ili podpakete.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__init__.py </a:t>
            </a:r>
            <a:r>
              <a:rPr lang="en-US" sz="2400"/>
              <a:t>može da sadrži kod za inicijalizaciju paketa, a može i da bude prazan.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Biva pokrenut pri prvom importovanju modula iz paketa.</a:t>
            </a:r>
            <a:endParaRPr sz="2400"/>
          </a:p>
        </p:txBody>
      </p:sp>
      <p:sp>
        <p:nvSpPr>
          <p:cNvPr id="227" name="Google Shape;227;p25"/>
          <p:cNvSpPr txBox="1"/>
          <p:nvPr/>
        </p:nvSpPr>
        <p:spPr>
          <a:xfrm>
            <a:off x="899592" y="4149080"/>
            <a:ext cx="7416824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Paket.PodPaket.modul1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Paket.PodPaket.modul1.Klasa()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Paket.PodPaket.modul2 as modul2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= modul2.Klasa()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043608" y="2780928"/>
            <a:ext cx="677909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IO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Argumenti, okruženje, fajlovi, serijalizacija</a:t>
            </a:r>
            <a:endParaRPr b="1" sz="24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043608" y="1484784"/>
            <a:ext cx="677909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Komandna linija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Uobičajeno je da programi pri pokretanju primaju argumente sa kompandne linije.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Python interpreter argumente komandne linije smesta u </a:t>
            </a:r>
            <a:r>
              <a:rPr i="1" lang="en-US" sz="2400"/>
              <a:t>sys.args</a:t>
            </a:r>
            <a:r>
              <a:rPr lang="en-US" sz="2400"/>
              <a:t> listu.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Argumentima pristupamo kao i bilo kojoj drugoj listi: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259632" y="4581128"/>
            <a:ext cx="6552728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sys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len(sys.args) != 2: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"Usage: %s &lt;n&gt;"%sys.args[0]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"%s"%hex(int(sys.args[1]))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043608" y="1484784"/>
            <a:ext cx="677909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67544" y="1412776"/>
            <a:ext cx="8136904" cy="45243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sys from optparse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OptionParser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#debug poruke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debug(msg,verbose):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if verbose: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msg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#dodavanje opcija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parser = OptionParser()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parser.add_option("-i", "--input",action="store",dest="input_file",help="Ulazni fajl") parser.add_option("-o", "--output",action="store",dest="output_file",help="Izlazni fajl") parser.add_option("-v", "--verbose", action="store_true",dest="debug",help="Verbosity") parser.set_defaults(debug=False)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#parsiranje opcija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opts,args = parser.parse_args()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#ako opcije nisu zadane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opts.input_file == None or opts.output_file == None: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parser.print_help()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sys.exit(0)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043608" y="1484784"/>
            <a:ext cx="677909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67544" y="1412776"/>
            <a:ext cx="8136904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#sam program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f1 = open(opts.input_file,"rb")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debug("Reading file...",opts.debug)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d1 = f1.read()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f1.close()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debug("Inverting data...",opts.debug)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d2 = d1[::-1]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debug("Writing file...",opts.debug)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open(opts.output_file,"wb") as f2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f2.write(d2)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debug("Wrote file",opts.debug)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43608" y="1124744"/>
            <a:ext cx="677909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Promenljive okruženja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Često je neophodno pročitati promenljive okruženja kao što su PATH, USER ili neke specifičnije.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modulu </a:t>
            </a:r>
            <a:r>
              <a:rPr i="1" lang="en-US" sz="2400"/>
              <a:t>os</a:t>
            </a:r>
            <a:r>
              <a:rPr lang="en-US" sz="2400"/>
              <a:t> rečnik </a:t>
            </a:r>
            <a:r>
              <a:rPr i="1" lang="en-US" sz="2400"/>
              <a:t>environ</a:t>
            </a:r>
            <a:r>
              <a:rPr lang="en-US" sz="2400"/>
              <a:t> sadrži promenljive okruženja.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Pošto je u pitanju rečnik, nove promenljive dodajemo lako: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1259632" y="3645024"/>
            <a:ext cx="6552728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os.environ["PATH"]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os.environ["USER"]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259632" y="5262299"/>
            <a:ext cx="6552728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os.environ["PATH"]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os.environ["NOVA_PROMENLJIVA"] = "NOVA_PROM_OKRUZENJA"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043608" y="980728"/>
            <a:ext cx="6779096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Rukovanje fajlovima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Fajlovima se rukuje ugradjenom funkcijom </a:t>
            </a:r>
            <a:r>
              <a:rPr i="1" lang="en-US" sz="2400"/>
              <a:t>open(filename,options)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opcijama specificiramo koji način pristupa želimo: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Oznaka 	Značenje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r 	</a:t>
            </a:r>
            <a:r>
              <a:rPr lang="en-US" sz="2200"/>
              <a:t>		read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w 	</a:t>
            </a:r>
            <a:r>
              <a:rPr lang="en-US" sz="2200"/>
              <a:t>		write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a </a:t>
            </a:r>
            <a:r>
              <a:rPr lang="en-US" sz="2200"/>
              <a:t>			append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b</a:t>
            </a:r>
            <a:r>
              <a:rPr lang="en-US" sz="2200"/>
              <a:t> 			binary file - modifikator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+ </a:t>
            </a:r>
            <a:r>
              <a:rPr lang="en-US" sz="2200"/>
              <a:t>			update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- </a:t>
            </a:r>
            <a:r>
              <a:rPr lang="en-US" sz="2200"/>
              <a:t>			modifikator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i="1" lang="en-US" sz="2200"/>
              <a:t>U 	</a:t>
            </a:r>
            <a:r>
              <a:rPr lang="en-US" sz="2200"/>
              <a:t>		newline modifikator</a:t>
            </a:r>
            <a:endParaRPr sz="2200"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23528" y="980728"/>
            <a:ext cx="8568952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Pregled metoda fajl objekta</a:t>
            </a:r>
            <a:endParaRPr b="1"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1" lang="en-US" sz="2000"/>
              <a:t>Metoda 		Značenje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file.read([n]) </a:t>
            </a:r>
            <a:r>
              <a:rPr lang="en-US" sz="2000"/>
              <a:t>		Čitanje n bajtova ili ceo fajl.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file.readline([n]) </a:t>
            </a:r>
            <a:r>
              <a:rPr lang="en-US" sz="2000"/>
              <a:t>		Čita jednu liniju iz tekst fajla ili n bajtova linije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file.readlines() </a:t>
            </a:r>
            <a:r>
              <a:rPr lang="en-US" sz="2000"/>
              <a:t>		Čita sve linije iz fajla u listu linija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file.write(s)</a:t>
            </a:r>
            <a:r>
              <a:rPr lang="en-US" sz="2000"/>
              <a:t> 		Upisivanje sekvence u fajl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f.writelines(l)</a:t>
            </a:r>
            <a:r>
              <a:rPr lang="en-US" sz="2000"/>
              <a:t> 		Upisivanje sekvence linija u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fajl f.close() </a:t>
            </a:r>
            <a:r>
              <a:rPr lang="en-US" sz="2000"/>
              <a:t>		Zatvaranje fajla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f.tell() 	</a:t>
            </a:r>
            <a:r>
              <a:rPr lang="en-US" sz="2000"/>
              <a:t>		Trenutna vrednost offseta unutar fajla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f.seek(offset)</a:t>
            </a:r>
            <a:r>
              <a:rPr lang="en-US" sz="2000"/>
              <a:t> 		Pomeranje na ofset fajla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f.flush() </a:t>
            </a:r>
            <a:r>
              <a:rPr lang="en-US" sz="2000"/>
              <a:t>		Pražnjenje bafera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f.truncate(n) </a:t>
            </a:r>
            <a:r>
              <a:rPr lang="en-US" sz="2000"/>
              <a:t>		Skraćivanje fajla na max n bajtova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f.fileno() </a:t>
            </a:r>
            <a:r>
              <a:rPr lang="en-US" sz="2000"/>
              <a:t>		Broj fajl deskriptora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i="1" lang="en-US" sz="2000"/>
              <a:t>f.next() </a:t>
            </a:r>
            <a:r>
              <a:rPr lang="en-US" sz="2000"/>
              <a:t>			Čita sledeću liniju, za iteracije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539552" y="2924944"/>
            <a:ext cx="806489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185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Moduli i paketi: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6185"/>
              </a:buClr>
              <a:buSzPts val="192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Distribucija koda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6185"/>
              </a:buClr>
              <a:buSzPts val="192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1043608" y="1124744"/>
            <a:ext cx="6779096" cy="30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STDIN , STDOUT, STDERR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Fajl deskriptori za standardni ulaz, izlaz i ispis greške se nalaze u </a:t>
            </a:r>
            <a:r>
              <a:rPr i="1" lang="en-US" sz="2400"/>
              <a:t>sys.stdin</a:t>
            </a:r>
            <a:r>
              <a:rPr lang="en-US" sz="2400"/>
              <a:t>, </a:t>
            </a:r>
            <a:r>
              <a:rPr i="1" lang="en-US" sz="2400"/>
              <a:t>sys.stdout</a:t>
            </a:r>
            <a:r>
              <a:rPr lang="en-US" sz="2400"/>
              <a:t> i </a:t>
            </a:r>
            <a:r>
              <a:rPr i="1" lang="en-US" sz="2400"/>
              <a:t>sys.stderr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Može se rukovati njima kao običnim fajlovima.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Unos sa tastature se vrši pomoću </a:t>
            </a:r>
            <a:r>
              <a:rPr i="1" lang="en-US" sz="2400"/>
              <a:t>raw_input</a:t>
            </a:r>
            <a:r>
              <a:rPr lang="en-US" sz="2400"/>
              <a:t>()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Specijalni event-ovi, ctrl-c recimo, rezultuju KeyboardInterupt izuzetkom i mogu se uhvatiti:</a:t>
            </a:r>
            <a:endParaRPr/>
          </a:p>
          <a:p>
            <a:pPr indent="-342900" lvl="0" marL="342900" rtl="0" algn="ctr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1259632" y="3645024"/>
            <a:ext cx="655272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 = raw_input("Vaše ime: ")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1259632" y="5262299"/>
            <a:ext cx="655272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raw_input("Ime:")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 KeyboardInterrupt: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"Terminated!"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1043608" y="1124744"/>
            <a:ext cx="677909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Unicode I/O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Python 2.7 nema "ugradjenu" podršku za Unicode.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Rukovanje Unicode tekstom se vrši pomoću </a:t>
            </a:r>
            <a:r>
              <a:rPr i="1" lang="en-US" sz="2400"/>
              <a:t>codecs</a:t>
            </a:r>
            <a:r>
              <a:rPr lang="en-US" sz="2400"/>
              <a:t> modula.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Kodek se može dodati na već otvoreni fajl:</a:t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Python standardni kodeci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1259632" y="3348281"/>
            <a:ext cx="6552728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codecs.open(filename [, mode [, encoding [, errors]]]) f = codecs.open("unicode.txt","r","utf-8")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1259632" y="4653136"/>
            <a:ext cx="6552728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 = open("unicode.txt","r")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fenc = codecs.EncodedFile(f,"utf-8")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043608" y="1196752"/>
            <a:ext cx="6779096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Serijalizacija i </a:t>
            </a:r>
            <a:r>
              <a:rPr b="1" i="1" lang="en-US" sz="2400"/>
              <a:t>pickle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Serijalizacija - snimanje objekata na disk.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pickle</a:t>
            </a:r>
            <a:r>
              <a:rPr lang="en-US" sz="2400"/>
              <a:t> zapakuje objekat u obliku bajtova koji mogu da se snime na disk, posalju preko mreže 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pickle.dump(obj,f)</a:t>
            </a:r>
            <a:r>
              <a:rPr lang="en-US" sz="2400"/>
              <a:t> snima objekat </a:t>
            </a:r>
            <a:r>
              <a:rPr i="1" lang="en-US" sz="2400"/>
              <a:t>obj</a:t>
            </a:r>
            <a:r>
              <a:rPr lang="en-US" sz="2400"/>
              <a:t> u fajl </a:t>
            </a:r>
            <a:r>
              <a:rPr i="1" lang="en-US" sz="2400"/>
              <a:t>f</a:t>
            </a:r>
            <a:r>
              <a:rPr lang="en-US" sz="2400"/>
              <a:t>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97" name="Google Shape;297;p35"/>
          <p:cNvSpPr txBox="1"/>
          <p:nvPr/>
        </p:nvSpPr>
        <p:spPr>
          <a:xfrm>
            <a:off x="1259632" y="3917374"/>
            <a:ext cx="6552728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pickle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Test(object):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__init__(self,data):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self.data =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= Test("neki podaci za serijalizaciju")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open("test.bin","wb") as f: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pickle.dump(test,f)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1043608" y="980728"/>
            <a:ext cx="6779096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Serijalizacija i </a:t>
            </a:r>
            <a:r>
              <a:rPr b="1" i="1" lang="en-US" sz="2400"/>
              <a:t>pickle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pickle.load(f) </a:t>
            </a:r>
            <a:r>
              <a:rPr lang="en-US" sz="2400"/>
              <a:t>učitava/deserijalizuje objekat iz fajla</a:t>
            </a:r>
            <a:endParaRPr sz="2400"/>
          </a:p>
        </p:txBody>
      </p:sp>
      <p:sp>
        <p:nvSpPr>
          <p:cNvPr id="304" name="Google Shape;304;p36"/>
          <p:cNvSpPr txBox="1"/>
          <p:nvPr/>
        </p:nvSpPr>
        <p:spPr>
          <a:xfrm>
            <a:off x="1259632" y="2780928"/>
            <a:ext cx="6552728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pickle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Test(object):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__init__(self,data):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self.data =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open("test.bin","rb") as f: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= pickle.load(f)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test.data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043608" y="980728"/>
            <a:ext cx="6779096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Serijalizacija i shelve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Nekada je potrebno serijalizovati veći broj objekata i pristupati im fleksibilno.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shelve omogućava serijalizaciju objekata u fajl nalik rečniku.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Ključevi u rečniku moraju biti string u ovom slučaju</a:t>
            </a:r>
            <a:endParaRPr sz="2400"/>
          </a:p>
        </p:txBody>
      </p:sp>
      <p:sp>
        <p:nvSpPr>
          <p:cNvPr id="311" name="Google Shape;311;p37"/>
          <p:cNvSpPr txBox="1"/>
          <p:nvPr/>
        </p:nvSpPr>
        <p:spPr>
          <a:xfrm>
            <a:off x="1259632" y="3429000"/>
            <a:ext cx="6552728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shelve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 = Test("Objekat za serijalizaciju")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= shelve.open("test.shelve")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db["test"] = obj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db.close()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= shelve.open("test.shelve")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 = db["test"]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323528" y="1268760"/>
            <a:ext cx="8496944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Upravljanje serijalizacijom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 komplikovanije objekte, može biti neophodna kompleksnija serijalizacija i deserijalizacija.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Pogotovu u slučaju objekata koji zavise od spoljnih resursa (konekcije, fajlovi, baze...).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Metode </a:t>
            </a:r>
            <a:r>
              <a:rPr i="1" lang="en-US" sz="2400"/>
              <a:t>__getstate__() </a:t>
            </a:r>
            <a:r>
              <a:rPr lang="en-US" sz="2400"/>
              <a:t>i </a:t>
            </a:r>
            <a:r>
              <a:rPr i="1" lang="en-US" sz="2400"/>
              <a:t>__setstate__() </a:t>
            </a:r>
            <a:r>
              <a:rPr lang="en-US" sz="2400"/>
              <a:t>bivaju pozvane pri serijalizaciji i deserijalizaciji objekta, respektivno.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Metoda </a:t>
            </a:r>
            <a:r>
              <a:rPr i="1" lang="en-US" sz="2400"/>
              <a:t>__getstate__() </a:t>
            </a:r>
            <a:r>
              <a:rPr lang="en-US" sz="2400"/>
              <a:t>treba biti preklopljena tako da vrati string kojim se može rekonstruisati objekat.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Metoda </a:t>
            </a:r>
            <a:r>
              <a:rPr i="1" lang="en-US" sz="2400"/>
              <a:t>__setstate__() </a:t>
            </a:r>
            <a:r>
              <a:rPr lang="en-US" sz="2400"/>
              <a:t>kao parametar prima serijalizovani string i treba je preklopiti tako da rekonstruiše stanje objekta.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683568" y="980728"/>
            <a:ext cx="8064896" cy="28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Pickle upozorenja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 postoji nikakav mehanizam validacije serijalizovanih objekata.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 sme se dozvoliti deserijalizacija ulaza koji nije od poverenja.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Zlonamerni korisnik može preko </a:t>
            </a:r>
            <a:r>
              <a:rPr i="1" lang="en-US" sz="2400"/>
              <a:t>pickle.load()</a:t>
            </a:r>
            <a:r>
              <a:rPr lang="en-US" sz="2400"/>
              <a:t> da izvrši bilo koji kod u kontekstu programa.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Ne treba koristiti </a:t>
            </a:r>
            <a:r>
              <a:rPr i="1" lang="en-US" sz="2400"/>
              <a:t>pickle</a:t>
            </a:r>
            <a:r>
              <a:rPr lang="en-US" sz="2400"/>
              <a:t> i </a:t>
            </a:r>
            <a:r>
              <a:rPr i="1" lang="en-US" sz="2400"/>
              <a:t>shelve</a:t>
            </a:r>
            <a:r>
              <a:rPr lang="en-US" sz="2400"/>
              <a:t> za razmenu podataka izmedju različitih programskih jezika. 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1043608" y="2780928"/>
            <a:ext cx="677909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Dokumentacija koda</a:t>
            </a:r>
            <a:endParaRPr b="1"/>
          </a:p>
          <a:p>
            <a:pPr indent="-342900" lvl="0" marL="342900" rtl="0" algn="ctr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Self-documenting code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683568" y="908720"/>
            <a:ext cx="8064896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Dokumentacija i </a:t>
            </a:r>
            <a:r>
              <a:rPr b="1" i="1" lang="en-US" sz="2400"/>
              <a:t>docstrings</a:t>
            </a:r>
            <a:endParaRPr b="1"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Dobar stil pisanja python koda predpostavlja pisanje dokumentacije.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Prva linija definicije klase , metode ili funkcije predstavlja </a:t>
            </a:r>
            <a:r>
              <a:rPr i="1" lang="en-US" sz="2400"/>
              <a:t>docstring</a:t>
            </a:r>
            <a:r>
              <a:rPr lang="en-US" sz="2400"/>
              <a:t>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36" name="Google Shape;336;p41"/>
          <p:cNvSpPr txBox="1"/>
          <p:nvPr/>
        </p:nvSpPr>
        <p:spPr>
          <a:xfrm>
            <a:off x="1259632" y="2996952"/>
            <a:ext cx="6552728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Test(object):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""" Ovo je dokumentacija test klase.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Koristi se na sledeci nacin: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test = Test("Ovo je samo test")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"""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__init__(self,data):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self.data =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test_metoda(self):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""" Ovo je test metoda.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Nema parametara i koristi se na sledeci nacin: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test = Test("Ovo je samo test")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test.test_metoda()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"""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self.data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683568" y="908720"/>
            <a:ext cx="8064896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Dokumentacija i </a:t>
            </a:r>
            <a:r>
              <a:rPr b="1" i="1" lang="en-US" sz="2400"/>
              <a:t>doctest</a:t>
            </a:r>
            <a:endParaRPr b="1"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Python ohrabruje testiranje koda i dobru dokumentaciju.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Pomoću </a:t>
            </a:r>
            <a:r>
              <a:rPr i="1" lang="en-US" sz="2400"/>
              <a:t>doctest</a:t>
            </a:r>
            <a:r>
              <a:rPr lang="en-US" sz="2400"/>
              <a:t> modula mogu se implementirati testovi metoda klasa.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Više o testiranju nešto kasnije.</a:t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43" name="Google Shape;343;p42"/>
          <p:cNvSpPr txBox="1"/>
          <p:nvPr/>
        </p:nvSpPr>
        <p:spPr>
          <a:xfrm>
            <a:off x="1259632" y="2996952"/>
            <a:ext cx="6552728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halve(i):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""" Returns a halved value of the input.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Example: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&gt;&gt;&gt; halve(8) 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"""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return i/2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__name__ == "__main__":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import doctest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doctest.testmod()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539552" y="1196752"/>
            <a:ext cx="8064896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Moduli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Veliki delovi koda, biblioteke, su organizovani u module.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Standardna Python instalacija dolazi sa velikim brojem modula.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Bilo koji Python izvorni kod može da se koristi kao modul. 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uključivanje modula u izvorni kod koristi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6185"/>
              </a:buClr>
              <a:buSzPts val="192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27584" y="3501008"/>
            <a:ext cx="7416824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ime_modula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1043608" y="2780928"/>
            <a:ext cx="6779096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PEP-8</a:t>
            </a:r>
            <a:endParaRPr/>
          </a:p>
          <a:p>
            <a:pPr indent="-342900" lvl="0" marL="342900" rtl="0" algn="ctr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Standardni stil pisanja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683568" y="908720"/>
            <a:ext cx="8064896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PEP 8 - Python style guidelines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Kompletan vodič za stil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Python filozofija je da se kod češće čita nego što se piše.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4 space-a za indentaciju, prelomljene linije treba da budu aligned: ```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56" name="Google Shape;356;p44"/>
          <p:cNvSpPr txBox="1"/>
          <p:nvPr/>
        </p:nvSpPr>
        <p:spPr>
          <a:xfrm>
            <a:off x="1259632" y="3501008"/>
            <a:ext cx="6552728" cy="30469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Aligned with opening delimiter.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 = long_function_name(var_one, var_two,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         var_three, var_four)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More indentation included to distinguish this from the rest.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long_function_name(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var_one, var_two, var_three,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var_four):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print(var_one)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Hanging indents should add a level.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 = long_function_name(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var_one, var_two,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var_three, var_four)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683568" y="1196752"/>
            <a:ext cx="8064896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b="1" lang="en-US" sz="2400"/>
              <a:t>PEP 8 - Python style guidelines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Maksimalna dužina linije treba da bude 79 karaktera.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Često imamo potrebu za više otvorenih fajlova jedan pored drugog.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Definicije funkcija i klasa treba da budu odvojene jedna od druge za dva reda.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Definicije metoda klasa treba da budu odvojene za po jedan red.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Preporuka je koristiti prazne redove za odvajanje grupa povezanih funkcija.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683568" y="908720"/>
            <a:ext cx="8064896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PEP 8 - Python style guidelines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Izbegavati nepotrebne space-ove: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Sledeće binarne operatore odvojiti space-ovima: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slučaju mešovitih izraza, odvojiti operatore nižeg prioriteta ali samo jednim space-om: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69" name="Google Shape;369;p46"/>
          <p:cNvSpPr txBox="1"/>
          <p:nvPr/>
        </p:nvSpPr>
        <p:spPr>
          <a:xfrm>
            <a:off x="1259632" y="1772816"/>
            <a:ext cx="6552728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Yes: spam(ham[1], {eggs: 2})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No: spam( ham[ 1 ], { eggs: 2 } 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Yes: if x == 4: print x, y; x, y = y, 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No:  if x == 4 : print x , y ; x , y = y , 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		= 1 # DEFINITIVNO 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		= 2 # DEFINITIVNO 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long_variable 	= 3</a:t>
            </a:r>
            <a:endParaRPr/>
          </a:p>
        </p:txBody>
      </p:sp>
      <p:sp>
        <p:nvSpPr>
          <p:cNvPr id="370" name="Google Shape;370;p46"/>
          <p:cNvSpPr txBox="1"/>
          <p:nvPr/>
        </p:nvSpPr>
        <p:spPr>
          <a:xfrm>
            <a:off x="1259632" y="4005064"/>
            <a:ext cx="655272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=, +=, -= , ==, &lt;, &gt;, !=, &lt;&gt;, &lt;=, &gt;=, in, not in, is, is not, and, or, not</a:t>
            </a:r>
            <a:endParaRPr/>
          </a:p>
        </p:txBody>
      </p:sp>
      <p:sp>
        <p:nvSpPr>
          <p:cNvPr id="371" name="Google Shape;371;p46"/>
          <p:cNvSpPr txBox="1"/>
          <p:nvPr/>
        </p:nvSpPr>
        <p:spPr>
          <a:xfrm>
            <a:off x="1259632" y="5250686"/>
            <a:ext cx="655272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 = i + 1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submitted +=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x = x*2 - 1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hypot2 = x*x + y*y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683568" y="908720"/>
            <a:ext cx="8064896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PEP 8 - Python style guidelines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Izbegavati složene izraze u jednoj liniji.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Izbegavati pisanje komentara na svakoj liniji koda. Imena promenljivih treba da budu deskriptivna, izbegavati skraćenice.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Koristiti underscore notaciju, ne camel case.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Imena klasa počinju velikim slovom i koriste camel case.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Moduli treba da imaju kratka lowercase imena.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378" name="Google Shape;378;p47"/>
          <p:cNvSpPr txBox="1"/>
          <p:nvPr/>
        </p:nvSpPr>
        <p:spPr>
          <a:xfrm>
            <a:off x="1259632" y="1772816"/>
            <a:ext cx="6552728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i = 0: print "Something" #izbegavati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Zadaci</a:t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Napisati funkciju koja poredi dva rečnika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Prepraviti sve domaće zadatke da poštuju koding standard.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539552" y="1196752"/>
            <a:ext cx="8064896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Moduli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modulu mogu biti definisane klase, funkcije i globalne promenljive.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6185"/>
              </a:buClr>
              <a:buSzPts val="192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827584" y="3140968"/>
            <a:ext cx="7416824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#modul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spam(eggs):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eggs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27584" y="4221088"/>
            <a:ext cx="7416824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modul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#poziv funkcije iz modula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modul.spam("test")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Moduli i </a:t>
            </a:r>
            <a:r>
              <a:rPr b="1" i="1" lang="en-US"/>
              <a:t>import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 importovanju modula, modul u stvari biva izvršen.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Ako se u modulu osim definicija klasa, promenljivih i funkcija nalaze izvršni izrazi, biće izvršeni pri importovanju.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899592" y="4221088"/>
            <a:ext cx="7416824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Spam(object):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__init__(self,eggs):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self.eggs = eggs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"Ovo ce biti izvrseno pri importovanju"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Moduli i </a:t>
            </a:r>
            <a:r>
              <a:rPr b="1" i="1" lang="en-US"/>
              <a:t>import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Ime importovanog modula može biti promenjeno: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Importovanje ne mora biti na početku fajla, a može biti i uslovno:</a:t>
            </a:r>
            <a:endParaRPr i="1" sz="2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899592" y="2564904"/>
            <a:ext cx="7416824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spam as eggs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= eggs.Spam("test")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899592" y="4212377"/>
            <a:ext cx="7416824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format == "xml":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import xmlreader as reader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elif format == "csv":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import csvreader as reader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data = reader.read_data(filename)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Selektivno importovanje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Kada ne želimo čitav modul.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from modul import definicija &lt;as ime&gt;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Izbegavamo novi namespace.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899592" y="3443516"/>
            <a:ext cx="7416824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math import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sqrt sqrt(45)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os import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system("dir")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socket import socket as sock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= sock()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Izvršavanje glavnog programa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Kao što je već vidjeno, program pokrećemo tako što prosledimo ime fajla interpreteru.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Svaki modul implicitno definiše promenljivu </a:t>
            </a:r>
            <a:r>
              <a:rPr i="1" lang="en-US" sz="2400"/>
              <a:t>__name__.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__name__ </a:t>
            </a:r>
            <a:r>
              <a:rPr lang="en-US" sz="2400"/>
              <a:t>sadrži samo ime modula.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899592" y="2924944"/>
            <a:ext cx="7416824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program.py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539552" y="1556792"/>
            <a:ext cx="806489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Izvršavanje glavnog programa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 pokretanju programa, početni "modul" ima ime </a:t>
            </a:r>
            <a:r>
              <a:rPr i="1" lang="en-US" sz="2400"/>
              <a:t>__main__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Na osnovu ovoga razlikujemo da li je modul importovan ili pokrenut kao glavni program.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Ekvivalent </a:t>
            </a:r>
            <a:r>
              <a:rPr i="1" lang="en-US" sz="2400"/>
              <a:t>main() </a:t>
            </a:r>
            <a:r>
              <a:rPr lang="en-US" sz="2400"/>
              <a:t>funkcije u C-u: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899592" y="4221088"/>
            <a:ext cx="7416824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test():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"Ovo je test!"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__name__ == '__main__':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test()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RT-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