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"/>
          <p:cNvGrpSpPr/>
          <p:nvPr/>
        </p:nvGrpSpPr>
        <p:grpSpPr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29" name="Google Shape;29;p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7540625" y="0"/>
                <a:ext cx="1603375" cy="6858000"/>
              </a:xfrm>
              <a:custGeom>
                <a:rect b="b" l="l" r="r" t="t"/>
                <a:pathLst>
                  <a:path extrusionOk="0" h="3168" w="502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" name="Google Shape;31;p2"/>
              <p:cNvGrpSpPr/>
              <p:nvPr/>
            </p:nvGrpSpPr>
            <p:grpSpPr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32" name="Google Shape;32;p2"/>
                <p:cNvSpPr/>
                <p:nvPr/>
              </p:nvSpPr>
              <p:spPr>
                <a:xfrm flipH="1">
                  <a:off x="0" y="0"/>
                  <a:ext cx="9144000" cy="1908175"/>
                </a:xfrm>
                <a:custGeom>
                  <a:rect b="b" l="l" r="r" t="t"/>
                  <a:pathLst>
                    <a:path extrusionOk="0" h="627" w="3168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3" name="Google Shape;33;p2"/>
                <p:cNvGrpSpPr/>
                <p:nvPr/>
              </p:nvGrpSpPr>
              <p:grpSpPr>
                <a:xfrm flipH="1">
                  <a:off x="1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34" name="Google Shape;34;p2"/>
                  <p:cNvGrpSpPr/>
                  <p:nvPr/>
                </p:nvGrpSpPr>
                <p:grpSpPr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35" name="Google Shape;35;p2"/>
                    <p:cNvSpPr/>
                    <p:nvPr/>
                  </p:nvSpPr>
                  <p:spPr>
                    <a:xfrm>
                      <a:off x="-13" y="942"/>
                      <a:ext cx="11962" cy="2027"/>
                    </a:xfrm>
                    <a:custGeom>
                      <a:rect b="b" l="l" r="r" t="t"/>
                      <a:pathLst>
                        <a:path extrusionOk="0" h="423" w="3171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rgbClr val="FFFFFE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6" name="Google Shape;36;p2"/>
                    <p:cNvGrpSpPr/>
                    <p:nvPr/>
                  </p:nvGrpSpPr>
                  <p:grpSpPr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37" name="Google Shape;37;p2"/>
                      <p:cNvSpPr/>
                      <p:nvPr/>
                    </p:nvSpPr>
                    <p:spPr>
                      <a:xfrm>
                        <a:off x="360" y="1151"/>
                        <a:ext cx="15120" cy="2042"/>
                      </a:xfrm>
                      <a:custGeom>
                        <a:rect b="b" l="l" r="r" t="t"/>
                        <a:pathLst>
                          <a:path extrusionOk="0" h="426" w="3171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" name="Google Shape;38;p2"/>
                      <p:cNvSpPr/>
                      <p:nvPr/>
                    </p:nvSpPr>
                    <p:spPr>
                      <a:xfrm>
                        <a:off x="360" y="1314"/>
                        <a:ext cx="15120" cy="2027"/>
                      </a:xfrm>
                      <a:custGeom>
                        <a:rect b="b" l="l" r="r" t="t"/>
                        <a:pathLst>
                          <a:path extrusionOk="0" h="423" w="3171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FFFFFE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9" name="Google Shape;39;p2"/>
                      <p:cNvSpPr/>
                      <p:nvPr/>
                    </p:nvSpPr>
                    <p:spPr>
                      <a:xfrm>
                        <a:off x="360" y="1471"/>
                        <a:ext cx="15120" cy="2047"/>
                      </a:xfrm>
                      <a:custGeom>
                        <a:rect b="b" l="l" r="r" t="t"/>
                        <a:pathLst>
                          <a:path extrusionOk="0" h="427" w="3171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-13" y="317"/>
                    <a:ext cx="15120" cy="2114"/>
                  </a:xfrm>
                  <a:custGeom>
                    <a:rect b="b" l="l" r="r" t="t"/>
                    <a:pathLst>
                      <a:path extrusionOk="0" h="441" w="317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rgbClr val="FFFFFE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41" name="Google Shape;41;p2"/>
            <p:cNvGrpSpPr/>
            <p:nvPr/>
          </p:nvGrpSpPr>
          <p:grpSpPr>
            <a:xfrm>
              <a:off x="7512060" y="9525"/>
              <a:ext cx="1403349" cy="6858000"/>
              <a:chOff x="21532" y="360"/>
              <a:chExt cx="2157" cy="15120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21532" y="360"/>
                <a:ext cx="1854" cy="15120"/>
              </a:xfrm>
              <a:custGeom>
                <a:rect b="b" l="l" r="r" t="t"/>
                <a:pathLst>
                  <a:path extrusionOk="0" h="3172" w="387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1886" y="360"/>
                <a:ext cx="1601" cy="15120"/>
              </a:xfrm>
              <a:custGeom>
                <a:rect b="b" l="l" r="r" t="t"/>
                <a:pathLst>
                  <a:path extrusionOk="0" h="3172" w="334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2064" y="360"/>
                <a:ext cx="1625" cy="15120"/>
              </a:xfrm>
              <a:custGeom>
                <a:rect b="b" l="l" r="r" t="t"/>
                <a:pathLst>
                  <a:path extrusionOk="0" h="3172" w="339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1864" y="360"/>
                <a:ext cx="1642" cy="15120"/>
              </a:xfrm>
              <a:custGeom>
                <a:rect b="b" l="l" r="r" t="t"/>
                <a:pathLst>
                  <a:path extrusionOk="0" h="3172" w="343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1703" y="360"/>
                <a:ext cx="1620" cy="15120"/>
              </a:xfrm>
              <a:custGeom>
                <a:rect b="b" l="l" r="r" t="t"/>
                <a:pathLst>
                  <a:path extrusionOk="0" h="3172" w="338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logo RT-RK" id="47" name="Google Shape;4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80125" y="1643063"/>
            <a:ext cx="1920875" cy="160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2"/>
          <p:cNvCxnSpPr/>
          <p:nvPr/>
        </p:nvCxnSpPr>
        <p:spPr>
          <a:xfrm>
            <a:off x="428625" y="3124200"/>
            <a:ext cx="54864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2"/>
          <p:cNvSpPr txBox="1"/>
          <p:nvPr>
            <p:ph type="ctrTitle"/>
          </p:nvPr>
        </p:nvSpPr>
        <p:spPr>
          <a:xfrm>
            <a:off x="456760" y="1425600"/>
            <a:ext cx="5400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cap="non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457216" y="3351600"/>
            <a:ext cx="6480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7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91425" spcFirstLastPara="1" rIns="91425" wrap="square" tIns="10800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6F6185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EFB100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2706F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6F6185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EFB1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7" name="Google Shape;1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Slide" showMasterSp="0">
  <p:cSld name="Contact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T-RK.png" id="61" name="Google Shape;6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4438" y="1285875"/>
            <a:ext cx="3048000" cy="30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63" name="Google Shape;63;p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4" name="Google Shape;64;p4"/>
              <p:cNvSpPr/>
              <p:nvPr/>
            </p:nvSpPr>
            <p:spPr>
              <a:xfrm>
                <a:off x="7540625" y="0"/>
                <a:ext cx="1603375" cy="6858000"/>
              </a:xfrm>
              <a:custGeom>
                <a:rect b="b" l="l" r="r" t="t"/>
                <a:pathLst>
                  <a:path extrusionOk="0" h="3168" w="502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" name="Google Shape;65;p4"/>
              <p:cNvGrpSpPr/>
              <p:nvPr/>
            </p:nvGrpSpPr>
            <p:grpSpPr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66" name="Google Shape;66;p4"/>
                <p:cNvSpPr/>
                <p:nvPr/>
              </p:nvSpPr>
              <p:spPr>
                <a:xfrm flipH="1">
                  <a:off x="0" y="0"/>
                  <a:ext cx="9144000" cy="1908175"/>
                </a:xfrm>
                <a:custGeom>
                  <a:rect b="b" l="l" r="r" t="t"/>
                  <a:pathLst>
                    <a:path extrusionOk="0" h="627" w="3168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7" name="Google Shape;67;p4"/>
                <p:cNvGrpSpPr/>
                <p:nvPr/>
              </p:nvGrpSpPr>
              <p:grpSpPr>
                <a:xfrm flipH="1">
                  <a:off x="1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68" name="Google Shape;68;p4"/>
                  <p:cNvGrpSpPr/>
                  <p:nvPr/>
                </p:nvGrpSpPr>
                <p:grpSpPr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69" name="Google Shape;69;p4"/>
                    <p:cNvSpPr/>
                    <p:nvPr/>
                  </p:nvSpPr>
                  <p:spPr>
                    <a:xfrm>
                      <a:off x="-13" y="942"/>
                      <a:ext cx="11962" cy="2027"/>
                    </a:xfrm>
                    <a:custGeom>
                      <a:rect b="b" l="l" r="r" t="t"/>
                      <a:pathLst>
                        <a:path extrusionOk="0" h="423" w="3171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rgbClr val="FFFFFE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70" name="Google Shape;70;p4"/>
                    <p:cNvGrpSpPr/>
                    <p:nvPr/>
                  </p:nvGrpSpPr>
                  <p:grpSpPr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71" name="Google Shape;71;p4"/>
                      <p:cNvSpPr/>
                      <p:nvPr/>
                    </p:nvSpPr>
                    <p:spPr>
                      <a:xfrm>
                        <a:off x="360" y="1151"/>
                        <a:ext cx="15120" cy="2042"/>
                      </a:xfrm>
                      <a:custGeom>
                        <a:rect b="b" l="l" r="r" t="t"/>
                        <a:pathLst>
                          <a:path extrusionOk="0" h="426" w="3171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2" name="Google Shape;72;p4"/>
                      <p:cNvSpPr/>
                      <p:nvPr/>
                    </p:nvSpPr>
                    <p:spPr>
                      <a:xfrm>
                        <a:off x="360" y="1314"/>
                        <a:ext cx="15120" cy="2027"/>
                      </a:xfrm>
                      <a:custGeom>
                        <a:rect b="b" l="l" r="r" t="t"/>
                        <a:pathLst>
                          <a:path extrusionOk="0" h="423" w="3171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FFFFFE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3" name="Google Shape;73;p4"/>
                      <p:cNvSpPr/>
                      <p:nvPr/>
                    </p:nvSpPr>
                    <p:spPr>
                      <a:xfrm>
                        <a:off x="360" y="1471"/>
                        <a:ext cx="15120" cy="2047"/>
                      </a:xfrm>
                      <a:custGeom>
                        <a:rect b="b" l="l" r="r" t="t"/>
                        <a:pathLst>
                          <a:path extrusionOk="0" h="427" w="3171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74" name="Google Shape;74;p4"/>
                  <p:cNvSpPr/>
                  <p:nvPr/>
                </p:nvSpPr>
                <p:spPr>
                  <a:xfrm>
                    <a:off x="-13" y="317"/>
                    <a:ext cx="15120" cy="2114"/>
                  </a:xfrm>
                  <a:custGeom>
                    <a:rect b="b" l="l" r="r" t="t"/>
                    <a:pathLst>
                      <a:path extrusionOk="0" h="441" w="317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rgbClr val="FFFFFE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75" name="Google Shape;75;p4"/>
            <p:cNvGrpSpPr/>
            <p:nvPr/>
          </p:nvGrpSpPr>
          <p:grpSpPr>
            <a:xfrm>
              <a:off x="7512060" y="9525"/>
              <a:ext cx="1403349" cy="6858000"/>
              <a:chOff x="21532" y="360"/>
              <a:chExt cx="2157" cy="15120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21532" y="360"/>
                <a:ext cx="1854" cy="15120"/>
              </a:xfrm>
              <a:custGeom>
                <a:rect b="b" l="l" r="r" t="t"/>
                <a:pathLst>
                  <a:path extrusionOk="0" h="3172" w="387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1886" y="360"/>
                <a:ext cx="1601" cy="15120"/>
              </a:xfrm>
              <a:custGeom>
                <a:rect b="b" l="l" r="r" t="t"/>
                <a:pathLst>
                  <a:path extrusionOk="0" h="3172" w="334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22064" y="360"/>
                <a:ext cx="1625" cy="15120"/>
              </a:xfrm>
              <a:custGeom>
                <a:rect b="b" l="l" r="r" t="t"/>
                <a:pathLst>
                  <a:path extrusionOk="0" h="3172" w="339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21864" y="360"/>
                <a:ext cx="1642" cy="15120"/>
              </a:xfrm>
              <a:custGeom>
                <a:rect b="b" l="l" r="r" t="t"/>
                <a:pathLst>
                  <a:path extrusionOk="0" h="3172" w="343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21703" y="360"/>
                <a:ext cx="1620" cy="15120"/>
              </a:xfrm>
              <a:custGeom>
                <a:rect b="b" l="l" r="r" t="t"/>
                <a:pathLst>
                  <a:path extrusionOk="0" h="3172" w="338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1" name="Google Shape;81;p4"/>
          <p:cNvSpPr txBox="1"/>
          <p:nvPr/>
        </p:nvSpPr>
        <p:spPr>
          <a:xfrm>
            <a:off x="180975" y="1952625"/>
            <a:ext cx="4819650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775" lIns="89550" spcFirstLastPara="1" rIns="89550" wrap="square" tIns="44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Contact 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RT-RK Institute for Computer Based Systems</a:t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Narodnog fronta 23a</a:t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21000 Novi Sad</a:t>
            </a:r>
            <a:b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Serbia</a:t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www.rt-rk.com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info@rt-rk.com</a:t>
            </a:r>
            <a:endParaRPr/>
          </a:p>
        </p:txBody>
      </p:sp>
      <p:sp>
        <p:nvSpPr>
          <p:cNvPr id="82" name="Google Shape;8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91425" spcFirstLastPara="1" rIns="91425" wrap="square" tIns="10800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4" name="Google Shape;94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5" name="Google Shape;9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2" name="Google Shape;102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4" name="Google Shape;10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91425" spcFirstLastPara="1" rIns="91425" wrap="square" tIns="10800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●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o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9" name="Google Shape;119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0" name="Google Shape;1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EFB100"/>
              </a:buClr>
              <a:buSzPts val="176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72706F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6F6185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EFB1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0"/>
            <a:ext cx="9144000" cy="1008063"/>
          </a:xfrm>
          <a:custGeom>
            <a:rect b="b" l="l" r="r" t="t"/>
            <a:pathLst>
              <a:path extrusionOk="0" h="1000084" w="628654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 cap="flat" cmpd="sng" w="25400">
            <a:solidFill>
              <a:srgbClr val="6F61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1"/>
          <p:cNvGrpSpPr/>
          <p:nvPr/>
        </p:nvGrpSpPr>
        <p:grpSpPr>
          <a:xfrm rot="326911">
            <a:off x="3820" y="485493"/>
            <a:ext cx="9148006" cy="1231358"/>
            <a:chOff x="-23" y="779"/>
            <a:chExt cx="15127" cy="2313"/>
          </a:xfrm>
        </p:grpSpPr>
        <p:grpSp>
          <p:nvGrpSpPr>
            <p:cNvPr id="16" name="Google Shape;16;p1"/>
            <p:cNvGrpSpPr/>
            <p:nvPr/>
          </p:nvGrpSpPr>
          <p:grpSpPr>
            <a:xfrm>
              <a:off x="-23" y="779"/>
              <a:ext cx="15124" cy="2313"/>
              <a:chOff x="-23" y="779"/>
              <a:chExt cx="15124" cy="2313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-14" y="901"/>
                <a:ext cx="11962" cy="2028"/>
              </a:xfrm>
              <a:custGeom>
                <a:rect b="b" l="l" r="r" t="t"/>
                <a:pathLst>
                  <a:path extrusionOk="0" h="423" w="3171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" name="Google Shape;18;p1"/>
              <p:cNvGrpSpPr/>
              <p:nvPr/>
            </p:nvGrpSpPr>
            <p:grpSpPr>
              <a:xfrm>
                <a:off x="-23" y="779"/>
                <a:ext cx="15124" cy="2313"/>
                <a:chOff x="350" y="1151"/>
                <a:chExt cx="15124" cy="2313"/>
              </a:xfrm>
            </p:grpSpPr>
            <p:sp>
              <p:nvSpPr>
                <p:cNvPr id="19" name="Google Shape;19;p1"/>
                <p:cNvSpPr/>
                <p:nvPr/>
              </p:nvSpPr>
              <p:spPr>
                <a:xfrm>
                  <a:off x="356" y="1151"/>
                  <a:ext cx="15118" cy="2040"/>
                </a:xfrm>
                <a:custGeom>
                  <a:rect b="b" l="l" r="r" t="t"/>
                  <a:pathLst>
                    <a:path extrusionOk="0" h="426" w="3171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EFB32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0;p1"/>
                <p:cNvSpPr/>
                <p:nvPr/>
              </p:nvSpPr>
              <p:spPr>
                <a:xfrm>
                  <a:off x="355" y="1277"/>
                  <a:ext cx="15118" cy="2028"/>
                </a:xfrm>
                <a:custGeom>
                  <a:rect b="b" l="l" r="r" t="t"/>
                  <a:pathLst>
                    <a:path extrusionOk="0" h="423" w="3171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62567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;p1"/>
                <p:cNvSpPr/>
                <p:nvPr/>
              </p:nvSpPr>
              <p:spPr>
                <a:xfrm>
                  <a:off x="350" y="1418"/>
                  <a:ext cx="15120" cy="2046"/>
                </a:xfrm>
                <a:custGeom>
                  <a:rect b="b" l="l" r="r" t="t"/>
                  <a:pathLst>
                    <a:path extrusionOk="0" h="427" w="3171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EFB32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" name="Google Shape;22;p1"/>
            <p:cNvSpPr/>
            <p:nvPr/>
          </p:nvSpPr>
          <p:spPr>
            <a:xfrm>
              <a:off x="-16" y="937"/>
              <a:ext cx="15120" cy="2114"/>
            </a:xfrm>
            <a:custGeom>
              <a:rect b="b" l="l" r="r" t="t"/>
              <a:pathLst>
                <a:path extrusionOk="0" h="441" w="317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cap="flat" cmpd="sng" w="9525">
              <a:solidFill>
                <a:srgbClr val="6256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RT-RK_za_ppt_template.png" id="23" name="Google Shape;23;p1"/>
          <p:cNvPicPr preferRelativeResize="0"/>
          <p:nvPr/>
        </p:nvPicPr>
        <p:blipFill rotWithShape="1">
          <a:blip r:embed="rId1">
            <a:alphaModFix/>
          </a:blip>
          <a:srcRect b="42508" l="0" r="0" t="0"/>
          <a:stretch/>
        </p:blipFill>
        <p:spPr>
          <a:xfrm>
            <a:off x="8064500" y="0"/>
            <a:ext cx="1079500" cy="6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>
            <a:lvl1pPr lv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72706F"/>
                </a:solidFill>
                <a:latin typeface="Calibri"/>
                <a:ea typeface="Calibri"/>
                <a:cs typeface="Calibri"/>
                <a:sym typeface="Calibri"/>
              </a:rPr>
              <a:t>CONFIDENTIAL – Reproduction prohibited without the prior permission of RT-RK</a:t>
            </a:r>
            <a:endParaRPr b="0" i="0" sz="1200" u="none" cap="none" strike="noStrike">
              <a:solidFill>
                <a:srgbClr val="72706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7270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8070850" y="6524625"/>
            <a:ext cx="1073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75" lIns="89550" spcFirstLastPara="1" rIns="89550" wrap="square" tIns="44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6F6185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300" u="none" cap="none" strike="noStrike">
              <a:solidFill>
                <a:srgbClr val="6F618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python.org/2/library/exception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ctrTitle"/>
          </p:nvPr>
        </p:nvSpPr>
        <p:spPr>
          <a:xfrm>
            <a:off x="457200" y="1497583"/>
            <a:ext cx="5399088" cy="2147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Autofit/>
          </a:bodyPr>
          <a:lstStyle/>
          <a:p>
            <a:pPr indent="0" lvl="0" marL="0" rtl="0" algn="ct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</a:t>
            </a:r>
            <a:br>
              <a:rPr lang="en-US"/>
            </a:br>
            <a:br>
              <a:rPr lang="en-US"/>
            </a:br>
            <a:r>
              <a:rPr lang="en-US"/>
              <a:t>PYTHON JEZIKA</a:t>
            </a:r>
            <a:br>
              <a:rPr lang="en-US"/>
            </a:br>
            <a:endParaRPr/>
          </a:p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457200" y="3717032"/>
            <a:ext cx="6480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2. dan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827584" y="1124744"/>
            <a:ext cx="7488832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Izuzeci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finally</a:t>
            </a:r>
            <a:r>
              <a:rPr lang="en-US" sz="2400"/>
              <a:t> se uvek izvršava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Hvatanje izuzetaka: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1187624" y="2564904"/>
            <a:ext cx="6912768" cy="32932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= 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x = 100/y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 = open("nepostojeciFajl.txt","r")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except IOError as 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except ZeroDivisionError: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"Divide by ZERO!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x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except: #pokemon exception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"Unexpected error:", sys.exc_info()[0]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finally: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827584" y="1124744"/>
            <a:ext cx="7488832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Definisanje i bacanje izuzetaka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Dovoljno je naslediti klasu </a:t>
            </a:r>
            <a:r>
              <a:rPr i="1" lang="en-US" sz="2400"/>
              <a:t>Exception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 konstruktoru definisati argumente (o klasama i konstruktorima vise kasnije)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Izuzeci se u Pythonu podižu</a:t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Lista ugradjenih izuzetaka</a:t>
            </a:r>
            <a:endParaRPr sz="2400"/>
          </a:p>
        </p:txBody>
      </p:sp>
      <p:sp>
        <p:nvSpPr>
          <p:cNvPr id="221" name="Google Shape;221;p24"/>
          <p:cNvSpPr txBox="1"/>
          <p:nvPr/>
        </p:nvSpPr>
        <p:spPr>
          <a:xfrm>
            <a:off x="1187624" y="2852936"/>
            <a:ext cx="6912768" cy="13234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MyException(Exception):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def __init__(self,error,message):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self.args = (error,message)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self.error = error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self.message = message</a:t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1187624" y="4697849"/>
            <a:ext cx="6912768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some_condition == False: #doslo je do greske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raise MyException(1,"Doslo je do neke greske")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pass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827584" y="1124744"/>
            <a:ext cx="7488832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Kontekst i </a:t>
            </a:r>
            <a:r>
              <a:rPr b="1" i="1" lang="en-US"/>
              <a:t>with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Problem s izuzecima je "cleanup"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Pomoću </a:t>
            </a:r>
            <a:r>
              <a:rPr i="1" lang="en-US" sz="2400"/>
              <a:t>with</a:t>
            </a:r>
            <a:r>
              <a:rPr lang="en-US" sz="2400"/>
              <a:t> odgovornost za čišćenje ostavljamo samom objektu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Za objekat je u stvari vezan kontekst i on predstavlja menadzera konteksta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Primer: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 Nakon završetka bloka, menadzer konteksta (</a:t>
            </a:r>
            <a:r>
              <a:rPr i="1" lang="en-US" sz="2400"/>
              <a:t>f</a:t>
            </a:r>
            <a:r>
              <a:rPr lang="en-US" sz="2400"/>
              <a:t>) je van scope-a i vrši se cleanup automatski</a:t>
            </a:r>
            <a:endParaRPr sz="2400"/>
          </a:p>
        </p:txBody>
      </p:sp>
      <p:sp>
        <p:nvSpPr>
          <p:cNvPr id="229" name="Google Shape;229;p25"/>
          <p:cNvSpPr txBox="1"/>
          <p:nvPr/>
        </p:nvSpPr>
        <p:spPr>
          <a:xfrm>
            <a:off x="1187624" y="4077072"/>
            <a:ext cx="6912768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open("nekiFajl.txt") as f: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for line in f: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print line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827584" y="1124744"/>
            <a:ext cx="7488832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Kontekst i </a:t>
            </a:r>
            <a:r>
              <a:rPr b="1" i="1" lang="en-US"/>
              <a:t>with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Radi tako što se na početku i kraju bloka pozivaju specijalne metode </a:t>
            </a:r>
            <a:r>
              <a:rPr i="1" lang="en-US" sz="2400"/>
              <a:t>__enter__</a:t>
            </a:r>
            <a:r>
              <a:rPr lang="en-US" sz="2400"/>
              <a:t> i </a:t>
            </a:r>
            <a:r>
              <a:rPr i="1" lang="en-US" sz="2400"/>
              <a:t>__exit__ </a:t>
            </a:r>
            <a:r>
              <a:rPr lang="en-US" sz="2400"/>
              <a:t>kontekst menadžera respektivno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    U slučaju izuzetka </a:t>
            </a:r>
            <a:r>
              <a:rPr i="1" lang="en-US" sz="2400"/>
              <a:t>__exit__ </a:t>
            </a:r>
            <a:r>
              <a:rPr lang="en-US" sz="2400"/>
              <a:t>prima kao paramtre informacije o grešci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827584" y="1124744"/>
            <a:ext cx="7488832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Unos sa tastature</a:t>
            </a:r>
            <a:endParaRPr b="1" i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Primjer unosa sa tastature</a:t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b="1" lang="en-US" sz="2400"/>
              <a:t>raw_input </a:t>
            </a:r>
            <a:r>
              <a:rPr lang="en-US" sz="2400"/>
              <a:t>uvijek vraća string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b="1" lang="en-US" sz="2400"/>
              <a:t>input </a:t>
            </a:r>
            <a:r>
              <a:rPr lang="en-US" sz="2400"/>
              <a:t>se trudi da prepozna tip i konvertuje ga u prepoznati tip</a:t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242" name="Google Shape;242;p27"/>
          <p:cNvSpPr txBox="1"/>
          <p:nvPr/>
        </p:nvSpPr>
        <p:spPr>
          <a:xfrm>
            <a:off x="1187624" y="2420888"/>
            <a:ext cx="6912768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= raw_input("Unesite ime? 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print(“Pozdrav, %s !“ % name)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 = input("Your age? 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print("So, you are already " + str(age) + " years old, " + name + "!")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1331640" y="2564904"/>
            <a:ext cx="6408712" cy="2448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ZADACI</a:t>
            </a:r>
            <a:endParaRPr b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827584" y="1124744"/>
            <a:ext cx="7488832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920"/>
              <a:buFont typeface="Calibri"/>
              <a:buAutoNum type="arabicPeriod"/>
            </a:pPr>
            <a:r>
              <a:rPr lang="en-US" sz="2400"/>
              <a:t>Napiši program koji izračunava cenu pice po kvadratnom centimetru za dati poluprečnik i cenu cele pice.</a:t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1920"/>
              <a:buFont typeface="Calibri"/>
              <a:buAutoNum type="arabicPeriod"/>
            </a:pPr>
            <a:r>
              <a:rPr lang="en-US" sz="2400"/>
              <a:t>Napiši program koji izračunava zbir prvih n prirodnih brojeva.</a:t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1920"/>
              <a:buFont typeface="Calibri"/>
              <a:buAutoNum type="arabicPeriod"/>
            </a:pPr>
            <a:r>
              <a:rPr lang="en-US" sz="2400"/>
              <a:t>Napiši program koji izračunava zbir kvadrata prvih n prirodnih brojeva, gde se n unosi sa tastature. </a:t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1920"/>
              <a:buFont typeface="Calibri"/>
              <a:buAutoNum type="arabicPeriod"/>
            </a:pPr>
            <a:r>
              <a:rPr lang="en-US" sz="2400"/>
              <a:t>Napiši program koji izračunava zbir brojeva koje unosi korisnik. Prvo je potrebno uneti broj brojeva koje treba sabrati. Potom treba uneti sve brojeve i na kraju ispisati vrednost zbira. </a:t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1920"/>
              <a:buFont typeface="Calibri"/>
              <a:buAutoNum type="arabicPeriod"/>
            </a:pPr>
            <a:r>
              <a:rPr lang="en-US" sz="2400"/>
              <a:t>Napisati program koji računa n-ti član fibonačijevog niza. </a:t>
            </a:r>
            <a:endParaRPr sz="2400"/>
          </a:p>
          <a:p>
            <a:pPr indent="-335280" lvl="0" marL="4572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539552" y="1124744"/>
            <a:ext cx="7992888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920"/>
              <a:buFont typeface="Calibri"/>
              <a:buAutoNum type="arabicPeriod" startAt="6"/>
            </a:pPr>
            <a:r>
              <a:rPr lang="en-US" sz="2400"/>
              <a:t>Napiši program koji prima broj bodova na testu, a ispisuje na ekrean ocenu sa testa. Student na testu može da osvoji od 0 do 100 bodova.</a:t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1920"/>
              <a:buFont typeface="Calibri"/>
              <a:buAutoNum type="arabicPeriod" startAt="6"/>
            </a:pPr>
            <a:r>
              <a:rPr lang="en-US" sz="2400"/>
              <a:t>Napiši program koji od korisnika traži da unese dva stringa i formira i ispisuje novi string koji se sastoji od dva puta ponovljena prva tri karaktera iz prvog stringa i poslednja tri karaktera prethodnog stringa.</a:t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1920"/>
              <a:buFont typeface="Calibri"/>
              <a:buAutoNum type="arabicPeriod" startAt="6"/>
            </a:pPr>
            <a:r>
              <a:rPr lang="en-US" sz="2400"/>
              <a:t>Napiši program koji formira akronim za zadatu frazu. Akronim se sastoji od kapitalizovanih prvih slova reči u frazi. Na primer RAM je akronim za frazu Random Access Memory.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539552" y="1124744"/>
            <a:ext cx="7992888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920"/>
              <a:buFont typeface="Calibri"/>
              <a:buAutoNum type="arabicPeriod" startAt="9"/>
            </a:pPr>
            <a:r>
              <a:rPr lang="en-US" sz="2400"/>
              <a:t>Kazna za brzu vožnju računa se kao 5000 din + 500 din za svaki kilometar preko ograničenja + 10000 din za vožnju preko 120km/h. Napisati program koji prima izmerenu brzinu vozila i ograničenje brzine. Ako je brzina veća od dozvoljene program ispisuje poruku sa cenom kazne, a ako je manja vraća poruku da je sve u redu. </a:t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1920"/>
              <a:buFont typeface="Calibri"/>
              <a:buAutoNum type="arabicPeriod" startAt="9"/>
            </a:pPr>
            <a:r>
              <a:rPr lang="en-US" sz="2400"/>
              <a:t>Napisati program koji pravi spisak za kupovinu. Korisnik unosi stavke spiska dok se ne unese prazan string. Kada se unese prazan string, ispisuje se čitava lista</a:t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1920"/>
              <a:buFont typeface="Calibri"/>
              <a:buAutoNum type="arabicPeriod" startAt="9"/>
            </a:pPr>
            <a:r>
              <a:rPr lang="en-US" sz="2400"/>
              <a:t>Napisati program koji sortira listu brojeva.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331640" y="2564904"/>
            <a:ext cx="6408712" cy="2448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Struktura i kontrola toka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683568" y="1052736"/>
            <a:ext cx="7488832" cy="324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Struktura i kontrola toka izvršenja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Python programi su zadati kao niz izraza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Izrazi se izvršavaju sekvencijalno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Svi izrazi su ravnopravni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Isto se dešava i pri učitavanju modula pomoću </a:t>
            </a:r>
            <a:r>
              <a:rPr i="1" lang="en-US" sz="2400"/>
              <a:t>import</a:t>
            </a:r>
            <a:endParaRPr/>
          </a:p>
          <a:p>
            <a:pPr indent="-342900" lvl="0" marL="342900" rtl="0" algn="ctr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3731668"/>
            <a:ext cx="3490262" cy="221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8413" y="3573016"/>
            <a:ext cx="3497883" cy="2377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8548" y="3683078"/>
            <a:ext cx="1907704" cy="2157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827584" y="980728"/>
            <a:ext cx="748883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●"/>
            </a:pPr>
            <a:r>
              <a:rPr b="1" lang="en-US"/>
              <a:t>Grananje</a:t>
            </a:r>
            <a:endParaRPr b="1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en-US"/>
              <a:t>Ključne reči </a:t>
            </a:r>
            <a:r>
              <a:rPr i="1" lang="en-US"/>
              <a:t>if, else i elif</a:t>
            </a:r>
            <a:endParaRPr i="1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en-US"/>
              <a:t>Opšti format: 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en-US"/>
              <a:t>Ključna reč </a:t>
            </a:r>
            <a:r>
              <a:rPr i="1" lang="en-US"/>
              <a:t>pass</a:t>
            </a:r>
            <a:r>
              <a:rPr lang="en-US"/>
              <a:t> za prazni izraz 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en-US"/>
              <a:t>Uslovi obavezno evaluiraju na </a:t>
            </a:r>
            <a:r>
              <a:rPr i="1" lang="en-US"/>
              <a:t>True</a:t>
            </a:r>
            <a:r>
              <a:rPr lang="en-US"/>
              <a:t> ili </a:t>
            </a:r>
            <a:r>
              <a:rPr i="1" lang="en-US"/>
              <a:t>False</a:t>
            </a:r>
            <a:endParaRPr/>
          </a:p>
          <a:p>
            <a:pPr indent="-342900" lvl="0" marL="342900" rtl="0" algn="ctr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169" name="Google Shape;169;p17"/>
          <p:cNvSpPr txBox="1"/>
          <p:nvPr/>
        </p:nvSpPr>
        <p:spPr>
          <a:xfrm>
            <a:off x="1187624" y="2348880"/>
            <a:ext cx="6912768" cy="17543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uslov1: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izraz1 # ako je tačan uslov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elif uslov2: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izraz2 # ako je tačan uslov 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izraz3 # ako nijedan od prethodnih uslova nije bio tačan 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1187624" y="4892967"/>
            <a:ext cx="6912768" cy="12003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somethin == True: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pass # telo if-a ne može biti prazno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"False"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827584" y="980728"/>
            <a:ext cx="7488832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●"/>
            </a:pPr>
            <a:r>
              <a:rPr b="1" lang="en-US"/>
              <a:t>Petlje</a:t>
            </a:r>
            <a:endParaRPr b="1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en-US"/>
              <a:t>Dva tipa petlji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i="1" lang="en-US"/>
              <a:t>for</a:t>
            </a:r>
            <a:r>
              <a:rPr lang="en-US"/>
              <a:t> za iteracije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i="1" lang="en-US"/>
              <a:t>while</a:t>
            </a:r>
            <a:r>
              <a:rPr lang="en-US"/>
              <a:t> za uslovne petlje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en-US"/>
              <a:t>Opšti oblik </a:t>
            </a:r>
            <a:r>
              <a:rPr i="1" lang="en-US"/>
              <a:t>while</a:t>
            </a:r>
            <a:r>
              <a:rPr lang="en-US"/>
              <a:t> petlje: 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en-US"/>
              <a:t>Ključne reči </a:t>
            </a:r>
            <a:r>
              <a:rPr i="1" lang="en-US"/>
              <a:t>break</a:t>
            </a:r>
            <a:r>
              <a:rPr lang="en-US"/>
              <a:t> i </a:t>
            </a:r>
            <a:r>
              <a:rPr i="1" lang="en-US"/>
              <a:t>continue</a:t>
            </a:r>
            <a:r>
              <a:rPr lang="en-US"/>
              <a:t> kao u C-u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en-US"/>
              <a:t>Beskonačna petlja sa </a:t>
            </a:r>
            <a:r>
              <a:rPr i="1" lang="en-US"/>
              <a:t>True</a:t>
            </a:r>
            <a:r>
              <a:rPr lang="en-US"/>
              <a:t>: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1187624" y="3286725"/>
            <a:ext cx="6912768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while uslov: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izraz #izvršava dok god je uslov tačan 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1187624" y="5302949"/>
            <a:ext cx="6912768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while True: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"I will do this forever!"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827584" y="908720"/>
            <a:ext cx="7488832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For petlja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Opšti oblik </a:t>
            </a:r>
            <a:r>
              <a:rPr i="1" lang="en-US" sz="2400"/>
              <a:t>for</a:t>
            </a:r>
            <a:r>
              <a:rPr lang="en-US" sz="2400"/>
              <a:t> petlje: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i="1" lang="en-US" sz="2400"/>
              <a:t>for</a:t>
            </a:r>
            <a:r>
              <a:rPr lang="en-US" sz="2400"/>
              <a:t> petlja zahteva </a:t>
            </a:r>
            <a:r>
              <a:rPr i="1" lang="en-US" sz="2400"/>
              <a:t>iterable</a:t>
            </a:r>
            <a:r>
              <a:rPr lang="en-US" sz="2400"/>
              <a:t> tip klasičnu C </a:t>
            </a:r>
            <a:r>
              <a:rPr i="1" lang="en-US" sz="2400"/>
              <a:t>for</a:t>
            </a:r>
            <a:r>
              <a:rPr lang="en-US" sz="2400"/>
              <a:t> petlju simuliramo pomoću </a:t>
            </a:r>
            <a:r>
              <a:rPr i="1" lang="en-US" sz="2400"/>
              <a:t>range</a:t>
            </a:r>
            <a:r>
              <a:rPr lang="en-US" sz="2400"/>
              <a:t>()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Ako kolekcija sadrži više kolekcija iste dužine moguće je:</a:t>
            </a:r>
            <a:endParaRPr/>
          </a:p>
          <a:p>
            <a:pPr indent="-22098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1187624" y="1980129"/>
            <a:ext cx="6912768" cy="584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stvar in kolekcija: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izraz # za svaku stvar u kolekciji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187624" y="3647926"/>
            <a:ext cx="6912768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i in range(10,100,10): # i prolazi od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i	 # do 100 u inkrementima po 10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j in range(10):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 += j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1187624" y="5589240"/>
            <a:ext cx="6912768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= [[0,0,0],[0,0,1],[0,1,0],[1,0,0],[1,0,1],[1,1,0],[1,1,1]]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x,y,z in 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"%d|%d|%d"%(x,y,z)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"-"*5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827584" y="908720"/>
            <a:ext cx="7488832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For petlja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Ako name je potrebna i vrednost i indeks: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1187624" y="1980129"/>
            <a:ext cx="6912768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 = ["a","b","c"]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idx, letter in enumerate(l):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"%d. %s"%(idx,letter)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827584" y="908720"/>
            <a:ext cx="7488832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For petlja i ZIP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zip() funkcija kombinuje sekvence u sekvencu torki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Iteriranje po vise sekvenci od jednom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1187624" y="2420888"/>
            <a:ext cx="6912768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l1 = ["a","b","c"]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l2 = ["jabuke","kruske","pomorandze"]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s,n in zip(l1,l2):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 "%s) %s"%(s,n)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827584" y="1124744"/>
            <a:ext cx="7488832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Izuzeci</a:t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Indikatori greške pri izvršenju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Prekidaju dalje izvršenje programa i prelaze na hendler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U hendleru program moze da pokuša oporavak od greške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Jedan </a:t>
            </a:r>
            <a:r>
              <a:rPr i="1" lang="en-US" sz="2400"/>
              <a:t>try</a:t>
            </a:r>
            <a:r>
              <a:rPr lang="en-US" sz="2400"/>
              <a:t> može da hvata više izuzetaka.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Kada dodje izuzetka, program nastavlja izvršenje na odgovarajućem </a:t>
            </a:r>
            <a:r>
              <a:rPr i="1" lang="en-US" sz="2400"/>
              <a:t>except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t_RT-R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