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9144000"/>
  <p:notesSz cx="6858000" cy="9144000"/>
  <p:embeddedFontLst>
    <p:embeddedFont>
      <p:font typeface="Arial Black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1" roundtripDataSignature="AMtx7mhMj8SAT0ipyy4+wcGmBFmu9KFV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9A6A23-3A34-4B41-9543-D8FB249A8EFD}">
  <a:tblStyle styleId="{3B9A6A23-3A34-4B41-9543-D8FB249A8EF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customschemas.google.com/relationships/presentationmetadata" Target="metadata"/><Relationship Id="rId50" Type="http://schemas.openxmlformats.org/officeDocument/2006/relationships/font" Target="fonts/ArialBlack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5"/>
          <p:cNvGrpSpPr/>
          <p:nvPr/>
        </p:nvGrpSpPr>
        <p:grpSpPr>
          <a:xfrm>
            <a:off x="0" y="0"/>
            <a:ext cx="9144001" cy="6867525"/>
            <a:chOff x="0" y="0"/>
            <a:chExt cx="9144001" cy="6867525"/>
          </a:xfrm>
        </p:grpSpPr>
        <p:grpSp>
          <p:nvGrpSpPr>
            <p:cNvPr id="29" name="Google Shape;29;p45"/>
            <p:cNvGrpSpPr/>
            <p:nvPr/>
          </p:nvGrpSpPr>
          <p:grpSpPr>
            <a:xfrm>
              <a:off x="0" y="0"/>
              <a:ext cx="9144001" cy="6858000"/>
              <a:chOff x="0" y="0"/>
              <a:chExt cx="9144001" cy="6858000"/>
            </a:xfrm>
          </p:grpSpPr>
          <p:sp>
            <p:nvSpPr>
              <p:cNvPr id="30" name="Google Shape;30;p45"/>
              <p:cNvSpPr/>
              <p:nvPr/>
            </p:nvSpPr>
            <p:spPr>
              <a:xfrm>
                <a:off x="7540625" y="0"/>
                <a:ext cx="1603375" cy="6858000"/>
              </a:xfrm>
              <a:custGeom>
                <a:rect b="b" l="l" r="r" t="t"/>
                <a:pathLst>
                  <a:path extrusionOk="0" h="3168" w="502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" name="Google Shape;31;p45"/>
              <p:cNvGrpSpPr/>
              <p:nvPr/>
            </p:nvGrpSpPr>
            <p:grpSpPr>
              <a:xfrm>
                <a:off x="0" y="0"/>
                <a:ext cx="9144001" cy="1958975"/>
                <a:chOff x="0" y="0"/>
                <a:chExt cx="9144001" cy="1958975"/>
              </a:xfrm>
            </p:grpSpPr>
            <p:sp>
              <p:nvSpPr>
                <p:cNvPr id="32" name="Google Shape;32;p45"/>
                <p:cNvSpPr/>
                <p:nvPr/>
              </p:nvSpPr>
              <p:spPr>
                <a:xfrm flipH="1">
                  <a:off x="0" y="0"/>
                  <a:ext cx="9144000" cy="1908175"/>
                </a:xfrm>
                <a:custGeom>
                  <a:rect b="b" l="l" r="r" t="t"/>
                  <a:pathLst>
                    <a:path extrusionOk="0" h="627" w="3168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3" name="Google Shape;33;p45"/>
                <p:cNvGrpSpPr/>
                <p:nvPr/>
              </p:nvGrpSpPr>
              <p:grpSpPr>
                <a:xfrm flipH="1">
                  <a:off x="1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34" name="Google Shape;34;p45"/>
                  <p:cNvGrpSpPr/>
                  <p:nvPr/>
                </p:nvGrpSpPr>
                <p:grpSpPr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35" name="Google Shape;35;p45"/>
                    <p:cNvSpPr/>
                    <p:nvPr/>
                  </p:nvSpPr>
                  <p:spPr>
                    <a:xfrm>
                      <a:off x="-13" y="942"/>
                      <a:ext cx="11962" cy="2027"/>
                    </a:xfrm>
                    <a:custGeom>
                      <a:rect b="b" l="l" r="r" t="t"/>
                      <a:pathLst>
                        <a:path extrusionOk="0" h="423" w="3171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rgbClr val="FFFFFE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6" name="Google Shape;36;p45"/>
                    <p:cNvGrpSpPr/>
                    <p:nvPr/>
                  </p:nvGrpSpPr>
                  <p:grpSpPr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37" name="Google Shape;37;p45"/>
                      <p:cNvSpPr/>
                      <p:nvPr/>
                    </p:nvSpPr>
                    <p:spPr>
                      <a:xfrm>
                        <a:off x="360" y="1151"/>
                        <a:ext cx="15120" cy="2042"/>
                      </a:xfrm>
                      <a:custGeom>
                        <a:rect b="b" l="l" r="r" t="t"/>
                        <a:pathLst>
                          <a:path extrusionOk="0" h="426" w="3171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" name="Google Shape;38;p45"/>
                      <p:cNvSpPr/>
                      <p:nvPr/>
                    </p:nvSpPr>
                    <p:spPr>
                      <a:xfrm>
                        <a:off x="360" y="1314"/>
                        <a:ext cx="15120" cy="2027"/>
                      </a:xfrm>
                      <a:custGeom>
                        <a:rect b="b" l="l" r="r" t="t"/>
                        <a:pathLst>
                          <a:path extrusionOk="0" h="423" w="3171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FFFFFE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9" name="Google Shape;39;p45"/>
                      <p:cNvSpPr/>
                      <p:nvPr/>
                    </p:nvSpPr>
                    <p:spPr>
                      <a:xfrm>
                        <a:off x="360" y="1471"/>
                        <a:ext cx="15120" cy="2047"/>
                      </a:xfrm>
                      <a:custGeom>
                        <a:rect b="b" l="l" r="r" t="t"/>
                        <a:pathLst>
                          <a:path extrusionOk="0" h="427" w="3171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40" name="Google Shape;40;p45"/>
                  <p:cNvSpPr/>
                  <p:nvPr/>
                </p:nvSpPr>
                <p:spPr>
                  <a:xfrm>
                    <a:off x="-13" y="317"/>
                    <a:ext cx="15120" cy="2114"/>
                  </a:xfrm>
                  <a:custGeom>
                    <a:rect b="b" l="l" r="r" t="t"/>
                    <a:pathLst>
                      <a:path extrusionOk="0" h="441" w="317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rgbClr val="FFFFFE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41" name="Google Shape;41;p45"/>
            <p:cNvGrpSpPr/>
            <p:nvPr/>
          </p:nvGrpSpPr>
          <p:grpSpPr>
            <a:xfrm>
              <a:off x="7512061" y="9525"/>
              <a:ext cx="1403348" cy="6858000"/>
              <a:chOff x="21532" y="360"/>
              <a:chExt cx="2157" cy="15120"/>
            </a:xfrm>
          </p:grpSpPr>
          <p:sp>
            <p:nvSpPr>
              <p:cNvPr id="42" name="Google Shape;42;p45"/>
              <p:cNvSpPr/>
              <p:nvPr/>
            </p:nvSpPr>
            <p:spPr>
              <a:xfrm>
                <a:off x="21532" y="360"/>
                <a:ext cx="1854" cy="15120"/>
              </a:xfrm>
              <a:custGeom>
                <a:rect b="b" l="l" r="r" t="t"/>
                <a:pathLst>
                  <a:path extrusionOk="0" h="3172" w="387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45"/>
              <p:cNvSpPr/>
              <p:nvPr/>
            </p:nvSpPr>
            <p:spPr>
              <a:xfrm>
                <a:off x="21886" y="360"/>
                <a:ext cx="1601" cy="15120"/>
              </a:xfrm>
              <a:custGeom>
                <a:rect b="b" l="l" r="r" t="t"/>
                <a:pathLst>
                  <a:path extrusionOk="0" h="3172" w="334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45"/>
              <p:cNvSpPr/>
              <p:nvPr/>
            </p:nvSpPr>
            <p:spPr>
              <a:xfrm>
                <a:off x="22064" y="360"/>
                <a:ext cx="1625" cy="15120"/>
              </a:xfrm>
              <a:custGeom>
                <a:rect b="b" l="l" r="r" t="t"/>
                <a:pathLst>
                  <a:path extrusionOk="0" h="3172" w="339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45"/>
              <p:cNvSpPr/>
              <p:nvPr/>
            </p:nvSpPr>
            <p:spPr>
              <a:xfrm>
                <a:off x="21864" y="360"/>
                <a:ext cx="1642" cy="15120"/>
              </a:xfrm>
              <a:custGeom>
                <a:rect b="b" l="l" r="r" t="t"/>
                <a:pathLst>
                  <a:path extrusionOk="0" h="3172" w="343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45"/>
              <p:cNvSpPr/>
              <p:nvPr/>
            </p:nvSpPr>
            <p:spPr>
              <a:xfrm>
                <a:off x="21703" y="360"/>
                <a:ext cx="1620" cy="15120"/>
              </a:xfrm>
              <a:custGeom>
                <a:rect b="b" l="l" r="r" t="t"/>
                <a:pathLst>
                  <a:path extrusionOk="0" h="3172" w="338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logo RT-RK" id="47" name="Google Shape;47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80125" y="1643063"/>
            <a:ext cx="1920875" cy="160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45"/>
          <p:cNvCxnSpPr/>
          <p:nvPr/>
        </p:nvCxnSpPr>
        <p:spPr>
          <a:xfrm>
            <a:off x="428625" y="3124200"/>
            <a:ext cx="54864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45"/>
          <p:cNvSpPr txBox="1"/>
          <p:nvPr>
            <p:ph type="ctrTitle"/>
          </p:nvPr>
        </p:nvSpPr>
        <p:spPr>
          <a:xfrm>
            <a:off x="456760" y="1425600"/>
            <a:ext cx="5400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cap="non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1" type="subTitle"/>
          </p:nvPr>
        </p:nvSpPr>
        <p:spPr>
          <a:xfrm>
            <a:off x="457216" y="3351600"/>
            <a:ext cx="6480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91425" spcFirstLastPara="1" rIns="91425" wrap="square" tIns="10800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F6185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FB100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2706F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F6185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FB1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7" name="Google Shape;127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Slide" showMasterSp="0">
  <p:cSld name="Contact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T-RK.png" id="61" name="Google Shape;61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4438" y="1285875"/>
            <a:ext cx="3048000" cy="30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7"/>
          <p:cNvGrpSpPr/>
          <p:nvPr/>
        </p:nvGrpSpPr>
        <p:grpSpPr>
          <a:xfrm>
            <a:off x="0" y="0"/>
            <a:ext cx="9144001" cy="6867525"/>
            <a:chOff x="0" y="0"/>
            <a:chExt cx="9144001" cy="6867525"/>
          </a:xfrm>
        </p:grpSpPr>
        <p:grpSp>
          <p:nvGrpSpPr>
            <p:cNvPr id="63" name="Google Shape;63;p47"/>
            <p:cNvGrpSpPr/>
            <p:nvPr/>
          </p:nvGrpSpPr>
          <p:grpSpPr>
            <a:xfrm>
              <a:off x="0" y="0"/>
              <a:ext cx="9144001" cy="6858000"/>
              <a:chOff x="0" y="0"/>
              <a:chExt cx="9144001" cy="6858000"/>
            </a:xfrm>
          </p:grpSpPr>
          <p:sp>
            <p:nvSpPr>
              <p:cNvPr id="64" name="Google Shape;64;p47"/>
              <p:cNvSpPr/>
              <p:nvPr/>
            </p:nvSpPr>
            <p:spPr>
              <a:xfrm>
                <a:off x="7540625" y="0"/>
                <a:ext cx="1603375" cy="6858000"/>
              </a:xfrm>
              <a:custGeom>
                <a:rect b="b" l="l" r="r" t="t"/>
                <a:pathLst>
                  <a:path extrusionOk="0" h="3168" w="502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" name="Google Shape;65;p47"/>
              <p:cNvGrpSpPr/>
              <p:nvPr/>
            </p:nvGrpSpPr>
            <p:grpSpPr>
              <a:xfrm>
                <a:off x="0" y="0"/>
                <a:ext cx="9144001" cy="1958975"/>
                <a:chOff x="0" y="0"/>
                <a:chExt cx="9144001" cy="1958975"/>
              </a:xfrm>
            </p:grpSpPr>
            <p:sp>
              <p:nvSpPr>
                <p:cNvPr id="66" name="Google Shape;66;p47"/>
                <p:cNvSpPr/>
                <p:nvPr/>
              </p:nvSpPr>
              <p:spPr>
                <a:xfrm flipH="1">
                  <a:off x="0" y="0"/>
                  <a:ext cx="9144000" cy="1908175"/>
                </a:xfrm>
                <a:custGeom>
                  <a:rect b="b" l="l" r="r" t="t"/>
                  <a:pathLst>
                    <a:path extrusionOk="0" h="627" w="3168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7" name="Google Shape;67;p47"/>
                <p:cNvGrpSpPr/>
                <p:nvPr/>
              </p:nvGrpSpPr>
              <p:grpSpPr>
                <a:xfrm flipH="1">
                  <a:off x="1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68" name="Google Shape;68;p47"/>
                  <p:cNvGrpSpPr/>
                  <p:nvPr/>
                </p:nvGrpSpPr>
                <p:grpSpPr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69" name="Google Shape;69;p47"/>
                    <p:cNvSpPr/>
                    <p:nvPr/>
                  </p:nvSpPr>
                  <p:spPr>
                    <a:xfrm>
                      <a:off x="-13" y="942"/>
                      <a:ext cx="11962" cy="2027"/>
                    </a:xfrm>
                    <a:custGeom>
                      <a:rect b="b" l="l" r="r" t="t"/>
                      <a:pathLst>
                        <a:path extrusionOk="0" h="423" w="3171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rgbClr val="FFFFFE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70" name="Google Shape;70;p47"/>
                    <p:cNvGrpSpPr/>
                    <p:nvPr/>
                  </p:nvGrpSpPr>
                  <p:grpSpPr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71" name="Google Shape;71;p47"/>
                      <p:cNvSpPr/>
                      <p:nvPr/>
                    </p:nvSpPr>
                    <p:spPr>
                      <a:xfrm>
                        <a:off x="360" y="1151"/>
                        <a:ext cx="15120" cy="2042"/>
                      </a:xfrm>
                      <a:custGeom>
                        <a:rect b="b" l="l" r="r" t="t"/>
                        <a:pathLst>
                          <a:path extrusionOk="0" h="426" w="3171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2" name="Google Shape;72;p47"/>
                      <p:cNvSpPr/>
                      <p:nvPr/>
                    </p:nvSpPr>
                    <p:spPr>
                      <a:xfrm>
                        <a:off x="360" y="1314"/>
                        <a:ext cx="15120" cy="2027"/>
                      </a:xfrm>
                      <a:custGeom>
                        <a:rect b="b" l="l" r="r" t="t"/>
                        <a:pathLst>
                          <a:path extrusionOk="0" h="423" w="3171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FFFFFE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3" name="Google Shape;73;p47"/>
                      <p:cNvSpPr/>
                      <p:nvPr/>
                    </p:nvSpPr>
                    <p:spPr>
                      <a:xfrm>
                        <a:off x="360" y="1471"/>
                        <a:ext cx="15120" cy="2047"/>
                      </a:xfrm>
                      <a:custGeom>
                        <a:rect b="b" l="l" r="r" t="t"/>
                        <a:pathLst>
                          <a:path extrusionOk="0" h="427" w="3171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74" name="Google Shape;74;p47"/>
                  <p:cNvSpPr/>
                  <p:nvPr/>
                </p:nvSpPr>
                <p:spPr>
                  <a:xfrm>
                    <a:off x="-13" y="317"/>
                    <a:ext cx="15120" cy="2114"/>
                  </a:xfrm>
                  <a:custGeom>
                    <a:rect b="b" l="l" r="r" t="t"/>
                    <a:pathLst>
                      <a:path extrusionOk="0" h="441" w="317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rgbClr val="FFFFFE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75" name="Google Shape;75;p47"/>
            <p:cNvGrpSpPr/>
            <p:nvPr/>
          </p:nvGrpSpPr>
          <p:grpSpPr>
            <a:xfrm>
              <a:off x="7512061" y="9525"/>
              <a:ext cx="1403348" cy="6858000"/>
              <a:chOff x="21532" y="360"/>
              <a:chExt cx="2157" cy="15120"/>
            </a:xfrm>
          </p:grpSpPr>
          <p:sp>
            <p:nvSpPr>
              <p:cNvPr id="76" name="Google Shape;76;p47"/>
              <p:cNvSpPr/>
              <p:nvPr/>
            </p:nvSpPr>
            <p:spPr>
              <a:xfrm>
                <a:off x="21532" y="360"/>
                <a:ext cx="1854" cy="15120"/>
              </a:xfrm>
              <a:custGeom>
                <a:rect b="b" l="l" r="r" t="t"/>
                <a:pathLst>
                  <a:path extrusionOk="0" h="3172" w="387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47"/>
              <p:cNvSpPr/>
              <p:nvPr/>
            </p:nvSpPr>
            <p:spPr>
              <a:xfrm>
                <a:off x="21886" y="360"/>
                <a:ext cx="1601" cy="15120"/>
              </a:xfrm>
              <a:custGeom>
                <a:rect b="b" l="l" r="r" t="t"/>
                <a:pathLst>
                  <a:path extrusionOk="0" h="3172" w="334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47"/>
              <p:cNvSpPr/>
              <p:nvPr/>
            </p:nvSpPr>
            <p:spPr>
              <a:xfrm>
                <a:off x="22064" y="360"/>
                <a:ext cx="1625" cy="15120"/>
              </a:xfrm>
              <a:custGeom>
                <a:rect b="b" l="l" r="r" t="t"/>
                <a:pathLst>
                  <a:path extrusionOk="0" h="3172" w="339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47"/>
              <p:cNvSpPr/>
              <p:nvPr/>
            </p:nvSpPr>
            <p:spPr>
              <a:xfrm>
                <a:off x="21864" y="360"/>
                <a:ext cx="1642" cy="15120"/>
              </a:xfrm>
              <a:custGeom>
                <a:rect b="b" l="l" r="r" t="t"/>
                <a:pathLst>
                  <a:path extrusionOk="0" h="3172" w="343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47"/>
              <p:cNvSpPr/>
              <p:nvPr/>
            </p:nvSpPr>
            <p:spPr>
              <a:xfrm>
                <a:off x="21703" y="360"/>
                <a:ext cx="1620" cy="15120"/>
              </a:xfrm>
              <a:custGeom>
                <a:rect b="b" l="l" r="r" t="t"/>
                <a:pathLst>
                  <a:path extrusionOk="0" h="3172" w="338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1" name="Google Shape;81;p47"/>
          <p:cNvSpPr txBox="1"/>
          <p:nvPr/>
        </p:nvSpPr>
        <p:spPr>
          <a:xfrm>
            <a:off x="180975" y="1952625"/>
            <a:ext cx="4819650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775" lIns="89550" spcFirstLastPara="1" rIns="89550" wrap="square" tIns="4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Contact 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RT-RK Institute for Computer Based Systems</a:t>
            </a:r>
            <a:endParaRPr b="0" i="0" sz="1800" u="none" cap="none" strike="noStrike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Narodnog fronta 23a</a:t>
            </a:r>
            <a:endParaRPr b="0" i="0" sz="1800" u="none" cap="none" strike="noStrike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21000 Novi Sad</a:t>
            </a:r>
            <a:br>
              <a:rPr b="0" i="0" lang="en-US" sz="1800" u="none" cap="none" strike="noStrike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Serbia</a:t>
            </a:r>
            <a:endParaRPr b="0" i="0" sz="1800" u="none" cap="none" strike="noStrike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www.rt-rk.com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info@rt-rk.com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91425" spcFirstLastPara="1" rIns="91425" wrap="square" tIns="108000">
            <a:no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9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o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4" name="Google Shape;94;p4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o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5" name="Google Shape;95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2" name="Google Shape;102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4" name="Google Shape;104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91425" spcFirstLastPara="1" rIns="91425" wrap="square" tIns="10800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Char char="●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o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9" name="Google Shape;119;p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0" name="Google Shape;120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6F6185"/>
              </a:buClr>
              <a:buSzPts val="208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EFB100"/>
              </a:buClr>
              <a:buSzPts val="176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2706F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185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FB1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0"/>
            <a:ext cx="9144000" cy="1008063"/>
          </a:xfrm>
          <a:custGeom>
            <a:rect b="b" l="l" r="r" t="t"/>
            <a:pathLst>
              <a:path extrusionOk="0" h="1000084" w="628654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 cap="flat" cmpd="sng" w="25400">
            <a:solidFill>
              <a:srgbClr val="6F61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44"/>
          <p:cNvGrpSpPr/>
          <p:nvPr/>
        </p:nvGrpSpPr>
        <p:grpSpPr>
          <a:xfrm rot="326911">
            <a:off x="3820" y="485493"/>
            <a:ext cx="9148006" cy="1231358"/>
            <a:chOff x="-23" y="779"/>
            <a:chExt cx="15127" cy="2313"/>
          </a:xfrm>
        </p:grpSpPr>
        <p:grpSp>
          <p:nvGrpSpPr>
            <p:cNvPr id="16" name="Google Shape;16;p44"/>
            <p:cNvGrpSpPr/>
            <p:nvPr/>
          </p:nvGrpSpPr>
          <p:grpSpPr>
            <a:xfrm>
              <a:off x="-23" y="779"/>
              <a:ext cx="15124" cy="2313"/>
              <a:chOff x="-23" y="779"/>
              <a:chExt cx="15124" cy="2313"/>
            </a:xfrm>
          </p:grpSpPr>
          <p:sp>
            <p:nvSpPr>
              <p:cNvPr id="17" name="Google Shape;17;p44"/>
              <p:cNvSpPr/>
              <p:nvPr/>
            </p:nvSpPr>
            <p:spPr>
              <a:xfrm>
                <a:off x="-14" y="901"/>
                <a:ext cx="11962" cy="2028"/>
              </a:xfrm>
              <a:custGeom>
                <a:rect b="b" l="l" r="r" t="t"/>
                <a:pathLst>
                  <a:path extrusionOk="0" h="423" w="3171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" name="Google Shape;18;p44"/>
              <p:cNvGrpSpPr/>
              <p:nvPr/>
            </p:nvGrpSpPr>
            <p:grpSpPr>
              <a:xfrm>
                <a:off x="-23" y="779"/>
                <a:ext cx="15124" cy="2313"/>
                <a:chOff x="350" y="1151"/>
                <a:chExt cx="15124" cy="2313"/>
              </a:xfrm>
            </p:grpSpPr>
            <p:sp>
              <p:nvSpPr>
                <p:cNvPr id="19" name="Google Shape;19;p44"/>
                <p:cNvSpPr/>
                <p:nvPr/>
              </p:nvSpPr>
              <p:spPr>
                <a:xfrm>
                  <a:off x="356" y="1151"/>
                  <a:ext cx="15118" cy="2040"/>
                </a:xfrm>
                <a:custGeom>
                  <a:rect b="b" l="l" r="r" t="t"/>
                  <a:pathLst>
                    <a:path extrusionOk="0" h="426" w="3171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EFB32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0;p44"/>
                <p:cNvSpPr/>
                <p:nvPr/>
              </p:nvSpPr>
              <p:spPr>
                <a:xfrm>
                  <a:off x="355" y="1277"/>
                  <a:ext cx="15118" cy="2028"/>
                </a:xfrm>
                <a:custGeom>
                  <a:rect b="b" l="l" r="r" t="t"/>
                  <a:pathLst>
                    <a:path extrusionOk="0" h="423" w="3171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62567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;p44"/>
                <p:cNvSpPr/>
                <p:nvPr/>
              </p:nvSpPr>
              <p:spPr>
                <a:xfrm>
                  <a:off x="350" y="1418"/>
                  <a:ext cx="15120" cy="2046"/>
                </a:xfrm>
                <a:custGeom>
                  <a:rect b="b" l="l" r="r" t="t"/>
                  <a:pathLst>
                    <a:path extrusionOk="0" h="427" w="3171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EFB32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" name="Google Shape;22;p44"/>
            <p:cNvSpPr/>
            <p:nvPr/>
          </p:nvSpPr>
          <p:spPr>
            <a:xfrm>
              <a:off x="-16" y="937"/>
              <a:ext cx="15120" cy="2114"/>
            </a:xfrm>
            <a:custGeom>
              <a:rect b="b" l="l" r="r" t="t"/>
              <a:pathLst>
                <a:path extrusionOk="0" h="441" w="317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cap="flat" cmpd="sng" w="9525">
              <a:solidFill>
                <a:srgbClr val="6256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RT-RK_za_ppt_template.png" id="23" name="Google Shape;23;p44"/>
          <p:cNvPicPr preferRelativeResize="0"/>
          <p:nvPr/>
        </p:nvPicPr>
        <p:blipFill rotWithShape="1">
          <a:blip r:embed="rId1">
            <a:alphaModFix/>
          </a:blip>
          <a:srcRect b="42508" l="0" r="0" t="0"/>
          <a:stretch/>
        </p:blipFill>
        <p:spPr>
          <a:xfrm>
            <a:off x="8064500" y="0"/>
            <a:ext cx="1079500" cy="6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4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4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2706F"/>
                </a:solidFill>
                <a:latin typeface="Calibri"/>
                <a:ea typeface="Calibri"/>
                <a:cs typeface="Calibri"/>
                <a:sym typeface="Calibri"/>
              </a:rPr>
              <a:t>CONFIDENTIAL – Reproduction prohibited without the prior permission of RT-RK</a:t>
            </a:r>
            <a:endParaRPr b="0" i="0" sz="1200" u="none" cap="none" strike="noStrike">
              <a:solidFill>
                <a:srgbClr val="72706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270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4"/>
          <p:cNvSpPr txBox="1"/>
          <p:nvPr/>
        </p:nvSpPr>
        <p:spPr>
          <a:xfrm>
            <a:off x="8070850" y="6524625"/>
            <a:ext cx="1073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75" lIns="89550" spcFirstLastPara="1" rIns="89550" wrap="square" tIns="44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6F6185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300" u="none" cap="none" strike="noStrike">
              <a:solidFill>
                <a:srgbClr val="6F618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python.org/2/library/string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/>
          <p:nvPr>
            <p:ph type="ctrTitle"/>
          </p:nvPr>
        </p:nvSpPr>
        <p:spPr>
          <a:xfrm>
            <a:off x="457200" y="1497583"/>
            <a:ext cx="5399088" cy="2147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/>
          <a:p>
            <a:pPr indent="0" lvl="0" marL="0" rtl="0" algn="ct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</a:t>
            </a:r>
            <a:br>
              <a:rPr lang="en-US"/>
            </a:br>
            <a:br>
              <a:rPr lang="en-US"/>
            </a:br>
            <a:r>
              <a:rPr lang="en-US"/>
              <a:t>PYTHON JEZIKA</a:t>
            </a:r>
            <a:br>
              <a:rPr lang="en-US"/>
            </a:br>
            <a:endParaRPr/>
          </a:p>
        </p:txBody>
      </p:sp>
      <p:sp>
        <p:nvSpPr>
          <p:cNvPr id="147" name="Google Shape;147;p1"/>
          <p:cNvSpPr txBox="1"/>
          <p:nvPr>
            <p:ph idx="1" type="subTitle"/>
          </p:nvPr>
        </p:nvSpPr>
        <p:spPr>
          <a:xfrm>
            <a:off x="457200" y="3717032"/>
            <a:ext cx="6480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1. dan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467544" y="1268760"/>
            <a:ext cx="82296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Struktura linije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Svaki iskaz se završava u novoj liniji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Dugi iskazi se mogu podelitu u vise redova: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21082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Osim kada se koriste (), {}, [] ... </a:t>
            </a:r>
            <a:endParaRPr/>
          </a:p>
          <a:p>
            <a:pPr indent="-21082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899592" y="2276872"/>
            <a:ext cx="3168352" cy="830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b - 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 = b - 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b +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899592" y="3717032"/>
            <a:ext cx="3168352" cy="830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math.sqrt(math.sin(b) + \ 	math.cos(c)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899592" y="5085184"/>
            <a:ext cx="3168352" cy="13234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"a": 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"b": 2,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"c": 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16" name="Google Shape;216;p11"/>
          <p:cNvSpPr txBox="1"/>
          <p:nvPr>
            <p:ph idx="1" type="body"/>
          </p:nvPr>
        </p:nvSpPr>
        <p:spPr>
          <a:xfrm>
            <a:off x="467544" y="836712"/>
            <a:ext cx="8229600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Struktura linije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Komentari pocinju sa # 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Blokovi koda se odvajaju indentacijom 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Indentacija je obavezna i mora biti konzistentna! 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51459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251459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251459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Preporucuje se 4 space-a, ne tab</a:t>
            </a:r>
            <a:endParaRPr sz="2400"/>
          </a:p>
        </p:txBody>
      </p:sp>
      <p:sp>
        <p:nvSpPr>
          <p:cNvPr id="217" name="Google Shape;217;p11"/>
          <p:cNvSpPr txBox="1"/>
          <p:nvPr/>
        </p:nvSpPr>
        <p:spPr>
          <a:xfrm>
            <a:off x="899592" y="2996952"/>
            <a:ext cx="5760640" cy="830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a == 1: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"Ovo je uvučen kod"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899592" y="1772817"/>
            <a:ext cx="5760640" cy="584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Ovo je komentar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899592" y="4293096"/>
            <a:ext cx="5832648" cy="18158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a: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iskaz1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iskaz2 #konzistentna indentacija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statement3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statement4 #nekonzistentna indentacija (greska)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467544" y="1052736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Identifikatori i rezervisane reči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Imena promenljivih, funkcija, klasa, modula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Mogu počinjati slovom ili donjom crtom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Mogu sadržati brojeve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Specijalni znaci kao </a:t>
            </a:r>
            <a:r>
              <a:rPr i="1" lang="en-US" sz="2400"/>
              <a:t>@,$, %</a:t>
            </a:r>
            <a:r>
              <a:rPr lang="en-US" sz="2400"/>
              <a:t> i rezervisane reci se ne mogu koristiti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Rezervisane reci: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Identifikatori koji pocinju donjom crtom često imaju specijalno značenje. Više o tome kasnije...</a:t>
            </a:r>
            <a:endParaRPr sz="2400"/>
          </a:p>
        </p:txBody>
      </p:sp>
      <p:sp>
        <p:nvSpPr>
          <p:cNvPr id="226" name="Google Shape;226;p12"/>
          <p:cNvSpPr txBox="1"/>
          <p:nvPr/>
        </p:nvSpPr>
        <p:spPr>
          <a:xfrm>
            <a:off x="971600" y="4077072"/>
            <a:ext cx="5760640" cy="13234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as assert break class continue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del elif else except exec finally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from global if import in is lambda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nonlocal not or pass print raise return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try while with yield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32" name="Google Shape;232;p13"/>
          <p:cNvSpPr txBox="1"/>
          <p:nvPr>
            <p:ph idx="1" type="body"/>
          </p:nvPr>
        </p:nvSpPr>
        <p:spPr>
          <a:xfrm>
            <a:off x="467544" y="1052736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Literali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Numerički literali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Boolean </a:t>
            </a:r>
            <a:r>
              <a:rPr i="1" lang="en-US" sz="2400"/>
              <a:t>(True, Flase)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Integer </a:t>
            </a:r>
            <a:r>
              <a:rPr i="1" lang="en-US" sz="2400"/>
              <a:t>(1, 65536 ,0xbfffffc0)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Proizvoljne dužine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Pokretni zarez </a:t>
            </a:r>
            <a:r>
              <a:rPr i="1" lang="en-US" sz="2400"/>
              <a:t>(1.54, 52. , .42, 1.2334e+02)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Kompleksni brojevi </a:t>
            </a:r>
            <a:r>
              <a:rPr i="1" lang="en-US" sz="2400"/>
              <a:t>(4 + 5j)</a:t>
            </a:r>
            <a:endParaRPr i="1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38" name="Google Shape;238;p14"/>
          <p:cNvSpPr txBox="1"/>
          <p:nvPr>
            <p:ph idx="1" type="body"/>
          </p:nvPr>
        </p:nvSpPr>
        <p:spPr>
          <a:xfrm>
            <a:off x="467544" y="764704"/>
            <a:ext cx="8229600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Literali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String literali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Sekvenca karaktera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Unutar jednostrukih ili dvostrukih navodnika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"</a:t>
            </a:r>
            <a:r>
              <a:rPr i="1" lang="en-US"/>
              <a:t>ovo je string" , 'i ovo je string'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Proizvoljne dužine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Escape sekvence na koje smo navikli</a:t>
            </a:r>
            <a:endParaRPr sz="2400"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i="1" lang="en-US"/>
              <a:t>\\ \n \t \' \" \x41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Stringovi su ASCII i predstavljeni kao niz bajtova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UTF-8 podrška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239" name="Google Shape;239;p14"/>
          <p:cNvSpPr txBox="1"/>
          <p:nvPr/>
        </p:nvSpPr>
        <p:spPr>
          <a:xfrm>
            <a:off x="1475656" y="5181690"/>
            <a:ext cx="5688632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#!/usr/bin/env python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-*- coding: UTF-8 -*-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"тестирање ђирилице"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45" name="Google Shape;245;p15"/>
          <p:cNvSpPr txBox="1"/>
          <p:nvPr>
            <p:ph idx="1" type="body"/>
          </p:nvPr>
        </p:nvSpPr>
        <p:spPr>
          <a:xfrm>
            <a:off x="1619672" y="2204864"/>
            <a:ext cx="7077472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Kolekcije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Liste - </a:t>
            </a:r>
            <a:r>
              <a:rPr i="1" lang="en-US" sz="2400"/>
              <a:t>[1,2,3,4,5,6]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N-torke - </a:t>
            </a:r>
            <a:r>
              <a:rPr i="1" lang="en-US" sz="2400"/>
              <a:t>(1,4,2,7)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Rečnici - </a:t>
            </a:r>
            <a:r>
              <a:rPr i="1" lang="en-US" sz="2400"/>
              <a:t>{"a":1, "b":2, "c":3}</a:t>
            </a:r>
            <a:endParaRPr i="1"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Skupovi</a:t>
            </a:r>
            <a:r>
              <a:rPr i="1" lang="en-US" sz="2400"/>
              <a:t> – {2, 3, 5}</a:t>
            </a:r>
            <a:endParaRPr i="1"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51" name="Google Shape;251;p16"/>
          <p:cNvSpPr txBox="1"/>
          <p:nvPr>
            <p:ph idx="1" type="body"/>
          </p:nvPr>
        </p:nvSpPr>
        <p:spPr>
          <a:xfrm>
            <a:off x="611560" y="1340768"/>
            <a:ext cx="8085584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Liste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mogu da sadrže mešovite podatke</a:t>
            </a:r>
            <a:br>
              <a:rPr lang="en-US" sz="2400"/>
            </a:br>
            <a:r>
              <a:rPr i="1" lang="en-US" sz="2400"/>
              <a:t>a = ["asd",1, True]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indeksiranje počinje od 0</a:t>
            </a:r>
            <a:br>
              <a:rPr lang="en-US" sz="2400"/>
            </a:br>
            <a:r>
              <a:rPr i="1" lang="en-US" sz="2400"/>
              <a:t>print a[0]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može se menjati </a:t>
            </a:r>
            <a:r>
              <a:rPr i="1" lang="en-US" sz="2400"/>
              <a:t>a[0] = 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Za dodavanje </a:t>
            </a:r>
            <a:r>
              <a:rPr i="1" lang="en-US" sz="2400"/>
              <a:t>append</a:t>
            </a:r>
            <a:r>
              <a:rPr lang="en-US" sz="2400"/>
              <a:t> metoda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 txBox="1"/>
          <p:nvPr/>
        </p:nvSpPr>
        <p:spPr>
          <a:xfrm>
            <a:off x="1331640" y="4509121"/>
            <a:ext cx="5472608" cy="830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a.append(4)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58" name="Google Shape;258;p17"/>
          <p:cNvSpPr txBox="1"/>
          <p:nvPr>
            <p:ph idx="1" type="body"/>
          </p:nvPr>
        </p:nvSpPr>
        <p:spPr>
          <a:xfrm>
            <a:off x="611560" y="1340768"/>
            <a:ext cx="8085584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Torke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efikasnija implementacija listi</a:t>
            </a:r>
            <a:br>
              <a:rPr lang="en-US" sz="2400"/>
            </a:br>
            <a:r>
              <a:rPr lang="en-US" sz="2400"/>
              <a:t> </a:t>
            </a:r>
            <a:r>
              <a:rPr i="1" lang="en-US" sz="2400"/>
              <a:t>a = ("asd",1, True)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Immutable - ne mogu se menjati</a:t>
            </a:r>
            <a:br>
              <a:rPr lang="en-US" sz="2400"/>
            </a:br>
            <a:r>
              <a:rPr lang="en-US" sz="2400"/>
              <a:t> </a:t>
            </a:r>
            <a:r>
              <a:rPr i="1" lang="en-US" sz="2400"/>
              <a:t>a[0] = 4 Traceback (most recent call last):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i="1" lang="en-US" sz="2400"/>
              <a:t>     File "&lt;stdin&gt;", line 1, in &lt;module&gt;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i="1" lang="en-US" sz="2400"/>
              <a:t>     TypeError: 'tuple' object does not support item    assignment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64" name="Google Shape;264;p18"/>
          <p:cNvSpPr txBox="1"/>
          <p:nvPr>
            <p:ph idx="1" type="body"/>
          </p:nvPr>
        </p:nvSpPr>
        <p:spPr>
          <a:xfrm>
            <a:off x="611560" y="1340768"/>
            <a:ext cx="8085584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Rečnici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Key-value pair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Vrednosti se pristupa po ključu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1082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 txBox="1"/>
          <p:nvPr/>
        </p:nvSpPr>
        <p:spPr>
          <a:xfrm>
            <a:off x="1115616" y="2783830"/>
            <a:ext cx="5976664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 = {"boja": "plava","precnik": 3000}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r["boja"]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r["povrsina"] = r["precnik"]*2*Pi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71" name="Google Shape;271;p19"/>
          <p:cNvSpPr txBox="1"/>
          <p:nvPr>
            <p:ph idx="1" type="body"/>
          </p:nvPr>
        </p:nvSpPr>
        <p:spPr>
          <a:xfrm>
            <a:off x="1547664" y="2492896"/>
            <a:ext cx="5976664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Tipovi i objekti: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rPr b="1" i="1" lang="en-US" sz="2800">
                <a:latin typeface="Arial"/>
                <a:ea typeface="Arial"/>
                <a:cs typeface="Arial"/>
                <a:sym typeface="Arial"/>
              </a:rPr>
              <a:t>Rukovanje objektima, tipovima i memorijom</a:t>
            </a:r>
            <a:endParaRPr b="1" i="1" sz="2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1082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Popularnost programskih jezika I</a:t>
            </a:r>
            <a:endParaRPr/>
          </a:p>
        </p:txBody>
      </p:sp>
      <p:pic>
        <p:nvPicPr>
          <p:cNvPr id="153" name="Google Shape;153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688" y="1600200"/>
            <a:ext cx="6806624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77" name="Google Shape;277;p20"/>
          <p:cNvSpPr txBox="1"/>
          <p:nvPr>
            <p:ph idx="1" type="body"/>
          </p:nvPr>
        </p:nvSpPr>
        <p:spPr>
          <a:xfrm>
            <a:off x="539552" y="1340768"/>
            <a:ext cx="7992888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Identitet i tip objekta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Sve u programu je objekat.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Objekat ima identitet, tip i vrednost </a:t>
            </a:r>
            <a:r>
              <a:rPr i="1" lang="en-US" sz="2400"/>
              <a:t>a = 42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Python je strogo i dinamički tipiziran.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Tip objekta predstavlja njegovu internu reprezentaciju.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Objekat konkretnog tipa nazivamo instancom.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Objekat može biti: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Mutable - ako vrednost može da mu se izmeni (primer lista)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Immutable - ako ne može da se menja (primer string)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1082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83" name="Google Shape;283;p21"/>
          <p:cNvSpPr txBox="1"/>
          <p:nvPr>
            <p:ph idx="1" type="body"/>
          </p:nvPr>
        </p:nvSpPr>
        <p:spPr>
          <a:xfrm>
            <a:off x="539552" y="1340768"/>
            <a:ext cx="7992888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Identitet i tip objekta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Ključne reči: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id() </a:t>
            </a:r>
            <a:r>
              <a:rPr lang="en-US" sz="2400"/>
              <a:t>- identitet objekta, memorijska lokacija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is</a:t>
            </a:r>
            <a:r>
              <a:rPr lang="en-US" sz="2400"/>
              <a:t> - da li su dva objekta u stvari isti objekat?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type() </a:t>
            </a:r>
            <a:r>
              <a:rPr lang="en-US" sz="2400"/>
              <a:t>- tip objekta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Primer poredjenja objekata: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 txBox="1"/>
          <p:nvPr/>
        </p:nvSpPr>
        <p:spPr>
          <a:xfrm>
            <a:off x="1115616" y="4149080"/>
            <a:ext cx="5976664" cy="23083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a is b: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# a i b imaju isti identitet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izraz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a == b: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# a i b imaju istu vrednost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izraz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type(a) is type(b):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# a i b su istog tipa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izraz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90" name="Google Shape;290;p22"/>
          <p:cNvSpPr txBox="1"/>
          <p:nvPr>
            <p:ph idx="1" type="body"/>
          </p:nvPr>
        </p:nvSpPr>
        <p:spPr>
          <a:xfrm>
            <a:off x="539552" y="1340768"/>
            <a:ext cx="7992888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Reference i garbage collection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Za svaki objekat se održava lista referenci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Broj referenci se inkrementira dodeljivanjem objekta novoj promenljivoj ili dodavanjem u kolekciju.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Smanjuje se kada promenljiva izadje iz opsega ili joj se dodeli drugi objekat.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Memorija objekta biva oslobodjena (garbage collection) nakon sto broj referenci padne na nulu.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291" name="Google Shape;291;p22"/>
          <p:cNvSpPr txBox="1"/>
          <p:nvPr/>
        </p:nvSpPr>
        <p:spPr>
          <a:xfrm>
            <a:off x="1115616" y="4797152"/>
            <a:ext cx="5976664" cy="13234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37 #novi objekat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 = a # povecava broj referenci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= []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c.append(b) # povecava broj referenci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 = 4 # smanjuje broj referenci na vrednost 37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97" name="Google Shape;297;p23"/>
          <p:cNvSpPr txBox="1"/>
          <p:nvPr>
            <p:ph idx="1" type="body"/>
          </p:nvPr>
        </p:nvSpPr>
        <p:spPr>
          <a:xfrm>
            <a:off x="755576" y="1772816"/>
            <a:ext cx="748883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Reference i kopije</a:t>
            </a:r>
            <a:endParaRPr b="1" sz="2400"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Pri dodeli vrednosti, prave se nove reference.</a:t>
            </a:r>
            <a:endParaRPr sz="2200"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Za immutable objekte pravi se kopija. </a:t>
            </a:r>
            <a:endParaRPr sz="2200"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  <a:p>
            <a:pPr indent="-23114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  <a:p>
            <a:pPr indent="-23114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  <a:p>
            <a:pPr indent="-23114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298" name="Google Shape;298;p23"/>
          <p:cNvSpPr txBox="1"/>
          <p:nvPr/>
        </p:nvSpPr>
        <p:spPr>
          <a:xfrm>
            <a:off x="1691680" y="2708920"/>
            <a:ext cx="5976664" cy="3231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b 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"/>
          <p:cNvSpPr txBox="1"/>
          <p:nvPr/>
        </p:nvSpPr>
        <p:spPr>
          <a:xfrm>
            <a:off x="1691680" y="3429000"/>
            <a:ext cx="5976664" cy="12464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= "qwerty" 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s1 = s 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= "abcde" 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s1 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05" name="Google Shape;305;p24"/>
          <p:cNvSpPr txBox="1"/>
          <p:nvPr>
            <p:ph idx="1" type="body"/>
          </p:nvPr>
        </p:nvSpPr>
        <p:spPr>
          <a:xfrm>
            <a:off x="755576" y="1772816"/>
            <a:ext cx="7488832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Reference i kopije</a:t>
            </a:r>
            <a:endParaRPr sz="2200"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Za mutable objekte reference su ravnopravne. </a:t>
            </a:r>
            <a:endParaRPr sz="2200"/>
          </a:p>
          <a:p>
            <a:pPr indent="-23114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  <a:p>
            <a:pPr indent="-23114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  <a:p>
            <a:pPr indent="-23114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Kopija mutable objekta (shallow copy):</a:t>
            </a:r>
            <a:endParaRPr sz="2200"/>
          </a:p>
          <a:p>
            <a:pPr indent="-23114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306" name="Google Shape;306;p24"/>
          <p:cNvSpPr txBox="1"/>
          <p:nvPr/>
        </p:nvSpPr>
        <p:spPr>
          <a:xfrm>
            <a:off x="1691680" y="2636912"/>
            <a:ext cx="5976664" cy="12464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[1,2,3,4,5,6] 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 = a 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b[4] = 1000 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a 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1691680" y="4221088"/>
            <a:ext cx="5976664" cy="13234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[1,2,3,4,5,6]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 = list(a)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b[4] = 1000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a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b </a:t>
            </a: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13" name="Google Shape;313;p25"/>
          <p:cNvSpPr txBox="1"/>
          <p:nvPr>
            <p:ph idx="1" type="body"/>
          </p:nvPr>
        </p:nvSpPr>
        <p:spPr>
          <a:xfrm>
            <a:off x="539552" y="1412776"/>
            <a:ext cx="7992888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First class objekti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Svi objekti u Pythonu su "gradjani prve klase"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To znači da su svi objekti koji imaju identifikator jednakog statusa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Jasnije na primeru: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314" name="Google Shape;314;p25"/>
          <p:cNvSpPr txBox="1"/>
          <p:nvPr/>
        </p:nvSpPr>
        <p:spPr>
          <a:xfrm>
            <a:off x="1043608" y="3791942"/>
            <a:ext cx="5976664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math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 = [1,2,3,math, "qwerty", math.sqrt]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kvadratni_koren = l[5]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kvadratni_koren(9)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20" name="Google Shape;320;p26"/>
          <p:cNvSpPr txBox="1"/>
          <p:nvPr>
            <p:ph idx="1" type="body"/>
          </p:nvPr>
        </p:nvSpPr>
        <p:spPr>
          <a:xfrm>
            <a:off x="539552" y="2348880"/>
            <a:ext cx="7704856" cy="341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Operatori i izrazi: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b="1" i="1" lang="en-US" sz="3200"/>
              <a:t>Operacije nad brojevima, sekvencama, stringovima                </a:t>
            </a:r>
            <a:endParaRPr b="1" i="1"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26" name="Google Shape;326;p27"/>
          <p:cNvSpPr txBox="1"/>
          <p:nvPr>
            <p:ph idx="1" type="body"/>
          </p:nvPr>
        </p:nvSpPr>
        <p:spPr>
          <a:xfrm>
            <a:off x="539552" y="908720"/>
            <a:ext cx="8064896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Operacije nad brojevima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Standardni operatori se ponašaju očekivano: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+, -, /, *, %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"Specijalni operatori" u Pythonu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//, **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Bitwise operatori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&lt;&lt;, &gt;&gt;, &amp;, |, ^, ~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Obratiti pažnju da su integeri u pythonu "beskonačni"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Ako je potrebno rukovanje "native" vrednostima, koristiti </a:t>
            </a:r>
            <a:r>
              <a:rPr i="1" lang="en-US" sz="2400"/>
              <a:t>struct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Ugradjene funkcije: a</a:t>
            </a:r>
            <a:r>
              <a:rPr i="1" lang="en-US" sz="2400"/>
              <a:t>bs(), divmod(),pow(), round()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Uobičajene operacije poredjenja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&lt;, &lt;=, &gt; , &gt;= , == , !=</a:t>
            </a:r>
            <a:endParaRPr i="1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32" name="Google Shape;332;p28"/>
          <p:cNvSpPr txBox="1"/>
          <p:nvPr>
            <p:ph idx="1" type="body"/>
          </p:nvPr>
        </p:nvSpPr>
        <p:spPr>
          <a:xfrm>
            <a:off x="539552" y="1124744"/>
            <a:ext cx="8064896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Operacije nad sekvencama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Sekvence su stringovi, liste i torke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Dostupne su sledeće operacije: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s1 + s2 </a:t>
            </a:r>
            <a:r>
              <a:rPr lang="en-US" sz="2400"/>
              <a:t>- konkatenacija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s * n </a:t>
            </a:r>
            <a:r>
              <a:rPr lang="en-US" sz="2400"/>
              <a:t>- ponavlja s n puta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v1,v2,v3,v4 = s1</a:t>
            </a:r>
            <a:r>
              <a:rPr lang="en-US" sz="2400"/>
              <a:t> - raspakivanje promenljivih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s[i] </a:t>
            </a:r>
            <a:r>
              <a:rPr lang="en-US" sz="2400"/>
              <a:t>- indeksiranje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s[i:j]</a:t>
            </a:r>
            <a:r>
              <a:rPr lang="en-US" sz="2400"/>
              <a:t> - isecanje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s[i:j:k] </a:t>
            </a:r>
            <a:r>
              <a:rPr lang="en-US" sz="2400"/>
              <a:t>- isecanje sa korakom 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x in s </a:t>
            </a:r>
            <a:r>
              <a:rPr lang="en-US" sz="2400"/>
              <a:t>- da li je x u 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len(s)</a:t>
            </a:r>
            <a:r>
              <a:rPr lang="en-US" sz="2400"/>
              <a:t> - broj clanova 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all(), any(), sum(),min(),max()</a:t>
            </a:r>
            <a:endParaRPr i="1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38" name="Google Shape;338;p29"/>
          <p:cNvSpPr txBox="1"/>
          <p:nvPr>
            <p:ph idx="1" type="body"/>
          </p:nvPr>
        </p:nvSpPr>
        <p:spPr>
          <a:xfrm>
            <a:off x="539552" y="1556792"/>
            <a:ext cx="8064896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Ponavljanje i kopije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operator ponavljanja liste pravi shallow kopije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Primer: </a:t>
            </a:r>
            <a:endParaRPr sz="2400"/>
          </a:p>
          <a:p>
            <a:pPr indent="-21082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 txBox="1"/>
          <p:nvPr/>
        </p:nvSpPr>
        <p:spPr>
          <a:xfrm>
            <a:off x="1043608" y="3212976"/>
            <a:ext cx="5976664" cy="15696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[1,2,3] # a je lista brojeva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 = [a] # b je lista koja sadrzi referencu na a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= b * 4 # c sadrzi 4 reference na a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c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a[1] = 10000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Popularnost programskih jezika II</a:t>
            </a:r>
            <a:endParaRPr/>
          </a:p>
        </p:txBody>
      </p:sp>
      <p:pic>
        <p:nvPicPr>
          <p:cNvPr id="159" name="Google Shape;159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6500" y="1340768"/>
            <a:ext cx="6942993" cy="511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45" name="Google Shape;345;p30"/>
          <p:cNvSpPr txBox="1"/>
          <p:nvPr>
            <p:ph idx="1" type="body"/>
          </p:nvPr>
        </p:nvSpPr>
        <p:spPr>
          <a:xfrm>
            <a:off x="539552" y="1484784"/>
            <a:ext cx="8064896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Isecanja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Parametri su opcioni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Isecanje je cirkularno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Trikovi kod isecanja</a:t>
            </a:r>
            <a:endParaRPr sz="2400"/>
          </a:p>
          <a:p>
            <a:pPr indent="-21082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346" name="Google Shape;346;p30"/>
          <p:cNvSpPr txBox="1"/>
          <p:nvPr/>
        </p:nvSpPr>
        <p:spPr>
          <a:xfrm>
            <a:off x="1043608" y="3501008"/>
            <a:ext cx="5976664" cy="13234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s[:n] #od nultog do n-tog clana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s[n:] #od n-tog do kraja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s[-1:] #od poslednjeg do kraja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s[::-1] # invertovanje sekvence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s[::2] # svaki drugi clan sekvence pocev od prvog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993" y="5068325"/>
            <a:ext cx="56483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53" name="Google Shape;353;p31"/>
          <p:cNvSpPr txBox="1"/>
          <p:nvPr>
            <p:ph idx="1" type="body"/>
          </p:nvPr>
        </p:nvSpPr>
        <p:spPr>
          <a:xfrm>
            <a:off x="539552" y="134076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String formatirajne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Slično kao </a:t>
            </a:r>
            <a:r>
              <a:rPr i="1" lang="en-US" sz="2400"/>
              <a:t>printf()</a:t>
            </a:r>
            <a:r>
              <a:rPr lang="en-US" sz="2400"/>
              <a:t> format stirng u C-u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d, i, u, o , x, X, s, c </a:t>
            </a:r>
            <a:r>
              <a:rPr lang="en-US" sz="2400"/>
              <a:t>- ponašaju na uobičajen način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f</a:t>
            </a:r>
            <a:r>
              <a:rPr lang="en-US" sz="2400"/>
              <a:t> - pokretni zarez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e</a:t>
            </a:r>
            <a:r>
              <a:rPr lang="en-US" sz="2400"/>
              <a:t> - pokretni zarez sa eksponentom ("scientific")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E</a:t>
            </a:r>
            <a:r>
              <a:rPr lang="en-US" sz="2400"/>
              <a:t> - pokretni zarez sa ekponentom (veliko 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g, G </a:t>
            </a:r>
            <a:r>
              <a:rPr lang="en-US" sz="2400"/>
              <a:t>- prost pokretni zarez ili sa ekponentom</a:t>
            </a:r>
            <a:endParaRPr sz="2400"/>
          </a:p>
          <a:p>
            <a:pPr indent="-22098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59" name="Google Shape;359;p32"/>
          <p:cNvSpPr txBox="1"/>
          <p:nvPr>
            <p:ph idx="1" type="body"/>
          </p:nvPr>
        </p:nvSpPr>
        <p:spPr>
          <a:xfrm>
            <a:off x="539552" y="134076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String formatirajne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840"/>
              <a:buChar char="●"/>
            </a:pPr>
            <a:r>
              <a:rPr lang="en-US" sz="2300"/>
              <a:t>Može se primenjivati direktno pri dodeli.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360" name="Google Shape;360;p32"/>
          <p:cNvSpPr txBox="1"/>
          <p:nvPr/>
        </p:nvSpPr>
        <p:spPr>
          <a:xfrm>
            <a:off x="1043608" y="2492896"/>
            <a:ext cx="5976664" cy="28007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"String sadrzi broj %d"%42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"String sadrzi vise clanova %d , %f , %x"%(42,1.6,32)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"Broj decimalnih mesta %*.*f"%(5,2,12.55561)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"Indentacija %10d se radi ovako"%1729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#mogu se koristiti recnici direktno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 = {"cena": 4, "kolicina": 10, "naziv": "jabuka"}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"%(naziv)s kosta %(cena)d i ima ih %(kolicina)d"%r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#a moze i vars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cena = 14.5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naziv = "Banana"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"%(naziv)s kosta %(cena)f"%vars()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66" name="Google Shape;366;p33"/>
          <p:cNvSpPr txBox="1"/>
          <p:nvPr>
            <p:ph idx="1" type="body"/>
          </p:nvPr>
        </p:nvSpPr>
        <p:spPr>
          <a:xfrm>
            <a:off x="539552" y="134076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Naprednije string formatirajne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Pomoću s.format()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Redosled ili imena promenljivih:</a:t>
            </a:r>
            <a:endParaRPr/>
          </a:p>
          <a:p>
            <a:pPr indent="-16383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Zgodno za rečnike: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367" name="Google Shape;367;p33"/>
          <p:cNvSpPr txBox="1"/>
          <p:nvPr/>
        </p:nvSpPr>
        <p:spPr>
          <a:xfrm>
            <a:off x="1475656" y="2742019"/>
            <a:ext cx="5976664" cy="830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"{0} kosta {1} i ima ih {2}".format("jabuka", 4, 10)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"{naziv} kosta {cena} i ima ih {kolicina}" \ .format(kolicina=10,naziv="Jabuka",cena=4)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>
            <a:off x="1475656" y="4140369"/>
            <a:ext cx="5976664" cy="584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 = {"cena": 4, "kolicina": 10, "naziv": "jabuka"} print "{0[naziv]} kosta {0[cena]} i ima ih {0[kolicina]}".format(r)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74" name="Google Shape;374;p34"/>
          <p:cNvSpPr txBox="1"/>
          <p:nvPr>
            <p:ph idx="1" type="body"/>
          </p:nvPr>
        </p:nvSpPr>
        <p:spPr>
          <a:xfrm>
            <a:off x="539552" y="134076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Naprednije string formatirajne</a:t>
            </a:r>
            <a:endParaRPr b="1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Kontrola formata se navodi unutar </a:t>
            </a:r>
            <a:r>
              <a:rPr i="1" lang="en-US" sz="2400"/>
              <a:t>{}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[fill[align]][sign][0][width][.precision][type]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primeri:</a:t>
            </a:r>
            <a:endParaRPr/>
          </a:p>
          <a:p>
            <a:pPr indent="-16383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6383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6383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Vise detalja na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Format Specification Mini-Language</a:t>
            </a:r>
            <a:endParaRPr sz="2400"/>
          </a:p>
          <a:p>
            <a:pPr indent="-22098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375" name="Google Shape;375;p34"/>
          <p:cNvSpPr txBox="1"/>
          <p:nvPr/>
        </p:nvSpPr>
        <p:spPr>
          <a:xfrm>
            <a:off x="1475656" y="3212976"/>
            <a:ext cx="6912768" cy="15696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"{0:=^10}".format("Test")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"{0:10.2f}".format(2.418281828)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print'{0:{width}.{precision}f}'.format(2.418281828,width=10,precision=2)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"{0} kosta {1} i ima ih {2}".format("jabuka", 4, 10)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"{naziv} kosta {cena} i ima ih {kolicina}"\ .format(kolicina=10,naziv="Jabuka",cena=4)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81" name="Google Shape;381;p35"/>
          <p:cNvSpPr txBox="1"/>
          <p:nvPr>
            <p:ph idx="1" type="body"/>
          </p:nvPr>
        </p:nvSpPr>
        <p:spPr>
          <a:xfrm>
            <a:off x="539552" y="134076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Operacije nad rečnicima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Vrednosti ključeva moraju biti immutable tipovi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Indeksiranje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dodela vrednosti 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Brisanje iz rečnika del recnik[kljuc]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382" name="Google Shape;382;p35"/>
          <p:cNvSpPr txBox="1"/>
          <p:nvPr/>
        </p:nvSpPr>
        <p:spPr>
          <a:xfrm>
            <a:off x="1187624" y="2780928"/>
            <a:ext cx="6912768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vrednost = recnik[kljuc]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1187624" y="3645024"/>
            <a:ext cx="6912768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recnik[kljuc] = vrednost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5"/>
          <p:cNvSpPr txBox="1"/>
          <p:nvPr/>
        </p:nvSpPr>
        <p:spPr>
          <a:xfrm>
            <a:off x="1187624" y="4530606"/>
            <a:ext cx="6912768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 recnik[kljuc]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90" name="Google Shape;390;p36"/>
          <p:cNvSpPr txBox="1"/>
          <p:nvPr>
            <p:ph idx="1" type="body"/>
          </p:nvPr>
        </p:nvSpPr>
        <p:spPr>
          <a:xfrm>
            <a:off x="539552" y="134076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Operacije nad rečnicima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Testiranje pripadnosti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391" name="Google Shape;391;p36"/>
          <p:cNvSpPr txBox="1"/>
          <p:nvPr/>
        </p:nvSpPr>
        <p:spPr>
          <a:xfrm>
            <a:off x="1187624" y="2924944"/>
            <a:ext cx="6912768" cy="20621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recnik = {} # napravimo prazan recnik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recnik["naziv"] = "jabuka"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recnik["cena"] = 4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recnik["naziv"]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"cena" in recnik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 recnik["cena"]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"cena" in recnik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len(recnik)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6"/>
          <p:cNvSpPr txBox="1"/>
          <p:nvPr/>
        </p:nvSpPr>
        <p:spPr>
          <a:xfrm>
            <a:off x="1187624" y="2348880"/>
            <a:ext cx="6912768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kljuc in recnik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539552" y="1628800"/>
            <a:ext cx="8064896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Operacije nad skupovima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840"/>
              <a:buChar char="●"/>
            </a:pPr>
            <a:r>
              <a:rPr lang="en-US" sz="2300"/>
              <a:t>Vrednosti u skupu nemaju poredak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840"/>
              <a:buChar char="●"/>
            </a:pPr>
            <a:r>
              <a:rPr lang="en-US" sz="2300"/>
              <a:t>Vrednosti u skupu su jedinstvene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840"/>
              <a:buChar char="●"/>
            </a:pPr>
            <a:r>
              <a:rPr lang="en-US" sz="2300"/>
              <a:t>Imaju posebne operacije</a:t>
            </a:r>
            <a:endParaRPr sz="2300"/>
          </a:p>
          <a:p>
            <a:pPr indent="-285750" lvl="1" marL="74295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840"/>
              <a:buChar char="●"/>
            </a:pPr>
            <a:r>
              <a:rPr lang="en-US" sz="2300"/>
              <a:t>Unija </a:t>
            </a:r>
            <a:r>
              <a:rPr i="1" lang="en-US" sz="2300"/>
              <a:t>|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840"/>
              <a:buChar char="●"/>
            </a:pPr>
            <a:r>
              <a:rPr lang="en-US" sz="2300"/>
              <a:t>Presek </a:t>
            </a:r>
            <a:r>
              <a:rPr i="1" lang="en-US" sz="2300"/>
              <a:t>&amp;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840"/>
              <a:buChar char="●"/>
            </a:pPr>
            <a:r>
              <a:rPr lang="en-US" sz="2300"/>
              <a:t>Razlika </a:t>
            </a:r>
            <a:r>
              <a:rPr i="1" lang="en-US" sz="2300"/>
              <a:t>-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840"/>
              <a:buChar char="●"/>
            </a:pPr>
            <a:r>
              <a:rPr lang="en-US" sz="2300"/>
              <a:t>Simetrična razlika </a:t>
            </a:r>
            <a:r>
              <a:rPr i="1" lang="en-US" sz="2300"/>
              <a:t>^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04" name="Google Shape;404;p38"/>
          <p:cNvSpPr txBox="1"/>
          <p:nvPr>
            <p:ph idx="1" type="body"/>
          </p:nvPr>
        </p:nvSpPr>
        <p:spPr>
          <a:xfrm>
            <a:off x="539552" y="1628800"/>
            <a:ext cx="8064896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Operacije nad skupovima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840"/>
              <a:buChar char="●"/>
            </a:pPr>
            <a:r>
              <a:rPr lang="en-US" sz="2300"/>
              <a:t>Primer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405" name="Google Shape;405;p38"/>
          <p:cNvSpPr txBox="1"/>
          <p:nvPr/>
        </p:nvSpPr>
        <p:spPr>
          <a:xfrm>
            <a:off x="1187624" y="2693238"/>
            <a:ext cx="6912768" cy="18158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s1 = set([1,2,3,4,1,5,1,6])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s1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s2 = set([4,5,6,7,8,9])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unija = s1 | s2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unija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presek = s1 &amp; s2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presek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11" name="Google Shape;411;p39"/>
          <p:cNvSpPr txBox="1"/>
          <p:nvPr>
            <p:ph idx="1" type="body"/>
          </p:nvPr>
        </p:nvSpPr>
        <p:spPr>
          <a:xfrm>
            <a:off x="539552" y="1124744"/>
            <a:ext cx="8604448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Konverzije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lang="en-US"/>
              <a:t>	</a:t>
            </a:r>
            <a:r>
              <a:rPr b="1" i="1" lang="en-US"/>
              <a:t>Funkcija		Značenje</a:t>
            </a:r>
            <a:endParaRPr b="1" i="1"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lang="en-US"/>
              <a:t>	</a:t>
            </a:r>
            <a:r>
              <a:rPr i="1" lang="en-US"/>
              <a:t>int(x,(baza))</a:t>
            </a:r>
            <a:r>
              <a:rPr lang="en-US"/>
              <a:t>	String x u integer iz baze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lang="en-US"/>
              <a:t>	</a:t>
            </a:r>
            <a:r>
              <a:rPr i="1" lang="en-US"/>
              <a:t>float(x)</a:t>
            </a:r>
            <a:r>
              <a:rPr lang="en-US"/>
              <a:t>		String x u float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lang="en-US"/>
              <a:t>	</a:t>
            </a:r>
            <a:r>
              <a:rPr i="1" lang="en-US"/>
              <a:t>complex(r,i)</a:t>
            </a:r>
            <a:r>
              <a:rPr lang="en-US"/>
              <a:t>	Kompleksni broj od r i 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i="1" lang="en-US"/>
              <a:t>	str(x)</a:t>
            </a:r>
            <a:r>
              <a:rPr lang="en-US"/>
              <a:t>		Bilo koji tip x u string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lang="en-US"/>
              <a:t>	</a:t>
            </a:r>
            <a:r>
              <a:rPr i="1" lang="en-US"/>
              <a:t>chr(i)	</a:t>
            </a:r>
            <a:r>
              <a:rPr lang="en-US"/>
              <a:t>	Integer u karakter (do 255)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lang="en-US"/>
              <a:t>	</a:t>
            </a:r>
            <a:r>
              <a:rPr i="1" lang="en-US"/>
              <a:t>ord(c)</a:t>
            </a:r>
            <a:r>
              <a:rPr lang="en-US"/>
              <a:t>		Karakter u integer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i="1" lang="en-US"/>
              <a:t>	hex(i)</a:t>
            </a:r>
            <a:r>
              <a:rPr lang="en-US"/>
              <a:t>		Integer u hex string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i="1" lang="en-US"/>
              <a:t>	bin(i)</a:t>
            </a:r>
            <a:r>
              <a:rPr lang="en-US"/>
              <a:t>		Integer u bin string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lang="en-US"/>
              <a:t>	</a:t>
            </a:r>
            <a:r>
              <a:rPr i="1" lang="en-US"/>
              <a:t>oct(i)</a:t>
            </a:r>
            <a:r>
              <a:rPr lang="en-US"/>
              <a:t>		Integer u oct string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6456" y="893138"/>
            <a:ext cx="3429000" cy="50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45" y="719149"/>
            <a:ext cx="3486150" cy="50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1840" y="1439149"/>
            <a:ext cx="3419475" cy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40"/>
              <a:t>Šta je Python u odnosu na druge jezike?</a:t>
            </a:r>
            <a:endParaRPr sz="324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17" name="Google Shape;417;p40"/>
          <p:cNvSpPr txBox="1"/>
          <p:nvPr>
            <p:ph idx="1" type="body"/>
          </p:nvPr>
        </p:nvSpPr>
        <p:spPr>
          <a:xfrm>
            <a:off x="251520" y="1124744"/>
            <a:ext cx="889248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Logički izrazi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graphicFrame>
        <p:nvGraphicFramePr>
          <p:cNvPr id="418" name="Google Shape;418;p40"/>
          <p:cNvGraphicFramePr/>
          <p:nvPr/>
        </p:nvGraphicFramePr>
        <p:xfrm>
          <a:off x="323528" y="16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{3B9A6A23-3A34-4B41-9543-D8FB249A8EFD}</a:tableStyleId>
              </a:tblPr>
              <a:tblGrid>
                <a:gridCol w="4104450"/>
                <a:gridCol w="4104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Bilo koji broj različit od 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Kolekcija koja nije prazna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Kolekcija koja je prazna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19" name="Google Shape;419;p40"/>
          <p:cNvGraphicFramePr/>
          <p:nvPr/>
        </p:nvGraphicFramePr>
        <p:xfrm>
          <a:off x="323528" y="39870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{3B9A6A23-3A34-4B41-9543-D8FB249A8EFD}</a:tableStyleId>
              </a:tblPr>
              <a:tblGrid>
                <a:gridCol w="2736300"/>
                <a:gridCol w="2736300"/>
                <a:gridCol w="2736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Operator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Značenje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Opis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 or 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Logičko ILI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Ako je x false, vraća y, u suprotnom 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 and 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Logičko 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Ako je x false, vraća x, u suprotnom 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not 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Logička negacija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Ako je x false, vraća 1, u suprotnom 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25" name="Google Shape;425;p41"/>
          <p:cNvSpPr txBox="1"/>
          <p:nvPr>
            <p:ph idx="1" type="body"/>
          </p:nvPr>
        </p:nvSpPr>
        <p:spPr>
          <a:xfrm>
            <a:off x="1331640" y="2564904"/>
            <a:ext cx="6408712" cy="2448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ZADACI</a:t>
            </a:r>
            <a:endParaRPr b="1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431" name="Google Shape;431;p42"/>
          <p:cNvSpPr txBox="1"/>
          <p:nvPr>
            <p:ph idx="1" type="body"/>
          </p:nvPr>
        </p:nvSpPr>
        <p:spPr>
          <a:xfrm>
            <a:off x="1331640" y="1340768"/>
            <a:ext cx="6408712" cy="3672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Char char="●"/>
            </a:pPr>
            <a:r>
              <a:rPr b="1" lang="en-US"/>
              <a:t>Evaluirati sledeće izraze: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/>
              <a:t>4.0 / 10.0 + 3.5 * 2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/>
              <a:t>10 % 4 + 6 / 2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/>
              <a:t>abs(4 - 20 / 3) ** 3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/>
              <a:t>sqrt(4.5 - 5.0) + 7 * 3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/>
              <a:t>3 * 10 / 3 + 10 % 3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/>
              <a:t>3L ** 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b="1" lang="en-US"/>
              <a:t>Prevesti i evaluirati sledece izraze: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/>
              <a:t>sqrt{r * (cos a)^{2} + r * (sin a)^{2}}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b="1" lang="en-US"/>
              <a:t>Za rečnik koji sadrži proizvode i cijene, ispisati formatiran cjenovnik sa heksadecimalnim cijenama</a:t>
            </a:r>
            <a:endParaRPr/>
          </a:p>
          <a:p>
            <a:pPr indent="-17399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107504" y="0"/>
            <a:ext cx="7752655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Osnove</a:t>
            </a:r>
            <a:br>
              <a:rPr lang="en-US"/>
            </a:br>
            <a:endParaRPr/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467544" y="121164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sz="1800"/>
              <a:t>Nastao 1991 godine. Gvido van Rosum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</a:pPr>
            <a:r>
              <a:rPr lang="en-US" sz="1800"/>
              <a:t>python.org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</a:pPr>
            <a:r>
              <a:rPr lang="en-US" sz="1800"/>
              <a:t>Verzije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Char char="●"/>
            </a:pPr>
            <a:r>
              <a:rPr lang="en-US" sz="1400"/>
              <a:t>Python 2.7 - trenutno "stabilna" verzija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Char char="●"/>
            </a:pPr>
            <a:r>
              <a:rPr lang="en-US" sz="1400"/>
              <a:t>Python 3 - u punom razvoju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lang="en-US"/>
              <a:t>Instalacija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</a:pPr>
            <a:r>
              <a:rPr lang="en-US" sz="1800"/>
              <a:t>Windows - Downloads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</a:pPr>
            <a:r>
              <a:rPr lang="en-US" sz="1800"/>
              <a:t>Linux - putem paket menadzera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lang="en-US"/>
              <a:t>Dva načina korisćenja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</a:pPr>
            <a:r>
              <a:rPr lang="en-US" sz="1800"/>
              <a:t>REPL - read eval print loop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</a:pPr>
            <a:r>
              <a:rPr lang="en-US" sz="1800"/>
              <a:t>Pokretanje skripte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611560" y="5445223"/>
            <a:ext cx="4104456" cy="58477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#! /usr/bin/env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print "Hello world"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READ – EVAL – PRINT - LOOP</a:t>
            </a:r>
            <a:endParaRPr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457200" y="1600201"/>
            <a:ext cx="8229600" cy="532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.png" id="181" name="Google Shape;1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556792"/>
            <a:ext cx="6773540" cy="405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Pokretanje skripte</a:t>
            </a:r>
            <a:endParaRPr/>
          </a:p>
        </p:txBody>
      </p:sp>
      <p:sp>
        <p:nvSpPr>
          <p:cNvPr id="187" name="Google Shape;187;p7"/>
          <p:cNvSpPr txBox="1"/>
          <p:nvPr>
            <p:ph idx="1" type="body"/>
          </p:nvPr>
        </p:nvSpPr>
        <p:spPr>
          <a:xfrm>
            <a:off x="467544" y="1052736"/>
            <a:ext cx="8229600" cy="110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Windows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Notepad ++ (run python.npp.bat "$(FULL_CURRENT_PATH)")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Textpad (configure/preferences/tools + Add Program)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Linux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Geany (bez dodatnog konfigurisanja)</a:t>
            </a:r>
            <a:endParaRPr sz="1400"/>
          </a:p>
        </p:txBody>
      </p:sp>
      <p:pic>
        <p:nvPicPr>
          <p:cNvPr descr="1.png"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131" y="2493466"/>
            <a:ext cx="5941953" cy="3834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6216" y="3744032"/>
            <a:ext cx="25146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95" name="Google Shape;195;p8"/>
          <p:cNvSpPr txBox="1"/>
          <p:nvPr>
            <p:ph idx="1" type="body"/>
          </p:nvPr>
        </p:nvSpPr>
        <p:spPr>
          <a:xfrm>
            <a:off x="1043608" y="2780928"/>
            <a:ext cx="6779096" cy="532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Leksičke konvencije: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b="1" i="1" lang="en-US" sz="3200">
                <a:latin typeface="Arial"/>
                <a:ea typeface="Arial"/>
                <a:cs typeface="Arial"/>
                <a:sym typeface="Arial"/>
              </a:rPr>
              <a:t>Sintaksa i pravila pisanja Python programa</a:t>
            </a:r>
            <a:endParaRPr b="1" i="1" sz="3200"/>
          </a:p>
          <a:p>
            <a:pPr indent="-342900" lvl="0" marL="3429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342900" lvl="0" marL="3429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pic>
        <p:nvPicPr>
          <p:cNvPr id="201" name="Google Shape;20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018" y="1600200"/>
            <a:ext cx="4525963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_RT-R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