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omments/modernComment_145_0.xml" ContentType="application/vnd.ms-powerpoint.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Lst>
  <p:sldSz cx="9144000" cy="6858000" type="screen4x3"/>
  <p:notesSz cx="6858000" cy="9144000"/>
  <p:embeddedFontLst>
    <p:embeddedFont>
      <p:font typeface="Arial Black" panose="020B0A04020102020204" pitchFamily="34" charset="0"/>
      <p:regular r:id="rId124"/>
      <p:bold r:id="rId125"/>
    </p:embeddedFont>
    <p:embeddedFont>
      <p:font typeface="Calibri" panose="020F0502020204030204" pitchFamily="34" charset="0"/>
      <p:regular r:id="rId126"/>
      <p:bold r:id="rId127"/>
      <p:italic r:id="rId128"/>
      <p:boldItalic r:id="rId129"/>
    </p:embeddedFont>
    <p:embeddedFont>
      <p:font typeface="Consolas" panose="020B0609020204030204" pitchFamily="49" charset="0"/>
      <p:regular r:id="rId130"/>
      <p:bold r:id="rId131"/>
      <p:italic r:id="rId132"/>
      <p:boldItalic r:id="rId133"/>
    </p:embeddedFont>
    <p:embeddedFont>
      <p:font typeface="JetBrains Mono" panose="020B0604020202020204" charset="0"/>
      <p:regular r:id="rId134"/>
      <p:bold r:id="rId135"/>
      <p:italic r:id="rId136"/>
      <p:boldItalic r:id="rId1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8" roundtripDataSignature="AMtx7mjfGE/WdYks0+ruq4cM+SSB17QMD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0A9A02-62B6-3E63-5C84-F908C4E9D5E5}" name="Zeljko Tripic" initials="ZT" userId="S-1-5-21-1978290403-2289391794-3804472284-3366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69C835-F23D-4570-94B9-3B2DC2D0B7F4}">
  <a:tblStyle styleId="{2469C835-F23D-4570-94B9-3B2DC2D0B7F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78" y="13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customschemas.google.com/relationships/presentationmetadata" Target="meta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1.fntdata"/><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7.fntdata"/><Relationship Id="rId135" Type="http://schemas.openxmlformats.org/officeDocument/2006/relationships/font" Target="fonts/font12.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2.fntdata"/><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8.fntdata"/><Relationship Id="rId136" Type="http://schemas.openxmlformats.org/officeDocument/2006/relationships/font" Target="fonts/font1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9.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0.fntdata"/><Relationship Id="rId16" Type="http://schemas.openxmlformats.org/officeDocument/2006/relationships/slide" Target="slides/slide15.xml"/></Relationships>
</file>

<file path=ppt/comments/modernComment_145_0.xml><?xml version="1.0" encoding="utf-8"?>
<p188:cmLst xmlns:a="http://schemas.openxmlformats.org/drawingml/2006/main" xmlns:r="http://schemas.openxmlformats.org/officeDocument/2006/relationships" xmlns:p188="http://schemas.microsoft.com/office/powerpoint/2018/8/main">
  <p188:cm id="{F6C1C0F3-95E0-47A1-AEEC-C2E43F523856}" authorId="{3F0A9A02-62B6-3E63-5C84-F908C4E9D5E5}" created="2023-10-05T08:53:53.403">
    <pc:sldMkLst xmlns:pc="http://schemas.microsoft.com/office/powerpoint/2013/main/command">
      <pc:docMk/>
      <pc:sldMk cId="0" sldId="325"/>
    </pc:sldMkLst>
    <p188:txBody>
      <a:bodyPr/>
      <a:lstStyle/>
      <a:p>
        <a:r>
          <a:rPr lang="en-US"/>
          <a:t>Nastaviti od 70str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4" name="Google Shape;1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8" name="Google Shape;20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37" name="Google Shape;837;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1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44" name="Google Shape;844;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1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51" name="Google Shape;851;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58" name="Google Shape;858;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1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64" name="Google Shape;864;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71" name="Google Shape;871;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78" name="Google Shape;878;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85" name="Google Shape;885;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92" name="Google Shape;892;p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99" name="Google Shape;899;p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5" name="Google Shape;21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1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06" name="Google Shape;906;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1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13" name="Google Shape;913;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21" name="Google Shape;921;p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1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27" name="Google Shape;927;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33" name="Google Shape;933;p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40" name="Google Shape;940;p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1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46" name="Google Shape;946;p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53" name="Google Shape;953;p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60" name="Google Shape;960;p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67" name="Google Shape;967;p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1" name="Google Shape;22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73" name="Google Shape;973;p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80" name="Google Shape;98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8" name="Google Shape;22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4" name="Google Shape;23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1" name="Google Shape;24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7" name="Google Shape;24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4" name="Google Shape;25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0" name="Google Shape;26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7" name="Google Shape;26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0" name="Google Shape;1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4" name="Google Shape;27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2" name="Google Shape;28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0" name="Google Shape;29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7" name="Google Shape;29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3" name="Google Shape;30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9" name="Google Shape;30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5" name="Google Shape;31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2" name="Google Shape;32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0" name="Google Shape;33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9" name="Google Shape;33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6" name="Google Shape;15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7" name="Google Shape;34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3" name="Google Shape;35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0" name="Google Shape;36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6" name="Google Shape;36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4" name="Google Shape;37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0" name="Google Shape;38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6" name="Google Shape;38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2" name="Google Shape;39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7" name="Google Shape;407;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4" name="Google Shape;41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2"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2" name="Google Shape;422;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0" name="Google Shape;43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6" name="Google Shape;436;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2" name="Google Shape;442;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8" name="Google Shape;44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4" name="Google Shape;45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2" name="Google Shape;462;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8" name="Google Shape;468;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3" name="Google Shape;473;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9" name="Google Shape;479;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5" name="Google Shape;48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1" name="Google Shape;49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8" name="Google Shape;49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4" name="Google Shape;504;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0" name="Google Shape;510;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6" name="Google Shape;516;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360"/>
              </a:spcBef>
              <a:spcAft>
                <a:spcPts val="0"/>
              </a:spcAft>
              <a:buClr>
                <a:srgbClr val="000000"/>
              </a:buClr>
              <a:buSzPts val="1400"/>
              <a:buFont typeface="Arial"/>
              <a:buNone/>
            </a:pPr>
            <a:r>
              <a:rPr lang="en-US"/>
              <a:t>Ovo treba proširiti sa strukturom foldera koja je potrebna za pravljenje distribucije...</a:t>
            </a:r>
            <a:endParaRPr/>
          </a:p>
          <a:p>
            <a:pPr marL="0" marR="0" lvl="2" indent="0" algn="l" rtl="0">
              <a:lnSpc>
                <a:spcPct val="100000"/>
              </a:lnSpc>
              <a:spcBef>
                <a:spcPts val="360"/>
              </a:spcBef>
              <a:spcAft>
                <a:spcPts val="0"/>
              </a:spcAft>
              <a:buClr>
                <a:schemeClr val="dk1"/>
              </a:buClr>
              <a:buSzPts val="1200"/>
              <a:buFont typeface="Calibri"/>
              <a:buNone/>
            </a:pPr>
            <a:r>
              <a:rPr lang="en-US"/>
              <a:t>prvipaket, drugipaket, drugipaket.podpaket su potrebni samo ako ukljucujemo kod koji se nalazi u datim folderima </a:t>
            </a:r>
            <a:endParaRPr/>
          </a:p>
        </p:txBody>
      </p:sp>
      <p:sp>
        <p:nvSpPr>
          <p:cNvPr id="525" name="Google Shape;525;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2" name="Google Shape;532;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533" name="Google Shape;533;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0" name="Google Shape;540;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9" name="Google Shape;549;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8" name="Google Shape;17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8" name="Google Shape;55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64" name="Google Shape;564;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70" name="Google Shape;570;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77" name="Google Shape;577;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85" name="Google Shape;58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3" name="Google Shape;593;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00" name="Google Shape;600;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08" name="Google Shape;60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15" name="Google Shape;615;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2" name="Google Shape;622;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8" name="Google Shape;628;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35" name="Google Shape;63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2" name="Google Shape;642;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8" name="Google Shape;648;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55" name="Google Shape;655;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62" name="Google Shape;662;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70" name="Google Shape;67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79" name="Google Shape;679;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85" name="Google Shape;685;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93" name="Google Shape;693;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0" name="Google Shape;19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2" name="Google Shape;702;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9" name="Google Shape;709;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7" name="Google Shape;717;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24" name="Google Shape;724;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31" name="Google Shape;731;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38" name="Google Shape;738;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45" name="Google Shape;745;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51" name="Google Shape;751;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58" name="Google Shape;758;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64" name="Google Shape;764;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9" name="Google Shape;19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1" name="Google Shape;771;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8" name="Google Shape;778;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1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85" name="Google Shape;785;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93" name="Google Shape;793;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99" name="Google Shape;799;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5" name="Google Shape;805;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2" name="Google Shape;812;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19" name="Google Shape;819;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25" name="Google Shape;825;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31" name="Google Shape;831;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grpSp>
        <p:nvGrpSpPr>
          <p:cNvPr id="28" name="Google Shape;28;p45"/>
          <p:cNvGrpSpPr/>
          <p:nvPr/>
        </p:nvGrpSpPr>
        <p:grpSpPr>
          <a:xfrm>
            <a:off x="0" y="0"/>
            <a:ext cx="9144001" cy="6867525"/>
            <a:chOff x="0" y="0"/>
            <a:chExt cx="9144001" cy="6867525"/>
          </a:xfrm>
        </p:grpSpPr>
        <p:grpSp>
          <p:nvGrpSpPr>
            <p:cNvPr id="29" name="Google Shape;29;p45"/>
            <p:cNvGrpSpPr/>
            <p:nvPr/>
          </p:nvGrpSpPr>
          <p:grpSpPr>
            <a:xfrm>
              <a:off x="0" y="0"/>
              <a:ext cx="9144001" cy="6858000"/>
              <a:chOff x="0" y="0"/>
              <a:chExt cx="9144001" cy="6858000"/>
            </a:xfrm>
          </p:grpSpPr>
          <p:sp>
            <p:nvSpPr>
              <p:cNvPr id="30" name="Google Shape;30;p45"/>
              <p:cNvSpPr/>
              <p:nvPr/>
            </p:nvSpPr>
            <p:spPr>
              <a:xfrm>
                <a:off x="7540625" y="0"/>
                <a:ext cx="1603375" cy="6858000"/>
              </a:xfrm>
              <a:custGeom>
                <a:avLst/>
                <a:gdLst/>
                <a:ahLst/>
                <a:cxnLst/>
                <a:rect l="l" t="t" r="r" b="b"/>
                <a:pathLst>
                  <a:path w="502" h="3168" extrusionOk="0">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a:gsLst>
                  <a:gs pos="0">
                    <a:srgbClr val="EFB32F"/>
                  </a:gs>
                  <a:gs pos="100000">
                    <a:srgbClr val="EF792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1" name="Google Shape;31;p45"/>
              <p:cNvGrpSpPr/>
              <p:nvPr/>
            </p:nvGrpSpPr>
            <p:grpSpPr>
              <a:xfrm>
                <a:off x="0" y="0"/>
                <a:ext cx="9144001" cy="1958975"/>
                <a:chOff x="0" y="0"/>
                <a:chExt cx="9144001" cy="1958975"/>
              </a:xfrm>
            </p:grpSpPr>
            <p:sp>
              <p:nvSpPr>
                <p:cNvPr id="32" name="Google Shape;32;p45"/>
                <p:cNvSpPr/>
                <p:nvPr/>
              </p:nvSpPr>
              <p:spPr>
                <a:xfrm flipH="1">
                  <a:off x="0" y="0"/>
                  <a:ext cx="9144000" cy="1908175"/>
                </a:xfrm>
                <a:custGeom>
                  <a:avLst/>
                  <a:gdLst/>
                  <a:ahLst/>
                  <a:cxnLst/>
                  <a:rect l="l" t="t" r="r" b="b"/>
                  <a:pathLst>
                    <a:path w="3168" h="627" extrusionOk="0">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3" name="Google Shape;33;p45"/>
                <p:cNvGrpSpPr/>
                <p:nvPr/>
              </p:nvGrpSpPr>
              <p:grpSpPr>
                <a:xfrm flipH="1">
                  <a:off x="1" y="457200"/>
                  <a:ext cx="9144000" cy="1501775"/>
                  <a:chOff x="-13" y="149"/>
                  <a:chExt cx="15120" cy="2367"/>
                </a:xfrm>
              </p:grpSpPr>
              <p:grpSp>
                <p:nvGrpSpPr>
                  <p:cNvPr id="34" name="Google Shape;34;p45"/>
                  <p:cNvGrpSpPr/>
                  <p:nvPr/>
                </p:nvGrpSpPr>
                <p:grpSpPr>
                  <a:xfrm>
                    <a:off x="-13" y="149"/>
                    <a:ext cx="15120" cy="2367"/>
                    <a:chOff x="-13" y="779"/>
                    <a:chExt cx="15120" cy="2367"/>
                  </a:xfrm>
                </p:grpSpPr>
                <p:sp>
                  <p:nvSpPr>
                    <p:cNvPr id="35" name="Google Shape;35;p45"/>
                    <p:cNvSpPr/>
                    <p:nvPr/>
                  </p:nvSpPr>
                  <p:spPr>
                    <a:xfrm>
                      <a:off x="-13" y="942"/>
                      <a:ext cx="11962"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6" name="Google Shape;36;p45"/>
                    <p:cNvGrpSpPr/>
                    <p:nvPr/>
                  </p:nvGrpSpPr>
                  <p:grpSpPr>
                    <a:xfrm>
                      <a:off x="-13" y="779"/>
                      <a:ext cx="15120" cy="2367"/>
                      <a:chOff x="360" y="1151"/>
                      <a:chExt cx="15120" cy="2367"/>
                    </a:xfrm>
                  </p:grpSpPr>
                  <p:sp>
                    <p:nvSpPr>
                      <p:cNvPr id="37" name="Google Shape;37;p45"/>
                      <p:cNvSpPr/>
                      <p:nvPr/>
                    </p:nvSpPr>
                    <p:spPr>
                      <a:xfrm>
                        <a:off x="360" y="1151"/>
                        <a:ext cx="15120" cy="2042"/>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Google Shape;38;p45"/>
                      <p:cNvSpPr/>
                      <p:nvPr/>
                    </p:nvSpPr>
                    <p:spPr>
                      <a:xfrm>
                        <a:off x="360" y="1314"/>
                        <a:ext cx="15120"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39;p45"/>
                      <p:cNvSpPr/>
                      <p:nvPr/>
                    </p:nvSpPr>
                    <p:spPr>
                      <a:xfrm>
                        <a:off x="360" y="1471"/>
                        <a:ext cx="15120" cy="2047"/>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0" name="Google Shape;40;p45"/>
                  <p:cNvSpPr/>
                  <p:nvPr/>
                </p:nvSpPr>
                <p:spPr>
                  <a:xfrm>
                    <a:off x="-13" y="31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grpSp>
          <p:nvGrpSpPr>
            <p:cNvPr id="41" name="Google Shape;41;p45"/>
            <p:cNvGrpSpPr/>
            <p:nvPr/>
          </p:nvGrpSpPr>
          <p:grpSpPr>
            <a:xfrm>
              <a:off x="7512061" y="9525"/>
              <a:ext cx="1403348" cy="6858000"/>
              <a:chOff x="21532" y="360"/>
              <a:chExt cx="2157" cy="15120"/>
            </a:xfrm>
          </p:grpSpPr>
          <p:sp>
            <p:nvSpPr>
              <p:cNvPr id="42" name="Google Shape;42;p45"/>
              <p:cNvSpPr/>
              <p:nvPr/>
            </p:nvSpPr>
            <p:spPr>
              <a:xfrm>
                <a:off x="21532" y="360"/>
                <a:ext cx="1854" cy="15120"/>
              </a:xfrm>
              <a:custGeom>
                <a:avLst/>
                <a:gdLst/>
                <a:ahLst/>
                <a:cxnLst/>
                <a:rect l="l" t="t" r="r" b="b"/>
                <a:pathLst>
                  <a:path w="387" h="3172" extrusionOk="0">
                    <a:moveTo>
                      <a:pt x="101" y="0"/>
                    </a:moveTo>
                    <a:cubicBezTo>
                      <a:pt x="387" y="1404"/>
                      <a:pt x="122" y="2697"/>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45"/>
              <p:cNvSpPr/>
              <p:nvPr/>
            </p:nvSpPr>
            <p:spPr>
              <a:xfrm>
                <a:off x="21886" y="360"/>
                <a:ext cx="1601" cy="15120"/>
              </a:xfrm>
              <a:custGeom>
                <a:avLst/>
                <a:gdLst/>
                <a:ahLst/>
                <a:cxnLst/>
                <a:rect l="l" t="t" r="r" b="b"/>
                <a:pathLst>
                  <a:path w="334" h="3172" extrusionOk="0">
                    <a:moveTo>
                      <a:pt x="0" y="0"/>
                    </a:moveTo>
                    <a:cubicBezTo>
                      <a:pt x="334" y="1375"/>
                      <a:pt x="126" y="2664"/>
                      <a:pt x="16"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45"/>
              <p:cNvSpPr/>
              <p:nvPr/>
            </p:nvSpPr>
            <p:spPr>
              <a:xfrm>
                <a:off x="22064" y="360"/>
                <a:ext cx="1625" cy="15120"/>
              </a:xfrm>
              <a:custGeom>
                <a:avLst/>
                <a:gdLst/>
                <a:ahLst/>
                <a:cxnLst/>
                <a:rect l="l" t="t" r="r" b="b"/>
                <a:pathLst>
                  <a:path w="339" h="3172" extrusionOk="0">
                    <a:moveTo>
                      <a:pt x="21" y="0"/>
                    </a:moveTo>
                    <a:cubicBezTo>
                      <a:pt x="339" y="1377"/>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45"/>
              <p:cNvSpPr/>
              <p:nvPr/>
            </p:nvSpPr>
            <p:spPr>
              <a:xfrm>
                <a:off x="21864" y="360"/>
                <a:ext cx="1642" cy="15120"/>
              </a:xfrm>
              <a:custGeom>
                <a:avLst/>
                <a:gdLst/>
                <a:ahLst/>
                <a:cxnLst/>
                <a:rect l="l" t="t" r="r" b="b"/>
                <a:pathLst>
                  <a:path w="343" h="3172" extrusionOk="0">
                    <a:moveTo>
                      <a:pt x="28" y="0"/>
                    </a:moveTo>
                    <a:cubicBezTo>
                      <a:pt x="343" y="1379"/>
                      <a:pt x="117" y="2666"/>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5"/>
              <p:cNvSpPr/>
              <p:nvPr/>
            </p:nvSpPr>
            <p:spPr>
              <a:xfrm>
                <a:off x="21703" y="360"/>
                <a:ext cx="1620" cy="15120"/>
              </a:xfrm>
              <a:custGeom>
                <a:avLst/>
                <a:gdLst/>
                <a:ahLst/>
                <a:cxnLst/>
                <a:rect l="l" t="t" r="r" b="b"/>
                <a:pathLst>
                  <a:path w="338" h="3172" extrusionOk="0">
                    <a:moveTo>
                      <a:pt x="20" y="0"/>
                    </a:moveTo>
                    <a:cubicBezTo>
                      <a:pt x="338" y="1378"/>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pic>
        <p:nvPicPr>
          <p:cNvPr id="47" name="Google Shape;47;p45" descr="logo RT-RK"/>
          <p:cNvPicPr preferRelativeResize="0"/>
          <p:nvPr/>
        </p:nvPicPr>
        <p:blipFill rotWithShape="1">
          <a:blip r:embed="rId2">
            <a:alphaModFix/>
          </a:blip>
          <a:srcRect/>
          <a:stretch/>
        </p:blipFill>
        <p:spPr>
          <a:xfrm>
            <a:off x="6080125" y="1643063"/>
            <a:ext cx="1920875" cy="1606550"/>
          </a:xfrm>
          <a:prstGeom prst="rect">
            <a:avLst/>
          </a:prstGeom>
          <a:noFill/>
          <a:ln>
            <a:noFill/>
          </a:ln>
        </p:spPr>
      </p:pic>
      <p:cxnSp>
        <p:nvCxnSpPr>
          <p:cNvPr id="48" name="Google Shape;48;p45"/>
          <p:cNvCxnSpPr/>
          <p:nvPr/>
        </p:nvCxnSpPr>
        <p:spPr>
          <a:xfrm>
            <a:off x="428625" y="3124200"/>
            <a:ext cx="5486400" cy="0"/>
          </a:xfrm>
          <a:prstGeom prst="straightConnector1">
            <a:avLst/>
          </a:prstGeom>
          <a:noFill/>
          <a:ln w="12700" cap="flat" cmpd="sng">
            <a:solidFill>
              <a:srgbClr val="A5A5A5"/>
            </a:solidFill>
            <a:prstDash val="solid"/>
            <a:round/>
            <a:headEnd type="none" w="sm" len="sm"/>
            <a:tailEnd type="none" w="sm" len="sm"/>
          </a:ln>
        </p:spPr>
      </p:cxnSp>
      <p:sp>
        <p:nvSpPr>
          <p:cNvPr id="49" name="Google Shape;49;p45"/>
          <p:cNvSpPr txBox="1">
            <a:spLocks noGrp="1"/>
          </p:cNvSpPr>
          <p:nvPr>
            <p:ph type="ctrTitle"/>
          </p:nvPr>
        </p:nvSpPr>
        <p:spPr>
          <a:xfrm>
            <a:off x="456760" y="1425600"/>
            <a:ext cx="5400000" cy="1470025"/>
          </a:xfrm>
          <a:prstGeom prst="rect">
            <a:avLst/>
          </a:prstGeom>
          <a:noFill/>
          <a:ln>
            <a:noFill/>
          </a:ln>
        </p:spPr>
        <p:txBody>
          <a:bodyPr spcFirstLastPara="1" wrap="square" lIns="91425" tIns="108000" rIns="91425" bIns="72000" anchor="ctr" anchorCtr="0">
            <a:noAutofit/>
          </a:bodyPr>
          <a:lstStyle>
            <a:lvl1pPr lvl="0" algn="r">
              <a:lnSpc>
                <a:spcPct val="83333"/>
              </a:lnSpc>
              <a:spcBef>
                <a:spcPts val="0"/>
              </a:spcBef>
              <a:spcAft>
                <a:spcPts val="0"/>
              </a:spcAft>
              <a:buSzPts val="1400"/>
              <a:buNone/>
              <a:defRPr sz="3600" cap="none">
                <a:solidFill>
                  <a:srgbClr val="EFB100"/>
                </a:solidFill>
                <a:latin typeface="Arial"/>
                <a:ea typeface="Arial"/>
                <a:cs typeface="Arial"/>
                <a:sym typeface="Arial"/>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5"/>
          <p:cNvSpPr txBox="1">
            <a:spLocks noGrp="1"/>
          </p:cNvSpPr>
          <p:nvPr>
            <p:ph type="subTitle" idx="1"/>
          </p:nvPr>
        </p:nvSpPr>
        <p:spPr>
          <a:xfrm>
            <a:off x="457216" y="3351600"/>
            <a:ext cx="64800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560"/>
              </a:spcBef>
              <a:spcAft>
                <a:spcPts val="0"/>
              </a:spcAft>
              <a:buSzPts val="2240"/>
              <a:buNone/>
              <a:defRPr sz="2800">
                <a:solidFill>
                  <a:srgbClr val="6F6185"/>
                </a:solidFill>
                <a:latin typeface="Arial"/>
                <a:ea typeface="Arial"/>
                <a:cs typeface="Arial"/>
                <a:sym typeface="Arial"/>
              </a:defRPr>
            </a:lvl1pPr>
            <a:lvl2pPr lvl="1" algn="ctr">
              <a:lnSpc>
                <a:spcPct val="100000"/>
              </a:lnSpc>
              <a:spcBef>
                <a:spcPts val="440"/>
              </a:spcBef>
              <a:spcAft>
                <a:spcPts val="0"/>
              </a:spcAft>
              <a:buSzPts val="1760"/>
              <a:buNone/>
              <a:defRPr>
                <a:solidFill>
                  <a:srgbClr val="888888"/>
                </a:solidFill>
              </a:defRPr>
            </a:lvl2pPr>
            <a:lvl3pPr lvl="2" algn="ctr">
              <a:lnSpc>
                <a:spcPct val="100000"/>
              </a:lnSpc>
              <a:spcBef>
                <a:spcPts val="400"/>
              </a:spcBef>
              <a:spcAft>
                <a:spcPts val="0"/>
              </a:spcAft>
              <a:buSzPts val="1600"/>
              <a:buNone/>
              <a:defRPr>
                <a:solidFill>
                  <a:srgbClr val="888888"/>
                </a:solidFill>
              </a:defRPr>
            </a:lvl3pPr>
            <a:lvl4pPr lvl="3" algn="ctr">
              <a:lnSpc>
                <a:spcPct val="100000"/>
              </a:lnSpc>
              <a:spcBef>
                <a:spcPts val="360"/>
              </a:spcBef>
              <a:spcAft>
                <a:spcPts val="0"/>
              </a:spcAft>
              <a:buSzPts val="1800"/>
              <a:buNone/>
              <a:defRPr>
                <a:solidFill>
                  <a:srgbClr val="888888"/>
                </a:solidFill>
              </a:defRPr>
            </a:lvl4pPr>
            <a:lvl5pPr lvl="4" algn="ctr">
              <a:lnSpc>
                <a:spcPct val="100000"/>
              </a:lnSpc>
              <a:spcBef>
                <a:spcPts val="320"/>
              </a:spcBef>
              <a:spcAft>
                <a:spcPts val="0"/>
              </a:spcAft>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51" name="Google Shape;51;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3"/>
        <p:cNvGrpSpPr/>
        <p:nvPr/>
      </p:nvGrpSpPr>
      <p:grpSpPr>
        <a:xfrm>
          <a:off x="0" y="0"/>
          <a:ext cx="0" cy="0"/>
          <a:chOff x="0" y="0"/>
          <a:chExt cx="0" cy="0"/>
        </a:xfrm>
      </p:grpSpPr>
      <p:sp>
        <p:nvSpPr>
          <p:cNvPr id="124" name="Google Shape;124;p54"/>
          <p:cNvSpPr txBox="1">
            <a:spLocks noGrp="1"/>
          </p:cNvSpPr>
          <p:nvPr>
            <p:ph type="title"/>
          </p:nvPr>
        </p:nvSpPr>
        <p:spPr>
          <a:xfrm>
            <a:off x="1792288" y="4800600"/>
            <a:ext cx="5486400" cy="566738"/>
          </a:xfrm>
          <a:prstGeom prst="rect">
            <a:avLst/>
          </a:prstGeom>
          <a:noFill/>
          <a:ln>
            <a:noFill/>
          </a:ln>
        </p:spPr>
        <p:txBody>
          <a:bodyPr spcFirstLastPara="1" wrap="square" lIns="91425" tIns="108000" rIns="91425" bIns="72000" anchor="b" anchorCtr="0">
            <a:noAutofit/>
          </a:bodyPr>
          <a:lstStyle>
            <a:lvl1pPr lvl="0" algn="l">
              <a:lnSpc>
                <a:spcPct val="150000"/>
              </a:lnSpc>
              <a:spcBef>
                <a:spcPts val="0"/>
              </a:spcBef>
              <a:spcAft>
                <a:spcPts val="0"/>
              </a:spcAft>
              <a:buSzPts val="1400"/>
              <a:buNone/>
              <a:defRPr sz="2000" b="1"/>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54"/>
          <p:cNvSpPr>
            <a:spLocks noGrp="1"/>
          </p:cNvSpPr>
          <p:nvPr>
            <p:ph type="pic" idx="2"/>
          </p:nvPr>
        </p:nvSpPr>
        <p:spPr>
          <a:xfrm>
            <a:off x="1792288" y="612775"/>
            <a:ext cx="5486400" cy="4114800"/>
          </a:xfrm>
          <a:prstGeom prst="rect">
            <a:avLst/>
          </a:prstGeom>
          <a:noFill/>
          <a:ln>
            <a:noFill/>
          </a:ln>
        </p:spPr>
      </p:sp>
      <p:sp>
        <p:nvSpPr>
          <p:cNvPr id="126" name="Google Shape;126;p5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12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8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7" name="Google Shape;12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55"/>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5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360"/>
              </a:spcBef>
              <a:spcAft>
                <a:spcPts val="0"/>
              </a:spcAft>
              <a:buSzPts val="1440"/>
              <a:buChar char="●"/>
              <a:defRPr/>
            </a:lvl2pPr>
            <a:lvl3pPr marL="1371600" lvl="2" indent="-320039" algn="l">
              <a:lnSpc>
                <a:spcPct val="100000"/>
              </a:lnSpc>
              <a:spcBef>
                <a:spcPts val="360"/>
              </a:spcBef>
              <a:spcAft>
                <a:spcPts val="0"/>
              </a:spcAft>
              <a:buSzPts val="1440"/>
              <a:buChar char="●"/>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3" name="Google Shape;133;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56"/>
          <p:cNvSpPr txBox="1">
            <a:spLocks noGrp="1"/>
          </p:cNvSpPr>
          <p:nvPr>
            <p:ph type="title"/>
          </p:nvPr>
        </p:nvSpPr>
        <p:spPr>
          <a:xfrm rot="5400000">
            <a:off x="4732337" y="2171700"/>
            <a:ext cx="5851525" cy="2057400"/>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5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360"/>
              </a:spcBef>
              <a:spcAft>
                <a:spcPts val="0"/>
              </a:spcAft>
              <a:buSzPts val="1440"/>
              <a:buChar char="●"/>
              <a:defRPr/>
            </a:lvl2pPr>
            <a:lvl3pPr marL="1371600" lvl="2" indent="-320039" algn="l">
              <a:lnSpc>
                <a:spcPct val="100000"/>
              </a:lnSpc>
              <a:spcBef>
                <a:spcPts val="360"/>
              </a:spcBef>
              <a:spcAft>
                <a:spcPts val="0"/>
              </a:spcAft>
              <a:buSzPts val="1440"/>
              <a:buChar char="●"/>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9" name="Google Shape;139;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lvl1pPr lvl="0" algn="l">
              <a:lnSpc>
                <a:spcPct val="83333"/>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360"/>
              </a:spcBef>
              <a:spcAft>
                <a:spcPts val="0"/>
              </a:spcAft>
              <a:buSzPts val="1440"/>
              <a:buChar char="●"/>
              <a:defRPr/>
            </a:lvl2pPr>
            <a:lvl3pPr marL="1371600" lvl="2" indent="-320039" algn="l">
              <a:lnSpc>
                <a:spcPct val="100000"/>
              </a:lnSpc>
              <a:spcBef>
                <a:spcPts val="360"/>
              </a:spcBef>
              <a:spcAft>
                <a:spcPts val="0"/>
              </a:spcAft>
              <a:buSzPts val="1440"/>
              <a:buChar char="●"/>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 name="Google Shape;57;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act Slide">
  <p:cSld name="Contact Slide">
    <p:spTree>
      <p:nvGrpSpPr>
        <p:cNvPr id="1" name="Shape 60"/>
        <p:cNvGrpSpPr/>
        <p:nvPr/>
      </p:nvGrpSpPr>
      <p:grpSpPr>
        <a:xfrm>
          <a:off x="0" y="0"/>
          <a:ext cx="0" cy="0"/>
          <a:chOff x="0" y="0"/>
          <a:chExt cx="0" cy="0"/>
        </a:xfrm>
      </p:grpSpPr>
      <p:pic>
        <p:nvPicPr>
          <p:cNvPr id="61" name="Google Shape;61;p47" descr="RT-RK.png"/>
          <p:cNvPicPr preferRelativeResize="0"/>
          <p:nvPr/>
        </p:nvPicPr>
        <p:blipFill rotWithShape="1">
          <a:blip r:embed="rId2">
            <a:alphaModFix/>
          </a:blip>
          <a:srcRect/>
          <a:stretch/>
        </p:blipFill>
        <p:spPr>
          <a:xfrm>
            <a:off x="5024438" y="1285875"/>
            <a:ext cx="3048000" cy="3048000"/>
          </a:xfrm>
          <a:prstGeom prst="rect">
            <a:avLst/>
          </a:prstGeom>
          <a:noFill/>
          <a:ln>
            <a:noFill/>
          </a:ln>
        </p:spPr>
      </p:pic>
      <p:grpSp>
        <p:nvGrpSpPr>
          <p:cNvPr id="62" name="Google Shape;62;p47"/>
          <p:cNvGrpSpPr/>
          <p:nvPr/>
        </p:nvGrpSpPr>
        <p:grpSpPr>
          <a:xfrm>
            <a:off x="0" y="0"/>
            <a:ext cx="9144001" cy="6867525"/>
            <a:chOff x="0" y="0"/>
            <a:chExt cx="9144001" cy="6867525"/>
          </a:xfrm>
        </p:grpSpPr>
        <p:grpSp>
          <p:nvGrpSpPr>
            <p:cNvPr id="63" name="Google Shape;63;p47"/>
            <p:cNvGrpSpPr/>
            <p:nvPr/>
          </p:nvGrpSpPr>
          <p:grpSpPr>
            <a:xfrm>
              <a:off x="0" y="0"/>
              <a:ext cx="9144001" cy="6858000"/>
              <a:chOff x="0" y="0"/>
              <a:chExt cx="9144001" cy="6858000"/>
            </a:xfrm>
          </p:grpSpPr>
          <p:sp>
            <p:nvSpPr>
              <p:cNvPr id="64" name="Google Shape;64;p47"/>
              <p:cNvSpPr/>
              <p:nvPr/>
            </p:nvSpPr>
            <p:spPr>
              <a:xfrm>
                <a:off x="7540625" y="0"/>
                <a:ext cx="1603375" cy="6858000"/>
              </a:xfrm>
              <a:custGeom>
                <a:avLst/>
                <a:gdLst/>
                <a:ahLst/>
                <a:cxnLst/>
                <a:rect l="l" t="t" r="r" b="b"/>
                <a:pathLst>
                  <a:path w="502" h="3168" extrusionOk="0">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a:gsLst>
                  <a:gs pos="0">
                    <a:srgbClr val="EFB32F"/>
                  </a:gs>
                  <a:gs pos="100000">
                    <a:srgbClr val="EF792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5" name="Google Shape;65;p47"/>
              <p:cNvGrpSpPr/>
              <p:nvPr/>
            </p:nvGrpSpPr>
            <p:grpSpPr>
              <a:xfrm>
                <a:off x="0" y="0"/>
                <a:ext cx="9144001" cy="1958975"/>
                <a:chOff x="0" y="0"/>
                <a:chExt cx="9144001" cy="1958975"/>
              </a:xfrm>
            </p:grpSpPr>
            <p:sp>
              <p:nvSpPr>
                <p:cNvPr id="66" name="Google Shape;66;p47"/>
                <p:cNvSpPr/>
                <p:nvPr/>
              </p:nvSpPr>
              <p:spPr>
                <a:xfrm flipH="1">
                  <a:off x="0" y="0"/>
                  <a:ext cx="9144000" cy="1908175"/>
                </a:xfrm>
                <a:custGeom>
                  <a:avLst/>
                  <a:gdLst/>
                  <a:ahLst/>
                  <a:cxnLst/>
                  <a:rect l="l" t="t" r="r" b="b"/>
                  <a:pathLst>
                    <a:path w="3168" h="627" extrusionOk="0">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7" name="Google Shape;67;p47"/>
                <p:cNvGrpSpPr/>
                <p:nvPr/>
              </p:nvGrpSpPr>
              <p:grpSpPr>
                <a:xfrm flipH="1">
                  <a:off x="1" y="457200"/>
                  <a:ext cx="9144000" cy="1501775"/>
                  <a:chOff x="-13" y="149"/>
                  <a:chExt cx="15120" cy="2367"/>
                </a:xfrm>
              </p:grpSpPr>
              <p:grpSp>
                <p:nvGrpSpPr>
                  <p:cNvPr id="68" name="Google Shape;68;p47"/>
                  <p:cNvGrpSpPr/>
                  <p:nvPr/>
                </p:nvGrpSpPr>
                <p:grpSpPr>
                  <a:xfrm>
                    <a:off x="-13" y="149"/>
                    <a:ext cx="15120" cy="2367"/>
                    <a:chOff x="-13" y="779"/>
                    <a:chExt cx="15120" cy="2367"/>
                  </a:xfrm>
                </p:grpSpPr>
                <p:sp>
                  <p:nvSpPr>
                    <p:cNvPr id="69" name="Google Shape;69;p47"/>
                    <p:cNvSpPr/>
                    <p:nvPr/>
                  </p:nvSpPr>
                  <p:spPr>
                    <a:xfrm>
                      <a:off x="-13" y="942"/>
                      <a:ext cx="11962"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70" name="Google Shape;70;p47"/>
                    <p:cNvGrpSpPr/>
                    <p:nvPr/>
                  </p:nvGrpSpPr>
                  <p:grpSpPr>
                    <a:xfrm>
                      <a:off x="-13" y="779"/>
                      <a:ext cx="15120" cy="2367"/>
                      <a:chOff x="360" y="1151"/>
                      <a:chExt cx="15120" cy="2367"/>
                    </a:xfrm>
                  </p:grpSpPr>
                  <p:sp>
                    <p:nvSpPr>
                      <p:cNvPr id="71" name="Google Shape;71;p47"/>
                      <p:cNvSpPr/>
                      <p:nvPr/>
                    </p:nvSpPr>
                    <p:spPr>
                      <a:xfrm>
                        <a:off x="360" y="1151"/>
                        <a:ext cx="15120" cy="2042"/>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7"/>
                      <p:cNvSpPr/>
                      <p:nvPr/>
                    </p:nvSpPr>
                    <p:spPr>
                      <a:xfrm>
                        <a:off x="360" y="1314"/>
                        <a:ext cx="15120"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7"/>
                      <p:cNvSpPr/>
                      <p:nvPr/>
                    </p:nvSpPr>
                    <p:spPr>
                      <a:xfrm>
                        <a:off x="360" y="1471"/>
                        <a:ext cx="15120" cy="2047"/>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74" name="Google Shape;74;p47"/>
                  <p:cNvSpPr/>
                  <p:nvPr/>
                </p:nvSpPr>
                <p:spPr>
                  <a:xfrm>
                    <a:off x="-13" y="31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grpSp>
          <p:nvGrpSpPr>
            <p:cNvPr id="75" name="Google Shape;75;p47"/>
            <p:cNvGrpSpPr/>
            <p:nvPr/>
          </p:nvGrpSpPr>
          <p:grpSpPr>
            <a:xfrm>
              <a:off x="7512061" y="9525"/>
              <a:ext cx="1403348" cy="6858000"/>
              <a:chOff x="21532" y="360"/>
              <a:chExt cx="2157" cy="15120"/>
            </a:xfrm>
          </p:grpSpPr>
          <p:sp>
            <p:nvSpPr>
              <p:cNvPr id="76" name="Google Shape;76;p47"/>
              <p:cNvSpPr/>
              <p:nvPr/>
            </p:nvSpPr>
            <p:spPr>
              <a:xfrm>
                <a:off x="21532" y="360"/>
                <a:ext cx="1854" cy="15120"/>
              </a:xfrm>
              <a:custGeom>
                <a:avLst/>
                <a:gdLst/>
                <a:ahLst/>
                <a:cxnLst/>
                <a:rect l="l" t="t" r="r" b="b"/>
                <a:pathLst>
                  <a:path w="387" h="3172" extrusionOk="0">
                    <a:moveTo>
                      <a:pt x="101" y="0"/>
                    </a:moveTo>
                    <a:cubicBezTo>
                      <a:pt x="387" y="1404"/>
                      <a:pt x="122" y="2697"/>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7"/>
              <p:cNvSpPr/>
              <p:nvPr/>
            </p:nvSpPr>
            <p:spPr>
              <a:xfrm>
                <a:off x="21886" y="360"/>
                <a:ext cx="1601" cy="15120"/>
              </a:xfrm>
              <a:custGeom>
                <a:avLst/>
                <a:gdLst/>
                <a:ahLst/>
                <a:cxnLst/>
                <a:rect l="l" t="t" r="r" b="b"/>
                <a:pathLst>
                  <a:path w="334" h="3172" extrusionOk="0">
                    <a:moveTo>
                      <a:pt x="0" y="0"/>
                    </a:moveTo>
                    <a:cubicBezTo>
                      <a:pt x="334" y="1375"/>
                      <a:pt x="126" y="2664"/>
                      <a:pt x="16"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7"/>
              <p:cNvSpPr/>
              <p:nvPr/>
            </p:nvSpPr>
            <p:spPr>
              <a:xfrm>
                <a:off x="22064" y="360"/>
                <a:ext cx="1625" cy="15120"/>
              </a:xfrm>
              <a:custGeom>
                <a:avLst/>
                <a:gdLst/>
                <a:ahLst/>
                <a:cxnLst/>
                <a:rect l="l" t="t" r="r" b="b"/>
                <a:pathLst>
                  <a:path w="339" h="3172" extrusionOk="0">
                    <a:moveTo>
                      <a:pt x="21" y="0"/>
                    </a:moveTo>
                    <a:cubicBezTo>
                      <a:pt x="339" y="1377"/>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7"/>
              <p:cNvSpPr/>
              <p:nvPr/>
            </p:nvSpPr>
            <p:spPr>
              <a:xfrm>
                <a:off x="21864" y="360"/>
                <a:ext cx="1642" cy="15120"/>
              </a:xfrm>
              <a:custGeom>
                <a:avLst/>
                <a:gdLst/>
                <a:ahLst/>
                <a:cxnLst/>
                <a:rect l="l" t="t" r="r" b="b"/>
                <a:pathLst>
                  <a:path w="343" h="3172" extrusionOk="0">
                    <a:moveTo>
                      <a:pt x="28" y="0"/>
                    </a:moveTo>
                    <a:cubicBezTo>
                      <a:pt x="343" y="1379"/>
                      <a:pt x="117" y="2666"/>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7"/>
              <p:cNvSpPr/>
              <p:nvPr/>
            </p:nvSpPr>
            <p:spPr>
              <a:xfrm>
                <a:off x="21703" y="360"/>
                <a:ext cx="1620" cy="15120"/>
              </a:xfrm>
              <a:custGeom>
                <a:avLst/>
                <a:gdLst/>
                <a:ahLst/>
                <a:cxnLst/>
                <a:rect l="l" t="t" r="r" b="b"/>
                <a:pathLst>
                  <a:path w="338" h="3172" extrusionOk="0">
                    <a:moveTo>
                      <a:pt x="20" y="0"/>
                    </a:moveTo>
                    <a:cubicBezTo>
                      <a:pt x="338" y="1378"/>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81" name="Google Shape;81;p47"/>
          <p:cNvSpPr txBox="1"/>
          <p:nvPr/>
        </p:nvSpPr>
        <p:spPr>
          <a:xfrm>
            <a:off x="180975" y="1952625"/>
            <a:ext cx="4819650" cy="2952750"/>
          </a:xfrm>
          <a:prstGeom prst="rect">
            <a:avLst/>
          </a:prstGeom>
          <a:noFill/>
          <a:ln>
            <a:noFill/>
          </a:ln>
        </p:spPr>
        <p:txBody>
          <a:bodyPr spcFirstLastPara="1" wrap="square" lIns="89550" tIns="44775" rIns="89550" bIns="447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6F6185"/>
                </a:solidFill>
                <a:latin typeface="Arial"/>
                <a:ea typeface="Arial"/>
                <a:cs typeface="Arial"/>
                <a:sym typeface="Arial"/>
              </a:rPr>
              <a:t>Contact us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RT-RK Institute for Computer Based Systems</a:t>
            </a: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Narodnog fronta 23a</a:t>
            </a: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21000 Novi Sad</a:t>
            </a:r>
            <a:br>
              <a:rPr lang="en-US" sz="1800" b="0" i="0" u="none" strike="noStrike" cap="none">
                <a:solidFill>
                  <a:srgbClr val="6F6185"/>
                </a:solidFill>
                <a:latin typeface="Arial"/>
                <a:ea typeface="Arial"/>
                <a:cs typeface="Arial"/>
                <a:sym typeface="Arial"/>
              </a:rPr>
            </a:br>
            <a:r>
              <a:rPr lang="en-US" sz="1800" b="0" i="0" u="none" strike="noStrike" cap="none">
                <a:solidFill>
                  <a:srgbClr val="6F6185"/>
                </a:solidFill>
                <a:latin typeface="Arial"/>
                <a:ea typeface="Arial"/>
                <a:cs typeface="Arial"/>
                <a:sym typeface="Arial"/>
              </a:rPr>
              <a:t>Serbia</a:t>
            </a: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www.rt-rk.com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info@rt-rk.com</a:t>
            </a:r>
            <a:endParaRPr sz="1400" b="0" i="0" u="none" strike="noStrike" cap="none">
              <a:solidFill>
                <a:srgbClr val="000000"/>
              </a:solidFill>
              <a:latin typeface="Arial"/>
              <a:ea typeface="Arial"/>
              <a:cs typeface="Arial"/>
              <a:sym typeface="Arial"/>
            </a:endParaRPr>
          </a:p>
        </p:txBody>
      </p:sp>
      <p:sp>
        <p:nvSpPr>
          <p:cNvPr id="82" name="Google Shape;82;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48"/>
          <p:cNvSpPr txBox="1">
            <a:spLocks noGrp="1"/>
          </p:cNvSpPr>
          <p:nvPr>
            <p:ph type="title"/>
          </p:nvPr>
        </p:nvSpPr>
        <p:spPr>
          <a:xfrm>
            <a:off x="722313" y="4406900"/>
            <a:ext cx="7772400" cy="1362075"/>
          </a:xfrm>
          <a:prstGeom prst="rect">
            <a:avLst/>
          </a:prstGeom>
          <a:noFill/>
          <a:ln>
            <a:noFill/>
          </a:ln>
        </p:spPr>
        <p:txBody>
          <a:bodyPr spcFirstLastPara="1" wrap="square" lIns="91425" tIns="108000" rIns="91425" bIns="72000" anchor="t" anchorCtr="0">
            <a:noAutofit/>
          </a:bodyPr>
          <a:lstStyle>
            <a:lvl1pPr lvl="0" algn="l">
              <a:lnSpc>
                <a:spcPct val="75000"/>
              </a:lnSpc>
              <a:spcBef>
                <a:spcPts val="0"/>
              </a:spcBef>
              <a:spcAft>
                <a:spcPts val="0"/>
              </a:spcAft>
              <a:buSzPts val="1400"/>
              <a:buNone/>
              <a:defRPr sz="4000" b="1" cap="none"/>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600"/>
              <a:buNone/>
              <a:defRPr sz="2000">
                <a:solidFill>
                  <a:srgbClr val="888888"/>
                </a:solidFill>
              </a:defRPr>
            </a:lvl1pPr>
            <a:lvl2pPr marL="914400" lvl="1" indent="-228600" algn="l">
              <a:lnSpc>
                <a:spcPct val="100000"/>
              </a:lnSpc>
              <a:spcBef>
                <a:spcPts val="360"/>
              </a:spcBef>
              <a:spcAft>
                <a:spcPts val="0"/>
              </a:spcAft>
              <a:buSzPts val="1440"/>
              <a:buNone/>
              <a:defRPr sz="1800">
                <a:solidFill>
                  <a:srgbClr val="888888"/>
                </a:solidFill>
              </a:defRPr>
            </a:lvl2pPr>
            <a:lvl3pPr marL="1371600" lvl="2" indent="-228600" algn="l">
              <a:lnSpc>
                <a:spcPct val="100000"/>
              </a:lnSpc>
              <a:spcBef>
                <a:spcPts val="320"/>
              </a:spcBef>
              <a:spcAft>
                <a:spcPts val="0"/>
              </a:spcAft>
              <a:buSzPts val="128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88" name="Google Shape;88;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49"/>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560"/>
              </a:spcBef>
              <a:spcAft>
                <a:spcPts val="0"/>
              </a:spcAft>
              <a:buSzPts val="2240"/>
              <a:buChar char="●"/>
              <a:defRPr sz="2800"/>
            </a:lvl1pPr>
            <a:lvl2pPr marL="914400" lvl="1" indent="-350519" algn="l">
              <a:lnSpc>
                <a:spcPct val="100000"/>
              </a:lnSpc>
              <a:spcBef>
                <a:spcPts val="480"/>
              </a:spcBef>
              <a:spcAft>
                <a:spcPts val="0"/>
              </a:spcAft>
              <a:buSzPts val="1920"/>
              <a:buChar char="●"/>
              <a:defRPr sz="2400"/>
            </a:lvl2pPr>
            <a:lvl3pPr marL="1371600" lvl="2" indent="-330200" algn="l">
              <a:lnSpc>
                <a:spcPct val="100000"/>
              </a:lnSpc>
              <a:spcBef>
                <a:spcPts val="400"/>
              </a:spcBef>
              <a:spcAft>
                <a:spcPts val="0"/>
              </a:spcAft>
              <a:buSzPts val="1600"/>
              <a:buChar char="●"/>
              <a:defRPr sz="2000"/>
            </a:lvl3pPr>
            <a:lvl4pPr marL="1828800" lvl="3" indent="-342900" algn="l">
              <a:lnSpc>
                <a:spcPct val="100000"/>
              </a:lnSpc>
              <a:spcBef>
                <a:spcPts val="360"/>
              </a:spcBef>
              <a:spcAft>
                <a:spcPts val="0"/>
              </a:spcAft>
              <a:buSzPts val="1800"/>
              <a:buChar char="o"/>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94" name="Google Shape;94;p4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560"/>
              </a:spcBef>
              <a:spcAft>
                <a:spcPts val="0"/>
              </a:spcAft>
              <a:buSzPts val="2240"/>
              <a:buChar char="●"/>
              <a:defRPr sz="2800"/>
            </a:lvl1pPr>
            <a:lvl2pPr marL="914400" lvl="1" indent="-350519" algn="l">
              <a:lnSpc>
                <a:spcPct val="100000"/>
              </a:lnSpc>
              <a:spcBef>
                <a:spcPts val="480"/>
              </a:spcBef>
              <a:spcAft>
                <a:spcPts val="0"/>
              </a:spcAft>
              <a:buSzPts val="1920"/>
              <a:buChar char="●"/>
              <a:defRPr sz="2400"/>
            </a:lvl2pPr>
            <a:lvl3pPr marL="1371600" lvl="2" indent="-330200" algn="l">
              <a:lnSpc>
                <a:spcPct val="100000"/>
              </a:lnSpc>
              <a:spcBef>
                <a:spcPts val="400"/>
              </a:spcBef>
              <a:spcAft>
                <a:spcPts val="0"/>
              </a:spcAft>
              <a:buSzPts val="1600"/>
              <a:buChar char="●"/>
              <a:defRPr sz="2000"/>
            </a:lvl3pPr>
            <a:lvl4pPr marL="1828800" lvl="3" indent="-342900" algn="l">
              <a:lnSpc>
                <a:spcPct val="100000"/>
              </a:lnSpc>
              <a:spcBef>
                <a:spcPts val="360"/>
              </a:spcBef>
              <a:spcAft>
                <a:spcPts val="0"/>
              </a:spcAft>
              <a:buSzPts val="1800"/>
              <a:buChar char="o"/>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95" name="Google Shape;95;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8"/>
        <p:cNvGrpSpPr/>
        <p:nvPr/>
      </p:nvGrpSpPr>
      <p:grpSpPr>
        <a:xfrm>
          <a:off x="0" y="0"/>
          <a:ext cx="0" cy="0"/>
          <a:chOff x="0" y="0"/>
          <a:chExt cx="0" cy="0"/>
        </a:xfrm>
      </p:grpSpPr>
      <p:sp>
        <p:nvSpPr>
          <p:cNvPr id="99" name="Google Shape;99;p50"/>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83333"/>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92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44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1" name="Google Shape;101;p5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480"/>
              </a:spcBef>
              <a:spcAft>
                <a:spcPts val="0"/>
              </a:spcAft>
              <a:buSzPts val="1920"/>
              <a:buChar char="●"/>
              <a:defRPr sz="2400"/>
            </a:lvl1pPr>
            <a:lvl2pPr marL="914400" lvl="1" indent="-330200" algn="l">
              <a:lnSpc>
                <a:spcPct val="100000"/>
              </a:lnSpc>
              <a:spcBef>
                <a:spcPts val="400"/>
              </a:spcBef>
              <a:spcAft>
                <a:spcPts val="0"/>
              </a:spcAft>
              <a:buSzPts val="1600"/>
              <a:buChar char="●"/>
              <a:defRPr sz="2000"/>
            </a:lvl2pPr>
            <a:lvl3pPr marL="1371600" lvl="2" indent="-320039" algn="l">
              <a:lnSpc>
                <a:spcPct val="100000"/>
              </a:lnSpc>
              <a:spcBef>
                <a:spcPts val="360"/>
              </a:spcBef>
              <a:spcAft>
                <a:spcPts val="0"/>
              </a:spcAft>
              <a:buSzPts val="1440"/>
              <a:buChar char="●"/>
              <a:defRPr sz="1800"/>
            </a:lvl3pPr>
            <a:lvl4pPr marL="1828800" lvl="3" indent="-330200" algn="l">
              <a:lnSpc>
                <a:spcPct val="100000"/>
              </a:lnSpc>
              <a:spcBef>
                <a:spcPts val="320"/>
              </a:spcBef>
              <a:spcAft>
                <a:spcPts val="0"/>
              </a:spcAft>
              <a:buSzPts val="1600"/>
              <a:buChar char="o"/>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2" name="Google Shape;102;p5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92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44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3" name="Google Shape;103;p5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480"/>
              </a:spcBef>
              <a:spcAft>
                <a:spcPts val="0"/>
              </a:spcAft>
              <a:buSzPts val="1920"/>
              <a:buChar char="●"/>
              <a:defRPr sz="2400"/>
            </a:lvl1pPr>
            <a:lvl2pPr marL="914400" lvl="1" indent="-330200" algn="l">
              <a:lnSpc>
                <a:spcPct val="100000"/>
              </a:lnSpc>
              <a:spcBef>
                <a:spcPts val="400"/>
              </a:spcBef>
              <a:spcAft>
                <a:spcPts val="0"/>
              </a:spcAft>
              <a:buSzPts val="1600"/>
              <a:buChar char="●"/>
              <a:defRPr sz="2000"/>
            </a:lvl2pPr>
            <a:lvl3pPr marL="1371600" lvl="2" indent="-320039" algn="l">
              <a:lnSpc>
                <a:spcPct val="100000"/>
              </a:lnSpc>
              <a:spcBef>
                <a:spcPts val="360"/>
              </a:spcBef>
              <a:spcAft>
                <a:spcPts val="0"/>
              </a:spcAft>
              <a:buSzPts val="1440"/>
              <a:buChar char="●"/>
              <a:defRPr sz="1800"/>
            </a:lvl3pPr>
            <a:lvl4pPr marL="1828800" lvl="3" indent="-330200" algn="l">
              <a:lnSpc>
                <a:spcPct val="100000"/>
              </a:lnSpc>
              <a:spcBef>
                <a:spcPts val="320"/>
              </a:spcBef>
              <a:spcAft>
                <a:spcPts val="0"/>
              </a:spcAft>
              <a:buSzPts val="1600"/>
              <a:buChar char="o"/>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4" name="Google Shape;104;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51"/>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6"/>
        <p:cNvGrpSpPr/>
        <p:nvPr/>
      </p:nvGrpSpPr>
      <p:grpSpPr>
        <a:xfrm>
          <a:off x="0" y="0"/>
          <a:ext cx="0" cy="0"/>
          <a:chOff x="0" y="0"/>
          <a:chExt cx="0" cy="0"/>
        </a:xfrm>
      </p:grpSpPr>
      <p:sp>
        <p:nvSpPr>
          <p:cNvPr id="117" name="Google Shape;117;p53"/>
          <p:cNvSpPr txBox="1">
            <a:spLocks noGrp="1"/>
          </p:cNvSpPr>
          <p:nvPr>
            <p:ph type="title"/>
          </p:nvPr>
        </p:nvSpPr>
        <p:spPr>
          <a:xfrm>
            <a:off x="457200" y="273050"/>
            <a:ext cx="3008313" cy="1162050"/>
          </a:xfrm>
          <a:prstGeom prst="rect">
            <a:avLst/>
          </a:prstGeom>
          <a:noFill/>
          <a:ln>
            <a:noFill/>
          </a:ln>
        </p:spPr>
        <p:txBody>
          <a:bodyPr spcFirstLastPara="1" wrap="square" lIns="91425" tIns="108000" rIns="91425" bIns="72000" anchor="b" anchorCtr="0">
            <a:noAutofit/>
          </a:bodyPr>
          <a:lstStyle>
            <a:lvl1pPr lvl="0" algn="l">
              <a:lnSpc>
                <a:spcPct val="150000"/>
              </a:lnSpc>
              <a:spcBef>
                <a:spcPts val="0"/>
              </a:spcBef>
              <a:spcAft>
                <a:spcPts val="0"/>
              </a:spcAft>
              <a:buSzPts val="1400"/>
              <a:buNone/>
              <a:defRPr sz="2000" b="1"/>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5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91160" algn="l">
              <a:lnSpc>
                <a:spcPct val="100000"/>
              </a:lnSpc>
              <a:spcBef>
                <a:spcPts val="640"/>
              </a:spcBef>
              <a:spcAft>
                <a:spcPts val="0"/>
              </a:spcAft>
              <a:buSzPts val="2560"/>
              <a:buChar char="●"/>
              <a:defRPr sz="3200"/>
            </a:lvl1pPr>
            <a:lvl2pPr marL="914400" lvl="1" indent="-370840" algn="l">
              <a:lnSpc>
                <a:spcPct val="100000"/>
              </a:lnSpc>
              <a:spcBef>
                <a:spcPts val="560"/>
              </a:spcBef>
              <a:spcAft>
                <a:spcPts val="0"/>
              </a:spcAft>
              <a:buSzPts val="2240"/>
              <a:buChar char="●"/>
              <a:defRPr sz="2800"/>
            </a:lvl2pPr>
            <a:lvl3pPr marL="1371600" lvl="2" indent="-350519" algn="l">
              <a:lnSpc>
                <a:spcPct val="100000"/>
              </a:lnSpc>
              <a:spcBef>
                <a:spcPts val="480"/>
              </a:spcBef>
              <a:spcAft>
                <a:spcPts val="0"/>
              </a:spcAft>
              <a:buSzPts val="1920"/>
              <a:buChar char="●"/>
              <a:defRPr sz="2400"/>
            </a:lvl3pPr>
            <a:lvl4pPr marL="1828800" lvl="3" indent="-355600" algn="l">
              <a:lnSpc>
                <a:spcPct val="100000"/>
              </a:lnSpc>
              <a:spcBef>
                <a:spcPts val="400"/>
              </a:spcBef>
              <a:spcAft>
                <a:spcPts val="0"/>
              </a:spcAft>
              <a:buSzPts val="2000"/>
              <a:buChar char="o"/>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19" name="Google Shape;119;p5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12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8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0" name="Google Shape;120;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60680" algn="l" rtl="0">
              <a:lnSpc>
                <a:spcPct val="100000"/>
              </a:lnSpc>
              <a:spcBef>
                <a:spcPts val="520"/>
              </a:spcBef>
              <a:spcAft>
                <a:spcPts val="0"/>
              </a:spcAft>
              <a:buClr>
                <a:srgbClr val="6F6185"/>
              </a:buClr>
              <a:buSzPts val="2080"/>
              <a:buFont typeface="Noto Sans Symbols"/>
              <a:buChar char="●"/>
              <a:defRPr sz="2600" b="0" i="0" u="none" strike="noStrike" cap="none">
                <a:solidFill>
                  <a:schemeClr val="dk1"/>
                </a:solidFill>
                <a:latin typeface="Arial"/>
                <a:ea typeface="Arial"/>
                <a:cs typeface="Arial"/>
                <a:sym typeface="Arial"/>
              </a:defRPr>
            </a:lvl1pPr>
            <a:lvl2pPr marL="914400" marR="0" lvl="1" indent="-340360" algn="l" rtl="0">
              <a:lnSpc>
                <a:spcPct val="100000"/>
              </a:lnSpc>
              <a:spcBef>
                <a:spcPts val="440"/>
              </a:spcBef>
              <a:spcAft>
                <a:spcPts val="0"/>
              </a:spcAft>
              <a:buClr>
                <a:srgbClr val="EFB100"/>
              </a:buClr>
              <a:buSzPts val="1760"/>
              <a:buFont typeface="Noto Sans Symbols"/>
              <a:buChar char="●"/>
              <a:defRPr sz="22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rgbClr val="72706F"/>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6F6185"/>
              </a:buClr>
              <a:buSzPts val="1800"/>
              <a:buFont typeface="Courier New"/>
              <a:buChar char="o"/>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rgbClr val="EFB100"/>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44"/>
          <p:cNvSpPr/>
          <p:nvPr/>
        </p:nvSpPr>
        <p:spPr>
          <a:xfrm>
            <a:off x="0" y="0"/>
            <a:ext cx="9144000" cy="1008063"/>
          </a:xfrm>
          <a:custGeom>
            <a:avLst/>
            <a:gdLst/>
            <a:ahLst/>
            <a:cxnLst/>
            <a:rect l="l" t="t" r="r" b="b"/>
            <a:pathLst>
              <a:path w="6286544" h="1000084" extrusionOk="0">
                <a:moveTo>
                  <a:pt x="0" y="0"/>
                </a:moveTo>
                <a:lnTo>
                  <a:pt x="6286544" y="0"/>
                </a:lnTo>
                <a:lnTo>
                  <a:pt x="6286544" y="714332"/>
                </a:lnTo>
                <a:cubicBezTo>
                  <a:pt x="3583966" y="665822"/>
                  <a:pt x="2081588" y="751890"/>
                  <a:pt x="0" y="1000084"/>
                </a:cubicBezTo>
                <a:lnTo>
                  <a:pt x="0" y="0"/>
                </a:lnTo>
                <a:close/>
              </a:path>
            </a:pathLst>
          </a:custGeom>
          <a:solidFill>
            <a:srgbClr val="6F6185"/>
          </a:solidFill>
          <a:ln w="25400" cap="flat" cmpd="sng">
            <a:solidFill>
              <a:srgbClr val="6F61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5" name="Google Shape;15;p44"/>
          <p:cNvGrpSpPr/>
          <p:nvPr/>
        </p:nvGrpSpPr>
        <p:grpSpPr>
          <a:xfrm rot="326911">
            <a:off x="3820" y="485493"/>
            <a:ext cx="9148006" cy="1231358"/>
            <a:chOff x="-23" y="779"/>
            <a:chExt cx="15127" cy="2313"/>
          </a:xfrm>
        </p:grpSpPr>
        <p:grpSp>
          <p:nvGrpSpPr>
            <p:cNvPr id="16" name="Google Shape;16;p44"/>
            <p:cNvGrpSpPr/>
            <p:nvPr/>
          </p:nvGrpSpPr>
          <p:grpSpPr>
            <a:xfrm>
              <a:off x="-23" y="779"/>
              <a:ext cx="15124" cy="2313"/>
              <a:chOff x="-23" y="779"/>
              <a:chExt cx="15124" cy="2313"/>
            </a:xfrm>
          </p:grpSpPr>
          <p:sp>
            <p:nvSpPr>
              <p:cNvPr id="17" name="Google Shape;17;p44"/>
              <p:cNvSpPr/>
              <p:nvPr/>
            </p:nvSpPr>
            <p:spPr>
              <a:xfrm>
                <a:off x="-14" y="901"/>
                <a:ext cx="11962" cy="2028"/>
              </a:xfrm>
              <a:custGeom>
                <a:avLst/>
                <a:gdLst/>
                <a:ahLst/>
                <a:cxnLst/>
                <a:rect l="l" t="t" r="r" b="b"/>
                <a:pathLst>
                  <a:path w="3171" h="423" extrusionOk="0">
                    <a:moveTo>
                      <a:pt x="0" y="423"/>
                    </a:moveTo>
                    <a:cubicBezTo>
                      <a:pt x="1374" y="0"/>
                      <a:pt x="2711" y="30"/>
                      <a:pt x="3171" y="57"/>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8" name="Google Shape;18;p44"/>
              <p:cNvGrpSpPr/>
              <p:nvPr/>
            </p:nvGrpSpPr>
            <p:grpSpPr>
              <a:xfrm>
                <a:off x="-23" y="779"/>
                <a:ext cx="15124" cy="2313"/>
                <a:chOff x="350" y="1151"/>
                <a:chExt cx="15124" cy="2313"/>
              </a:xfrm>
            </p:grpSpPr>
            <p:sp>
              <p:nvSpPr>
                <p:cNvPr id="19" name="Google Shape;19;p44"/>
                <p:cNvSpPr/>
                <p:nvPr/>
              </p:nvSpPr>
              <p:spPr>
                <a:xfrm>
                  <a:off x="356" y="1151"/>
                  <a:ext cx="15118" cy="2040"/>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44"/>
                <p:cNvSpPr/>
                <p:nvPr/>
              </p:nvSpPr>
              <p:spPr>
                <a:xfrm>
                  <a:off x="355" y="1277"/>
                  <a:ext cx="15118" cy="2028"/>
                </a:xfrm>
                <a:custGeom>
                  <a:avLst/>
                  <a:gdLst/>
                  <a:ahLst/>
                  <a:cxnLst/>
                  <a:rect l="l" t="t" r="r" b="b"/>
                  <a:pathLst>
                    <a:path w="3171" h="423" extrusionOk="0">
                      <a:moveTo>
                        <a:pt x="0" y="423"/>
                      </a:moveTo>
                      <a:cubicBezTo>
                        <a:pt x="1374" y="0"/>
                        <a:pt x="2711" y="30"/>
                        <a:pt x="3171" y="57"/>
                      </a:cubicBezTo>
                    </a:path>
                  </a:pathLst>
                </a:custGeom>
                <a:noFill/>
                <a:ln w="9525" cap="flat" cmpd="sng">
                  <a:solidFill>
                    <a:srgbClr val="62567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4"/>
                <p:cNvSpPr/>
                <p:nvPr/>
              </p:nvSpPr>
              <p:spPr>
                <a:xfrm>
                  <a:off x="350" y="1418"/>
                  <a:ext cx="15120" cy="2046"/>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22" name="Google Shape;22;p44"/>
            <p:cNvSpPr/>
            <p:nvPr/>
          </p:nvSpPr>
          <p:spPr>
            <a:xfrm>
              <a:off x="-16" y="93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62567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3" name="Google Shape;23;p44" descr="RT-RK_za_ppt_template.png"/>
          <p:cNvPicPr preferRelativeResize="0"/>
          <p:nvPr/>
        </p:nvPicPr>
        <p:blipFill rotWithShape="1">
          <a:blip r:embed="rId14">
            <a:alphaModFix/>
          </a:blip>
          <a:srcRect b="42508"/>
          <a:stretch/>
        </p:blipFill>
        <p:spPr>
          <a:xfrm>
            <a:off x="8064500" y="0"/>
            <a:ext cx="1079500" cy="620713"/>
          </a:xfrm>
          <a:prstGeom prst="rect">
            <a:avLst/>
          </a:prstGeom>
          <a:noFill/>
          <a:ln>
            <a:noFill/>
          </a:ln>
        </p:spPr>
      </p:pic>
      <p:sp>
        <p:nvSpPr>
          <p:cNvPr id="24" name="Google Shape;24;p44"/>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marR="0" lvl="0"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1pPr>
            <a:lvl2pPr marR="0" lvl="1"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2pPr>
            <a:lvl3pPr marR="0" lvl="2"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3pPr>
            <a:lvl4pPr marR="0" lvl="3"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4pPr>
            <a:lvl5pPr marR="0" lvl="4"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rgbClr val="EFB1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rgbClr val="EFB1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rgbClr val="EFB1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rgbClr val="EFB100"/>
                </a:solidFill>
                <a:latin typeface="Calibri"/>
                <a:ea typeface="Calibri"/>
                <a:cs typeface="Calibri"/>
                <a:sym typeface="Calibri"/>
              </a:defRPr>
            </a:lvl9pPr>
          </a:lstStyle>
          <a:p>
            <a:endParaRPr/>
          </a:p>
        </p:txBody>
      </p:sp>
      <p:sp>
        <p:nvSpPr>
          <p:cNvPr id="25" name="Google Shape;25;p44"/>
          <p:cNvSpPr txBox="1"/>
          <p:nvPr/>
        </p:nvSpPr>
        <p:spPr>
          <a:xfrm>
            <a:off x="1854200" y="6643688"/>
            <a:ext cx="5435600" cy="214312"/>
          </a:xfrm>
          <a:prstGeom prst="rect">
            <a:avLst/>
          </a:prstGeom>
          <a:noFill/>
          <a:ln>
            <a:noFill/>
          </a:ln>
        </p:spPr>
        <p:txBody>
          <a:bodyPr spcFirstLastPara="1" wrap="square" lIns="91425" tIns="0" rIns="91425"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2706F"/>
                </a:solidFill>
                <a:latin typeface="Calibri"/>
                <a:ea typeface="Calibri"/>
                <a:cs typeface="Calibri"/>
                <a:sym typeface="Calibri"/>
              </a:rPr>
              <a:t>CONFIDENTIAL – Reproduction prohibited without the prior permission of RT-RK</a:t>
            </a:r>
            <a:endParaRPr sz="1200" b="0" i="0" u="none" strike="noStrike" cap="none">
              <a:solidFill>
                <a:srgbClr val="72706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72706F"/>
              </a:solidFill>
              <a:latin typeface="Calibri"/>
              <a:ea typeface="Calibri"/>
              <a:cs typeface="Calibri"/>
              <a:sym typeface="Calibri"/>
            </a:endParaRPr>
          </a:p>
        </p:txBody>
      </p:sp>
      <p:sp>
        <p:nvSpPr>
          <p:cNvPr id="26" name="Google Shape;26;p44"/>
          <p:cNvSpPr txBox="1"/>
          <p:nvPr/>
        </p:nvSpPr>
        <p:spPr>
          <a:xfrm>
            <a:off x="8070850" y="6524625"/>
            <a:ext cx="1073150" cy="304800"/>
          </a:xfrm>
          <a:prstGeom prst="rect">
            <a:avLst/>
          </a:prstGeom>
          <a:noFill/>
          <a:ln>
            <a:noFill/>
          </a:ln>
        </p:spPr>
        <p:txBody>
          <a:bodyPr spcFirstLastPara="1" wrap="square" lIns="89550" tIns="44775" rIns="89550" bIns="4477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6F6185"/>
                </a:solidFill>
                <a:latin typeface="Arial Black"/>
                <a:ea typeface="Arial Black"/>
                <a:cs typeface="Arial Black"/>
                <a:sym typeface="Arial Black"/>
              </a:rPr>
              <a:t>‹#›</a:t>
            </a:fld>
            <a:endParaRPr sz="1300" b="0" i="0" u="none" strike="noStrike" cap="none">
              <a:solidFill>
                <a:srgbClr val="6F6185"/>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brainwy.github.io/liclipse/"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pydev.org/updates"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pypi.python.org/"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microsoft.com/office/2018/10/relationships/comments" Target="../comments/modernComment_145_0.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457200" y="1497583"/>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147" name="Google Shape;147;p1"/>
          <p:cNvSpPr txBox="1">
            <a:spLocks noGrp="1"/>
          </p:cNvSpPr>
          <p:nvPr>
            <p:ph type="subTitle" idx="1"/>
          </p:nvPr>
        </p:nvSpPr>
        <p:spPr>
          <a:xfrm>
            <a:off x="457200" y="3717032"/>
            <a:ext cx="6480175"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80"/>
              <a:buNone/>
            </a:pPr>
            <a:r>
              <a:rPr lang="en-US" sz="3600">
                <a:latin typeface="Arial"/>
                <a:ea typeface="Arial"/>
                <a:cs typeface="Arial"/>
                <a:sym typeface="Arial"/>
              </a:rPr>
              <a:t>1. dan</a:t>
            </a:r>
            <a:endParaRPr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11" name="Google Shape;211;p12"/>
          <p:cNvSpPr txBox="1">
            <a:spLocks noGrp="1"/>
          </p:cNvSpPr>
          <p:nvPr>
            <p:ph type="body" idx="1"/>
          </p:nvPr>
        </p:nvSpPr>
        <p:spPr>
          <a:xfrm>
            <a:off x="467544" y="1052736"/>
            <a:ext cx="8229600"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Identifikatori i rezervisane reči</a:t>
            </a:r>
            <a:endParaRPr b="1"/>
          </a:p>
          <a:p>
            <a:pPr marL="342900" lvl="0" indent="-342900" algn="l" rtl="0">
              <a:lnSpc>
                <a:spcPct val="100000"/>
              </a:lnSpc>
              <a:spcBef>
                <a:spcPts val="480"/>
              </a:spcBef>
              <a:spcAft>
                <a:spcPts val="0"/>
              </a:spcAft>
              <a:buSzPts val="1920"/>
              <a:buChar char="●"/>
            </a:pPr>
            <a:r>
              <a:rPr lang="en-US" sz="2400"/>
              <a:t>Imena promenljivih, funkcija, klasa, modula</a:t>
            </a:r>
            <a:endParaRPr sz="2400"/>
          </a:p>
          <a:p>
            <a:pPr marL="342900" lvl="0" indent="-342900" algn="l" rtl="0">
              <a:lnSpc>
                <a:spcPct val="100000"/>
              </a:lnSpc>
              <a:spcBef>
                <a:spcPts val="480"/>
              </a:spcBef>
              <a:spcAft>
                <a:spcPts val="0"/>
              </a:spcAft>
              <a:buSzPts val="1920"/>
              <a:buChar char="●"/>
            </a:pPr>
            <a:r>
              <a:rPr lang="en-US" sz="2400"/>
              <a:t>Mogu počinjati slovom ili donjom crtom</a:t>
            </a:r>
            <a:endParaRPr sz="2400"/>
          </a:p>
          <a:p>
            <a:pPr marL="342900" lvl="0" indent="-342900" algn="l" rtl="0">
              <a:lnSpc>
                <a:spcPct val="100000"/>
              </a:lnSpc>
              <a:spcBef>
                <a:spcPts val="480"/>
              </a:spcBef>
              <a:spcAft>
                <a:spcPts val="0"/>
              </a:spcAft>
              <a:buSzPts val="1920"/>
              <a:buChar char="●"/>
            </a:pPr>
            <a:r>
              <a:rPr lang="en-US" sz="2400"/>
              <a:t>Mogu sadržati brojeve</a:t>
            </a:r>
            <a:endParaRPr sz="2400"/>
          </a:p>
          <a:p>
            <a:pPr marL="342900" lvl="0" indent="-342900" algn="l" rtl="0">
              <a:lnSpc>
                <a:spcPct val="100000"/>
              </a:lnSpc>
              <a:spcBef>
                <a:spcPts val="480"/>
              </a:spcBef>
              <a:spcAft>
                <a:spcPts val="0"/>
              </a:spcAft>
              <a:buSzPts val="1920"/>
              <a:buChar char="●"/>
            </a:pPr>
            <a:r>
              <a:rPr lang="en-US" sz="2400"/>
              <a:t>Specijalni znaci kao </a:t>
            </a:r>
            <a:r>
              <a:rPr lang="en-US" sz="2400" i="1"/>
              <a:t>@,$, %</a:t>
            </a:r>
            <a:r>
              <a:rPr lang="en-US" sz="2400"/>
              <a:t> i rezervisane reci se ne mogu koristiti</a:t>
            </a:r>
            <a:endParaRPr sz="2400"/>
          </a:p>
          <a:p>
            <a:pPr marL="342900" lvl="0" indent="-342900" algn="l" rtl="0">
              <a:lnSpc>
                <a:spcPct val="100000"/>
              </a:lnSpc>
              <a:spcBef>
                <a:spcPts val="480"/>
              </a:spcBef>
              <a:spcAft>
                <a:spcPts val="0"/>
              </a:spcAft>
              <a:buSzPts val="1920"/>
              <a:buChar char="●"/>
            </a:pPr>
            <a:r>
              <a:rPr lang="en-US" sz="2400"/>
              <a:t>Rezervisane reci:</a:t>
            </a:r>
            <a:endParaRPr/>
          </a:p>
          <a:p>
            <a:pPr marL="342900" lvl="0" indent="-34290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Identifikatori koji pocinju donjom crtom često imaju specijalno značenje. Više o tome kasnije...</a:t>
            </a:r>
            <a:endParaRPr sz="2400"/>
          </a:p>
        </p:txBody>
      </p:sp>
      <p:sp>
        <p:nvSpPr>
          <p:cNvPr id="212" name="Google Shape;212;p12"/>
          <p:cNvSpPr txBox="1"/>
          <p:nvPr/>
        </p:nvSpPr>
        <p:spPr>
          <a:xfrm>
            <a:off x="971600" y="4077072"/>
            <a:ext cx="5760640"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and as assert break class continue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del elif else except exec finally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for from global if import in is lambda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nonlocal not or pass print raise return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try while with yield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2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40" name="Google Shape;840;p123"/>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Klase</a:t>
            </a:r>
            <a:endParaRPr b="1"/>
          </a:p>
          <a:p>
            <a:pPr marL="342900" lvl="0" indent="-342900" algn="l" rtl="0">
              <a:lnSpc>
                <a:spcPct val="100000"/>
              </a:lnSpc>
              <a:spcBef>
                <a:spcPts val="480"/>
              </a:spcBef>
              <a:spcAft>
                <a:spcPts val="0"/>
              </a:spcAft>
              <a:buSzPts val="1920"/>
              <a:buChar char="●"/>
            </a:pPr>
            <a:r>
              <a:rPr lang="en-US" sz="2400"/>
              <a:t>Primer:</a:t>
            </a: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841" name="Google Shape;841;p123"/>
          <p:cNvSpPr txBox="1"/>
          <p:nvPr/>
        </p:nvSpPr>
        <p:spPr>
          <a:xfrm>
            <a:off x="971600" y="2204864"/>
            <a:ext cx="7560840" cy="2062103"/>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Automobil: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broj_automobila = 0 # atribut klase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__init__(self,boja,naziv):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self.boja = boja #atribut objekta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self.naziv = naziv #atribut objekta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Automobil.broj_automobila += 1 #atribut klase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info(self):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 automobil %s boje "%(self.naziv,self.boja)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2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47" name="Google Shape;847;p124"/>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Instance klase</a:t>
            </a:r>
            <a:endParaRPr b="1"/>
          </a:p>
          <a:p>
            <a:pPr marL="342900" lvl="0" indent="-342900" algn="l" rtl="0">
              <a:lnSpc>
                <a:spcPct val="100000"/>
              </a:lnSpc>
              <a:spcBef>
                <a:spcPts val="480"/>
              </a:spcBef>
              <a:spcAft>
                <a:spcPts val="0"/>
              </a:spcAft>
              <a:buSzPts val="1920"/>
              <a:buChar char="●"/>
            </a:pPr>
            <a:r>
              <a:rPr lang="en-US" sz="2400"/>
              <a:t>Objekat - instanca klase - se pravi pozivanjem klase kao funkcije.</a:t>
            </a:r>
            <a:endParaRPr/>
          </a:p>
          <a:p>
            <a:pPr marL="342900" lvl="0" indent="-342900" algn="l" rtl="0">
              <a:lnSpc>
                <a:spcPct val="100000"/>
              </a:lnSpc>
              <a:spcBef>
                <a:spcPts val="480"/>
              </a:spcBef>
              <a:spcAft>
                <a:spcPts val="0"/>
              </a:spcAft>
              <a:buSzPts val="1920"/>
              <a:buChar char="●"/>
            </a:pPr>
            <a:r>
              <a:rPr lang="en-US" sz="2400"/>
              <a:t>Implicitno se poziva </a:t>
            </a:r>
            <a:r>
              <a:rPr lang="en-US" sz="2400" i="1"/>
              <a:t>__init__() </a:t>
            </a:r>
            <a:r>
              <a:rPr lang="en-US" sz="2400"/>
              <a:t>metoda sa prosledjenim parametrima.</a:t>
            </a: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848" name="Google Shape;848;p124"/>
          <p:cNvSpPr txBox="1"/>
          <p:nvPr/>
        </p:nvSpPr>
        <p:spPr>
          <a:xfrm>
            <a:off x="971600" y="3501008"/>
            <a:ext cx="7560840" cy="255454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Automobil(object):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broj_automobila = 0 # atribut klase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__init__(self,boja,naziv):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self.boja = boja #atribut objekta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self.naziv = naziv #atribut objekta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Automobil.broj_automobila += 1 #atribut klase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info(self):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 automobil %s boje "%(self.naziv,self.boja)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Automobil("plava","jugo")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a.info()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12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54" name="Google Shape;854;p125"/>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Scoping pravila</a:t>
            </a:r>
            <a:endParaRPr b="1"/>
          </a:p>
          <a:p>
            <a:pPr marL="342900" lvl="0" indent="-342900" algn="l" rtl="0">
              <a:lnSpc>
                <a:spcPct val="100000"/>
              </a:lnSpc>
              <a:spcBef>
                <a:spcPts val="480"/>
              </a:spcBef>
              <a:spcAft>
                <a:spcPts val="0"/>
              </a:spcAft>
              <a:buSzPts val="1920"/>
              <a:buChar char="●"/>
            </a:pPr>
            <a:r>
              <a:rPr lang="en-US" sz="2400"/>
              <a:t>Pristup atributima objekata se uvek kvalifikuje sa </a:t>
            </a:r>
            <a:r>
              <a:rPr lang="en-US" sz="2400" i="1"/>
              <a:t>self.</a:t>
            </a:r>
            <a:endParaRPr/>
          </a:p>
          <a:p>
            <a:pPr marL="342900" lvl="0" indent="-342900" algn="l" rtl="0">
              <a:lnSpc>
                <a:spcPct val="100000"/>
              </a:lnSpc>
              <a:spcBef>
                <a:spcPts val="480"/>
              </a:spcBef>
              <a:spcAft>
                <a:spcPts val="0"/>
              </a:spcAft>
              <a:buSzPts val="1920"/>
              <a:buChar char="●"/>
            </a:pPr>
            <a:r>
              <a:rPr lang="en-US" sz="2400"/>
              <a:t>Isto važi i za metode.</a:t>
            </a: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855" name="Google Shape;855;p125"/>
          <p:cNvSpPr txBox="1"/>
          <p:nvPr/>
        </p:nvSpPr>
        <p:spPr>
          <a:xfrm>
            <a:off x="971600" y="2708920"/>
            <a:ext cx="7560840" cy="2308324"/>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Foo(object):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__init__(self,bar):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self.bar = bar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spam(self):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"spam"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eggs(self):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self.spam()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"eggs"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self.bar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12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61" name="Google Shape;861;p126"/>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Nasledjivanje</a:t>
            </a:r>
            <a:endParaRPr b="1"/>
          </a:p>
          <a:p>
            <a:pPr marL="342900" lvl="0" indent="-342900" algn="l" rtl="0">
              <a:lnSpc>
                <a:spcPct val="100000"/>
              </a:lnSpc>
              <a:spcBef>
                <a:spcPts val="480"/>
              </a:spcBef>
              <a:spcAft>
                <a:spcPts val="0"/>
              </a:spcAft>
              <a:buSzPts val="1920"/>
              <a:buChar char="●"/>
            </a:pPr>
            <a:r>
              <a:rPr lang="en-US" sz="2400"/>
              <a:t>Mehanizam za specijalizaciju klase.</a:t>
            </a:r>
            <a:endParaRPr/>
          </a:p>
          <a:p>
            <a:pPr marL="342900" lvl="0" indent="-342900" algn="l" rtl="0">
              <a:lnSpc>
                <a:spcPct val="100000"/>
              </a:lnSpc>
              <a:spcBef>
                <a:spcPts val="480"/>
              </a:spcBef>
              <a:spcAft>
                <a:spcPts val="0"/>
              </a:spcAft>
              <a:buSzPts val="1920"/>
              <a:buChar char="●"/>
            </a:pPr>
            <a:r>
              <a:rPr lang="en-US" sz="2400"/>
              <a:t>Specifična klasa nasledjuje klasu opšteg tipa.</a:t>
            </a:r>
            <a:endParaRPr/>
          </a:p>
          <a:p>
            <a:pPr marL="342900" lvl="0" indent="-342900" algn="l" rtl="0">
              <a:lnSpc>
                <a:spcPct val="100000"/>
              </a:lnSpc>
              <a:spcBef>
                <a:spcPts val="480"/>
              </a:spcBef>
              <a:spcAft>
                <a:spcPts val="0"/>
              </a:spcAft>
              <a:buSzPts val="1920"/>
              <a:buChar char="●"/>
            </a:pPr>
            <a:r>
              <a:rPr lang="en-US" sz="2400"/>
              <a:t>Osnovna klasa je </a:t>
            </a:r>
            <a:r>
              <a:rPr lang="en-US" sz="2400" i="1"/>
              <a:t>superclass</a:t>
            </a:r>
            <a:r>
              <a:rPr lang="en-US" sz="2400"/>
              <a:t>, a izvedena </a:t>
            </a:r>
            <a:r>
              <a:rPr lang="en-US" sz="2400" i="1"/>
              <a:t>subclass</a:t>
            </a:r>
            <a:endParaRPr/>
          </a:p>
          <a:p>
            <a:pPr marL="342900" lvl="0" indent="-342900" algn="l" rtl="0">
              <a:lnSpc>
                <a:spcPct val="100000"/>
              </a:lnSpc>
              <a:spcBef>
                <a:spcPts val="480"/>
              </a:spcBef>
              <a:spcAft>
                <a:spcPts val="0"/>
              </a:spcAft>
              <a:buSzPts val="1920"/>
              <a:buChar char="●"/>
            </a:pPr>
            <a:r>
              <a:rPr lang="en-US" sz="2400"/>
              <a:t>Nasledjivanje može biti višestruko, superklase se razdvajaju zarezom.</a:t>
            </a:r>
            <a:endParaRPr/>
          </a:p>
          <a:p>
            <a:pPr marL="342900" lvl="0" indent="-342900" algn="l" rtl="0">
              <a:lnSpc>
                <a:spcPct val="100000"/>
              </a:lnSpc>
              <a:spcBef>
                <a:spcPts val="480"/>
              </a:spcBef>
              <a:spcAft>
                <a:spcPts val="0"/>
              </a:spcAft>
              <a:buSzPts val="1920"/>
              <a:buChar char="●"/>
            </a:pPr>
            <a:r>
              <a:rPr lang="en-US" sz="2400"/>
              <a:t>Nasledjuju se atributi i metode. </a:t>
            </a:r>
            <a:endParaRPr/>
          </a:p>
          <a:p>
            <a:pPr marL="342900" lvl="0" indent="-342900" algn="l" rtl="0">
              <a:lnSpc>
                <a:spcPct val="100000"/>
              </a:lnSpc>
              <a:spcBef>
                <a:spcPts val="480"/>
              </a:spcBef>
              <a:spcAft>
                <a:spcPts val="0"/>
              </a:spcAft>
              <a:buSzPts val="1920"/>
              <a:buChar char="●"/>
            </a:pPr>
            <a:r>
              <a:rPr lang="en-US" sz="2400"/>
              <a:t>Ali se mogu redefinisati.</a:t>
            </a:r>
            <a:endParaRPr/>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2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67" name="Google Shape;867;p127"/>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Nasledjivanje</a:t>
            </a:r>
            <a:endParaRPr b="1"/>
          </a:p>
          <a:p>
            <a:pPr marL="342900" lvl="0" indent="-342900" algn="l" rtl="0">
              <a:lnSpc>
                <a:spcPct val="100000"/>
              </a:lnSpc>
              <a:spcBef>
                <a:spcPts val="480"/>
              </a:spcBef>
              <a:spcAft>
                <a:spcPts val="0"/>
              </a:spcAft>
              <a:buSzPts val="1920"/>
              <a:buChar char="●"/>
            </a:pPr>
            <a:r>
              <a:rPr lang="en-US" sz="2400"/>
              <a:t>Primer:</a:t>
            </a: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868" name="Google Shape;868;p127"/>
          <p:cNvSpPr txBox="1"/>
          <p:nvPr/>
        </p:nvSpPr>
        <p:spPr>
          <a:xfrm>
            <a:off x="971600" y="2204864"/>
            <a:ext cx="7560840" cy="280076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Osoba(object):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__init__(self,ime,prezime):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self.ime = 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self.prezime = prezime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info(self):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"Ime i prezime: %s, %s"%(self.ime,self.prezime)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Student(Osoba):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__init__(self,ime,prezime,broj_indeksa): 					Osoba.__init__(self,ime,prezime)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self.broj_indeksa = broj_indeksa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info(self):</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2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74" name="Google Shape;874;p128"/>
          <p:cNvSpPr txBox="1">
            <a:spLocks noGrp="1"/>
          </p:cNvSpPr>
          <p:nvPr>
            <p:ph type="body" idx="1"/>
          </p:nvPr>
        </p:nvSpPr>
        <p:spPr>
          <a:xfrm>
            <a:off x="539552" y="980728"/>
            <a:ext cx="8064896" cy="532859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Višestruko nasledjivanje</a:t>
            </a:r>
            <a:endParaRPr b="1"/>
          </a:p>
          <a:p>
            <a:pPr marL="342900" lvl="0" indent="-342900" algn="l" rtl="0">
              <a:lnSpc>
                <a:spcPct val="100000"/>
              </a:lnSpc>
              <a:spcBef>
                <a:spcPts val="480"/>
              </a:spcBef>
              <a:spcAft>
                <a:spcPts val="0"/>
              </a:spcAft>
              <a:buSzPts val="1920"/>
              <a:buChar char="●"/>
            </a:pPr>
            <a:r>
              <a:rPr lang="en-US" sz="2400"/>
              <a:t>Specijalizovana klasa može naslediti više od jedne klase.</a:t>
            </a:r>
            <a:endParaRPr/>
          </a:p>
          <a:p>
            <a:pPr marL="342900" lvl="0" indent="-342900" algn="l" rtl="0">
              <a:lnSpc>
                <a:spcPct val="100000"/>
              </a:lnSpc>
              <a:spcBef>
                <a:spcPts val="480"/>
              </a:spcBef>
              <a:spcAft>
                <a:spcPts val="0"/>
              </a:spcAft>
              <a:buSzPts val="1920"/>
              <a:buChar char="●"/>
            </a:pPr>
            <a:r>
              <a:rPr lang="en-US" sz="2400"/>
              <a:t>Nasledjuju se metode i atributi obe klase. </a:t>
            </a:r>
            <a:endParaRPr/>
          </a:p>
          <a:p>
            <a:pPr marL="342900" lvl="0" indent="-342900" algn="l" rtl="0">
              <a:lnSpc>
                <a:spcPct val="100000"/>
              </a:lnSpc>
              <a:spcBef>
                <a:spcPts val="480"/>
              </a:spcBef>
              <a:spcAft>
                <a:spcPts val="0"/>
              </a:spcAft>
              <a:buSzPts val="1920"/>
              <a:buChar char="●"/>
            </a:pPr>
            <a:r>
              <a:rPr lang="en-US" sz="2400"/>
              <a:t>Redak slučaj mešovitih klasa.</a:t>
            </a:r>
            <a:endParaRPr/>
          </a:p>
          <a:p>
            <a:pPr marL="342900" lvl="0" indent="-342900" algn="l" rtl="0">
              <a:lnSpc>
                <a:spcPct val="100000"/>
              </a:lnSpc>
              <a:spcBef>
                <a:spcPts val="480"/>
              </a:spcBef>
              <a:spcAft>
                <a:spcPts val="0"/>
              </a:spcAft>
              <a:buSzPts val="1920"/>
              <a:buChar char="●"/>
            </a:pPr>
            <a:r>
              <a:rPr lang="en-US" sz="2400"/>
              <a:t>Izbegavati ako je moguće. </a:t>
            </a: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875" name="Google Shape;875;p128"/>
          <p:cNvSpPr txBox="1"/>
          <p:nvPr/>
        </p:nvSpPr>
        <p:spPr>
          <a:xfrm>
            <a:off x="971600" y="3573016"/>
            <a:ext cx="7560840" cy="280076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A(object):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foo(self):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"foo"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B(object):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bar(self):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"bar"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C(A,B):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spam(self):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self.foo()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self.bar()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"spam"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2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81" name="Google Shape;881;p129"/>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Polimorfizam</a:t>
            </a:r>
            <a:endParaRPr b="1"/>
          </a:p>
          <a:p>
            <a:pPr marL="342900" lvl="0" indent="-342900" algn="l" rtl="0">
              <a:lnSpc>
                <a:spcPct val="100000"/>
              </a:lnSpc>
              <a:spcBef>
                <a:spcPts val="480"/>
              </a:spcBef>
              <a:spcAft>
                <a:spcPts val="0"/>
              </a:spcAft>
              <a:buSzPts val="1920"/>
              <a:buChar char="●"/>
            </a:pPr>
            <a:r>
              <a:rPr lang="en-US" sz="2400"/>
              <a:t>Korišćenje objekta bez brige o njegovom tipu.</a:t>
            </a:r>
            <a:endParaRPr/>
          </a:p>
          <a:p>
            <a:pPr marL="342900" lvl="0" indent="-342900" algn="l" rtl="0">
              <a:lnSpc>
                <a:spcPct val="100000"/>
              </a:lnSpc>
              <a:spcBef>
                <a:spcPts val="480"/>
              </a:spcBef>
              <a:spcAft>
                <a:spcPts val="0"/>
              </a:spcAft>
              <a:buSzPts val="1920"/>
              <a:buChar char="●"/>
            </a:pPr>
            <a:r>
              <a:rPr lang="en-US" sz="2400"/>
              <a:t>Korišćenje objekta izvedene klase umesto objekta opšte klase.</a:t>
            </a:r>
            <a:endParaRPr/>
          </a:p>
          <a:p>
            <a:pPr marL="342900" lvl="0" indent="-342900" algn="l" rtl="0">
              <a:lnSpc>
                <a:spcPct val="100000"/>
              </a:lnSpc>
              <a:spcBef>
                <a:spcPts val="480"/>
              </a:spcBef>
              <a:spcAft>
                <a:spcPts val="0"/>
              </a:spcAft>
              <a:buSzPts val="1920"/>
              <a:buChar char="●"/>
            </a:pPr>
            <a:r>
              <a:rPr lang="en-US" sz="2400"/>
              <a:t>U Python-u postoji više oblika polimorfizma:</a:t>
            </a:r>
            <a:endParaRPr/>
          </a:p>
          <a:p>
            <a:pPr marL="742950" lvl="1" indent="-285750" algn="l" rtl="0">
              <a:lnSpc>
                <a:spcPct val="100000"/>
              </a:lnSpc>
              <a:spcBef>
                <a:spcPts val="480"/>
              </a:spcBef>
              <a:spcAft>
                <a:spcPts val="0"/>
              </a:spcAft>
              <a:buSzPts val="1920"/>
              <a:buChar char="●"/>
            </a:pPr>
            <a:r>
              <a:rPr lang="en-US" sz="2400"/>
              <a:t>Dynamic binding - kada se instanca koristi bez obzira na njen tip/klasu</a:t>
            </a:r>
            <a:endParaRPr sz="2400"/>
          </a:p>
          <a:p>
            <a:pPr marL="742950" lvl="1" indent="-28575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882" name="Google Shape;882;p129"/>
          <p:cNvSpPr txBox="1"/>
          <p:nvPr/>
        </p:nvSpPr>
        <p:spPr>
          <a:xfrm>
            <a:off x="827584" y="4182179"/>
            <a:ext cx="7416824" cy="830997"/>
          </a:xfrm>
          <a:prstGeom prst="rect">
            <a:avLst/>
          </a:prstGeom>
          <a:solidFill>
            <a:schemeClr val="dk1"/>
          </a:solid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["qwerty",1.5, False, sum]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for o in a: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o, type(o)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3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88" name="Google Shape;888;p130"/>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Polimorfizam</a:t>
            </a:r>
            <a:endParaRPr b="1"/>
          </a:p>
          <a:p>
            <a:pPr marL="342900" lvl="0" indent="-342900" algn="l" rtl="0">
              <a:lnSpc>
                <a:spcPct val="100000"/>
              </a:lnSpc>
              <a:spcBef>
                <a:spcPts val="480"/>
              </a:spcBef>
              <a:spcAft>
                <a:spcPts val="0"/>
              </a:spcAft>
              <a:buSzPts val="1920"/>
              <a:buChar char="●"/>
            </a:pPr>
            <a:r>
              <a:rPr lang="en-US" sz="2400"/>
              <a:t>U Python-u postoji više oblika polimorfizma:</a:t>
            </a:r>
            <a:endParaRPr/>
          </a:p>
          <a:p>
            <a:pPr marL="742950" lvl="1" indent="-285750" algn="l" rtl="0">
              <a:lnSpc>
                <a:spcPct val="100000"/>
              </a:lnSpc>
              <a:spcBef>
                <a:spcPts val="480"/>
              </a:spcBef>
              <a:spcAft>
                <a:spcPts val="0"/>
              </a:spcAft>
              <a:buSzPts val="1920"/>
              <a:buChar char="●"/>
            </a:pPr>
            <a:r>
              <a:rPr lang="en-US" sz="2400"/>
              <a:t>Polimorfizam - dynamic binding vezan za nasledjivanje</a:t>
            </a:r>
            <a:endParaRPr sz="2400"/>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889" name="Google Shape;889;p130"/>
          <p:cNvSpPr txBox="1"/>
          <p:nvPr/>
        </p:nvSpPr>
        <p:spPr>
          <a:xfrm>
            <a:off x="1115616" y="2996952"/>
            <a:ext cx="7416824" cy="3046988"/>
          </a:xfrm>
          <a:prstGeom prst="rect">
            <a:avLst/>
          </a:prstGeom>
          <a:solidFill>
            <a:schemeClr val="dk1"/>
          </a:solid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A(object):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foo(self):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"foo"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B(A):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foo(self):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"bar"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funkcija(a):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a.foo() # funkcija "ocekuje" objekat klase A</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[A(),B(),B(),A(),B(),A(),A()]</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for o in a:</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funkcija(o)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13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95" name="Google Shape;895;p131"/>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Statičke i metode klase</a:t>
            </a:r>
            <a:endParaRPr b="1"/>
          </a:p>
          <a:p>
            <a:pPr marL="342900" lvl="0" indent="-342900" algn="l" rtl="0">
              <a:lnSpc>
                <a:spcPct val="100000"/>
              </a:lnSpc>
              <a:spcBef>
                <a:spcPts val="480"/>
              </a:spcBef>
              <a:spcAft>
                <a:spcPts val="0"/>
              </a:spcAft>
              <a:buSzPts val="1920"/>
              <a:buChar char="●"/>
            </a:pPr>
            <a:r>
              <a:rPr lang="en-US" sz="2400"/>
              <a:t>Statičke metode su u stvari funkcije definisane unutar klase.</a:t>
            </a:r>
            <a:endParaRPr/>
          </a:p>
          <a:p>
            <a:pPr marL="342900" lvl="0" indent="-342900" algn="l" rtl="0">
              <a:lnSpc>
                <a:spcPct val="100000"/>
              </a:lnSpc>
              <a:spcBef>
                <a:spcPts val="480"/>
              </a:spcBef>
              <a:spcAft>
                <a:spcPts val="0"/>
              </a:spcAft>
              <a:buSzPts val="1920"/>
              <a:buChar char="●"/>
            </a:pPr>
            <a:r>
              <a:rPr lang="en-US" sz="2400"/>
              <a:t>Statičke metode nisu vezane za instancu klase. </a:t>
            </a:r>
            <a:endParaRPr/>
          </a:p>
          <a:p>
            <a:pPr marL="342900" lvl="0" indent="-342900" algn="l" rtl="0">
              <a:lnSpc>
                <a:spcPct val="100000"/>
              </a:lnSpc>
              <a:spcBef>
                <a:spcPts val="480"/>
              </a:spcBef>
              <a:spcAft>
                <a:spcPts val="0"/>
              </a:spcAft>
              <a:buSzPts val="1920"/>
              <a:buChar char="●"/>
            </a:pPr>
            <a:r>
              <a:rPr lang="en-US" sz="2400"/>
              <a:t>Kvalifikuju se ključnom rečju </a:t>
            </a:r>
            <a:r>
              <a:rPr lang="en-US" sz="2400" i="1"/>
              <a:t>@staticmethod</a:t>
            </a:r>
            <a:endParaRPr sz="2400" i="1"/>
          </a:p>
          <a:p>
            <a:pPr marL="342900" lvl="0" indent="-342900" algn="l" rtl="0">
              <a:lnSpc>
                <a:spcPct val="100000"/>
              </a:lnSpc>
              <a:spcBef>
                <a:spcPts val="520"/>
              </a:spcBef>
              <a:spcAft>
                <a:spcPts val="0"/>
              </a:spcAft>
              <a:buSzPts val="2080"/>
              <a:buNone/>
            </a:pPr>
            <a:endParaRPr/>
          </a:p>
        </p:txBody>
      </p:sp>
      <p:sp>
        <p:nvSpPr>
          <p:cNvPr id="896" name="Google Shape;896;p131"/>
          <p:cNvSpPr txBox="1"/>
          <p:nvPr/>
        </p:nvSpPr>
        <p:spPr>
          <a:xfrm>
            <a:off x="899592" y="3473713"/>
            <a:ext cx="7272808"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A(object):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@staticmethod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info():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"Ovo je staticna metoda klase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A.info()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3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02" name="Google Shape;902;p132"/>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Statičke i metode klase</a:t>
            </a:r>
            <a:endParaRPr b="1"/>
          </a:p>
          <a:p>
            <a:pPr marL="342900" lvl="0" indent="-342900" algn="l" rtl="0">
              <a:lnSpc>
                <a:spcPct val="100000"/>
              </a:lnSpc>
              <a:spcBef>
                <a:spcPts val="480"/>
              </a:spcBef>
              <a:spcAft>
                <a:spcPts val="0"/>
              </a:spcAft>
              <a:buSzPts val="1920"/>
              <a:buChar char="●"/>
            </a:pPr>
            <a:r>
              <a:rPr lang="en-US" sz="2400"/>
              <a:t>Metode klase rukuju samom klasom.</a:t>
            </a:r>
            <a:endParaRPr/>
          </a:p>
          <a:p>
            <a:pPr marL="342900" lvl="0" indent="-342900" algn="l" rtl="0">
              <a:lnSpc>
                <a:spcPct val="100000"/>
              </a:lnSpc>
              <a:spcBef>
                <a:spcPts val="480"/>
              </a:spcBef>
              <a:spcAft>
                <a:spcPts val="0"/>
              </a:spcAft>
              <a:buSzPts val="1920"/>
              <a:buChar char="●"/>
            </a:pPr>
            <a:r>
              <a:rPr lang="en-US" sz="2400"/>
              <a:t>Prvi parametar metode klase je uvek </a:t>
            </a:r>
            <a:r>
              <a:rPr lang="en-US" sz="2400" i="1"/>
              <a:t>cls</a:t>
            </a:r>
            <a:r>
              <a:rPr lang="en-US" sz="2400"/>
              <a:t> odnosno sama klasa (ne instanca!)</a:t>
            </a:r>
            <a:endParaRPr/>
          </a:p>
          <a:p>
            <a:pPr marL="342900" lvl="0" indent="-342900" algn="l" rtl="0">
              <a:lnSpc>
                <a:spcPct val="100000"/>
              </a:lnSpc>
              <a:spcBef>
                <a:spcPts val="480"/>
              </a:spcBef>
              <a:spcAft>
                <a:spcPts val="0"/>
              </a:spcAft>
              <a:buSzPts val="1920"/>
              <a:buChar char="●"/>
            </a:pPr>
            <a:r>
              <a:rPr lang="en-US" sz="2400"/>
              <a:t>Kvalifikuju se ključnom reči </a:t>
            </a:r>
            <a:r>
              <a:rPr lang="en-US" sz="2400" i="1"/>
              <a:t>@classmethod</a:t>
            </a:r>
            <a:endParaRPr sz="2400" i="1"/>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903" name="Google Shape;903;p132"/>
          <p:cNvSpPr txBox="1"/>
          <p:nvPr/>
        </p:nvSpPr>
        <p:spPr>
          <a:xfrm>
            <a:off x="899592" y="3356992"/>
            <a:ext cx="7272808" cy="332398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class A(object):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@staticmethod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def info():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print "Ovo je staticna metoda klase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@classmethod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def info_class(cls):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print "Ja sam %s"%type(cls)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def info_obj():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print "Ovo je regularna metoda klase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i mora se pozvati preko instance“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A.info()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A.info_obj() # greska</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a =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a.info_obj() # ok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A.info_class()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18" name="Google Shape;218;p13"/>
          <p:cNvSpPr txBox="1">
            <a:spLocks noGrp="1"/>
          </p:cNvSpPr>
          <p:nvPr>
            <p:ph type="body" idx="1"/>
          </p:nvPr>
        </p:nvSpPr>
        <p:spPr>
          <a:xfrm>
            <a:off x="467544" y="1052736"/>
            <a:ext cx="8229600"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Literali</a:t>
            </a:r>
            <a:endParaRPr b="1"/>
          </a:p>
          <a:p>
            <a:pPr marL="342900" lvl="0" indent="-342900" algn="l" rtl="0">
              <a:lnSpc>
                <a:spcPct val="100000"/>
              </a:lnSpc>
              <a:spcBef>
                <a:spcPts val="480"/>
              </a:spcBef>
              <a:spcAft>
                <a:spcPts val="0"/>
              </a:spcAft>
              <a:buSzPts val="1920"/>
              <a:buChar char="●"/>
            </a:pPr>
            <a:r>
              <a:rPr lang="en-US" sz="2400"/>
              <a:t>Numerički literali</a:t>
            </a:r>
            <a:endParaRPr sz="2400"/>
          </a:p>
          <a:p>
            <a:pPr marL="742950" lvl="1" indent="-285750" algn="l" rtl="0">
              <a:lnSpc>
                <a:spcPct val="100000"/>
              </a:lnSpc>
              <a:spcBef>
                <a:spcPts val="480"/>
              </a:spcBef>
              <a:spcAft>
                <a:spcPts val="0"/>
              </a:spcAft>
              <a:buSzPts val="1920"/>
              <a:buChar char="●"/>
            </a:pPr>
            <a:r>
              <a:rPr lang="en-US" sz="2400"/>
              <a:t>Boolean </a:t>
            </a:r>
            <a:r>
              <a:rPr lang="en-US" sz="2400" i="1"/>
              <a:t>(True, Flase)</a:t>
            </a:r>
            <a:endParaRPr/>
          </a:p>
          <a:p>
            <a:pPr marL="742950" lvl="1" indent="-285750" algn="l" rtl="0">
              <a:lnSpc>
                <a:spcPct val="100000"/>
              </a:lnSpc>
              <a:spcBef>
                <a:spcPts val="480"/>
              </a:spcBef>
              <a:spcAft>
                <a:spcPts val="0"/>
              </a:spcAft>
              <a:buSzPts val="1920"/>
              <a:buChar char="●"/>
            </a:pPr>
            <a:r>
              <a:rPr lang="en-US" sz="2400"/>
              <a:t>Integer </a:t>
            </a:r>
            <a:r>
              <a:rPr lang="en-US" sz="2400" i="1"/>
              <a:t>(1, 65536 ,0xbfffffc0)</a:t>
            </a:r>
            <a:endParaRPr/>
          </a:p>
          <a:p>
            <a:pPr marL="1143000" lvl="2" indent="-228600" algn="l" rtl="0">
              <a:lnSpc>
                <a:spcPct val="100000"/>
              </a:lnSpc>
              <a:spcBef>
                <a:spcPts val="480"/>
              </a:spcBef>
              <a:spcAft>
                <a:spcPts val="0"/>
              </a:spcAft>
              <a:buSzPts val="1920"/>
              <a:buChar char="●"/>
            </a:pPr>
            <a:r>
              <a:rPr lang="en-US" sz="2400"/>
              <a:t>Proizvoljne dužine</a:t>
            </a:r>
            <a:endParaRPr sz="2400"/>
          </a:p>
          <a:p>
            <a:pPr marL="742950" lvl="1" indent="-285750" algn="l" rtl="0">
              <a:lnSpc>
                <a:spcPct val="100000"/>
              </a:lnSpc>
              <a:spcBef>
                <a:spcPts val="480"/>
              </a:spcBef>
              <a:spcAft>
                <a:spcPts val="0"/>
              </a:spcAft>
              <a:buSzPts val="1920"/>
              <a:buChar char="●"/>
            </a:pPr>
            <a:r>
              <a:rPr lang="en-US" sz="2400"/>
              <a:t>Pokretni zarez </a:t>
            </a:r>
            <a:r>
              <a:rPr lang="en-US" sz="2400" i="1"/>
              <a:t>(1.54, 52. , .42, 1.2334e+02)</a:t>
            </a:r>
            <a:endParaRPr/>
          </a:p>
          <a:p>
            <a:pPr marL="742950" lvl="1" indent="-285750" algn="l" rtl="0">
              <a:lnSpc>
                <a:spcPct val="100000"/>
              </a:lnSpc>
              <a:spcBef>
                <a:spcPts val="480"/>
              </a:spcBef>
              <a:spcAft>
                <a:spcPts val="0"/>
              </a:spcAft>
              <a:buSzPts val="1920"/>
              <a:buChar char="●"/>
            </a:pPr>
            <a:r>
              <a:rPr lang="en-US" sz="2400"/>
              <a:t>Kompleksni brojevi </a:t>
            </a:r>
            <a:r>
              <a:rPr lang="en-US" sz="2400" i="1"/>
              <a:t>(4 + 5j)</a:t>
            </a:r>
            <a:endParaRPr sz="2400" i="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3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09" name="Google Shape;909;p133"/>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Properties - osobine instance klase</a:t>
            </a:r>
            <a:endParaRPr b="1"/>
          </a:p>
          <a:p>
            <a:pPr marL="342900" lvl="0" indent="-342900" algn="l" rtl="0">
              <a:lnSpc>
                <a:spcPct val="100000"/>
              </a:lnSpc>
              <a:spcBef>
                <a:spcPts val="480"/>
              </a:spcBef>
              <a:spcAft>
                <a:spcPts val="0"/>
              </a:spcAft>
              <a:buSzPts val="1920"/>
              <a:buChar char="●"/>
            </a:pPr>
            <a:r>
              <a:rPr lang="en-US" sz="2400"/>
              <a:t>U stvari predstavljaju posebno kvalifikovane metode.</a:t>
            </a:r>
            <a:endParaRPr/>
          </a:p>
          <a:p>
            <a:pPr marL="342900" lvl="0" indent="-342900" algn="l" rtl="0">
              <a:lnSpc>
                <a:spcPct val="100000"/>
              </a:lnSpc>
              <a:spcBef>
                <a:spcPts val="480"/>
              </a:spcBef>
              <a:spcAft>
                <a:spcPts val="0"/>
              </a:spcAft>
              <a:buSzPts val="1920"/>
              <a:buChar char="●"/>
            </a:pPr>
            <a:r>
              <a:rPr lang="en-US" sz="2400"/>
              <a:t>Ključna reč @property</a:t>
            </a:r>
            <a:endParaRPr/>
          </a:p>
          <a:p>
            <a:pPr marL="342900" lvl="0" indent="-342900" algn="l" rtl="0">
              <a:lnSpc>
                <a:spcPct val="100000"/>
              </a:lnSpc>
              <a:spcBef>
                <a:spcPts val="480"/>
              </a:spcBef>
              <a:spcAft>
                <a:spcPts val="0"/>
              </a:spcAft>
              <a:buSzPts val="1920"/>
              <a:buChar char="●"/>
            </a:pPr>
            <a:r>
              <a:rPr lang="en-US" sz="2400"/>
              <a:t>Služe za uniformni pristup objektu.</a:t>
            </a:r>
            <a:endParaRPr/>
          </a:p>
          <a:p>
            <a:pPr marL="342900" lvl="0" indent="-342900" algn="l" rtl="0">
              <a:lnSpc>
                <a:spcPct val="100000"/>
              </a:lnSpc>
              <a:spcBef>
                <a:spcPts val="480"/>
              </a:spcBef>
              <a:spcAft>
                <a:spcPts val="0"/>
              </a:spcAft>
              <a:buSzPts val="1920"/>
              <a:buChar char="●"/>
            </a:pPr>
            <a:r>
              <a:rPr lang="en-US" sz="2400"/>
              <a:t>Primer:</a:t>
            </a: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910" name="Google Shape;910;p133"/>
          <p:cNvSpPr txBox="1"/>
          <p:nvPr/>
        </p:nvSpPr>
        <p:spPr>
          <a:xfrm>
            <a:off x="899592" y="3501008"/>
            <a:ext cx="7272808" cy="255454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Circle(object):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__init__(self,radius):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self.radius = radius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@property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area(self):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(self.radius**2)*3.14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 = Circle(10)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c.area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c.radius = 100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c.area</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3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16" name="Google Shape;916;p134"/>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Geteri, seteri i "deleteri"</a:t>
            </a:r>
            <a:endParaRPr/>
          </a:p>
          <a:p>
            <a:pPr marL="342900" lvl="0" indent="-342900" algn="l" rtl="0">
              <a:lnSpc>
                <a:spcPct val="100000"/>
              </a:lnSpc>
              <a:spcBef>
                <a:spcPts val="480"/>
              </a:spcBef>
              <a:spcAft>
                <a:spcPts val="0"/>
              </a:spcAft>
              <a:buSzPts val="1920"/>
              <a:buChar char="●"/>
            </a:pPr>
            <a:r>
              <a:rPr lang="en-US" sz="2400"/>
              <a:t>Pomoću property-a je moguće implementirati ekvivalent getera i setera</a:t>
            </a:r>
            <a:endParaRPr sz="2400"/>
          </a:p>
          <a:p>
            <a:pPr marL="342900" lvl="0" indent="-342900" algn="l" rtl="0">
              <a:lnSpc>
                <a:spcPct val="100000"/>
              </a:lnSpc>
              <a:spcBef>
                <a:spcPts val="480"/>
              </a:spcBef>
              <a:spcAft>
                <a:spcPts val="0"/>
              </a:spcAft>
              <a:buSzPts val="1920"/>
              <a:buChar char="●"/>
            </a:pPr>
            <a:r>
              <a:rPr lang="en-US" sz="2400"/>
              <a:t>Primer read-only atributa:</a:t>
            </a:r>
            <a:endParaRPr/>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Setter mora imati isto ime kao i property:</a:t>
            </a: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917" name="Google Shape;917;p134"/>
          <p:cNvSpPr txBox="1"/>
          <p:nvPr/>
        </p:nvSpPr>
        <p:spPr>
          <a:xfrm>
            <a:off x="899592" y="2852936"/>
            <a:ext cx="7272808"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Foo(object):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self.__name = 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@property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name(self): # getter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self.__name</a:t>
            </a:r>
            <a:endParaRPr sz="1600" b="0" i="0" u="none" strike="noStrike" cap="none">
              <a:solidFill>
                <a:schemeClr val="lt1"/>
              </a:solidFill>
              <a:latin typeface="Arial"/>
              <a:ea typeface="Arial"/>
              <a:cs typeface="Arial"/>
              <a:sym typeface="Arial"/>
            </a:endParaRPr>
          </a:p>
        </p:txBody>
      </p:sp>
      <p:sp>
        <p:nvSpPr>
          <p:cNvPr id="918" name="Google Shape;918;p134"/>
          <p:cNvSpPr txBox="1"/>
          <p:nvPr/>
        </p:nvSpPr>
        <p:spPr>
          <a:xfrm>
            <a:off x="899592" y="5068341"/>
            <a:ext cx="7272808" cy="8309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@name.setter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name(self,value): # setter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self.__name = value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3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24" name="Google Shape;924;p135"/>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Objekti i memorija</a:t>
            </a:r>
            <a:endParaRPr b="1"/>
          </a:p>
          <a:p>
            <a:pPr marL="342900" lvl="0" indent="-342900" algn="l" rtl="0">
              <a:lnSpc>
                <a:spcPct val="100000"/>
              </a:lnSpc>
              <a:spcBef>
                <a:spcPts val="440"/>
              </a:spcBef>
              <a:spcAft>
                <a:spcPts val="0"/>
              </a:spcAft>
              <a:buSzPts val="1760"/>
              <a:buChar char="●"/>
            </a:pPr>
            <a:r>
              <a:rPr lang="en-US" sz="2200"/>
              <a:t>Pri kreiranju insance klase pozivaju se dve metode:</a:t>
            </a:r>
            <a:endParaRPr/>
          </a:p>
          <a:p>
            <a:pPr marL="742950" lvl="1" indent="-285750" algn="l" rtl="0">
              <a:lnSpc>
                <a:spcPct val="100000"/>
              </a:lnSpc>
              <a:spcBef>
                <a:spcPts val="440"/>
              </a:spcBef>
              <a:spcAft>
                <a:spcPts val="0"/>
              </a:spcAft>
              <a:buSzPts val="1760"/>
              <a:buChar char="●"/>
            </a:pPr>
            <a:r>
              <a:rPr lang="en-US" i="1"/>
              <a:t>__new__() </a:t>
            </a:r>
            <a:r>
              <a:rPr lang="en-US"/>
              <a:t>- koja pravi novu instancu</a:t>
            </a:r>
            <a:endParaRPr/>
          </a:p>
          <a:p>
            <a:pPr marL="742950" lvl="1" indent="-285750" algn="l" rtl="0">
              <a:lnSpc>
                <a:spcPct val="100000"/>
              </a:lnSpc>
              <a:spcBef>
                <a:spcPts val="440"/>
              </a:spcBef>
              <a:spcAft>
                <a:spcPts val="0"/>
              </a:spcAft>
              <a:buSzPts val="1760"/>
              <a:buChar char="●"/>
            </a:pPr>
            <a:r>
              <a:rPr lang="en-US" i="1"/>
              <a:t>__init__() </a:t>
            </a:r>
            <a:r>
              <a:rPr lang="en-US"/>
              <a:t>- koja je inicijalizuje</a:t>
            </a:r>
            <a:endParaRPr/>
          </a:p>
          <a:p>
            <a:pPr marL="342900" lvl="0" indent="-342900" algn="l" rtl="0">
              <a:lnSpc>
                <a:spcPct val="100000"/>
              </a:lnSpc>
              <a:spcBef>
                <a:spcPts val="440"/>
              </a:spcBef>
              <a:spcAft>
                <a:spcPts val="0"/>
              </a:spcAft>
              <a:buSzPts val="1760"/>
              <a:buChar char="●"/>
            </a:pPr>
            <a:r>
              <a:rPr lang="en-US" sz="2200" i="1"/>
              <a:t>__new__() </a:t>
            </a:r>
            <a:r>
              <a:rPr lang="en-US" sz="2200"/>
              <a:t>je uvek metoda klase i prima </a:t>
            </a:r>
            <a:r>
              <a:rPr lang="en-US" sz="2200" i="1"/>
              <a:t>cls</a:t>
            </a:r>
            <a:r>
              <a:rPr lang="en-US" sz="2200"/>
              <a:t> kao parametar</a:t>
            </a:r>
            <a:endParaRPr sz="2200"/>
          </a:p>
          <a:p>
            <a:pPr marL="342900" lvl="0" indent="-342900" algn="l" rtl="0">
              <a:lnSpc>
                <a:spcPct val="100000"/>
              </a:lnSpc>
              <a:spcBef>
                <a:spcPts val="440"/>
              </a:spcBef>
              <a:spcAft>
                <a:spcPts val="0"/>
              </a:spcAft>
              <a:buSzPts val="1760"/>
              <a:buChar char="●"/>
            </a:pPr>
            <a:r>
              <a:rPr lang="en-US" sz="2200"/>
              <a:t>Zaista retki slučajevi kada je neophodno eksplicitno implementirati </a:t>
            </a:r>
            <a:r>
              <a:rPr lang="en-US" sz="2200" i="1"/>
              <a:t>__new__() </a:t>
            </a:r>
            <a:r>
              <a:rPr lang="en-US" sz="2200"/>
              <a:t>(immutable instance klase)</a:t>
            </a:r>
            <a:endParaRPr/>
          </a:p>
          <a:p>
            <a:pPr marL="342900" lvl="0" indent="-342900" algn="l" rtl="0">
              <a:lnSpc>
                <a:spcPct val="100000"/>
              </a:lnSpc>
              <a:spcBef>
                <a:spcPts val="440"/>
              </a:spcBef>
              <a:spcAft>
                <a:spcPts val="0"/>
              </a:spcAft>
              <a:buSzPts val="1760"/>
              <a:buChar char="●"/>
            </a:pPr>
            <a:r>
              <a:rPr lang="en-US" sz="2200"/>
              <a:t>Pri oslobadjanju objekta poziva se </a:t>
            </a:r>
            <a:r>
              <a:rPr lang="en-US" sz="2200" i="1"/>
              <a:t>__del__()</a:t>
            </a:r>
            <a:endParaRPr/>
          </a:p>
          <a:p>
            <a:pPr marL="342900" lvl="0" indent="-342900" algn="l" rtl="0">
              <a:lnSpc>
                <a:spcPct val="100000"/>
              </a:lnSpc>
              <a:spcBef>
                <a:spcPts val="440"/>
              </a:spcBef>
              <a:spcAft>
                <a:spcPts val="0"/>
              </a:spcAft>
              <a:buSzPts val="1760"/>
              <a:buChar char="●"/>
            </a:pPr>
            <a:r>
              <a:rPr lang="en-US" sz="2200"/>
              <a:t>Memorija objekta se oslobadja kada broj referenci na objekat padne na nulu.</a:t>
            </a:r>
            <a:endParaRPr/>
          </a:p>
          <a:p>
            <a:pPr marL="342900" lvl="0" indent="-342900" algn="l" rtl="0">
              <a:lnSpc>
                <a:spcPct val="100000"/>
              </a:lnSpc>
              <a:spcBef>
                <a:spcPts val="440"/>
              </a:spcBef>
              <a:spcAft>
                <a:spcPts val="0"/>
              </a:spcAft>
              <a:buSzPts val="1760"/>
              <a:buChar char="●"/>
            </a:pPr>
            <a:r>
              <a:rPr lang="en-US" sz="2200"/>
              <a:t>Ne postoji garancija kada će , ili da li će, </a:t>
            </a:r>
            <a:r>
              <a:rPr lang="en-US" sz="2200" i="1"/>
              <a:t>__del__() </a:t>
            </a:r>
            <a:r>
              <a:rPr lang="en-US" sz="2200"/>
              <a:t>biti pozvana.</a:t>
            </a:r>
            <a:endParaRPr/>
          </a:p>
          <a:p>
            <a:pPr marL="342900" lvl="0" indent="-342900" algn="l" rtl="0">
              <a:lnSpc>
                <a:spcPct val="100000"/>
              </a:lnSpc>
              <a:spcBef>
                <a:spcPts val="440"/>
              </a:spcBef>
              <a:spcAft>
                <a:spcPts val="0"/>
              </a:spcAft>
              <a:buSzPts val="1760"/>
              <a:buChar char="●"/>
            </a:pPr>
            <a:r>
              <a:rPr lang="en-US" sz="2200"/>
              <a:t>Još jednom, izbegavati implementaciju </a:t>
            </a:r>
            <a:r>
              <a:rPr lang="en-US" sz="2200" i="1"/>
              <a:t>__del__() </a:t>
            </a:r>
            <a:r>
              <a:rPr lang="en-US" sz="2200"/>
              <a:t>metoda u kodu, ugradjeni garbage collector verovatno radi bolje. </a:t>
            </a: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13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30" name="Google Shape;930;p136"/>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Reprezentacija objekata</a:t>
            </a:r>
            <a:endParaRPr b="1"/>
          </a:p>
          <a:p>
            <a:pPr marL="342900" lvl="0" indent="-342900" algn="l" rtl="0">
              <a:lnSpc>
                <a:spcPct val="100000"/>
              </a:lnSpc>
              <a:spcBef>
                <a:spcPts val="480"/>
              </a:spcBef>
              <a:spcAft>
                <a:spcPts val="0"/>
              </a:spcAft>
              <a:buSzPts val="1920"/>
              <a:buChar char="●"/>
            </a:pPr>
            <a:r>
              <a:rPr lang="en-US" sz="2400"/>
              <a:t>Instance klase, tj. objekti, su takodje </a:t>
            </a:r>
            <a:r>
              <a:rPr lang="en-US" sz="2400" i="1"/>
              <a:t>first class citizens</a:t>
            </a:r>
            <a:r>
              <a:rPr lang="en-US" sz="2400"/>
              <a:t>.</a:t>
            </a:r>
            <a:endParaRPr/>
          </a:p>
          <a:p>
            <a:pPr marL="342900" lvl="0" indent="-342900" algn="l" rtl="0">
              <a:lnSpc>
                <a:spcPct val="100000"/>
              </a:lnSpc>
              <a:spcBef>
                <a:spcPts val="480"/>
              </a:spcBef>
              <a:spcAft>
                <a:spcPts val="0"/>
              </a:spcAft>
              <a:buSzPts val="1920"/>
              <a:buChar char="●"/>
            </a:pPr>
            <a:r>
              <a:rPr lang="en-US" sz="2400"/>
              <a:t>Instanca je u stvari implementirana rečnikom kojem se može pristupiti preko </a:t>
            </a:r>
            <a:r>
              <a:rPr lang="en-US" sz="2400" i="1"/>
              <a:t>__dict__</a:t>
            </a:r>
            <a:endParaRPr/>
          </a:p>
          <a:p>
            <a:pPr marL="342900" lvl="0" indent="-342900" algn="l" rtl="0">
              <a:lnSpc>
                <a:spcPct val="100000"/>
              </a:lnSpc>
              <a:spcBef>
                <a:spcPts val="480"/>
              </a:spcBef>
              <a:spcAft>
                <a:spcPts val="0"/>
              </a:spcAft>
              <a:buSzPts val="1920"/>
              <a:buChar char="●"/>
            </a:pPr>
            <a:r>
              <a:rPr lang="en-US" sz="2400"/>
              <a:t>Rečnik </a:t>
            </a:r>
            <a:r>
              <a:rPr lang="en-US" sz="2400" i="1"/>
              <a:t>__dict__ </a:t>
            </a:r>
            <a:r>
              <a:rPr lang="en-US" sz="2400"/>
              <a:t>sadrži stvari jedinstvene za instancu (dakle atributi).</a:t>
            </a:r>
            <a:endParaRPr/>
          </a:p>
          <a:p>
            <a:pPr marL="342900" lvl="0" indent="-342900" algn="l" rtl="0">
              <a:lnSpc>
                <a:spcPct val="100000"/>
              </a:lnSpc>
              <a:spcBef>
                <a:spcPts val="480"/>
              </a:spcBef>
              <a:spcAft>
                <a:spcPts val="0"/>
              </a:spcAft>
              <a:buSzPts val="1920"/>
              <a:buChar char="●"/>
            </a:pPr>
            <a:r>
              <a:rPr lang="en-US" sz="2400"/>
              <a:t>Instance su povezane sa klasom preko specijalnog atributa </a:t>
            </a:r>
            <a:r>
              <a:rPr lang="en-US" sz="2400" i="1"/>
              <a:t>__class__.</a:t>
            </a:r>
            <a:endParaRPr/>
          </a:p>
          <a:p>
            <a:pPr marL="342900" lvl="0" indent="-342900" algn="l" rtl="0">
              <a:lnSpc>
                <a:spcPct val="100000"/>
              </a:lnSpc>
              <a:spcBef>
                <a:spcPts val="480"/>
              </a:spcBef>
              <a:spcAft>
                <a:spcPts val="0"/>
              </a:spcAft>
              <a:buSzPts val="1920"/>
              <a:buChar char="●"/>
            </a:pPr>
            <a:r>
              <a:rPr lang="en-US" sz="2400"/>
              <a:t>Sama klasa je takodje predstavljena pomoću rečnika.</a:t>
            </a:r>
            <a:endParaRPr/>
          </a:p>
          <a:p>
            <a:pPr marL="342900" lvl="0" indent="-342900" algn="l" rtl="0">
              <a:lnSpc>
                <a:spcPct val="100000"/>
              </a:lnSpc>
              <a:spcBef>
                <a:spcPts val="480"/>
              </a:spcBef>
              <a:spcAft>
                <a:spcPts val="0"/>
              </a:spcAft>
              <a:buSzPts val="1920"/>
              <a:buChar char="●"/>
            </a:pPr>
            <a:r>
              <a:rPr lang="en-US" sz="2400"/>
              <a:t>Klase su povezane sa baznim klasama pomoću specijalnog atributa </a:t>
            </a:r>
            <a:r>
              <a:rPr lang="en-US" sz="2400" i="1"/>
              <a:t>__bases__ </a:t>
            </a:r>
            <a:r>
              <a:rPr lang="en-US" sz="2400"/>
              <a:t>koji predstavlja torku baznih klasa.</a:t>
            </a: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3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36" name="Google Shape;936;p137"/>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Reprezentacija objekata</a:t>
            </a:r>
            <a:endParaRPr b="1"/>
          </a:p>
          <a:p>
            <a:pPr marL="342900" lvl="0" indent="-342900" algn="l" rtl="0">
              <a:lnSpc>
                <a:spcPct val="100000"/>
              </a:lnSpc>
              <a:spcBef>
                <a:spcPts val="480"/>
              </a:spcBef>
              <a:spcAft>
                <a:spcPts val="0"/>
              </a:spcAft>
              <a:buSzPts val="1920"/>
              <a:buNone/>
            </a:pPr>
            <a:r>
              <a:rPr lang="en-US" sz="2400"/>
              <a:t>Primer:</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937" name="Google Shape;937;p137"/>
          <p:cNvSpPr txBox="1"/>
          <p:nvPr/>
        </p:nvSpPr>
        <p:spPr>
          <a:xfrm>
            <a:off x="899592" y="2204864"/>
            <a:ext cx="7272900" cy="255510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Spam(object):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__init__(self,egg):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self.egg = egg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foo(self):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"foo"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 = Spam("test")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s.__dict__</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s.__class__</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s.__class__.__dict__.keys()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s.__class__.__dict__["foo"](s)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3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43" name="Google Shape;943;p138"/>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Preklapanje operatora</a:t>
            </a:r>
            <a:endParaRPr b="1"/>
          </a:p>
          <a:p>
            <a:pPr marL="342900" lvl="0" indent="-342900" algn="l" rtl="0">
              <a:lnSpc>
                <a:spcPct val="100000"/>
              </a:lnSpc>
              <a:spcBef>
                <a:spcPts val="480"/>
              </a:spcBef>
              <a:spcAft>
                <a:spcPts val="0"/>
              </a:spcAft>
              <a:buSzPts val="1920"/>
              <a:buChar char="●"/>
            </a:pPr>
            <a:r>
              <a:rPr lang="en-US" sz="2400"/>
              <a:t>Omogućava korišćenje ugradjenih python operatora nad novodefinisanim objektima. </a:t>
            </a:r>
            <a:endParaRPr/>
          </a:p>
          <a:p>
            <a:pPr marL="342900" lvl="0" indent="-342900" algn="l" rtl="0">
              <a:lnSpc>
                <a:spcPct val="100000"/>
              </a:lnSpc>
              <a:spcBef>
                <a:spcPts val="480"/>
              </a:spcBef>
              <a:spcAft>
                <a:spcPts val="0"/>
              </a:spcAft>
              <a:buSzPts val="1920"/>
              <a:buChar char="●"/>
            </a:pPr>
            <a:r>
              <a:rPr lang="en-US" sz="2400"/>
              <a:t>Recimo, konkatenacija stringova je omogućena preklapanjem operatora sabiranja + u string klasi.</a:t>
            </a:r>
            <a:endParaRPr/>
          </a:p>
          <a:p>
            <a:pPr marL="342900" lvl="0" indent="-342900" algn="l" rtl="0">
              <a:lnSpc>
                <a:spcPct val="100000"/>
              </a:lnSpc>
              <a:spcBef>
                <a:spcPts val="360"/>
              </a:spcBef>
              <a:spcAft>
                <a:spcPts val="0"/>
              </a:spcAft>
              <a:buSzPts val="1440"/>
              <a:buNone/>
            </a:pPr>
            <a:r>
              <a:rPr lang="en-US" sz="1800" b="1"/>
              <a:t>	Metoda 		Operator </a:t>
            </a:r>
            <a:endParaRPr/>
          </a:p>
          <a:p>
            <a:pPr marL="342900" lvl="0" indent="-342900" algn="l" rtl="0">
              <a:lnSpc>
                <a:spcPct val="100000"/>
              </a:lnSpc>
              <a:spcBef>
                <a:spcPts val="360"/>
              </a:spcBef>
              <a:spcAft>
                <a:spcPts val="0"/>
              </a:spcAft>
              <a:buSzPts val="1440"/>
              <a:buNone/>
            </a:pPr>
            <a:r>
              <a:rPr lang="en-US" sz="1800" b="1"/>
              <a:t>	</a:t>
            </a:r>
            <a:r>
              <a:rPr lang="en-US" sz="1800" i="1"/>
              <a:t>__bool__ </a:t>
            </a:r>
            <a:r>
              <a:rPr lang="en-US" sz="1800" b="1"/>
              <a:t>		u boolean izrazima </a:t>
            </a:r>
            <a:endParaRPr/>
          </a:p>
          <a:p>
            <a:pPr marL="342900" lvl="0" indent="-342900" algn="l" rtl="0">
              <a:lnSpc>
                <a:spcPct val="100000"/>
              </a:lnSpc>
              <a:spcBef>
                <a:spcPts val="360"/>
              </a:spcBef>
              <a:spcAft>
                <a:spcPts val="0"/>
              </a:spcAft>
              <a:buSzPts val="1440"/>
              <a:buNone/>
            </a:pPr>
            <a:r>
              <a:rPr lang="en-US" sz="1800" b="1"/>
              <a:t>	</a:t>
            </a:r>
            <a:r>
              <a:rPr lang="en-US" sz="1800" i="1"/>
              <a:t>__sub</a:t>
            </a:r>
            <a:r>
              <a:rPr lang="en-US" sz="1800" b="1" i="1"/>
              <a:t>__ </a:t>
            </a:r>
            <a:r>
              <a:rPr lang="en-US" sz="1800" b="1"/>
              <a:t>		- </a:t>
            </a:r>
            <a:endParaRPr/>
          </a:p>
          <a:p>
            <a:pPr marL="342900" lvl="0" indent="-342900" algn="l" rtl="0">
              <a:lnSpc>
                <a:spcPct val="100000"/>
              </a:lnSpc>
              <a:spcBef>
                <a:spcPts val="360"/>
              </a:spcBef>
              <a:spcAft>
                <a:spcPts val="0"/>
              </a:spcAft>
              <a:buSzPts val="1440"/>
              <a:buNone/>
            </a:pPr>
            <a:r>
              <a:rPr lang="en-US" sz="1800" b="1"/>
              <a:t>	</a:t>
            </a:r>
            <a:r>
              <a:rPr lang="en-US" sz="1800" i="1"/>
              <a:t>__add__ </a:t>
            </a:r>
            <a:r>
              <a:rPr lang="en-US" sz="1800" b="1"/>
              <a:t>		+ </a:t>
            </a:r>
            <a:endParaRPr/>
          </a:p>
          <a:p>
            <a:pPr marL="342900" lvl="0" indent="-342900" algn="l" rtl="0">
              <a:lnSpc>
                <a:spcPct val="100000"/>
              </a:lnSpc>
              <a:spcBef>
                <a:spcPts val="360"/>
              </a:spcBef>
              <a:spcAft>
                <a:spcPts val="0"/>
              </a:spcAft>
              <a:buSzPts val="1440"/>
              <a:buNone/>
            </a:pPr>
            <a:r>
              <a:rPr lang="en-US" sz="1800" b="1"/>
              <a:t>	</a:t>
            </a:r>
            <a:r>
              <a:rPr lang="en-US" sz="1800" i="1"/>
              <a:t>__rsub__ </a:t>
            </a:r>
            <a:r>
              <a:rPr lang="en-US" sz="1800" b="1"/>
              <a:t>		- (kada je objekat desno) </a:t>
            </a:r>
            <a:endParaRPr/>
          </a:p>
          <a:p>
            <a:pPr marL="342900" lvl="0" indent="-342900" algn="l" rtl="0">
              <a:lnSpc>
                <a:spcPct val="100000"/>
              </a:lnSpc>
              <a:spcBef>
                <a:spcPts val="360"/>
              </a:spcBef>
              <a:spcAft>
                <a:spcPts val="0"/>
              </a:spcAft>
              <a:buSzPts val="1440"/>
              <a:buNone/>
            </a:pPr>
            <a:r>
              <a:rPr lang="en-US" sz="1800" b="1"/>
              <a:t>	</a:t>
            </a:r>
            <a:r>
              <a:rPr lang="en-US" sz="1800" i="1"/>
              <a:t>__radd__ </a:t>
            </a:r>
            <a:r>
              <a:rPr lang="en-US" sz="1800" b="1" i="1"/>
              <a:t>	</a:t>
            </a:r>
            <a:r>
              <a:rPr lang="en-US" sz="1800" b="1"/>
              <a:t>	+ (kada je objekat desno) </a:t>
            </a:r>
            <a:endParaRPr/>
          </a:p>
          <a:p>
            <a:pPr marL="342900" lvl="0" indent="-342900" algn="l" rtl="0">
              <a:lnSpc>
                <a:spcPct val="100000"/>
              </a:lnSpc>
              <a:spcBef>
                <a:spcPts val="360"/>
              </a:spcBef>
              <a:spcAft>
                <a:spcPts val="0"/>
              </a:spcAft>
              <a:buSzPts val="1440"/>
              <a:buNone/>
            </a:pPr>
            <a:r>
              <a:rPr lang="en-US" sz="1800" b="1"/>
              <a:t>	</a:t>
            </a:r>
            <a:r>
              <a:rPr lang="en-US" sz="1800" i="1"/>
              <a:t>__lt__ </a:t>
            </a:r>
            <a:r>
              <a:rPr lang="en-US" sz="1800" b="1"/>
              <a:t>		&lt; </a:t>
            </a:r>
            <a:endParaRPr/>
          </a:p>
          <a:p>
            <a:pPr marL="342900" lvl="0" indent="-342900" algn="l" rtl="0">
              <a:lnSpc>
                <a:spcPct val="100000"/>
              </a:lnSpc>
              <a:spcBef>
                <a:spcPts val="360"/>
              </a:spcBef>
              <a:spcAft>
                <a:spcPts val="0"/>
              </a:spcAft>
              <a:buSzPts val="1440"/>
              <a:buNone/>
            </a:pPr>
            <a:r>
              <a:rPr lang="en-US" sz="1800" b="1"/>
              <a:t>	</a:t>
            </a:r>
            <a:r>
              <a:rPr lang="en-US" sz="1800" i="1"/>
              <a:t>__le__ </a:t>
            </a:r>
            <a:r>
              <a:rPr lang="en-US" sz="1800" b="1"/>
              <a:t>		&lt;= </a:t>
            </a:r>
            <a:endParaRPr/>
          </a:p>
          <a:p>
            <a:pPr marL="342900" lvl="0" indent="-342900" algn="l" rtl="0">
              <a:lnSpc>
                <a:spcPct val="100000"/>
              </a:lnSpc>
              <a:spcBef>
                <a:spcPts val="360"/>
              </a:spcBef>
              <a:spcAft>
                <a:spcPts val="0"/>
              </a:spcAft>
              <a:buSzPts val="1440"/>
              <a:buNone/>
            </a:pPr>
            <a:r>
              <a:rPr lang="en-US" sz="1800" b="1"/>
              <a:t>	</a:t>
            </a:r>
            <a:r>
              <a:rPr lang="en-US" sz="1800" i="1"/>
              <a:t>__gt__ </a:t>
            </a:r>
            <a:r>
              <a:rPr lang="en-US" sz="1800" b="1"/>
              <a:t>		&gt;</a:t>
            </a:r>
            <a:endParaRPr/>
          </a:p>
          <a:p>
            <a:pPr marL="342900" lvl="0" indent="-342900" algn="l" rtl="0">
              <a:lnSpc>
                <a:spcPct val="100000"/>
              </a:lnSpc>
              <a:spcBef>
                <a:spcPts val="360"/>
              </a:spcBef>
              <a:spcAft>
                <a:spcPts val="0"/>
              </a:spcAft>
              <a:buSzPts val="1440"/>
              <a:buNone/>
            </a:pPr>
            <a:r>
              <a:rPr lang="en-US" sz="1800" b="1"/>
              <a:t>	</a:t>
            </a:r>
            <a:r>
              <a:rPr lang="en-US" sz="1800" i="1"/>
              <a:t>__ge__</a:t>
            </a:r>
            <a:r>
              <a:rPr lang="en-US" sz="1800"/>
              <a:t> </a:t>
            </a:r>
            <a:r>
              <a:rPr lang="en-US" sz="1800" b="1"/>
              <a:t>		&gt;=</a:t>
            </a: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3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49" name="Google Shape;949;p139"/>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Preklapanje operatora</a:t>
            </a:r>
            <a:endParaRPr b="1"/>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950" name="Google Shape;950;p139"/>
          <p:cNvSpPr txBox="1"/>
          <p:nvPr/>
        </p:nvSpPr>
        <p:spPr>
          <a:xfrm>
            <a:off x="467544" y="1833786"/>
            <a:ext cx="8280920" cy="353943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Complex(object):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__init__(self,real,imag=0):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self.real = float(real)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self.imag = float(imag)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__repr__(self):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"Complex(%s,%s)" % (self.real, self.imag)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__str__(self):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"(%g+%gj)" % (self.real, self.imag)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 self + other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__add__(self,other):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Complex(self.real + other.real, self.imag + other.imag)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 self - other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__sub__(self,other):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Complex(self.real - other.real, self.imag - other.imag)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14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56" name="Google Shape;956;p140"/>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Preklapanje operatora</a:t>
            </a:r>
            <a:endParaRPr b="1"/>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957" name="Google Shape;957;p140"/>
          <p:cNvSpPr txBox="1"/>
          <p:nvPr/>
        </p:nvSpPr>
        <p:spPr>
          <a:xfrm>
            <a:off x="467544" y="1833786"/>
            <a:ext cx="8280920" cy="280076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&gt;&gt;&gt; c = Complex(1,4)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&gt;&gt;&gt; c1 = Complex(4,10)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&gt;&gt;&gt; c + c1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Complex(5.0,14.0)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&gt;&gt;&gt; print 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(1+4j)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&gt;&gt;&gt; c2 = c + c1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&gt;&gt;&gt; c2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Complex(5.0,14.0)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&gt;&gt;&gt; print c2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(5+14j)</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4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63" name="Google Shape;963;p141"/>
          <p:cNvSpPr txBox="1">
            <a:spLocks noGrp="1"/>
          </p:cNvSpPr>
          <p:nvPr>
            <p:ph type="body" idx="1"/>
          </p:nvPr>
        </p:nvSpPr>
        <p:spPr>
          <a:xfrm>
            <a:off x="539552" y="1124744"/>
            <a:ext cx="8064896" cy="568863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Pripadnost klasi</a:t>
            </a:r>
            <a:endParaRPr b="1"/>
          </a:p>
          <a:p>
            <a:pPr marL="342900" lvl="0" indent="-342900" algn="l" rtl="0">
              <a:lnSpc>
                <a:spcPct val="100000"/>
              </a:lnSpc>
              <a:spcBef>
                <a:spcPts val="480"/>
              </a:spcBef>
              <a:spcAft>
                <a:spcPts val="0"/>
              </a:spcAft>
              <a:buSzPts val="1920"/>
              <a:buChar char="●"/>
            </a:pPr>
            <a:r>
              <a:rPr lang="en-US" sz="2400"/>
              <a:t>Tip instance klase je sama klasa. </a:t>
            </a:r>
            <a:endParaRPr/>
          </a:p>
          <a:p>
            <a:pPr marL="342900" lvl="0" indent="-342900" algn="l" rtl="0">
              <a:lnSpc>
                <a:spcPct val="100000"/>
              </a:lnSpc>
              <a:spcBef>
                <a:spcPts val="480"/>
              </a:spcBef>
              <a:spcAft>
                <a:spcPts val="0"/>
              </a:spcAft>
              <a:buSzPts val="1920"/>
              <a:buChar char="●"/>
            </a:pPr>
            <a:r>
              <a:rPr lang="en-US" sz="2400"/>
              <a:t>Pojednostavljeno, mogućnost programskog jezika da ispita tip podataka u toku rada naziva se refleksija.</a:t>
            </a:r>
            <a:endParaRPr/>
          </a:p>
          <a:p>
            <a:pPr marL="342900" lvl="0" indent="-342900" algn="l" rtl="0">
              <a:lnSpc>
                <a:spcPct val="100000"/>
              </a:lnSpc>
              <a:spcBef>
                <a:spcPts val="480"/>
              </a:spcBef>
              <a:spcAft>
                <a:spcPts val="0"/>
              </a:spcAft>
              <a:buSzPts val="1920"/>
              <a:buChar char="●"/>
            </a:pPr>
            <a:r>
              <a:rPr lang="en-US" sz="2400"/>
              <a:t>Pripadnost objekta nekoj klasi se može testirati pomoću </a:t>
            </a:r>
            <a:r>
              <a:rPr lang="en-US" sz="2400" i="1"/>
              <a:t>isinstance(obj,cname) </a:t>
            </a:r>
            <a:r>
              <a:rPr lang="en-US" sz="2400"/>
              <a:t>funkcije.</a:t>
            </a: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964" name="Google Shape;964;p141"/>
          <p:cNvSpPr txBox="1"/>
          <p:nvPr/>
        </p:nvSpPr>
        <p:spPr>
          <a:xfrm>
            <a:off x="899592" y="3645024"/>
            <a:ext cx="7416824" cy="280076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A(object): pass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B(A): pass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C(object): pass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b =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 = 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isinstance(a,A)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isinstance(b,A)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isinstance(b,B)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isinstance(b,C)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isinstance(c,A)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14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70" name="Google Shape;970;p142"/>
          <p:cNvSpPr txBox="1">
            <a:spLocks noGrp="1"/>
          </p:cNvSpPr>
          <p:nvPr>
            <p:ph type="body" idx="1"/>
          </p:nvPr>
        </p:nvSpPr>
        <p:spPr>
          <a:xfrm>
            <a:off x="539552" y="1628800"/>
            <a:ext cx="8064896" cy="518457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Apstraktne klase</a:t>
            </a:r>
            <a:endParaRPr b="1"/>
          </a:p>
          <a:p>
            <a:pPr marL="342900" lvl="0" indent="-342900" algn="l" rtl="0">
              <a:lnSpc>
                <a:spcPct val="100000"/>
              </a:lnSpc>
              <a:spcBef>
                <a:spcPts val="480"/>
              </a:spcBef>
              <a:spcAft>
                <a:spcPts val="0"/>
              </a:spcAft>
              <a:buSzPts val="1920"/>
              <a:buChar char="●"/>
            </a:pPr>
            <a:r>
              <a:rPr lang="en-US" sz="2400"/>
              <a:t>Prototipovske klase.</a:t>
            </a:r>
            <a:endParaRPr/>
          </a:p>
          <a:p>
            <a:pPr marL="342900" lvl="0" indent="-342900" algn="l" rtl="0">
              <a:lnSpc>
                <a:spcPct val="100000"/>
              </a:lnSpc>
              <a:spcBef>
                <a:spcPts val="480"/>
              </a:spcBef>
              <a:spcAft>
                <a:spcPts val="0"/>
              </a:spcAft>
              <a:buSzPts val="1920"/>
              <a:buChar char="●"/>
            </a:pPr>
            <a:r>
              <a:rPr lang="en-US" sz="2400"/>
              <a:t>Za grupisanje sličnih klasa, kako bi imale zajedničkog pretka.</a:t>
            </a:r>
            <a:endParaRPr/>
          </a:p>
          <a:p>
            <a:pPr marL="342900" lvl="0" indent="-342900" algn="l" rtl="0">
              <a:lnSpc>
                <a:spcPct val="100000"/>
              </a:lnSpc>
              <a:spcBef>
                <a:spcPts val="480"/>
              </a:spcBef>
              <a:spcAft>
                <a:spcPts val="0"/>
              </a:spcAft>
              <a:buSzPts val="1920"/>
              <a:buChar char="●"/>
            </a:pPr>
            <a:r>
              <a:rPr lang="en-US" sz="2400"/>
              <a:t>U Pythonu uz oslonac na abc modul.</a:t>
            </a:r>
            <a:endParaRPr sz="2400" i="1"/>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24" name="Google Shape;224;p14"/>
          <p:cNvSpPr txBox="1">
            <a:spLocks noGrp="1"/>
          </p:cNvSpPr>
          <p:nvPr>
            <p:ph type="body" idx="1"/>
          </p:nvPr>
        </p:nvSpPr>
        <p:spPr>
          <a:xfrm>
            <a:off x="467544" y="764704"/>
            <a:ext cx="8229600" cy="554461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Literali</a:t>
            </a:r>
            <a:endParaRPr b="1"/>
          </a:p>
          <a:p>
            <a:pPr marL="342900" lvl="0" indent="-342900" algn="l" rtl="0">
              <a:lnSpc>
                <a:spcPct val="100000"/>
              </a:lnSpc>
              <a:spcBef>
                <a:spcPts val="480"/>
              </a:spcBef>
              <a:spcAft>
                <a:spcPts val="0"/>
              </a:spcAft>
              <a:buSzPts val="1920"/>
              <a:buChar char="●"/>
            </a:pPr>
            <a:r>
              <a:rPr lang="en-US" sz="2400"/>
              <a:t>String literali</a:t>
            </a:r>
            <a:endParaRPr sz="2400"/>
          </a:p>
          <a:p>
            <a:pPr marL="742950" lvl="1" indent="-285750" algn="l" rtl="0">
              <a:lnSpc>
                <a:spcPct val="100000"/>
              </a:lnSpc>
              <a:spcBef>
                <a:spcPts val="480"/>
              </a:spcBef>
              <a:spcAft>
                <a:spcPts val="0"/>
              </a:spcAft>
              <a:buSzPts val="1920"/>
              <a:buChar char="●"/>
            </a:pPr>
            <a:r>
              <a:rPr lang="en-US" sz="2400"/>
              <a:t>Sekvenca karaktera </a:t>
            </a:r>
            <a:endParaRPr/>
          </a:p>
          <a:p>
            <a:pPr marL="742950" lvl="1" indent="-285750" algn="l" rtl="0">
              <a:lnSpc>
                <a:spcPct val="100000"/>
              </a:lnSpc>
              <a:spcBef>
                <a:spcPts val="480"/>
              </a:spcBef>
              <a:spcAft>
                <a:spcPts val="0"/>
              </a:spcAft>
              <a:buSzPts val="1920"/>
              <a:buChar char="●"/>
            </a:pPr>
            <a:r>
              <a:rPr lang="en-US" sz="2400"/>
              <a:t>Unutar jednostrukih ili dvostrukih navodnika </a:t>
            </a:r>
            <a:endParaRPr/>
          </a:p>
          <a:p>
            <a:pPr marL="1143000" lvl="2" indent="-228600" algn="l" rtl="0">
              <a:lnSpc>
                <a:spcPct val="100000"/>
              </a:lnSpc>
              <a:spcBef>
                <a:spcPts val="480"/>
              </a:spcBef>
              <a:spcAft>
                <a:spcPts val="0"/>
              </a:spcAft>
              <a:buSzPts val="1920"/>
              <a:buChar char="●"/>
            </a:pPr>
            <a:r>
              <a:rPr lang="en-US" sz="2400" i="1"/>
              <a:t>"</a:t>
            </a:r>
            <a:r>
              <a:rPr lang="en-US" i="1"/>
              <a:t>ovo je string" , 'i ovo je string'</a:t>
            </a:r>
            <a:endParaRPr/>
          </a:p>
          <a:p>
            <a:pPr marL="1143000" lvl="2" indent="-228600" algn="l" rtl="0">
              <a:lnSpc>
                <a:spcPct val="100000"/>
              </a:lnSpc>
              <a:spcBef>
                <a:spcPts val="400"/>
              </a:spcBef>
              <a:spcAft>
                <a:spcPts val="0"/>
              </a:spcAft>
              <a:buSzPts val="1600"/>
              <a:buChar char="●"/>
            </a:pPr>
            <a:r>
              <a:rPr lang="en-US"/>
              <a:t>Proizvoljne dužine</a:t>
            </a:r>
            <a:endParaRPr/>
          </a:p>
          <a:p>
            <a:pPr marL="742950" lvl="1" indent="-285750" algn="l" rtl="0">
              <a:lnSpc>
                <a:spcPct val="100000"/>
              </a:lnSpc>
              <a:spcBef>
                <a:spcPts val="480"/>
              </a:spcBef>
              <a:spcAft>
                <a:spcPts val="0"/>
              </a:spcAft>
              <a:buSzPts val="1920"/>
              <a:buChar char="●"/>
            </a:pPr>
            <a:r>
              <a:rPr lang="en-US" sz="2400"/>
              <a:t>Escape sekvence na koje smo navikli</a:t>
            </a:r>
            <a:endParaRPr sz="2400"/>
          </a:p>
          <a:p>
            <a:pPr marL="1143000" lvl="2" indent="-228600" algn="l" rtl="0">
              <a:lnSpc>
                <a:spcPct val="100000"/>
              </a:lnSpc>
              <a:spcBef>
                <a:spcPts val="400"/>
              </a:spcBef>
              <a:spcAft>
                <a:spcPts val="0"/>
              </a:spcAft>
              <a:buSzPts val="1600"/>
              <a:buChar char="●"/>
            </a:pPr>
            <a:r>
              <a:rPr lang="en-US" i="1"/>
              <a:t>\\ \n \t \' \" \x41</a:t>
            </a:r>
            <a:endParaRPr/>
          </a:p>
          <a:p>
            <a:pPr marL="742950" lvl="1" indent="-285750" algn="l" rtl="0">
              <a:lnSpc>
                <a:spcPct val="100000"/>
              </a:lnSpc>
              <a:spcBef>
                <a:spcPts val="480"/>
              </a:spcBef>
              <a:spcAft>
                <a:spcPts val="0"/>
              </a:spcAft>
              <a:buSzPts val="1920"/>
              <a:buChar char="●"/>
            </a:pPr>
            <a:r>
              <a:rPr lang="en-US" sz="2400"/>
              <a:t>Stringovi su ASCII i predstavljeni kao niz bajtova</a:t>
            </a:r>
            <a:endParaRPr sz="2400"/>
          </a:p>
          <a:p>
            <a:pPr marL="742950" lvl="1" indent="-285750" algn="l" rtl="0">
              <a:lnSpc>
                <a:spcPct val="100000"/>
              </a:lnSpc>
              <a:spcBef>
                <a:spcPts val="480"/>
              </a:spcBef>
              <a:spcAft>
                <a:spcPts val="0"/>
              </a:spcAft>
              <a:buSzPts val="1920"/>
              <a:buChar char="●"/>
            </a:pPr>
            <a:r>
              <a:rPr lang="en-US" sz="2400"/>
              <a:t>UTF-8 podrška</a:t>
            </a:r>
            <a:endParaRPr sz="2400"/>
          </a:p>
          <a:p>
            <a:pPr marL="742950" lvl="1" indent="-285750" algn="l" rtl="0">
              <a:lnSpc>
                <a:spcPct val="100000"/>
              </a:lnSpc>
              <a:spcBef>
                <a:spcPts val="480"/>
              </a:spcBef>
              <a:spcAft>
                <a:spcPts val="0"/>
              </a:spcAft>
              <a:buSzPts val="1920"/>
              <a:buNone/>
            </a:pPr>
            <a:endParaRPr sz="2400"/>
          </a:p>
        </p:txBody>
      </p:sp>
      <p:sp>
        <p:nvSpPr>
          <p:cNvPr id="225" name="Google Shape;225;p14"/>
          <p:cNvSpPr/>
          <p:nvPr/>
        </p:nvSpPr>
        <p:spPr>
          <a:xfrm>
            <a:off x="1016000" y="5470000"/>
            <a:ext cx="5294700" cy="7206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8C8C8C"/>
              </a:buClr>
              <a:buSzPts val="2000"/>
              <a:buFont typeface="Arial"/>
              <a:buNone/>
            </a:pPr>
            <a:r>
              <a:rPr lang="en-US" sz="2000" b="0" i="1" u="none" strike="noStrike" cap="none">
                <a:solidFill>
                  <a:srgbClr val="8C8C8C"/>
                </a:solidFill>
                <a:latin typeface="JetBrains Mono"/>
                <a:ea typeface="JetBrains Mono"/>
                <a:cs typeface="JetBrains Mono"/>
                <a:sym typeface="JetBrains Mono"/>
              </a:rPr>
              <a:t># -*- coding: UTF-8 -*-  </a:t>
            </a:r>
            <a:br>
              <a:rPr lang="en-US" sz="2000" b="0" i="1" u="none" strike="noStrike" cap="none">
                <a:solidFill>
                  <a:srgbClr val="8C8C8C"/>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print(</a:t>
            </a:r>
            <a:r>
              <a:rPr lang="en-US" sz="2000" b="0" i="0" u="none" strike="noStrike" cap="none">
                <a:solidFill>
                  <a:srgbClr val="067D17"/>
                </a:solidFill>
                <a:latin typeface="JetBrains Mono"/>
                <a:ea typeface="JetBrains Mono"/>
                <a:cs typeface="JetBrains Mono"/>
                <a:sym typeface="JetBrains Mono"/>
              </a:rPr>
              <a:t>"тестирање ћирилице"</a:t>
            </a:r>
            <a:r>
              <a:rPr lang="en-US" sz="2000" b="0" i="0" u="none" strike="noStrike" cap="none">
                <a:solidFill>
                  <a:srgbClr val="080808"/>
                </a:solidFill>
                <a:latin typeface="JetBrains Mono"/>
                <a:ea typeface="JetBrains Mono"/>
                <a:cs typeface="JetBrains Mono"/>
                <a:sym typeface="JetBrains Mono"/>
              </a:rPr>
              <a:t>)</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14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976" name="Google Shape;976;p143"/>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Apstraktne klase</a:t>
            </a:r>
            <a:endParaRPr b="1"/>
          </a:p>
          <a:p>
            <a:pPr marL="342900" lvl="0" indent="-342900" algn="l" rtl="0">
              <a:lnSpc>
                <a:spcPct val="100000"/>
              </a:lnSpc>
              <a:spcBef>
                <a:spcPts val="480"/>
              </a:spcBef>
              <a:spcAft>
                <a:spcPts val="0"/>
              </a:spcAft>
              <a:buSzPts val="1920"/>
              <a:buChar char="●"/>
            </a:pPr>
            <a:r>
              <a:rPr lang="en-US" sz="2400"/>
              <a:t>Primer:</a:t>
            </a: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977" name="Google Shape;977;p143"/>
          <p:cNvSpPr txBox="1"/>
          <p:nvPr/>
        </p:nvSpPr>
        <p:spPr>
          <a:xfrm>
            <a:off x="899592" y="2492896"/>
            <a:ext cx="7416824" cy="353943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from abc import ABCMeta, abstractmethod, abstractproperty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Foo: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__metaclass__ = ABCMeta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@abstractmethod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spam(self,a,b):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pass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@abstractproperty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name(self):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pass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Bar(Foo):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spam(self,a,b):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a,b @property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name(self):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"test"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31" name="Google Shape;231;p15"/>
          <p:cNvSpPr txBox="1">
            <a:spLocks noGrp="1"/>
          </p:cNvSpPr>
          <p:nvPr>
            <p:ph type="body" idx="1"/>
          </p:nvPr>
        </p:nvSpPr>
        <p:spPr>
          <a:xfrm>
            <a:off x="1619672" y="2204864"/>
            <a:ext cx="7077472" cy="410445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Kolekcije</a:t>
            </a:r>
            <a:endParaRPr b="1"/>
          </a:p>
          <a:p>
            <a:pPr marL="342900" lvl="0" indent="-342900" algn="l" rtl="0">
              <a:lnSpc>
                <a:spcPct val="100000"/>
              </a:lnSpc>
              <a:spcBef>
                <a:spcPts val="480"/>
              </a:spcBef>
              <a:spcAft>
                <a:spcPts val="0"/>
              </a:spcAft>
              <a:buSzPts val="1920"/>
              <a:buChar char="●"/>
            </a:pPr>
            <a:r>
              <a:rPr lang="en-US" sz="2400"/>
              <a:t>Liste - </a:t>
            </a:r>
            <a:r>
              <a:rPr lang="en-US" sz="2400" i="1"/>
              <a:t>[1,2,3,4,5,6]</a:t>
            </a:r>
            <a:endParaRPr/>
          </a:p>
          <a:p>
            <a:pPr marL="342900" lvl="0" indent="-342900" algn="l" rtl="0">
              <a:lnSpc>
                <a:spcPct val="100000"/>
              </a:lnSpc>
              <a:spcBef>
                <a:spcPts val="480"/>
              </a:spcBef>
              <a:spcAft>
                <a:spcPts val="0"/>
              </a:spcAft>
              <a:buSzPts val="1920"/>
              <a:buChar char="●"/>
            </a:pPr>
            <a:r>
              <a:rPr lang="en-US" sz="2400"/>
              <a:t>N-torke - </a:t>
            </a:r>
            <a:r>
              <a:rPr lang="en-US" sz="2400" i="1"/>
              <a:t>(1,4,2,7)</a:t>
            </a:r>
            <a:endParaRPr/>
          </a:p>
          <a:p>
            <a:pPr marL="342900" lvl="0" indent="-342900" algn="l" rtl="0">
              <a:lnSpc>
                <a:spcPct val="100000"/>
              </a:lnSpc>
              <a:spcBef>
                <a:spcPts val="480"/>
              </a:spcBef>
              <a:spcAft>
                <a:spcPts val="0"/>
              </a:spcAft>
              <a:buSzPts val="1920"/>
              <a:buChar char="●"/>
            </a:pPr>
            <a:r>
              <a:rPr lang="en-US" sz="2400"/>
              <a:t>Rečnici - </a:t>
            </a:r>
            <a:r>
              <a:rPr lang="en-US" sz="2400" i="1"/>
              <a:t>{"a":1, "b":2, "c":3}</a:t>
            </a:r>
            <a:endParaRPr sz="2400" i="1"/>
          </a:p>
          <a:p>
            <a:pPr marL="342900" lvl="0" indent="-342900" algn="l" rtl="0">
              <a:lnSpc>
                <a:spcPct val="100000"/>
              </a:lnSpc>
              <a:spcBef>
                <a:spcPts val="480"/>
              </a:spcBef>
              <a:spcAft>
                <a:spcPts val="0"/>
              </a:spcAft>
              <a:buSzPts val="1920"/>
              <a:buChar char="●"/>
            </a:pPr>
            <a:r>
              <a:rPr lang="en-US" sz="2400"/>
              <a:t>Skupovi</a:t>
            </a:r>
            <a:r>
              <a:rPr lang="en-US" sz="2400" i="1"/>
              <a:t> – {2, 3, 5}</a:t>
            </a:r>
            <a:endParaRPr sz="2400" i="1"/>
          </a:p>
          <a:p>
            <a:pPr marL="742950" lvl="1" indent="-285750" algn="l" rtl="0">
              <a:lnSpc>
                <a:spcPct val="100000"/>
              </a:lnSpc>
              <a:spcBef>
                <a:spcPts val="480"/>
              </a:spcBef>
              <a:spcAft>
                <a:spcPts val="0"/>
              </a:spcAft>
              <a:buSzPts val="1920"/>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37" name="Google Shape;237;p16"/>
          <p:cNvSpPr txBox="1">
            <a:spLocks noGrp="1"/>
          </p:cNvSpPr>
          <p:nvPr>
            <p:ph type="body" idx="1"/>
          </p:nvPr>
        </p:nvSpPr>
        <p:spPr>
          <a:xfrm>
            <a:off x="611560" y="1340768"/>
            <a:ext cx="8085584"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Liste</a:t>
            </a:r>
            <a:endParaRPr b="1"/>
          </a:p>
          <a:p>
            <a:pPr marL="342900" lvl="0" indent="-342900" algn="l" rtl="0">
              <a:lnSpc>
                <a:spcPct val="100000"/>
              </a:lnSpc>
              <a:spcBef>
                <a:spcPts val="480"/>
              </a:spcBef>
              <a:spcAft>
                <a:spcPts val="0"/>
              </a:spcAft>
              <a:buSzPts val="1920"/>
              <a:buChar char="●"/>
            </a:pPr>
            <a:r>
              <a:rPr lang="en-US" sz="2400"/>
              <a:t>mogu da sadrže mešovite podatke</a:t>
            </a:r>
            <a:br>
              <a:rPr lang="en-US" sz="2400"/>
            </a:br>
            <a:r>
              <a:rPr lang="en-US" sz="2400" i="1"/>
              <a:t>a = ["asd",1, True]</a:t>
            </a:r>
            <a:endParaRPr/>
          </a:p>
          <a:p>
            <a:pPr marL="342900" lvl="0" indent="-342900" algn="l" rtl="0">
              <a:lnSpc>
                <a:spcPct val="100000"/>
              </a:lnSpc>
              <a:spcBef>
                <a:spcPts val="480"/>
              </a:spcBef>
              <a:spcAft>
                <a:spcPts val="0"/>
              </a:spcAft>
              <a:buSzPts val="1920"/>
              <a:buChar char="●"/>
            </a:pPr>
            <a:r>
              <a:rPr lang="en-US" sz="2400"/>
              <a:t>indeksiranje počinje od 0</a:t>
            </a:r>
            <a:br>
              <a:rPr lang="en-US" sz="2400"/>
            </a:br>
            <a:r>
              <a:rPr lang="en-US" sz="2400" i="1"/>
              <a:t>print a[0]</a:t>
            </a:r>
            <a:endParaRPr/>
          </a:p>
          <a:p>
            <a:pPr marL="342900" lvl="0" indent="-342900" algn="l" rtl="0">
              <a:lnSpc>
                <a:spcPct val="100000"/>
              </a:lnSpc>
              <a:spcBef>
                <a:spcPts val="480"/>
              </a:spcBef>
              <a:spcAft>
                <a:spcPts val="0"/>
              </a:spcAft>
              <a:buSzPts val="1920"/>
              <a:buChar char="●"/>
            </a:pPr>
            <a:r>
              <a:rPr lang="en-US" sz="2400"/>
              <a:t>može se menjati </a:t>
            </a:r>
            <a:r>
              <a:rPr lang="en-US" sz="2400" i="1"/>
              <a:t>a[0] = 4</a:t>
            </a:r>
            <a:endParaRPr/>
          </a:p>
          <a:p>
            <a:pPr marL="342900" lvl="0" indent="-342900" algn="l" rtl="0">
              <a:lnSpc>
                <a:spcPct val="100000"/>
              </a:lnSpc>
              <a:spcBef>
                <a:spcPts val="480"/>
              </a:spcBef>
              <a:spcAft>
                <a:spcPts val="0"/>
              </a:spcAft>
              <a:buSzPts val="1920"/>
              <a:buChar char="●"/>
            </a:pPr>
            <a:r>
              <a:rPr lang="en-US" sz="2400"/>
              <a:t>Za dodavanje </a:t>
            </a:r>
            <a:r>
              <a:rPr lang="en-US" sz="2400" i="1"/>
              <a:t>append</a:t>
            </a:r>
            <a:r>
              <a:rPr lang="en-US" sz="2400"/>
              <a:t> metoda</a:t>
            </a:r>
            <a:endParaRPr sz="2400"/>
          </a:p>
          <a:p>
            <a:pPr marL="342900" lvl="0" indent="-342900" algn="l" rtl="0">
              <a:lnSpc>
                <a:spcPct val="100000"/>
              </a:lnSpc>
              <a:spcBef>
                <a:spcPts val="520"/>
              </a:spcBef>
              <a:spcAft>
                <a:spcPts val="0"/>
              </a:spcAft>
              <a:buSzPts val="2080"/>
              <a:buNone/>
            </a:pPr>
            <a:endParaRPr/>
          </a:p>
        </p:txBody>
      </p:sp>
      <p:sp>
        <p:nvSpPr>
          <p:cNvPr id="238" name="Google Shape;238;p16"/>
          <p:cNvSpPr txBox="1"/>
          <p:nvPr/>
        </p:nvSpPr>
        <p:spPr>
          <a:xfrm>
            <a:off x="1331640" y="4509121"/>
            <a:ext cx="5472608"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a.append(4)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44" name="Google Shape;244;p17"/>
          <p:cNvSpPr txBox="1">
            <a:spLocks noGrp="1"/>
          </p:cNvSpPr>
          <p:nvPr>
            <p:ph type="body" idx="1"/>
          </p:nvPr>
        </p:nvSpPr>
        <p:spPr>
          <a:xfrm>
            <a:off x="611560" y="1340768"/>
            <a:ext cx="8085584"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Torke</a:t>
            </a:r>
            <a:endParaRPr b="1"/>
          </a:p>
          <a:p>
            <a:pPr marL="342900" lvl="0" indent="-342900" algn="l" rtl="0">
              <a:lnSpc>
                <a:spcPct val="100000"/>
              </a:lnSpc>
              <a:spcBef>
                <a:spcPts val="480"/>
              </a:spcBef>
              <a:spcAft>
                <a:spcPts val="0"/>
              </a:spcAft>
              <a:buSzPts val="1920"/>
              <a:buChar char="●"/>
            </a:pPr>
            <a:r>
              <a:rPr lang="en-US" sz="2400"/>
              <a:t>efikasnija implementacija listi</a:t>
            </a:r>
            <a:br>
              <a:rPr lang="en-US" sz="2400"/>
            </a:br>
            <a:r>
              <a:rPr lang="en-US" sz="2400"/>
              <a:t> </a:t>
            </a:r>
            <a:r>
              <a:rPr lang="en-US" sz="2400" i="1"/>
              <a:t>a = ("asd",1, True)</a:t>
            </a:r>
            <a:endParaRPr/>
          </a:p>
          <a:p>
            <a:pPr marL="342900" lvl="0" indent="-342900" algn="l" rtl="0">
              <a:lnSpc>
                <a:spcPct val="100000"/>
              </a:lnSpc>
              <a:spcBef>
                <a:spcPts val="480"/>
              </a:spcBef>
              <a:spcAft>
                <a:spcPts val="0"/>
              </a:spcAft>
              <a:buSzPts val="1920"/>
              <a:buChar char="●"/>
            </a:pPr>
            <a:r>
              <a:rPr lang="en-US" sz="2400"/>
              <a:t>Immutable - ne mogu se menjati</a:t>
            </a:r>
            <a:br>
              <a:rPr lang="en-US" sz="2400"/>
            </a:br>
            <a:r>
              <a:rPr lang="en-US" sz="2400"/>
              <a:t> </a:t>
            </a:r>
            <a:r>
              <a:rPr lang="en-US" sz="2400" i="1"/>
              <a:t>a[0] = 4 Traceback (most recent call last): </a:t>
            </a:r>
            <a:endParaRPr/>
          </a:p>
          <a:p>
            <a:pPr marL="342900" lvl="0" indent="-342900" algn="l" rtl="0">
              <a:lnSpc>
                <a:spcPct val="100000"/>
              </a:lnSpc>
              <a:spcBef>
                <a:spcPts val="480"/>
              </a:spcBef>
              <a:spcAft>
                <a:spcPts val="0"/>
              </a:spcAft>
              <a:buSzPts val="1920"/>
              <a:buNone/>
            </a:pPr>
            <a:r>
              <a:rPr lang="en-US" sz="2400" i="1"/>
              <a:t>     File "&lt;stdin&gt;", line 1, in &lt;module&gt; </a:t>
            </a:r>
            <a:endParaRPr/>
          </a:p>
          <a:p>
            <a:pPr marL="342900" lvl="0" indent="-342900" algn="l" rtl="0">
              <a:lnSpc>
                <a:spcPct val="100000"/>
              </a:lnSpc>
              <a:spcBef>
                <a:spcPts val="480"/>
              </a:spcBef>
              <a:spcAft>
                <a:spcPts val="0"/>
              </a:spcAft>
              <a:buSzPts val="1920"/>
              <a:buNone/>
            </a:pPr>
            <a:r>
              <a:rPr lang="en-US" sz="2400" i="1"/>
              <a:t>     TypeError: 'tuple' object does not support item    assignment</a:t>
            </a:r>
            <a:endParaRPr/>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50" name="Google Shape;250;p18"/>
          <p:cNvSpPr txBox="1">
            <a:spLocks noGrp="1"/>
          </p:cNvSpPr>
          <p:nvPr>
            <p:ph type="body" idx="1"/>
          </p:nvPr>
        </p:nvSpPr>
        <p:spPr>
          <a:xfrm>
            <a:off x="611560" y="1340768"/>
            <a:ext cx="8085584"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Rečnici</a:t>
            </a:r>
            <a:endParaRPr b="1"/>
          </a:p>
          <a:p>
            <a:pPr marL="342900" lvl="0" indent="-342900" algn="l" rtl="0">
              <a:lnSpc>
                <a:spcPct val="100000"/>
              </a:lnSpc>
              <a:spcBef>
                <a:spcPts val="480"/>
              </a:spcBef>
              <a:spcAft>
                <a:spcPts val="0"/>
              </a:spcAft>
              <a:buSzPts val="1920"/>
              <a:buChar char="●"/>
            </a:pPr>
            <a:r>
              <a:rPr lang="en-US" sz="2400"/>
              <a:t>Key-value pair </a:t>
            </a:r>
            <a:endParaRPr/>
          </a:p>
          <a:p>
            <a:pPr marL="342900" lvl="0" indent="-342900" algn="l" rtl="0">
              <a:lnSpc>
                <a:spcPct val="100000"/>
              </a:lnSpc>
              <a:spcBef>
                <a:spcPts val="480"/>
              </a:spcBef>
              <a:spcAft>
                <a:spcPts val="0"/>
              </a:spcAft>
              <a:buSzPts val="1920"/>
              <a:buChar char="●"/>
            </a:pPr>
            <a:r>
              <a:rPr lang="en-US" sz="2400"/>
              <a:t>Vrednosti se pristupa po ključu</a:t>
            </a:r>
            <a:endParaRPr sz="2400"/>
          </a:p>
          <a:p>
            <a:pPr marL="342900" lvl="0" indent="-342900" algn="l" rtl="0">
              <a:lnSpc>
                <a:spcPct val="100000"/>
              </a:lnSpc>
              <a:spcBef>
                <a:spcPts val="480"/>
              </a:spcBef>
              <a:spcAft>
                <a:spcPts val="0"/>
              </a:spcAft>
              <a:buSzPts val="1920"/>
              <a:buNone/>
            </a:pPr>
            <a:endParaRPr sz="2400"/>
          </a:p>
          <a:p>
            <a:pPr marL="342900" lvl="0" indent="-21082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251" name="Google Shape;251;p18"/>
          <p:cNvSpPr/>
          <p:nvPr/>
        </p:nvSpPr>
        <p:spPr>
          <a:xfrm>
            <a:off x="611551" y="2752725"/>
            <a:ext cx="8256600" cy="17544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33B3"/>
              </a:buClr>
              <a:buSzPts val="1800"/>
              <a:buFont typeface="Arial"/>
              <a:buNone/>
            </a:pPr>
            <a:r>
              <a:rPr lang="en-US" sz="1800" b="0" i="0" u="none" strike="noStrike" cap="none">
                <a:solidFill>
                  <a:srgbClr val="0033B3"/>
                </a:solidFill>
                <a:latin typeface="JetBrains Mono"/>
                <a:ea typeface="JetBrains Mono"/>
                <a:cs typeface="JetBrains Mono"/>
                <a:sym typeface="JetBrains Mono"/>
              </a:rPr>
              <a:t>import </a:t>
            </a:r>
            <a:r>
              <a:rPr lang="en-US" sz="1800" b="0" i="0" u="none" strike="noStrike" cap="none">
                <a:solidFill>
                  <a:srgbClr val="080808"/>
                </a:solidFill>
                <a:latin typeface="JetBrains Mono"/>
                <a:ea typeface="JetBrains Mono"/>
                <a:cs typeface="JetBrains Mono"/>
                <a:sym typeface="JetBrains Mono"/>
              </a:rPr>
              <a:t>math</a:t>
            </a:r>
            <a:br>
              <a:rPr lang="en-US" sz="1800" b="0" i="0" u="none" strike="noStrike" cap="none">
                <a:solidFill>
                  <a:srgbClr val="080808"/>
                </a:solidFill>
                <a:latin typeface="JetBrains Mono"/>
                <a:ea typeface="JetBrains Mono"/>
                <a:cs typeface="JetBrains Mono"/>
                <a:sym typeface="JetBrains Mono"/>
              </a:rPr>
            </a:br>
            <a:r>
              <a:rPr lang="en-US" sz="1800" b="0" i="0" u="none" strike="noStrike" cap="none">
                <a:solidFill>
                  <a:srgbClr val="080808"/>
                </a:solidFill>
                <a:latin typeface="JetBrains Mono"/>
                <a:ea typeface="JetBrains Mono"/>
                <a:cs typeface="JetBrains Mono"/>
                <a:sym typeface="JetBrains Mono"/>
              </a:rPr>
              <a:t>r = {</a:t>
            </a:r>
            <a:r>
              <a:rPr lang="en-US" sz="1800" b="0" i="0" u="none" strike="noStrike" cap="none">
                <a:solidFill>
                  <a:srgbClr val="067D17"/>
                </a:solidFill>
                <a:latin typeface="JetBrains Mono"/>
                <a:ea typeface="JetBrains Mono"/>
                <a:cs typeface="JetBrains Mono"/>
                <a:sym typeface="JetBrains Mono"/>
              </a:rPr>
              <a:t>"boja"</a:t>
            </a:r>
            <a:r>
              <a:rPr lang="en-US" sz="1800" b="0" i="0" u="none" strike="noStrike" cap="none">
                <a:solidFill>
                  <a:srgbClr val="080808"/>
                </a:solidFill>
                <a:latin typeface="JetBrains Mono"/>
                <a:ea typeface="JetBrains Mono"/>
                <a:cs typeface="JetBrains Mono"/>
                <a:sym typeface="JetBrains Mono"/>
              </a:rPr>
              <a:t>: </a:t>
            </a:r>
            <a:r>
              <a:rPr lang="en-US" sz="1800" b="0" i="0" u="none" strike="noStrike" cap="none">
                <a:solidFill>
                  <a:srgbClr val="067D17"/>
                </a:solidFill>
                <a:latin typeface="JetBrains Mono"/>
                <a:ea typeface="JetBrains Mono"/>
                <a:cs typeface="JetBrains Mono"/>
                <a:sym typeface="JetBrains Mono"/>
              </a:rPr>
              <a:t>"plava"</a:t>
            </a:r>
            <a:r>
              <a:rPr lang="en-US" sz="1800" b="0" i="0" u="none" strike="noStrike" cap="none">
                <a:solidFill>
                  <a:srgbClr val="080808"/>
                </a:solidFill>
                <a:latin typeface="JetBrains Mono"/>
                <a:ea typeface="JetBrains Mono"/>
                <a:cs typeface="JetBrains Mono"/>
                <a:sym typeface="JetBrains Mono"/>
              </a:rPr>
              <a:t>, </a:t>
            </a:r>
            <a:r>
              <a:rPr lang="en-US" sz="1800" b="0" i="0" u="none" strike="noStrike" cap="none">
                <a:solidFill>
                  <a:srgbClr val="067D17"/>
                </a:solidFill>
                <a:latin typeface="JetBrains Mono"/>
                <a:ea typeface="JetBrains Mono"/>
                <a:cs typeface="JetBrains Mono"/>
                <a:sym typeface="JetBrains Mono"/>
              </a:rPr>
              <a:t>"precnik"</a:t>
            </a:r>
            <a:r>
              <a:rPr lang="en-US" sz="1800" b="0" i="0" u="none" strike="noStrike" cap="none">
                <a:solidFill>
                  <a:srgbClr val="080808"/>
                </a:solidFill>
                <a:latin typeface="JetBrains Mono"/>
                <a:ea typeface="JetBrains Mono"/>
                <a:cs typeface="JetBrains Mono"/>
                <a:sym typeface="JetBrains Mono"/>
              </a:rPr>
              <a:t>: </a:t>
            </a:r>
            <a:r>
              <a:rPr lang="en-US" sz="1800" b="0" i="0" u="none" strike="noStrike" cap="none">
                <a:solidFill>
                  <a:srgbClr val="1750EB"/>
                </a:solidFill>
                <a:latin typeface="JetBrains Mono"/>
                <a:ea typeface="JetBrains Mono"/>
                <a:cs typeface="JetBrains Mono"/>
                <a:sym typeface="JetBrains Mono"/>
              </a:rPr>
              <a:t>3000</a:t>
            </a:r>
            <a:r>
              <a:rPr lang="en-US" sz="1800" b="0" i="0" u="none" strike="noStrike" cap="none">
                <a:solidFill>
                  <a:srgbClr val="080808"/>
                </a:solidFill>
                <a:latin typeface="JetBrains Mono"/>
                <a:ea typeface="JetBrains Mono"/>
                <a:cs typeface="JetBrains Mono"/>
                <a:sym typeface="JetBrains Mono"/>
              </a:rPr>
              <a:t>}</a:t>
            </a:r>
            <a:br>
              <a:rPr lang="en-US" sz="1800" b="0" i="0" u="none" strike="noStrike" cap="none">
                <a:solidFill>
                  <a:srgbClr val="080808"/>
                </a:solidFill>
                <a:latin typeface="JetBrains Mono"/>
                <a:ea typeface="JetBrains Mono"/>
                <a:cs typeface="JetBrains Mono"/>
                <a:sym typeface="JetBrains Mono"/>
              </a:rPr>
            </a:br>
            <a:r>
              <a:rPr lang="en-US" sz="1800" b="0" i="0" u="none" strike="noStrike" cap="none">
                <a:solidFill>
                  <a:srgbClr val="000080"/>
                </a:solidFill>
                <a:latin typeface="JetBrains Mono"/>
                <a:ea typeface="JetBrains Mono"/>
                <a:cs typeface="JetBrains Mono"/>
                <a:sym typeface="JetBrains Mono"/>
              </a:rPr>
              <a:t>print</a:t>
            </a:r>
            <a:r>
              <a:rPr lang="en-US" sz="1800" b="0" i="0" u="none" strike="noStrike" cap="none">
                <a:solidFill>
                  <a:srgbClr val="080808"/>
                </a:solidFill>
                <a:latin typeface="JetBrains Mono"/>
                <a:ea typeface="JetBrains Mono"/>
                <a:cs typeface="JetBrains Mono"/>
                <a:sym typeface="JetBrains Mono"/>
              </a:rPr>
              <a:t>(r[</a:t>
            </a:r>
            <a:r>
              <a:rPr lang="en-US" sz="1800" b="0" i="0" u="none" strike="noStrike" cap="none">
                <a:solidFill>
                  <a:srgbClr val="067D17"/>
                </a:solidFill>
                <a:latin typeface="JetBrains Mono"/>
                <a:ea typeface="JetBrains Mono"/>
                <a:cs typeface="JetBrains Mono"/>
                <a:sym typeface="JetBrains Mono"/>
              </a:rPr>
              <a:t>"boja"</a:t>
            </a:r>
            <a:r>
              <a:rPr lang="en-US" sz="1800" b="0" i="0" u="none" strike="noStrike" cap="none">
                <a:solidFill>
                  <a:srgbClr val="080808"/>
                </a:solidFill>
                <a:latin typeface="JetBrains Mono"/>
                <a:ea typeface="JetBrains Mono"/>
                <a:cs typeface="JetBrains Mono"/>
                <a:sym typeface="JetBrains Mono"/>
              </a:rPr>
              <a:t>])</a:t>
            </a:r>
            <a:br>
              <a:rPr lang="en-US" sz="1800" b="0" i="0" u="none" strike="noStrike" cap="none">
                <a:solidFill>
                  <a:srgbClr val="080808"/>
                </a:solidFill>
                <a:latin typeface="JetBrains Mono"/>
                <a:ea typeface="JetBrains Mono"/>
                <a:cs typeface="JetBrains Mono"/>
                <a:sym typeface="JetBrains Mono"/>
              </a:rPr>
            </a:br>
            <a:r>
              <a:rPr lang="en-US" sz="1800" b="0" i="0" u="none" strike="noStrike" cap="none">
                <a:solidFill>
                  <a:srgbClr val="080808"/>
                </a:solidFill>
                <a:latin typeface="JetBrains Mono"/>
                <a:ea typeface="JetBrains Mono"/>
                <a:cs typeface="JetBrains Mono"/>
                <a:sym typeface="JetBrains Mono"/>
              </a:rPr>
              <a:t>r[</a:t>
            </a:r>
            <a:r>
              <a:rPr lang="en-US" sz="1800" b="0" i="0" u="none" strike="noStrike" cap="none">
                <a:solidFill>
                  <a:srgbClr val="067D17"/>
                </a:solidFill>
                <a:latin typeface="JetBrains Mono"/>
                <a:ea typeface="JetBrains Mono"/>
                <a:cs typeface="JetBrains Mono"/>
                <a:sym typeface="JetBrains Mono"/>
              </a:rPr>
              <a:t>"povrsina"</a:t>
            </a:r>
            <a:r>
              <a:rPr lang="en-US" sz="1800" b="0" i="0" u="none" strike="noStrike" cap="none">
                <a:solidFill>
                  <a:srgbClr val="080808"/>
                </a:solidFill>
                <a:latin typeface="JetBrains Mono"/>
                <a:ea typeface="JetBrains Mono"/>
                <a:cs typeface="JetBrains Mono"/>
                <a:sym typeface="JetBrains Mono"/>
              </a:rPr>
              <a:t>] = r[</a:t>
            </a:r>
            <a:r>
              <a:rPr lang="en-US" sz="1800" b="0" i="0" u="none" strike="noStrike" cap="none">
                <a:solidFill>
                  <a:srgbClr val="067D17"/>
                </a:solidFill>
                <a:latin typeface="JetBrains Mono"/>
                <a:ea typeface="JetBrains Mono"/>
                <a:cs typeface="JetBrains Mono"/>
                <a:sym typeface="JetBrains Mono"/>
              </a:rPr>
              <a:t>"precnik"</a:t>
            </a:r>
            <a:r>
              <a:rPr lang="en-US" sz="1800" b="0" i="0" u="none" strike="noStrike" cap="none">
                <a:solidFill>
                  <a:srgbClr val="080808"/>
                </a:solidFill>
                <a:latin typeface="JetBrains Mono"/>
                <a:ea typeface="JetBrains Mono"/>
                <a:cs typeface="JetBrains Mono"/>
                <a:sym typeface="JetBrains Mono"/>
              </a:rPr>
              <a:t>] * </a:t>
            </a:r>
            <a:r>
              <a:rPr lang="en-US" sz="1800" b="0" i="0" u="none" strike="noStrike" cap="none">
                <a:solidFill>
                  <a:srgbClr val="1750EB"/>
                </a:solidFill>
                <a:latin typeface="JetBrains Mono"/>
                <a:ea typeface="JetBrains Mono"/>
                <a:cs typeface="JetBrains Mono"/>
                <a:sym typeface="JetBrains Mono"/>
              </a:rPr>
              <a:t>2 </a:t>
            </a:r>
            <a:r>
              <a:rPr lang="en-US" sz="1800" b="0" i="0" u="none" strike="noStrike" cap="none">
                <a:solidFill>
                  <a:srgbClr val="080808"/>
                </a:solidFill>
                <a:latin typeface="JetBrains Mono"/>
                <a:ea typeface="JetBrains Mono"/>
                <a:cs typeface="JetBrains Mono"/>
                <a:sym typeface="JetBrains Mono"/>
              </a:rPr>
              <a:t>* math.pi</a:t>
            </a:r>
            <a:br>
              <a:rPr lang="en-US" sz="1800" b="0" i="0" u="none" strike="noStrike" cap="none">
                <a:solidFill>
                  <a:srgbClr val="080808"/>
                </a:solidFill>
                <a:latin typeface="JetBrains Mono"/>
                <a:ea typeface="JetBrains Mono"/>
                <a:cs typeface="JetBrains Mono"/>
                <a:sym typeface="JetBrains Mono"/>
              </a:rPr>
            </a:br>
            <a:r>
              <a:rPr lang="en-US" sz="1800" b="0" i="0" u="none" strike="noStrike" cap="none">
                <a:solidFill>
                  <a:srgbClr val="000080"/>
                </a:solidFill>
                <a:latin typeface="JetBrains Mono"/>
                <a:ea typeface="JetBrains Mono"/>
                <a:cs typeface="JetBrains Mono"/>
                <a:sym typeface="JetBrains Mono"/>
              </a:rPr>
              <a:t>print</a:t>
            </a:r>
            <a:r>
              <a:rPr lang="en-US" sz="1800" b="0" i="0" u="none" strike="noStrike" cap="none">
                <a:solidFill>
                  <a:srgbClr val="080808"/>
                </a:solidFill>
                <a:latin typeface="JetBrains Mono"/>
                <a:ea typeface="JetBrains Mono"/>
                <a:cs typeface="JetBrains Mono"/>
                <a:sym typeface="JetBrains Mono"/>
              </a:rPr>
              <a:t>(r)</a:t>
            </a:r>
            <a:br>
              <a:rPr lang="en-US" sz="1800" b="0" i="0" u="none" strike="noStrike" cap="none">
                <a:solidFill>
                  <a:srgbClr val="080808"/>
                </a:solidFill>
                <a:latin typeface="JetBrains Mono"/>
                <a:ea typeface="JetBrains Mono"/>
                <a:cs typeface="JetBrains Mono"/>
                <a:sym typeface="JetBrains Mono"/>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57" name="Google Shape;257;p20"/>
          <p:cNvSpPr txBox="1">
            <a:spLocks noGrp="1"/>
          </p:cNvSpPr>
          <p:nvPr>
            <p:ph type="body" idx="1"/>
          </p:nvPr>
        </p:nvSpPr>
        <p:spPr>
          <a:xfrm>
            <a:off x="539552" y="1340768"/>
            <a:ext cx="7992888"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Identitet i tip objekta</a:t>
            </a:r>
            <a:endParaRPr b="1"/>
          </a:p>
          <a:p>
            <a:pPr marL="342900" lvl="0" indent="-342900" algn="l" rtl="0">
              <a:lnSpc>
                <a:spcPct val="100000"/>
              </a:lnSpc>
              <a:spcBef>
                <a:spcPts val="480"/>
              </a:spcBef>
              <a:spcAft>
                <a:spcPts val="0"/>
              </a:spcAft>
              <a:buSzPts val="1920"/>
              <a:buChar char="●"/>
            </a:pPr>
            <a:r>
              <a:rPr lang="en-US" sz="2400"/>
              <a:t>Sve u programu je objekat.</a:t>
            </a:r>
            <a:endParaRPr/>
          </a:p>
          <a:p>
            <a:pPr marL="342900" lvl="0" indent="-342900" algn="l" rtl="0">
              <a:lnSpc>
                <a:spcPct val="100000"/>
              </a:lnSpc>
              <a:spcBef>
                <a:spcPts val="480"/>
              </a:spcBef>
              <a:spcAft>
                <a:spcPts val="0"/>
              </a:spcAft>
              <a:buSzPts val="1920"/>
              <a:buChar char="●"/>
            </a:pPr>
            <a:r>
              <a:rPr lang="en-US" sz="2400"/>
              <a:t>Objekat ima identitet, tip i vrednost </a:t>
            </a:r>
            <a:r>
              <a:rPr lang="en-US" sz="2400" i="1"/>
              <a:t>a = 42</a:t>
            </a:r>
            <a:endParaRPr/>
          </a:p>
          <a:p>
            <a:pPr marL="342900" lvl="0" indent="-342900" algn="l" rtl="0">
              <a:lnSpc>
                <a:spcPct val="100000"/>
              </a:lnSpc>
              <a:spcBef>
                <a:spcPts val="480"/>
              </a:spcBef>
              <a:spcAft>
                <a:spcPts val="0"/>
              </a:spcAft>
              <a:buSzPts val="1920"/>
              <a:buChar char="●"/>
            </a:pPr>
            <a:r>
              <a:rPr lang="en-US" sz="2400"/>
              <a:t>Python je strogo i dinamički tipiziran.</a:t>
            </a:r>
            <a:endParaRPr/>
          </a:p>
          <a:p>
            <a:pPr marL="342900" lvl="0" indent="-342900" algn="l" rtl="0">
              <a:lnSpc>
                <a:spcPct val="100000"/>
              </a:lnSpc>
              <a:spcBef>
                <a:spcPts val="480"/>
              </a:spcBef>
              <a:spcAft>
                <a:spcPts val="0"/>
              </a:spcAft>
              <a:buSzPts val="1920"/>
              <a:buChar char="●"/>
            </a:pPr>
            <a:r>
              <a:rPr lang="en-US" sz="2400"/>
              <a:t>Tip objekta predstavlja njegovu internu reprezentaciju.</a:t>
            </a:r>
            <a:endParaRPr/>
          </a:p>
          <a:p>
            <a:pPr marL="342900" lvl="0" indent="-342900" algn="l" rtl="0">
              <a:lnSpc>
                <a:spcPct val="100000"/>
              </a:lnSpc>
              <a:spcBef>
                <a:spcPts val="480"/>
              </a:spcBef>
              <a:spcAft>
                <a:spcPts val="0"/>
              </a:spcAft>
              <a:buSzPts val="1920"/>
              <a:buChar char="●"/>
            </a:pPr>
            <a:r>
              <a:rPr lang="en-US" sz="2400"/>
              <a:t>Objekat konkretnog tipa nazivamo instancom.</a:t>
            </a:r>
            <a:endParaRPr/>
          </a:p>
          <a:p>
            <a:pPr marL="342900" lvl="0" indent="-342900" algn="l" rtl="0">
              <a:lnSpc>
                <a:spcPct val="100000"/>
              </a:lnSpc>
              <a:spcBef>
                <a:spcPts val="480"/>
              </a:spcBef>
              <a:spcAft>
                <a:spcPts val="0"/>
              </a:spcAft>
              <a:buSzPts val="1920"/>
              <a:buChar char="●"/>
            </a:pPr>
            <a:r>
              <a:rPr lang="en-US" sz="2400"/>
              <a:t>Objekat može biti:</a:t>
            </a:r>
            <a:endParaRPr/>
          </a:p>
          <a:p>
            <a:pPr marL="742950" lvl="1" indent="-285750" algn="l" rtl="0">
              <a:lnSpc>
                <a:spcPct val="100000"/>
              </a:lnSpc>
              <a:spcBef>
                <a:spcPts val="480"/>
              </a:spcBef>
              <a:spcAft>
                <a:spcPts val="0"/>
              </a:spcAft>
              <a:buSzPts val="1920"/>
              <a:buChar char="●"/>
            </a:pPr>
            <a:r>
              <a:rPr lang="en-US" sz="2400"/>
              <a:t>Mutable - ako vrednost može da mu se izmeni (primer lista)</a:t>
            </a:r>
            <a:endParaRPr/>
          </a:p>
          <a:p>
            <a:pPr marL="742950" lvl="1" indent="-285750" algn="l" rtl="0">
              <a:lnSpc>
                <a:spcPct val="100000"/>
              </a:lnSpc>
              <a:spcBef>
                <a:spcPts val="480"/>
              </a:spcBef>
              <a:spcAft>
                <a:spcPts val="0"/>
              </a:spcAft>
              <a:buSzPts val="1920"/>
              <a:buChar char="●"/>
            </a:pPr>
            <a:r>
              <a:rPr lang="en-US" sz="2400"/>
              <a:t>Immutable - ako ne može da se menja (primer string)</a:t>
            </a:r>
            <a:endParaRPr/>
          </a:p>
          <a:p>
            <a:pPr marL="342900" lvl="0" indent="-342900" algn="l" rtl="0">
              <a:lnSpc>
                <a:spcPct val="100000"/>
              </a:lnSpc>
              <a:spcBef>
                <a:spcPts val="480"/>
              </a:spcBef>
              <a:spcAft>
                <a:spcPts val="0"/>
              </a:spcAft>
              <a:buSzPts val="1920"/>
              <a:buNone/>
            </a:pPr>
            <a:endParaRPr sz="2400"/>
          </a:p>
          <a:p>
            <a:pPr marL="342900" lvl="0" indent="-21082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63" name="Google Shape;263;p21"/>
          <p:cNvSpPr txBox="1">
            <a:spLocks noGrp="1"/>
          </p:cNvSpPr>
          <p:nvPr>
            <p:ph type="body" idx="1"/>
          </p:nvPr>
        </p:nvSpPr>
        <p:spPr>
          <a:xfrm>
            <a:off x="539552" y="1340768"/>
            <a:ext cx="7992888"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Identitet i tip objekta</a:t>
            </a:r>
            <a:endParaRPr b="1"/>
          </a:p>
          <a:p>
            <a:pPr marL="342900" lvl="0" indent="-342900" algn="l" rtl="0">
              <a:lnSpc>
                <a:spcPct val="100000"/>
              </a:lnSpc>
              <a:spcBef>
                <a:spcPts val="480"/>
              </a:spcBef>
              <a:spcAft>
                <a:spcPts val="0"/>
              </a:spcAft>
              <a:buSzPts val="1920"/>
              <a:buChar char="●"/>
            </a:pPr>
            <a:r>
              <a:rPr lang="en-US" sz="2400"/>
              <a:t>Ključne reči:</a:t>
            </a:r>
            <a:endParaRPr/>
          </a:p>
          <a:p>
            <a:pPr marL="742950" lvl="1" indent="-285750" algn="l" rtl="0">
              <a:lnSpc>
                <a:spcPct val="100000"/>
              </a:lnSpc>
              <a:spcBef>
                <a:spcPts val="480"/>
              </a:spcBef>
              <a:spcAft>
                <a:spcPts val="0"/>
              </a:spcAft>
              <a:buSzPts val="1920"/>
              <a:buChar char="●"/>
            </a:pPr>
            <a:r>
              <a:rPr lang="en-US" sz="2400" i="1"/>
              <a:t>id() </a:t>
            </a:r>
            <a:r>
              <a:rPr lang="en-US" sz="2400"/>
              <a:t>- identitet objekta, memorijska lokacija</a:t>
            </a:r>
            <a:endParaRPr sz="2400"/>
          </a:p>
          <a:p>
            <a:pPr marL="742950" lvl="1" indent="-285750" algn="l" rtl="0">
              <a:lnSpc>
                <a:spcPct val="100000"/>
              </a:lnSpc>
              <a:spcBef>
                <a:spcPts val="480"/>
              </a:spcBef>
              <a:spcAft>
                <a:spcPts val="0"/>
              </a:spcAft>
              <a:buSzPts val="1920"/>
              <a:buChar char="●"/>
            </a:pPr>
            <a:r>
              <a:rPr lang="en-US" sz="2400" i="1"/>
              <a:t>is</a:t>
            </a:r>
            <a:r>
              <a:rPr lang="en-US" sz="2400"/>
              <a:t> - da li su dva objekta u stvari isti objekat?</a:t>
            </a:r>
            <a:endParaRPr/>
          </a:p>
          <a:p>
            <a:pPr marL="742950" lvl="1" indent="-285750" algn="l" rtl="0">
              <a:lnSpc>
                <a:spcPct val="100000"/>
              </a:lnSpc>
              <a:spcBef>
                <a:spcPts val="480"/>
              </a:spcBef>
              <a:spcAft>
                <a:spcPts val="0"/>
              </a:spcAft>
              <a:buSzPts val="1920"/>
              <a:buChar char="●"/>
            </a:pPr>
            <a:r>
              <a:rPr lang="en-US" sz="2400" i="1"/>
              <a:t>type() </a:t>
            </a:r>
            <a:r>
              <a:rPr lang="en-US" sz="2400"/>
              <a:t>- tip objekta</a:t>
            </a:r>
            <a:endParaRPr sz="2400"/>
          </a:p>
          <a:p>
            <a:pPr marL="342900" lvl="0" indent="-342900" algn="l" rtl="0">
              <a:lnSpc>
                <a:spcPct val="100000"/>
              </a:lnSpc>
              <a:spcBef>
                <a:spcPts val="480"/>
              </a:spcBef>
              <a:spcAft>
                <a:spcPts val="0"/>
              </a:spcAft>
              <a:buSzPts val="1920"/>
              <a:buChar char="●"/>
            </a:pPr>
            <a:r>
              <a:rPr lang="en-US" sz="2400"/>
              <a:t>Primer poredjenja objekata:</a:t>
            </a: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264" name="Google Shape;264;p21"/>
          <p:cNvSpPr/>
          <p:nvPr/>
        </p:nvSpPr>
        <p:spPr>
          <a:xfrm>
            <a:off x="633099" y="4175975"/>
            <a:ext cx="7514700" cy="22467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33B3"/>
              </a:buClr>
              <a:buSzPts val="2000"/>
              <a:buFont typeface="Arial"/>
              <a:buNone/>
            </a:pPr>
            <a:r>
              <a:rPr lang="en-US" sz="2000" b="0" i="0" u="none" strike="noStrike" cap="none">
                <a:solidFill>
                  <a:srgbClr val="0033B3"/>
                </a:solidFill>
                <a:latin typeface="JetBrains Mono"/>
                <a:ea typeface="JetBrains Mono"/>
                <a:cs typeface="JetBrains Mono"/>
                <a:sym typeface="JetBrains Mono"/>
              </a:rPr>
              <a:t>if </a:t>
            </a:r>
            <a:r>
              <a:rPr lang="en-US" sz="2000" b="0" i="0" u="none" strike="noStrike" cap="none">
                <a:solidFill>
                  <a:srgbClr val="080808"/>
                </a:solidFill>
                <a:latin typeface="JetBrains Mono"/>
                <a:ea typeface="JetBrains Mono"/>
                <a:cs typeface="JetBrains Mono"/>
                <a:sym typeface="JetBrains Mono"/>
              </a:rPr>
              <a:t>a </a:t>
            </a:r>
            <a:r>
              <a:rPr lang="en-US" sz="2000" b="0" i="0" u="none" strike="noStrike" cap="none">
                <a:solidFill>
                  <a:srgbClr val="0033B3"/>
                </a:solidFill>
                <a:latin typeface="JetBrains Mono"/>
                <a:ea typeface="JetBrains Mono"/>
                <a:cs typeface="JetBrains Mono"/>
                <a:sym typeface="JetBrains Mono"/>
              </a:rPr>
              <a:t>is </a:t>
            </a:r>
            <a:r>
              <a:rPr lang="en-US" sz="2000" b="0" i="0" u="none" strike="noStrike" cap="none">
                <a:solidFill>
                  <a:srgbClr val="080808"/>
                </a:solidFill>
                <a:latin typeface="JetBrains Mono"/>
                <a:ea typeface="JetBrains Mono"/>
                <a:cs typeface="JetBrains Mono"/>
                <a:sym typeface="JetBrains Mono"/>
              </a:rPr>
              <a:t>b:</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   </a:t>
            </a: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"a i b imaju isti identitet"</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33B3"/>
                </a:solidFill>
                <a:latin typeface="JetBrains Mono"/>
                <a:ea typeface="JetBrains Mono"/>
                <a:cs typeface="JetBrains Mono"/>
                <a:sym typeface="JetBrains Mono"/>
              </a:rPr>
              <a:t>if </a:t>
            </a:r>
            <a:r>
              <a:rPr lang="en-US" sz="2000" b="0" i="0" u="none" strike="noStrike" cap="none">
                <a:solidFill>
                  <a:srgbClr val="080808"/>
                </a:solidFill>
                <a:latin typeface="JetBrains Mono"/>
                <a:ea typeface="JetBrains Mono"/>
                <a:cs typeface="JetBrains Mono"/>
                <a:sym typeface="JetBrains Mono"/>
              </a:rPr>
              <a:t>a == b:</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   </a:t>
            </a: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"a i b imaju istu vrednost"</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33B3"/>
                </a:solidFill>
                <a:latin typeface="JetBrains Mono"/>
                <a:ea typeface="JetBrains Mono"/>
                <a:cs typeface="JetBrains Mono"/>
                <a:sym typeface="JetBrains Mono"/>
              </a:rPr>
              <a:t>if </a:t>
            </a:r>
            <a:r>
              <a:rPr lang="en-US" sz="2000" b="0" i="0" u="none" strike="noStrike" cap="none">
                <a:solidFill>
                  <a:srgbClr val="000080"/>
                </a:solidFill>
                <a:latin typeface="JetBrains Mono"/>
                <a:ea typeface="JetBrains Mono"/>
                <a:cs typeface="JetBrains Mono"/>
                <a:sym typeface="JetBrains Mono"/>
              </a:rPr>
              <a:t>type</a:t>
            </a:r>
            <a:r>
              <a:rPr lang="en-US" sz="2000" b="0" i="0" u="none" strike="noStrike" cap="none">
                <a:solidFill>
                  <a:srgbClr val="080808"/>
                </a:solidFill>
                <a:latin typeface="JetBrains Mono"/>
                <a:ea typeface="JetBrains Mono"/>
                <a:cs typeface="JetBrains Mono"/>
                <a:sym typeface="JetBrains Mono"/>
              </a:rPr>
              <a:t>(a) </a:t>
            </a:r>
            <a:r>
              <a:rPr lang="en-US" sz="2000" b="0" i="0" u="none" strike="noStrike" cap="none">
                <a:solidFill>
                  <a:srgbClr val="0033B3"/>
                </a:solidFill>
                <a:latin typeface="JetBrains Mono"/>
                <a:ea typeface="JetBrains Mono"/>
                <a:cs typeface="JetBrains Mono"/>
                <a:sym typeface="JetBrains Mono"/>
              </a:rPr>
              <a:t>is </a:t>
            </a:r>
            <a:r>
              <a:rPr lang="en-US" sz="2000" b="0" i="0" u="none" strike="noStrike" cap="none">
                <a:solidFill>
                  <a:srgbClr val="000080"/>
                </a:solidFill>
                <a:latin typeface="JetBrains Mono"/>
                <a:ea typeface="JetBrains Mono"/>
                <a:cs typeface="JetBrains Mono"/>
                <a:sym typeface="JetBrains Mono"/>
              </a:rPr>
              <a:t>type</a:t>
            </a:r>
            <a:r>
              <a:rPr lang="en-US" sz="2000" b="0" i="0" u="none" strike="noStrike" cap="none">
                <a:solidFill>
                  <a:srgbClr val="080808"/>
                </a:solidFill>
                <a:latin typeface="JetBrains Mono"/>
                <a:ea typeface="JetBrains Mono"/>
                <a:cs typeface="JetBrains Mono"/>
                <a:sym typeface="JetBrains Mono"/>
              </a:rPr>
              <a:t>(b):</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   </a:t>
            </a: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"a i b su istog tipa"</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70" name="Google Shape;270;p22"/>
          <p:cNvSpPr txBox="1">
            <a:spLocks noGrp="1"/>
          </p:cNvSpPr>
          <p:nvPr>
            <p:ph type="body" idx="1"/>
          </p:nvPr>
        </p:nvSpPr>
        <p:spPr>
          <a:xfrm>
            <a:off x="539552" y="1340768"/>
            <a:ext cx="7992888"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Reference i garbage collection</a:t>
            </a:r>
            <a:endParaRPr/>
          </a:p>
          <a:p>
            <a:pPr marL="342900" lvl="0" indent="-342900" algn="l" rtl="0">
              <a:lnSpc>
                <a:spcPct val="100000"/>
              </a:lnSpc>
              <a:spcBef>
                <a:spcPts val="480"/>
              </a:spcBef>
              <a:spcAft>
                <a:spcPts val="0"/>
              </a:spcAft>
              <a:buSzPts val="1920"/>
              <a:buChar char="●"/>
            </a:pPr>
            <a:r>
              <a:rPr lang="en-US" sz="2400"/>
              <a:t>Za svaki objekat se održava lista referenci </a:t>
            </a:r>
            <a:endParaRPr/>
          </a:p>
          <a:p>
            <a:pPr marL="342900" lvl="0" indent="-342900" algn="l" rtl="0">
              <a:lnSpc>
                <a:spcPct val="100000"/>
              </a:lnSpc>
              <a:spcBef>
                <a:spcPts val="480"/>
              </a:spcBef>
              <a:spcAft>
                <a:spcPts val="0"/>
              </a:spcAft>
              <a:buSzPts val="1920"/>
              <a:buChar char="●"/>
            </a:pPr>
            <a:r>
              <a:rPr lang="en-US" sz="2400"/>
              <a:t>Broj referenci se inkrementira dodeljivanjem objekta novoj promenljivoj ili dodavanjem u kolekciju. </a:t>
            </a:r>
            <a:endParaRPr/>
          </a:p>
          <a:p>
            <a:pPr marL="342900" lvl="0" indent="-342900" algn="l" rtl="0">
              <a:lnSpc>
                <a:spcPct val="100000"/>
              </a:lnSpc>
              <a:spcBef>
                <a:spcPts val="480"/>
              </a:spcBef>
              <a:spcAft>
                <a:spcPts val="0"/>
              </a:spcAft>
              <a:buSzPts val="1920"/>
              <a:buChar char="●"/>
            </a:pPr>
            <a:r>
              <a:rPr lang="en-US" sz="2400"/>
              <a:t>Smanjuje se kada promenljiva izadje iz opsega ili joj se dodeli drugi objekat.</a:t>
            </a:r>
            <a:endParaRPr/>
          </a:p>
          <a:p>
            <a:pPr marL="342900" lvl="0" indent="-342900" algn="l" rtl="0">
              <a:lnSpc>
                <a:spcPct val="100000"/>
              </a:lnSpc>
              <a:spcBef>
                <a:spcPts val="480"/>
              </a:spcBef>
              <a:spcAft>
                <a:spcPts val="0"/>
              </a:spcAft>
              <a:buSzPts val="1920"/>
              <a:buChar char="●"/>
            </a:pPr>
            <a:r>
              <a:rPr lang="en-US" sz="2400"/>
              <a:t>Memorija objekta biva oslobodjena (garbage collection) nakon sto broj referenci padne na nulu. </a:t>
            </a: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271" name="Google Shape;271;p22"/>
          <p:cNvSpPr txBox="1"/>
          <p:nvPr/>
        </p:nvSpPr>
        <p:spPr>
          <a:xfrm>
            <a:off x="1115616" y="4797152"/>
            <a:ext cx="597666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37 #novi objekat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b = a # povecava broj referenci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 = []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c.append(b) # povecava broj referenci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b = 4 # smanjuje broj referenci na vrednost 37</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Popularnost programskih jezika I</a:t>
            </a:r>
            <a:endParaRPr/>
          </a:p>
        </p:txBody>
      </p:sp>
      <p:pic>
        <p:nvPicPr>
          <p:cNvPr id="153" name="Google Shape;153;p2"/>
          <p:cNvPicPr preferRelativeResize="0">
            <a:picLocks noGrp="1"/>
          </p:cNvPicPr>
          <p:nvPr>
            <p:ph type="body" idx="1"/>
          </p:nvPr>
        </p:nvPicPr>
        <p:blipFill rotWithShape="1">
          <a:blip r:embed="rId3">
            <a:alphaModFix/>
          </a:blip>
          <a:srcRect/>
          <a:stretch/>
        </p:blipFill>
        <p:spPr>
          <a:xfrm>
            <a:off x="1168688" y="1600200"/>
            <a:ext cx="6806624" cy="4525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77" name="Google Shape;277;p23"/>
          <p:cNvSpPr txBox="1">
            <a:spLocks noGrp="1"/>
          </p:cNvSpPr>
          <p:nvPr>
            <p:ph type="body" idx="1"/>
          </p:nvPr>
        </p:nvSpPr>
        <p:spPr>
          <a:xfrm>
            <a:off x="755576" y="1772816"/>
            <a:ext cx="7488832" cy="403244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a:t>Reference i kopije</a:t>
            </a:r>
            <a:endParaRPr sz="2400" b="1"/>
          </a:p>
          <a:p>
            <a:pPr marL="342900" lvl="0" indent="-342900" algn="l" rtl="0">
              <a:lnSpc>
                <a:spcPct val="100000"/>
              </a:lnSpc>
              <a:spcBef>
                <a:spcPts val="440"/>
              </a:spcBef>
              <a:spcAft>
                <a:spcPts val="0"/>
              </a:spcAft>
              <a:buSzPts val="1760"/>
              <a:buChar char="●"/>
            </a:pPr>
            <a:r>
              <a:rPr lang="en-US" sz="2200"/>
              <a:t>Pri dodeli vrednosti, prave se nove reference.</a:t>
            </a:r>
            <a:endParaRPr sz="2200"/>
          </a:p>
          <a:p>
            <a:pPr marL="342900" lvl="0" indent="-342900" algn="l" rtl="0">
              <a:lnSpc>
                <a:spcPct val="100000"/>
              </a:lnSpc>
              <a:spcBef>
                <a:spcPts val="440"/>
              </a:spcBef>
              <a:spcAft>
                <a:spcPts val="0"/>
              </a:spcAft>
              <a:buSzPts val="1760"/>
              <a:buNone/>
            </a:pPr>
            <a:endParaRPr sz="2200"/>
          </a:p>
          <a:p>
            <a:pPr marL="342900" lvl="0" indent="-342900" algn="l" rtl="0">
              <a:lnSpc>
                <a:spcPct val="100000"/>
              </a:lnSpc>
              <a:spcBef>
                <a:spcPts val="440"/>
              </a:spcBef>
              <a:spcAft>
                <a:spcPts val="0"/>
              </a:spcAft>
              <a:buSzPts val="1760"/>
              <a:buChar char="●"/>
            </a:pPr>
            <a:r>
              <a:rPr lang="en-US" sz="2200"/>
              <a:t>Za immutable objekte pravi se kopija. </a:t>
            </a:r>
            <a:endParaRPr sz="2200"/>
          </a:p>
          <a:p>
            <a:pPr marL="342900" lvl="0" indent="-342900" algn="l" rtl="0">
              <a:lnSpc>
                <a:spcPct val="100000"/>
              </a:lnSpc>
              <a:spcBef>
                <a:spcPts val="440"/>
              </a:spcBef>
              <a:spcAft>
                <a:spcPts val="0"/>
              </a:spcAft>
              <a:buSzPts val="1760"/>
              <a:buNone/>
            </a:pPr>
            <a:endParaRPr sz="2200"/>
          </a:p>
          <a:p>
            <a:pPr marL="342900" lvl="0" indent="-231140" algn="l" rtl="0">
              <a:lnSpc>
                <a:spcPct val="100000"/>
              </a:lnSpc>
              <a:spcBef>
                <a:spcPts val="440"/>
              </a:spcBef>
              <a:spcAft>
                <a:spcPts val="0"/>
              </a:spcAft>
              <a:buSzPts val="1760"/>
              <a:buNone/>
            </a:pPr>
            <a:endParaRPr sz="2200"/>
          </a:p>
          <a:p>
            <a:pPr marL="342900" lvl="0" indent="-231140" algn="l" rtl="0">
              <a:lnSpc>
                <a:spcPct val="100000"/>
              </a:lnSpc>
              <a:spcBef>
                <a:spcPts val="440"/>
              </a:spcBef>
              <a:spcAft>
                <a:spcPts val="0"/>
              </a:spcAft>
              <a:buSzPts val="1760"/>
              <a:buNone/>
            </a:pPr>
            <a:endParaRPr sz="2200"/>
          </a:p>
          <a:p>
            <a:pPr marL="342900" lvl="0" indent="-231140" algn="l" rtl="0">
              <a:lnSpc>
                <a:spcPct val="100000"/>
              </a:lnSpc>
              <a:spcBef>
                <a:spcPts val="440"/>
              </a:spcBef>
              <a:spcAft>
                <a:spcPts val="0"/>
              </a:spcAft>
              <a:buSzPts val="1760"/>
              <a:buNone/>
            </a:pPr>
            <a:endParaRPr sz="22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
        <p:nvSpPr>
          <p:cNvPr id="278" name="Google Shape;278;p23"/>
          <p:cNvSpPr txBox="1"/>
          <p:nvPr/>
        </p:nvSpPr>
        <p:spPr>
          <a:xfrm>
            <a:off x="1691680" y="2708920"/>
            <a:ext cx="5976664" cy="32316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a = b </a:t>
            </a:r>
            <a:endParaRPr sz="1500" b="0" i="0" u="none" strike="noStrike" cap="none">
              <a:solidFill>
                <a:schemeClr val="lt1"/>
              </a:solidFill>
              <a:latin typeface="Arial"/>
              <a:ea typeface="Arial"/>
              <a:cs typeface="Arial"/>
              <a:sym typeface="Arial"/>
            </a:endParaRPr>
          </a:p>
        </p:txBody>
      </p:sp>
      <p:sp>
        <p:nvSpPr>
          <p:cNvPr id="279" name="Google Shape;279;p23"/>
          <p:cNvSpPr/>
          <p:nvPr/>
        </p:nvSpPr>
        <p:spPr>
          <a:xfrm>
            <a:off x="1543899" y="3429000"/>
            <a:ext cx="2760247" cy="1631216"/>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80808"/>
              </a:buClr>
              <a:buSzPts val="2000"/>
              <a:buFont typeface="Arial"/>
              <a:buNone/>
            </a:pPr>
            <a:r>
              <a:rPr lang="en-US" sz="2000" b="0" i="0" u="none" strike="noStrike" cap="none">
                <a:solidFill>
                  <a:srgbClr val="080808"/>
                </a:solidFill>
                <a:latin typeface="JetBrains Mono"/>
                <a:ea typeface="JetBrains Mono"/>
                <a:cs typeface="JetBrains Mono"/>
                <a:sym typeface="JetBrains Mono"/>
              </a:rPr>
              <a:t>s = </a:t>
            </a:r>
            <a:r>
              <a:rPr lang="en-US" sz="2000" b="0" i="0" u="none" strike="noStrike" cap="none">
                <a:solidFill>
                  <a:srgbClr val="067D17"/>
                </a:solidFill>
                <a:latin typeface="JetBrains Mono"/>
                <a:ea typeface="JetBrains Mono"/>
                <a:cs typeface="JetBrains Mono"/>
                <a:sym typeface="JetBrains Mono"/>
              </a:rPr>
              <a:t>"qwerty"</a:t>
            </a:r>
            <a:br>
              <a:rPr lang="en-US" sz="2000" b="0" i="0" u="none" strike="noStrike" cap="none">
                <a:solidFill>
                  <a:srgbClr val="067D17"/>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s1 = s</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s = </a:t>
            </a:r>
            <a:r>
              <a:rPr lang="en-US" sz="2000" b="0" i="0" u="none" strike="noStrike" cap="none">
                <a:solidFill>
                  <a:srgbClr val="067D17"/>
                </a:solidFill>
                <a:latin typeface="JetBrains Mono"/>
                <a:ea typeface="JetBrains Mono"/>
                <a:cs typeface="JetBrains Mono"/>
                <a:sym typeface="JetBrains Mono"/>
              </a:rPr>
              <a:t>"abcde"</a:t>
            </a:r>
            <a:br>
              <a:rPr lang="en-US" sz="2000" b="0" i="0" u="none" strike="noStrike" cap="none">
                <a:solidFill>
                  <a:srgbClr val="067D17"/>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(s1)</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(s)</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85" name="Google Shape;285;p24"/>
          <p:cNvSpPr txBox="1">
            <a:spLocks noGrp="1"/>
          </p:cNvSpPr>
          <p:nvPr>
            <p:ph type="body" idx="1"/>
          </p:nvPr>
        </p:nvSpPr>
        <p:spPr>
          <a:xfrm>
            <a:off x="755576" y="1634836"/>
            <a:ext cx="8028206" cy="45304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a:t>Reference i kopije</a:t>
            </a:r>
            <a:endParaRPr sz="2200"/>
          </a:p>
          <a:p>
            <a:pPr marL="342900" lvl="0" indent="-342900" algn="l" rtl="0">
              <a:lnSpc>
                <a:spcPct val="100000"/>
              </a:lnSpc>
              <a:spcBef>
                <a:spcPts val="440"/>
              </a:spcBef>
              <a:spcAft>
                <a:spcPts val="0"/>
              </a:spcAft>
              <a:buSzPts val="1760"/>
              <a:buChar char="●"/>
            </a:pPr>
            <a:r>
              <a:rPr lang="en-US" sz="2200"/>
              <a:t>Za mutable objekte reference su ravnopravne. </a:t>
            </a:r>
            <a:endParaRPr sz="2200"/>
          </a:p>
          <a:p>
            <a:pPr marL="342900" lvl="0" indent="-231140" algn="l" rtl="0">
              <a:lnSpc>
                <a:spcPct val="100000"/>
              </a:lnSpc>
              <a:spcBef>
                <a:spcPts val="440"/>
              </a:spcBef>
              <a:spcAft>
                <a:spcPts val="0"/>
              </a:spcAft>
              <a:buSzPts val="1760"/>
              <a:buNone/>
            </a:pPr>
            <a:endParaRPr sz="2200"/>
          </a:p>
          <a:p>
            <a:pPr marL="342900" lvl="0" indent="-231140" algn="l" rtl="0">
              <a:lnSpc>
                <a:spcPct val="100000"/>
              </a:lnSpc>
              <a:spcBef>
                <a:spcPts val="440"/>
              </a:spcBef>
              <a:spcAft>
                <a:spcPts val="0"/>
              </a:spcAft>
              <a:buSzPts val="1760"/>
              <a:buNone/>
            </a:pPr>
            <a:endParaRPr sz="2200"/>
          </a:p>
          <a:p>
            <a:pPr marL="342900" lvl="0" indent="-231140" algn="l" rtl="0">
              <a:lnSpc>
                <a:spcPct val="100000"/>
              </a:lnSpc>
              <a:spcBef>
                <a:spcPts val="440"/>
              </a:spcBef>
              <a:spcAft>
                <a:spcPts val="0"/>
              </a:spcAft>
              <a:buSzPts val="1760"/>
              <a:buNone/>
            </a:pPr>
            <a:endParaRPr sz="2200"/>
          </a:p>
          <a:p>
            <a:pPr marL="342900" lvl="0" indent="-231140" algn="l" rtl="0">
              <a:lnSpc>
                <a:spcPct val="100000"/>
              </a:lnSpc>
              <a:spcBef>
                <a:spcPts val="440"/>
              </a:spcBef>
              <a:spcAft>
                <a:spcPts val="0"/>
              </a:spcAft>
              <a:buSzPts val="1760"/>
              <a:buNone/>
            </a:pPr>
            <a:endParaRPr sz="2200"/>
          </a:p>
          <a:p>
            <a:pPr marL="342900" lvl="0" indent="-231140" algn="l" rtl="0">
              <a:lnSpc>
                <a:spcPct val="100000"/>
              </a:lnSpc>
              <a:spcBef>
                <a:spcPts val="440"/>
              </a:spcBef>
              <a:spcAft>
                <a:spcPts val="0"/>
              </a:spcAft>
              <a:buSzPts val="1760"/>
              <a:buNone/>
            </a:pPr>
            <a:endParaRPr sz="2200"/>
          </a:p>
          <a:p>
            <a:pPr marL="342900" lvl="0" indent="-342900" algn="l" rtl="0">
              <a:lnSpc>
                <a:spcPct val="100000"/>
              </a:lnSpc>
              <a:spcBef>
                <a:spcPts val="440"/>
              </a:spcBef>
              <a:spcAft>
                <a:spcPts val="0"/>
              </a:spcAft>
              <a:buSzPts val="1760"/>
              <a:buChar char="●"/>
            </a:pPr>
            <a:r>
              <a:rPr lang="en-US" sz="2200"/>
              <a:t>Kopija mutable objekta (shallow copy – postoji i deep copy):</a:t>
            </a:r>
            <a:endParaRPr sz="2200"/>
          </a:p>
          <a:p>
            <a:pPr marL="342900" lvl="0" indent="-231140" algn="l" rtl="0">
              <a:lnSpc>
                <a:spcPct val="100000"/>
              </a:lnSpc>
              <a:spcBef>
                <a:spcPts val="440"/>
              </a:spcBef>
              <a:spcAft>
                <a:spcPts val="0"/>
              </a:spcAft>
              <a:buSzPts val="1760"/>
              <a:buNone/>
            </a:pPr>
            <a:endParaRPr sz="22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
        <p:nvSpPr>
          <p:cNvPr id="286" name="Google Shape;286;p24"/>
          <p:cNvSpPr/>
          <p:nvPr/>
        </p:nvSpPr>
        <p:spPr>
          <a:xfrm>
            <a:off x="1170276" y="4960429"/>
            <a:ext cx="2872509" cy="1631216"/>
          </a:xfrm>
          <a:prstGeom prst="rect">
            <a:avLst/>
          </a:prstGeom>
          <a:solidFill>
            <a:srgbClr val="FFFFFF"/>
          </a:solidFill>
          <a:ln w="9525" cap="flat" cmpd="sng">
            <a:solidFill>
              <a:srgbClr val="205867"/>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80808"/>
              </a:buClr>
              <a:buSzPts val="2000"/>
              <a:buFont typeface="Arial"/>
              <a:buNone/>
            </a:pPr>
            <a:r>
              <a:rPr lang="en-US" sz="2000" b="0" i="0" u="none" strike="noStrike" cap="none">
                <a:solidFill>
                  <a:srgbClr val="080808"/>
                </a:solidFill>
                <a:latin typeface="JetBrains Mono"/>
                <a:ea typeface="JetBrains Mono"/>
                <a:cs typeface="JetBrains Mono"/>
                <a:sym typeface="JetBrains Mono"/>
              </a:rPr>
              <a:t>a = [</a:t>
            </a:r>
            <a:r>
              <a:rPr lang="en-US" sz="2000" b="0" i="0" u="none" strike="noStrike" cap="none">
                <a:solidFill>
                  <a:srgbClr val="1750EB"/>
                </a:solidFill>
                <a:latin typeface="JetBrains Mono"/>
                <a:ea typeface="JetBrains Mono"/>
                <a:cs typeface="JetBrains Mono"/>
                <a:sym typeface="JetBrains Mono"/>
              </a:rPr>
              <a:t>1</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2</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3</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4</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5</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6</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b = </a:t>
            </a:r>
            <a:r>
              <a:rPr lang="en-US" sz="2000" b="0" i="0" u="none" strike="noStrike" cap="none">
                <a:solidFill>
                  <a:srgbClr val="000080"/>
                </a:solidFill>
                <a:latin typeface="JetBrains Mono"/>
                <a:ea typeface="JetBrains Mono"/>
                <a:cs typeface="JetBrains Mono"/>
                <a:sym typeface="JetBrains Mono"/>
              </a:rPr>
              <a:t>list</a:t>
            </a:r>
            <a:r>
              <a:rPr lang="en-US" sz="2000" b="0" i="0" u="none" strike="noStrike" cap="none">
                <a:solidFill>
                  <a:srgbClr val="080808"/>
                </a:solidFill>
                <a:latin typeface="JetBrains Mono"/>
                <a:ea typeface="JetBrains Mono"/>
                <a:cs typeface="JetBrains Mono"/>
                <a:sym typeface="JetBrains Mono"/>
              </a:rPr>
              <a:t>(a)</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b[</a:t>
            </a:r>
            <a:r>
              <a:rPr lang="en-US" sz="2000" b="0" i="0" u="none" strike="noStrike" cap="none">
                <a:solidFill>
                  <a:srgbClr val="1750EB"/>
                </a:solidFill>
                <a:latin typeface="JetBrains Mono"/>
                <a:ea typeface="JetBrains Mono"/>
                <a:cs typeface="JetBrains Mono"/>
                <a:sym typeface="JetBrains Mono"/>
              </a:rPr>
              <a:t>4</a:t>
            </a:r>
            <a:r>
              <a:rPr lang="en-US" sz="2000" b="0" i="0" u="none" strike="noStrike" cap="none">
                <a:solidFill>
                  <a:srgbClr val="080808"/>
                </a:solidFill>
                <a:latin typeface="JetBrains Mono"/>
                <a:ea typeface="JetBrains Mono"/>
                <a:cs typeface="JetBrains Mono"/>
                <a:sym typeface="JetBrains Mono"/>
              </a:rPr>
              <a:t>] = </a:t>
            </a:r>
            <a:r>
              <a:rPr lang="en-US" sz="2000" b="0" i="0" u="none" strike="noStrike" cap="none">
                <a:solidFill>
                  <a:srgbClr val="1750EB"/>
                </a:solidFill>
                <a:latin typeface="JetBrains Mono"/>
                <a:ea typeface="JetBrains Mono"/>
                <a:cs typeface="JetBrains Mono"/>
                <a:sym typeface="JetBrains Mono"/>
              </a:rPr>
              <a:t>1000</a:t>
            </a:r>
            <a:br>
              <a:rPr lang="en-US" sz="2000" b="0" i="0" u="none" strike="noStrike" cap="none">
                <a:solidFill>
                  <a:srgbClr val="1750EB"/>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(b)</a:t>
            </a:r>
            <a:endParaRPr sz="2000" b="0" i="0" u="none" strike="noStrike" cap="none">
              <a:solidFill>
                <a:schemeClr val="dk1"/>
              </a:solidFill>
              <a:latin typeface="Arial"/>
              <a:ea typeface="Arial"/>
              <a:cs typeface="Arial"/>
              <a:sym typeface="Arial"/>
            </a:endParaRPr>
          </a:p>
        </p:txBody>
      </p:sp>
      <p:sp>
        <p:nvSpPr>
          <p:cNvPr id="287" name="Google Shape;287;p24"/>
          <p:cNvSpPr/>
          <p:nvPr/>
        </p:nvSpPr>
        <p:spPr>
          <a:xfrm>
            <a:off x="1171653" y="2613400"/>
            <a:ext cx="4052400" cy="16311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80808"/>
              </a:buClr>
              <a:buSzPts val="2000"/>
              <a:buFont typeface="Arial"/>
              <a:buNone/>
            </a:pPr>
            <a:r>
              <a:rPr lang="en-US" sz="2000" b="0" i="0" u="none" strike="noStrike" cap="none">
                <a:solidFill>
                  <a:srgbClr val="080808"/>
                </a:solidFill>
                <a:latin typeface="JetBrains Mono"/>
                <a:ea typeface="JetBrains Mono"/>
                <a:cs typeface="JetBrains Mono"/>
                <a:sym typeface="JetBrains Mono"/>
              </a:rPr>
              <a:t>a = [</a:t>
            </a:r>
            <a:r>
              <a:rPr lang="en-US" sz="2000" b="0" i="0" u="none" strike="noStrike" cap="none">
                <a:solidFill>
                  <a:srgbClr val="1750EB"/>
                </a:solidFill>
                <a:latin typeface="JetBrains Mono"/>
                <a:ea typeface="JetBrains Mono"/>
                <a:cs typeface="JetBrains Mono"/>
                <a:sym typeface="JetBrains Mono"/>
              </a:rPr>
              <a:t>1</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2</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3</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4</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5</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6</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b = a</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b[</a:t>
            </a:r>
            <a:r>
              <a:rPr lang="en-US" sz="2000" b="0" i="0" u="none" strike="noStrike" cap="none">
                <a:solidFill>
                  <a:srgbClr val="1750EB"/>
                </a:solidFill>
                <a:latin typeface="JetBrains Mono"/>
                <a:ea typeface="JetBrains Mono"/>
                <a:cs typeface="JetBrains Mono"/>
                <a:sym typeface="JetBrains Mono"/>
              </a:rPr>
              <a:t>4</a:t>
            </a:r>
            <a:r>
              <a:rPr lang="en-US" sz="2000" b="0" i="0" u="none" strike="noStrike" cap="none">
                <a:solidFill>
                  <a:srgbClr val="080808"/>
                </a:solidFill>
                <a:latin typeface="JetBrains Mono"/>
                <a:ea typeface="JetBrains Mono"/>
                <a:cs typeface="JetBrains Mono"/>
                <a:sym typeface="JetBrains Mono"/>
              </a:rPr>
              <a:t>] = </a:t>
            </a:r>
            <a:r>
              <a:rPr lang="en-US" sz="2000" b="0" i="0" u="none" strike="noStrike" cap="none">
                <a:solidFill>
                  <a:srgbClr val="1750EB"/>
                </a:solidFill>
                <a:latin typeface="JetBrains Mono"/>
                <a:ea typeface="JetBrains Mono"/>
                <a:cs typeface="JetBrains Mono"/>
                <a:sym typeface="JetBrains Mono"/>
              </a:rPr>
              <a:t>1000</a:t>
            </a:r>
            <a:br>
              <a:rPr lang="en-US" sz="2000" b="0" i="0" u="none" strike="noStrike" cap="none">
                <a:solidFill>
                  <a:srgbClr val="1750EB"/>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(b)</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93" name="Google Shape;293;p25"/>
          <p:cNvSpPr txBox="1">
            <a:spLocks noGrp="1"/>
          </p:cNvSpPr>
          <p:nvPr>
            <p:ph type="body" idx="1"/>
          </p:nvPr>
        </p:nvSpPr>
        <p:spPr>
          <a:xfrm>
            <a:off x="539552" y="1412776"/>
            <a:ext cx="7992888" cy="424847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First class objekti</a:t>
            </a:r>
            <a:endParaRPr b="1"/>
          </a:p>
          <a:p>
            <a:pPr marL="342900" lvl="0" indent="-342900" algn="l" rtl="0">
              <a:lnSpc>
                <a:spcPct val="100000"/>
              </a:lnSpc>
              <a:spcBef>
                <a:spcPts val="480"/>
              </a:spcBef>
              <a:spcAft>
                <a:spcPts val="0"/>
              </a:spcAft>
              <a:buSzPts val="1920"/>
              <a:buChar char="●"/>
            </a:pPr>
            <a:r>
              <a:rPr lang="en-US" sz="2400"/>
              <a:t>Svi objekti u Pythonu su "gradjani prve klase" </a:t>
            </a:r>
            <a:endParaRPr/>
          </a:p>
          <a:p>
            <a:pPr marL="342900" lvl="0" indent="-342900" algn="l" rtl="0">
              <a:lnSpc>
                <a:spcPct val="100000"/>
              </a:lnSpc>
              <a:spcBef>
                <a:spcPts val="480"/>
              </a:spcBef>
              <a:spcAft>
                <a:spcPts val="0"/>
              </a:spcAft>
              <a:buSzPts val="1920"/>
              <a:buChar char="●"/>
            </a:pPr>
            <a:r>
              <a:rPr lang="en-US" sz="2400"/>
              <a:t>To znači da su svi objekti koji imaju identifikator jednakog statusa </a:t>
            </a:r>
            <a:endParaRPr/>
          </a:p>
          <a:p>
            <a:pPr marL="342900" lvl="0" indent="-342900" algn="l" rtl="0">
              <a:lnSpc>
                <a:spcPct val="100000"/>
              </a:lnSpc>
              <a:spcBef>
                <a:spcPts val="480"/>
              </a:spcBef>
              <a:spcAft>
                <a:spcPts val="0"/>
              </a:spcAft>
              <a:buSzPts val="1920"/>
              <a:buChar char="●"/>
            </a:pPr>
            <a:r>
              <a:rPr lang="en-US" sz="2400"/>
              <a:t>Jasnije na primeru: </a:t>
            </a:r>
            <a:endParaRPr/>
          </a:p>
          <a:p>
            <a:pPr marL="342900" lvl="0" indent="-342900" algn="l" rtl="0">
              <a:lnSpc>
                <a:spcPct val="100000"/>
              </a:lnSpc>
              <a:spcBef>
                <a:spcPts val="480"/>
              </a:spcBef>
              <a:spcAft>
                <a:spcPts val="0"/>
              </a:spcAft>
              <a:buSzPts val="1920"/>
              <a:buNone/>
            </a:pPr>
            <a:endParaRPr sz="2400"/>
          </a:p>
        </p:txBody>
      </p:sp>
      <p:sp>
        <p:nvSpPr>
          <p:cNvPr id="294" name="Google Shape;294;p25"/>
          <p:cNvSpPr/>
          <p:nvPr/>
        </p:nvSpPr>
        <p:spPr>
          <a:xfrm>
            <a:off x="655775" y="3760200"/>
            <a:ext cx="7920000" cy="16467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33B3"/>
              </a:buClr>
              <a:buSzPts val="2000"/>
              <a:buFont typeface="Arial"/>
              <a:buNone/>
            </a:pPr>
            <a:r>
              <a:rPr lang="en-US" sz="2000" b="0" i="0" u="none" strike="noStrike" cap="none">
                <a:solidFill>
                  <a:srgbClr val="0033B3"/>
                </a:solidFill>
                <a:latin typeface="JetBrains Mono"/>
                <a:ea typeface="JetBrains Mono"/>
                <a:cs typeface="JetBrains Mono"/>
                <a:sym typeface="JetBrains Mono"/>
              </a:rPr>
              <a:t>import </a:t>
            </a:r>
            <a:r>
              <a:rPr lang="en-US" sz="2000" b="0" i="0" u="none" strike="noStrike" cap="none">
                <a:solidFill>
                  <a:srgbClr val="080808"/>
                </a:solidFill>
                <a:latin typeface="JetBrains Mono"/>
                <a:ea typeface="JetBrains Mono"/>
                <a:cs typeface="JetBrains Mono"/>
                <a:sym typeface="JetBrains Mono"/>
              </a:rPr>
              <a:t>math</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l = [</a:t>
            </a:r>
            <a:r>
              <a:rPr lang="en-US" sz="2000" b="0" i="0" u="none" strike="noStrike" cap="none">
                <a:solidFill>
                  <a:srgbClr val="1750EB"/>
                </a:solidFill>
                <a:latin typeface="JetBrains Mono"/>
                <a:ea typeface="JetBrains Mono"/>
                <a:cs typeface="JetBrains Mono"/>
                <a:sym typeface="JetBrains Mono"/>
              </a:rPr>
              <a:t>1</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2</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3</a:t>
            </a:r>
            <a:r>
              <a:rPr lang="en-US" sz="2000" b="0" i="0" u="none" strike="noStrike" cap="none">
                <a:solidFill>
                  <a:srgbClr val="080808"/>
                </a:solidFill>
                <a:latin typeface="JetBrains Mono"/>
                <a:ea typeface="JetBrains Mono"/>
                <a:cs typeface="JetBrains Mono"/>
                <a:sym typeface="JetBrains Mono"/>
              </a:rPr>
              <a:t>,math, </a:t>
            </a:r>
            <a:r>
              <a:rPr lang="en-US" sz="2000" b="0" i="0" u="none" strike="noStrike" cap="none">
                <a:solidFill>
                  <a:srgbClr val="067D17"/>
                </a:solidFill>
                <a:latin typeface="JetBrains Mono"/>
                <a:ea typeface="JetBrains Mono"/>
                <a:cs typeface="JetBrains Mono"/>
                <a:sym typeface="JetBrains Mono"/>
              </a:rPr>
              <a:t>"qwerty"</a:t>
            </a:r>
            <a:r>
              <a:rPr lang="en-US" sz="2000" b="0" i="0" u="none" strike="noStrike" cap="none">
                <a:solidFill>
                  <a:srgbClr val="080808"/>
                </a:solidFill>
                <a:latin typeface="JetBrains Mono"/>
                <a:ea typeface="JetBrains Mono"/>
                <a:cs typeface="JetBrains Mono"/>
                <a:sym typeface="JetBrains Mono"/>
              </a:rPr>
              <a:t>, math.sqrt]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kvadratni_koren = l[</a:t>
            </a:r>
            <a:r>
              <a:rPr lang="en-US" sz="2000" b="0" i="0" u="none" strike="noStrike" cap="none">
                <a:solidFill>
                  <a:srgbClr val="1750EB"/>
                </a:solidFill>
                <a:latin typeface="JetBrains Mono"/>
                <a:ea typeface="JetBrains Mono"/>
                <a:cs typeface="JetBrains Mono"/>
                <a:sym typeface="JetBrains Mono"/>
              </a:rPr>
              <a:t>5</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(kvadratni_koren(</a:t>
            </a:r>
            <a:r>
              <a:rPr lang="en-US" sz="2000" b="0" i="0" u="none" strike="noStrike" cap="none">
                <a:solidFill>
                  <a:srgbClr val="1750EB"/>
                </a:solidFill>
                <a:latin typeface="JetBrains Mono"/>
                <a:ea typeface="JetBrains Mono"/>
                <a:cs typeface="JetBrains Mono"/>
                <a:sym typeface="JetBrains Mono"/>
              </a:rPr>
              <a:t>9</a:t>
            </a:r>
            <a:r>
              <a:rPr lang="en-US" sz="2000" b="0" i="0" u="none" strike="noStrike" cap="none">
                <a:solidFill>
                  <a:srgbClr val="080808"/>
                </a:solidFill>
                <a:latin typeface="JetBrains Mono"/>
                <a:ea typeface="JetBrains Mono"/>
                <a:cs typeface="JetBrains Mono"/>
                <a:sym typeface="JetBrains Mono"/>
              </a:rPr>
              <a:t>))</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00" name="Google Shape;300;p26"/>
          <p:cNvSpPr txBox="1">
            <a:spLocks noGrp="1"/>
          </p:cNvSpPr>
          <p:nvPr>
            <p:ph type="body" idx="1"/>
          </p:nvPr>
        </p:nvSpPr>
        <p:spPr>
          <a:xfrm>
            <a:off x="539552" y="2348880"/>
            <a:ext cx="7704856" cy="3417243"/>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560"/>
              <a:buNone/>
            </a:pPr>
            <a:r>
              <a:rPr lang="en-US" sz="3200" b="1">
                <a:latin typeface="Arial"/>
                <a:ea typeface="Arial"/>
                <a:cs typeface="Arial"/>
                <a:sym typeface="Arial"/>
              </a:rPr>
              <a:t>Operatori i izrazi:</a:t>
            </a:r>
            <a:endParaRPr/>
          </a:p>
          <a:p>
            <a:pPr marL="342900" lvl="0" indent="-342900" algn="ctr" rtl="0">
              <a:lnSpc>
                <a:spcPct val="100000"/>
              </a:lnSpc>
              <a:spcBef>
                <a:spcPts val="640"/>
              </a:spcBef>
              <a:spcAft>
                <a:spcPts val="0"/>
              </a:spcAft>
              <a:buSzPts val="2560"/>
              <a:buNone/>
            </a:pPr>
            <a:r>
              <a:rPr lang="en-US" sz="3200" b="1" i="1"/>
              <a:t>Operacije nad brojevima, sekvencama, stringovima                </a:t>
            </a:r>
            <a:endParaRPr sz="3200" b="1"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06" name="Google Shape;306;p27"/>
          <p:cNvSpPr txBox="1">
            <a:spLocks noGrp="1"/>
          </p:cNvSpPr>
          <p:nvPr>
            <p:ph type="body" idx="1"/>
          </p:nvPr>
        </p:nvSpPr>
        <p:spPr>
          <a:xfrm>
            <a:off x="539552" y="908720"/>
            <a:ext cx="8064896" cy="489654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Operacije</a:t>
            </a:r>
            <a:r>
              <a:rPr lang="en-US" b="1" dirty="0"/>
              <a:t> </a:t>
            </a:r>
            <a:r>
              <a:rPr lang="en-US" b="1" dirty="0" err="1"/>
              <a:t>nad</a:t>
            </a:r>
            <a:r>
              <a:rPr lang="en-US" b="1" dirty="0"/>
              <a:t> </a:t>
            </a:r>
            <a:r>
              <a:rPr lang="en-US" b="1" dirty="0" err="1"/>
              <a:t>brojevima</a:t>
            </a:r>
            <a:endParaRPr b="1" dirty="0"/>
          </a:p>
          <a:p>
            <a:pPr marL="342900" lvl="0" indent="-342900" algn="l" rtl="0">
              <a:lnSpc>
                <a:spcPct val="100000"/>
              </a:lnSpc>
              <a:spcBef>
                <a:spcPts val="480"/>
              </a:spcBef>
              <a:spcAft>
                <a:spcPts val="0"/>
              </a:spcAft>
              <a:buSzPts val="1920"/>
              <a:buChar char="●"/>
            </a:pPr>
            <a:r>
              <a:rPr lang="en-US" sz="2400" dirty="0" err="1"/>
              <a:t>Standardni</a:t>
            </a:r>
            <a:r>
              <a:rPr lang="en-US" sz="2400" dirty="0"/>
              <a:t> </a:t>
            </a:r>
            <a:r>
              <a:rPr lang="en-US" sz="2400" dirty="0" err="1"/>
              <a:t>operatori</a:t>
            </a:r>
            <a:r>
              <a:rPr lang="en-US" sz="2400" dirty="0"/>
              <a:t> se </a:t>
            </a:r>
            <a:r>
              <a:rPr lang="en-US" sz="2400" dirty="0" err="1"/>
              <a:t>ponašaju</a:t>
            </a:r>
            <a:r>
              <a:rPr lang="en-US" sz="2400" dirty="0"/>
              <a:t> </a:t>
            </a:r>
            <a:r>
              <a:rPr lang="en-US" sz="2400" dirty="0" err="1"/>
              <a:t>očekivano</a:t>
            </a:r>
            <a:r>
              <a:rPr lang="en-US" sz="2400" dirty="0"/>
              <a:t>:</a:t>
            </a:r>
            <a:endParaRPr dirty="0"/>
          </a:p>
          <a:p>
            <a:pPr marL="742950" lvl="1" indent="-285750" algn="l" rtl="0">
              <a:lnSpc>
                <a:spcPct val="100000"/>
              </a:lnSpc>
              <a:spcBef>
                <a:spcPts val="480"/>
              </a:spcBef>
              <a:spcAft>
                <a:spcPts val="0"/>
              </a:spcAft>
              <a:buSzPts val="1920"/>
              <a:buChar char="●"/>
            </a:pPr>
            <a:r>
              <a:rPr lang="en-US" sz="2400" i="1" dirty="0"/>
              <a:t>+, -, /, *, %</a:t>
            </a:r>
            <a:endParaRPr dirty="0"/>
          </a:p>
          <a:p>
            <a:pPr marL="342900" lvl="0" indent="-342900" algn="l" rtl="0">
              <a:lnSpc>
                <a:spcPct val="100000"/>
              </a:lnSpc>
              <a:spcBef>
                <a:spcPts val="480"/>
              </a:spcBef>
              <a:spcAft>
                <a:spcPts val="0"/>
              </a:spcAft>
              <a:buSzPts val="1920"/>
              <a:buChar char="●"/>
            </a:pPr>
            <a:r>
              <a:rPr lang="en-US" sz="2400" dirty="0"/>
              <a:t>"</a:t>
            </a:r>
            <a:r>
              <a:rPr lang="en-US" sz="2400" dirty="0" err="1"/>
              <a:t>Specijalni</a:t>
            </a:r>
            <a:r>
              <a:rPr lang="en-US" sz="2400" dirty="0"/>
              <a:t> </a:t>
            </a:r>
            <a:r>
              <a:rPr lang="en-US" sz="2400" dirty="0" err="1"/>
              <a:t>operatori</a:t>
            </a:r>
            <a:r>
              <a:rPr lang="en-US" sz="2400" dirty="0"/>
              <a:t>" u </a:t>
            </a:r>
            <a:r>
              <a:rPr lang="en-US" sz="2400" dirty="0" err="1"/>
              <a:t>Pythonu</a:t>
            </a:r>
            <a:r>
              <a:rPr lang="en-US" sz="2400" dirty="0"/>
              <a:t> </a:t>
            </a:r>
            <a:endParaRPr dirty="0"/>
          </a:p>
          <a:p>
            <a:pPr marL="742950" lvl="1" indent="-285750" algn="l" rtl="0">
              <a:lnSpc>
                <a:spcPct val="100000"/>
              </a:lnSpc>
              <a:spcBef>
                <a:spcPts val="480"/>
              </a:spcBef>
              <a:spcAft>
                <a:spcPts val="0"/>
              </a:spcAft>
              <a:buSzPts val="1920"/>
              <a:buChar char="●"/>
            </a:pPr>
            <a:r>
              <a:rPr lang="en-US" sz="2400" i="1" dirty="0"/>
              <a:t>//, **</a:t>
            </a:r>
            <a:endParaRPr dirty="0"/>
          </a:p>
          <a:p>
            <a:pPr marL="342900" lvl="0" indent="-342900" algn="l" rtl="0">
              <a:lnSpc>
                <a:spcPct val="100000"/>
              </a:lnSpc>
              <a:spcBef>
                <a:spcPts val="480"/>
              </a:spcBef>
              <a:spcAft>
                <a:spcPts val="0"/>
              </a:spcAft>
              <a:buSzPts val="1920"/>
              <a:buChar char="●"/>
            </a:pPr>
            <a:r>
              <a:rPr lang="en-US" sz="2400" dirty="0"/>
              <a:t>Bitwise </a:t>
            </a:r>
            <a:r>
              <a:rPr lang="en-US" sz="2400" dirty="0" err="1"/>
              <a:t>operatori</a:t>
            </a:r>
            <a:r>
              <a:rPr lang="en-US" sz="2400" dirty="0"/>
              <a:t> </a:t>
            </a:r>
            <a:endParaRPr dirty="0"/>
          </a:p>
          <a:p>
            <a:pPr marL="742950" lvl="1" indent="-285750" algn="l" rtl="0">
              <a:lnSpc>
                <a:spcPct val="100000"/>
              </a:lnSpc>
              <a:spcBef>
                <a:spcPts val="480"/>
              </a:spcBef>
              <a:spcAft>
                <a:spcPts val="0"/>
              </a:spcAft>
              <a:buSzPts val="1920"/>
              <a:buChar char="●"/>
            </a:pPr>
            <a:r>
              <a:rPr lang="en-US" sz="2400" i="1" dirty="0"/>
              <a:t>&lt;&lt;, &gt;&gt;, &amp;, |, ^, ~</a:t>
            </a:r>
            <a:endParaRPr dirty="0"/>
          </a:p>
          <a:p>
            <a:pPr marL="342900" lvl="0" indent="-342900" algn="l" rtl="0">
              <a:lnSpc>
                <a:spcPct val="100000"/>
              </a:lnSpc>
              <a:spcBef>
                <a:spcPts val="480"/>
              </a:spcBef>
              <a:spcAft>
                <a:spcPts val="0"/>
              </a:spcAft>
              <a:buSzPts val="1920"/>
              <a:buChar char="●"/>
            </a:pPr>
            <a:r>
              <a:rPr lang="en-US" sz="2400" dirty="0" err="1"/>
              <a:t>Obratiti</a:t>
            </a:r>
            <a:r>
              <a:rPr lang="en-US" sz="2400" dirty="0"/>
              <a:t> </a:t>
            </a:r>
            <a:r>
              <a:rPr lang="en-US" sz="2400" dirty="0" err="1"/>
              <a:t>pažnju</a:t>
            </a:r>
            <a:r>
              <a:rPr lang="en-US" sz="2400" dirty="0"/>
              <a:t> da </a:t>
            </a:r>
            <a:r>
              <a:rPr lang="en-US" sz="2400" dirty="0" err="1"/>
              <a:t>su</a:t>
            </a:r>
            <a:r>
              <a:rPr lang="en-US" sz="2400" dirty="0"/>
              <a:t> </a:t>
            </a:r>
            <a:r>
              <a:rPr lang="en-US" sz="2400" dirty="0" err="1"/>
              <a:t>integeri</a:t>
            </a:r>
            <a:r>
              <a:rPr lang="en-US" sz="2400" dirty="0"/>
              <a:t> u </a:t>
            </a:r>
            <a:r>
              <a:rPr lang="en-US" sz="2400" dirty="0" err="1"/>
              <a:t>pythonu</a:t>
            </a:r>
            <a:r>
              <a:rPr lang="en-US" sz="2400" dirty="0"/>
              <a:t> "</a:t>
            </a:r>
            <a:r>
              <a:rPr lang="en-US" sz="2400" dirty="0" err="1"/>
              <a:t>beskonačni</a:t>
            </a:r>
            <a:r>
              <a:rPr lang="en-US" sz="2400" dirty="0"/>
              <a:t>"</a:t>
            </a:r>
            <a:endParaRPr dirty="0"/>
          </a:p>
          <a:p>
            <a:pPr marL="342900" lvl="0" indent="-342900" algn="l" rtl="0">
              <a:lnSpc>
                <a:spcPct val="100000"/>
              </a:lnSpc>
              <a:spcBef>
                <a:spcPts val="480"/>
              </a:spcBef>
              <a:spcAft>
                <a:spcPts val="0"/>
              </a:spcAft>
              <a:buSzPts val="1920"/>
              <a:buChar char="●"/>
            </a:pPr>
            <a:r>
              <a:rPr lang="en-US" sz="2400" dirty="0" err="1"/>
              <a:t>Ako</a:t>
            </a:r>
            <a:r>
              <a:rPr lang="en-US" sz="2400" dirty="0"/>
              <a:t> je </a:t>
            </a:r>
            <a:r>
              <a:rPr lang="en-US" sz="2400" dirty="0" err="1"/>
              <a:t>potrebno</a:t>
            </a:r>
            <a:r>
              <a:rPr lang="en-US" sz="2400" dirty="0"/>
              <a:t> </a:t>
            </a:r>
            <a:r>
              <a:rPr lang="en-US" sz="2400" dirty="0" err="1"/>
              <a:t>rukovanje</a:t>
            </a:r>
            <a:r>
              <a:rPr lang="en-US" sz="2400" dirty="0"/>
              <a:t> "native" </a:t>
            </a:r>
            <a:r>
              <a:rPr lang="en-US" sz="2400" dirty="0" err="1"/>
              <a:t>vrednostima</a:t>
            </a:r>
            <a:r>
              <a:rPr lang="en-US" sz="2400" dirty="0"/>
              <a:t>, </a:t>
            </a:r>
            <a:r>
              <a:rPr lang="en-US" sz="2400" dirty="0" err="1"/>
              <a:t>koristiti</a:t>
            </a:r>
            <a:r>
              <a:rPr lang="en-US" sz="2400" dirty="0"/>
              <a:t> </a:t>
            </a:r>
            <a:r>
              <a:rPr lang="en-US" sz="2400" i="1" dirty="0"/>
              <a:t>struct </a:t>
            </a:r>
            <a:endParaRPr dirty="0"/>
          </a:p>
          <a:p>
            <a:pPr marL="342900" lvl="0" indent="-342900" algn="l" rtl="0">
              <a:lnSpc>
                <a:spcPct val="100000"/>
              </a:lnSpc>
              <a:spcBef>
                <a:spcPts val="480"/>
              </a:spcBef>
              <a:spcAft>
                <a:spcPts val="0"/>
              </a:spcAft>
              <a:buSzPts val="1920"/>
              <a:buChar char="●"/>
            </a:pPr>
            <a:r>
              <a:rPr lang="en-US" sz="2400" dirty="0" err="1"/>
              <a:t>Ugradjene</a:t>
            </a:r>
            <a:r>
              <a:rPr lang="en-US" sz="2400" dirty="0"/>
              <a:t> </a:t>
            </a:r>
            <a:r>
              <a:rPr lang="en-US" sz="2400" dirty="0" err="1"/>
              <a:t>funkcije</a:t>
            </a:r>
            <a:r>
              <a:rPr lang="en-US" sz="2400" dirty="0"/>
              <a:t>: a</a:t>
            </a:r>
            <a:r>
              <a:rPr lang="en-US" sz="2400" i="1" dirty="0"/>
              <a:t>bs(), </a:t>
            </a:r>
            <a:r>
              <a:rPr lang="en-US" sz="2400" i="1" dirty="0" err="1"/>
              <a:t>divmod</a:t>
            </a:r>
            <a:r>
              <a:rPr lang="en-US" sz="2400" i="1" dirty="0"/>
              <a:t>(),pow(), round()</a:t>
            </a:r>
            <a:endParaRPr dirty="0"/>
          </a:p>
          <a:p>
            <a:pPr marL="342900" lvl="0" indent="-342900" algn="l" rtl="0">
              <a:lnSpc>
                <a:spcPct val="100000"/>
              </a:lnSpc>
              <a:spcBef>
                <a:spcPts val="480"/>
              </a:spcBef>
              <a:spcAft>
                <a:spcPts val="0"/>
              </a:spcAft>
              <a:buSzPts val="1920"/>
              <a:buChar char="●"/>
            </a:pPr>
            <a:r>
              <a:rPr lang="en-US" sz="2400" dirty="0" err="1"/>
              <a:t>Uobičajene</a:t>
            </a:r>
            <a:r>
              <a:rPr lang="en-US" sz="2400" dirty="0"/>
              <a:t> </a:t>
            </a:r>
            <a:r>
              <a:rPr lang="en-US" sz="2400" dirty="0" err="1"/>
              <a:t>operacije</a:t>
            </a:r>
            <a:r>
              <a:rPr lang="en-US" sz="2400" dirty="0"/>
              <a:t> </a:t>
            </a:r>
            <a:r>
              <a:rPr lang="en-US" sz="2400" dirty="0" err="1"/>
              <a:t>poredjenja</a:t>
            </a:r>
            <a:r>
              <a:rPr lang="en-US" sz="2400" dirty="0"/>
              <a:t> </a:t>
            </a:r>
            <a:endParaRPr dirty="0"/>
          </a:p>
          <a:p>
            <a:pPr marL="742950" lvl="1" indent="-285750" algn="l" rtl="0">
              <a:lnSpc>
                <a:spcPct val="100000"/>
              </a:lnSpc>
              <a:spcBef>
                <a:spcPts val="480"/>
              </a:spcBef>
              <a:spcAft>
                <a:spcPts val="0"/>
              </a:spcAft>
              <a:buSzPts val="1920"/>
              <a:buChar char="●"/>
            </a:pPr>
            <a:r>
              <a:rPr lang="en-US" sz="2400" i="1" dirty="0"/>
              <a:t>&lt;, &lt;=, &gt; , &gt;= , == , !=</a:t>
            </a:r>
            <a:endParaRPr sz="2400"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12" name="Google Shape;312;p28"/>
          <p:cNvSpPr txBox="1">
            <a:spLocks noGrp="1"/>
          </p:cNvSpPr>
          <p:nvPr>
            <p:ph type="body" idx="1"/>
          </p:nvPr>
        </p:nvSpPr>
        <p:spPr>
          <a:xfrm>
            <a:off x="539552" y="1124744"/>
            <a:ext cx="8064896" cy="518457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Operacije nad sekvencama</a:t>
            </a:r>
            <a:endParaRPr b="1"/>
          </a:p>
          <a:p>
            <a:pPr marL="342900" lvl="0" indent="-342900" algn="l" rtl="0">
              <a:lnSpc>
                <a:spcPct val="100000"/>
              </a:lnSpc>
              <a:spcBef>
                <a:spcPts val="480"/>
              </a:spcBef>
              <a:spcAft>
                <a:spcPts val="0"/>
              </a:spcAft>
              <a:buSzPts val="1920"/>
              <a:buChar char="●"/>
            </a:pPr>
            <a:r>
              <a:rPr lang="en-US" sz="2400"/>
              <a:t>Sekvence su stringovi, liste i torke</a:t>
            </a:r>
            <a:endParaRPr sz="2400"/>
          </a:p>
          <a:p>
            <a:pPr marL="342900" lvl="0" indent="-342900" algn="l" rtl="0">
              <a:lnSpc>
                <a:spcPct val="100000"/>
              </a:lnSpc>
              <a:spcBef>
                <a:spcPts val="480"/>
              </a:spcBef>
              <a:spcAft>
                <a:spcPts val="0"/>
              </a:spcAft>
              <a:buSzPts val="1920"/>
              <a:buChar char="●"/>
            </a:pPr>
            <a:r>
              <a:rPr lang="en-US" sz="2400"/>
              <a:t>Dostupne su sledeće operacije:</a:t>
            </a:r>
            <a:endParaRPr/>
          </a:p>
          <a:p>
            <a:pPr marL="742950" lvl="1" indent="-285750" algn="l" rtl="0">
              <a:lnSpc>
                <a:spcPct val="100000"/>
              </a:lnSpc>
              <a:spcBef>
                <a:spcPts val="480"/>
              </a:spcBef>
              <a:spcAft>
                <a:spcPts val="0"/>
              </a:spcAft>
              <a:buSzPts val="1920"/>
              <a:buChar char="●"/>
            </a:pPr>
            <a:r>
              <a:rPr lang="en-US" sz="2400" i="1"/>
              <a:t>s1 + s2 </a:t>
            </a:r>
            <a:r>
              <a:rPr lang="en-US" sz="2400"/>
              <a:t>- konkatenacija</a:t>
            </a:r>
            <a:endParaRPr sz="2400"/>
          </a:p>
          <a:p>
            <a:pPr marL="742950" lvl="1" indent="-285750" algn="l" rtl="0">
              <a:lnSpc>
                <a:spcPct val="100000"/>
              </a:lnSpc>
              <a:spcBef>
                <a:spcPts val="480"/>
              </a:spcBef>
              <a:spcAft>
                <a:spcPts val="0"/>
              </a:spcAft>
              <a:buSzPts val="1920"/>
              <a:buChar char="●"/>
            </a:pPr>
            <a:r>
              <a:rPr lang="en-US" sz="2400" i="1"/>
              <a:t>s * n </a:t>
            </a:r>
            <a:r>
              <a:rPr lang="en-US" sz="2400"/>
              <a:t>- ponavlja s n puta</a:t>
            </a:r>
            <a:endParaRPr sz="2400"/>
          </a:p>
          <a:p>
            <a:pPr marL="742950" lvl="1" indent="-285750" algn="l" rtl="0">
              <a:lnSpc>
                <a:spcPct val="100000"/>
              </a:lnSpc>
              <a:spcBef>
                <a:spcPts val="480"/>
              </a:spcBef>
              <a:spcAft>
                <a:spcPts val="0"/>
              </a:spcAft>
              <a:buSzPts val="1920"/>
              <a:buChar char="●"/>
            </a:pPr>
            <a:r>
              <a:rPr lang="en-US" sz="2400" i="1"/>
              <a:t>v1,v2,v3,v4 = s1</a:t>
            </a:r>
            <a:r>
              <a:rPr lang="en-US" sz="2400"/>
              <a:t> - raspakivanje promenljivih</a:t>
            </a:r>
            <a:endParaRPr sz="2400"/>
          </a:p>
          <a:p>
            <a:pPr marL="742950" lvl="1" indent="-285750" algn="l" rtl="0">
              <a:lnSpc>
                <a:spcPct val="100000"/>
              </a:lnSpc>
              <a:spcBef>
                <a:spcPts val="480"/>
              </a:spcBef>
              <a:spcAft>
                <a:spcPts val="0"/>
              </a:spcAft>
              <a:buSzPts val="1920"/>
              <a:buChar char="●"/>
            </a:pPr>
            <a:r>
              <a:rPr lang="en-US" sz="2400" i="1"/>
              <a:t>s[i] </a:t>
            </a:r>
            <a:r>
              <a:rPr lang="en-US" sz="2400"/>
              <a:t>- indeksiranje</a:t>
            </a:r>
            <a:endParaRPr sz="2400"/>
          </a:p>
          <a:p>
            <a:pPr marL="742950" lvl="1" indent="-285750" algn="l" rtl="0">
              <a:lnSpc>
                <a:spcPct val="100000"/>
              </a:lnSpc>
              <a:spcBef>
                <a:spcPts val="480"/>
              </a:spcBef>
              <a:spcAft>
                <a:spcPts val="0"/>
              </a:spcAft>
              <a:buSzPts val="1920"/>
              <a:buChar char="●"/>
            </a:pPr>
            <a:r>
              <a:rPr lang="en-US" sz="2400" i="1"/>
              <a:t>s[i:j]</a:t>
            </a:r>
            <a:r>
              <a:rPr lang="en-US" sz="2400"/>
              <a:t> - isecanje</a:t>
            </a:r>
            <a:endParaRPr sz="2400"/>
          </a:p>
          <a:p>
            <a:pPr marL="742950" lvl="1" indent="-285750" algn="l" rtl="0">
              <a:lnSpc>
                <a:spcPct val="100000"/>
              </a:lnSpc>
              <a:spcBef>
                <a:spcPts val="480"/>
              </a:spcBef>
              <a:spcAft>
                <a:spcPts val="0"/>
              </a:spcAft>
              <a:buSzPts val="1920"/>
              <a:buChar char="●"/>
            </a:pPr>
            <a:r>
              <a:rPr lang="en-US" sz="2400" i="1"/>
              <a:t>s[i:j:k] </a:t>
            </a:r>
            <a:r>
              <a:rPr lang="en-US" sz="2400"/>
              <a:t>- isecanje sa korakom k</a:t>
            </a:r>
            <a:endParaRPr/>
          </a:p>
          <a:p>
            <a:pPr marL="742950" lvl="1" indent="-285750" algn="l" rtl="0">
              <a:lnSpc>
                <a:spcPct val="100000"/>
              </a:lnSpc>
              <a:spcBef>
                <a:spcPts val="480"/>
              </a:spcBef>
              <a:spcAft>
                <a:spcPts val="0"/>
              </a:spcAft>
              <a:buSzPts val="1920"/>
              <a:buChar char="●"/>
            </a:pPr>
            <a:r>
              <a:rPr lang="en-US" sz="2400" i="1"/>
              <a:t>x in s </a:t>
            </a:r>
            <a:r>
              <a:rPr lang="en-US" sz="2400"/>
              <a:t>- da li je x u s</a:t>
            </a:r>
            <a:endParaRPr/>
          </a:p>
          <a:p>
            <a:pPr marL="742950" lvl="1" indent="-285750" algn="l" rtl="0">
              <a:lnSpc>
                <a:spcPct val="100000"/>
              </a:lnSpc>
              <a:spcBef>
                <a:spcPts val="480"/>
              </a:spcBef>
              <a:spcAft>
                <a:spcPts val="0"/>
              </a:spcAft>
              <a:buSzPts val="1920"/>
              <a:buChar char="●"/>
            </a:pPr>
            <a:r>
              <a:rPr lang="en-US" sz="2400" i="1"/>
              <a:t>len(s)</a:t>
            </a:r>
            <a:r>
              <a:rPr lang="en-US" sz="2400"/>
              <a:t> - broj clanova s</a:t>
            </a:r>
            <a:endParaRPr/>
          </a:p>
          <a:p>
            <a:pPr marL="742950" lvl="1" indent="-285750" algn="l" rtl="0">
              <a:lnSpc>
                <a:spcPct val="100000"/>
              </a:lnSpc>
              <a:spcBef>
                <a:spcPts val="480"/>
              </a:spcBef>
              <a:spcAft>
                <a:spcPts val="0"/>
              </a:spcAft>
              <a:buSzPts val="1920"/>
              <a:buChar char="●"/>
            </a:pPr>
            <a:r>
              <a:rPr lang="en-US" sz="2400" i="1"/>
              <a:t>all(), any(), sum(),min(),max()</a:t>
            </a:r>
            <a:endParaRPr sz="2400"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18" name="Google Shape;318;p29"/>
          <p:cNvSpPr txBox="1">
            <a:spLocks noGrp="1"/>
          </p:cNvSpPr>
          <p:nvPr>
            <p:ph type="body" idx="1"/>
          </p:nvPr>
        </p:nvSpPr>
        <p:spPr>
          <a:xfrm>
            <a:off x="539552" y="1556792"/>
            <a:ext cx="8064896" cy="47525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Ponavljanje i kopije</a:t>
            </a:r>
            <a:endParaRPr b="1"/>
          </a:p>
          <a:p>
            <a:pPr marL="342900" lvl="0" indent="-342900" algn="l" rtl="0">
              <a:lnSpc>
                <a:spcPct val="100000"/>
              </a:lnSpc>
              <a:spcBef>
                <a:spcPts val="480"/>
              </a:spcBef>
              <a:spcAft>
                <a:spcPts val="0"/>
              </a:spcAft>
              <a:buSzPts val="1920"/>
              <a:buChar char="●"/>
            </a:pPr>
            <a:r>
              <a:rPr lang="en-US" sz="2400"/>
              <a:t>operator ponavljanja liste pravi shallow kopije</a:t>
            </a:r>
            <a:endParaRPr sz="2400"/>
          </a:p>
          <a:p>
            <a:pPr marL="342900" lvl="0" indent="-342900" algn="l" rtl="0">
              <a:lnSpc>
                <a:spcPct val="100000"/>
              </a:lnSpc>
              <a:spcBef>
                <a:spcPts val="480"/>
              </a:spcBef>
              <a:spcAft>
                <a:spcPts val="0"/>
              </a:spcAft>
              <a:buSzPts val="1920"/>
              <a:buChar char="●"/>
            </a:pPr>
            <a:r>
              <a:rPr lang="en-US" sz="2400"/>
              <a:t>Primer: </a:t>
            </a:r>
            <a:endParaRPr sz="2400"/>
          </a:p>
          <a:p>
            <a:pPr marL="342900" lvl="0" indent="-21082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319" name="Google Shape;319;p29"/>
          <p:cNvSpPr/>
          <p:nvPr/>
        </p:nvSpPr>
        <p:spPr>
          <a:xfrm>
            <a:off x="665025" y="3113800"/>
            <a:ext cx="7631400" cy="22467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80808"/>
              </a:buClr>
              <a:buSzPts val="2000"/>
              <a:buFont typeface="Arial"/>
              <a:buNone/>
            </a:pPr>
            <a:r>
              <a:rPr lang="en-US" sz="2000" b="0" i="0" u="none" strike="noStrike" cap="none">
                <a:solidFill>
                  <a:srgbClr val="080808"/>
                </a:solidFill>
                <a:latin typeface="JetBrains Mono"/>
                <a:ea typeface="JetBrains Mono"/>
                <a:cs typeface="JetBrains Mono"/>
                <a:sym typeface="JetBrains Mono"/>
              </a:rPr>
              <a:t>a = [</a:t>
            </a:r>
            <a:r>
              <a:rPr lang="en-US" sz="2000" b="0" i="0" u="none" strike="noStrike" cap="none">
                <a:solidFill>
                  <a:srgbClr val="1750EB"/>
                </a:solidFill>
                <a:latin typeface="JetBrains Mono"/>
                <a:ea typeface="JetBrains Mono"/>
                <a:cs typeface="JetBrains Mono"/>
                <a:sym typeface="JetBrains Mono"/>
              </a:rPr>
              <a:t>1</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2</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3</a:t>
            </a:r>
            <a:r>
              <a:rPr lang="en-US" sz="2000" b="0" i="0" u="none" strike="noStrike" cap="none">
                <a:solidFill>
                  <a:srgbClr val="080808"/>
                </a:solidFill>
                <a:latin typeface="JetBrains Mono"/>
                <a:ea typeface="JetBrains Mono"/>
                <a:cs typeface="JetBrains Mono"/>
                <a:sym typeface="JetBrains Mono"/>
              </a:rPr>
              <a:t>] </a:t>
            </a:r>
            <a:r>
              <a:rPr lang="en-US" sz="2000" b="0" i="1" u="none" strike="noStrike" cap="none">
                <a:solidFill>
                  <a:srgbClr val="8C8C8C"/>
                </a:solidFill>
                <a:latin typeface="JetBrains Mono"/>
                <a:ea typeface="JetBrains Mono"/>
                <a:cs typeface="JetBrains Mono"/>
                <a:sym typeface="JetBrains Mono"/>
              </a:rPr>
              <a:t># a je lista brojeva </a:t>
            </a:r>
            <a:br>
              <a:rPr lang="en-US" sz="2000" b="0" i="1" u="none" strike="noStrike" cap="none">
                <a:solidFill>
                  <a:srgbClr val="8C8C8C"/>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b = [a] </a:t>
            </a:r>
            <a:r>
              <a:rPr lang="en-US" sz="2000" b="0" i="1" u="none" strike="noStrike" cap="none">
                <a:solidFill>
                  <a:srgbClr val="8C8C8C"/>
                </a:solidFill>
                <a:latin typeface="JetBrains Mono"/>
                <a:ea typeface="JetBrains Mono"/>
                <a:cs typeface="JetBrains Mono"/>
                <a:sym typeface="JetBrains Mono"/>
              </a:rPr>
              <a:t># b je lista koja sadrzi referencu na a </a:t>
            </a:r>
            <a:br>
              <a:rPr lang="en-US" sz="2000" b="0" i="1" u="none" strike="noStrike" cap="none">
                <a:solidFill>
                  <a:srgbClr val="8C8C8C"/>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c = b * </a:t>
            </a:r>
            <a:r>
              <a:rPr lang="en-US" sz="2000" b="0" i="0" u="none" strike="noStrike" cap="none">
                <a:solidFill>
                  <a:srgbClr val="1750EB"/>
                </a:solidFill>
                <a:latin typeface="JetBrains Mono"/>
                <a:ea typeface="JetBrains Mono"/>
                <a:cs typeface="JetBrains Mono"/>
                <a:sym typeface="JetBrains Mono"/>
              </a:rPr>
              <a:t>4 </a:t>
            </a:r>
            <a:r>
              <a:rPr lang="en-US" sz="2000" b="0" i="1" u="none" strike="noStrike" cap="none">
                <a:solidFill>
                  <a:srgbClr val="8C8C8C"/>
                </a:solidFill>
                <a:latin typeface="JetBrains Mono"/>
                <a:ea typeface="JetBrains Mono"/>
                <a:cs typeface="JetBrains Mono"/>
                <a:sym typeface="JetBrains Mono"/>
              </a:rPr>
              <a:t># c sadrzi 4 reference na a </a:t>
            </a:r>
            <a:br>
              <a:rPr lang="en-US" sz="2000" b="0" i="1" u="none" strike="noStrike" cap="none">
                <a:solidFill>
                  <a:srgbClr val="8C8C8C"/>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(c) </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a[</a:t>
            </a:r>
            <a:r>
              <a:rPr lang="en-US" sz="2000" b="0" i="0" u="none" strike="noStrike" cap="none">
                <a:solidFill>
                  <a:srgbClr val="1750EB"/>
                </a:solidFill>
                <a:latin typeface="JetBrains Mono"/>
                <a:ea typeface="JetBrains Mono"/>
                <a:cs typeface="JetBrains Mono"/>
                <a:sym typeface="JetBrains Mono"/>
              </a:rPr>
              <a:t>1</a:t>
            </a:r>
            <a:r>
              <a:rPr lang="en-US" sz="2000" b="0" i="0" u="none" strike="noStrike" cap="none">
                <a:solidFill>
                  <a:srgbClr val="080808"/>
                </a:solidFill>
                <a:latin typeface="JetBrains Mono"/>
                <a:ea typeface="JetBrains Mono"/>
                <a:cs typeface="JetBrains Mono"/>
                <a:sym typeface="JetBrains Mono"/>
              </a:rPr>
              <a:t>] = </a:t>
            </a:r>
            <a:r>
              <a:rPr lang="en-US" sz="2000" b="0" i="0" u="none" strike="noStrike" cap="none">
                <a:solidFill>
                  <a:srgbClr val="1750EB"/>
                </a:solidFill>
                <a:latin typeface="JetBrains Mono"/>
                <a:ea typeface="JetBrains Mono"/>
                <a:cs typeface="JetBrains Mono"/>
                <a:sym typeface="JetBrains Mono"/>
              </a:rPr>
              <a:t>10000 </a:t>
            </a:r>
            <a:br>
              <a:rPr lang="en-US" sz="2000" b="0" i="0" u="none" strike="noStrike" cap="none">
                <a:solidFill>
                  <a:srgbClr val="1750EB"/>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(c)</a:t>
            </a:r>
            <a:br>
              <a:rPr lang="en-US" sz="2000" b="0" i="0" u="none" strike="noStrike" cap="none">
                <a:solidFill>
                  <a:srgbClr val="080808"/>
                </a:solidFill>
                <a:latin typeface="JetBrains Mono"/>
                <a:ea typeface="JetBrains Mono"/>
                <a:cs typeface="JetBrains Mono"/>
                <a:sym typeface="JetBrains Mono"/>
              </a:rPr>
            </a:b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25" name="Google Shape;325;p30"/>
          <p:cNvSpPr txBox="1">
            <a:spLocks noGrp="1"/>
          </p:cNvSpPr>
          <p:nvPr>
            <p:ph type="body" idx="1"/>
          </p:nvPr>
        </p:nvSpPr>
        <p:spPr>
          <a:xfrm>
            <a:off x="539552" y="1484784"/>
            <a:ext cx="8064896" cy="482453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Isecanja</a:t>
            </a:r>
            <a:endParaRPr b="1"/>
          </a:p>
          <a:p>
            <a:pPr marL="342900" lvl="0" indent="-342900" algn="l" rtl="0">
              <a:lnSpc>
                <a:spcPct val="100000"/>
              </a:lnSpc>
              <a:spcBef>
                <a:spcPts val="480"/>
              </a:spcBef>
              <a:spcAft>
                <a:spcPts val="0"/>
              </a:spcAft>
              <a:buSzPts val="1920"/>
              <a:buChar char="●"/>
            </a:pPr>
            <a:r>
              <a:rPr lang="en-US" sz="2400"/>
              <a:t>Parametri su opcioni</a:t>
            </a:r>
            <a:endParaRPr sz="2400"/>
          </a:p>
          <a:p>
            <a:pPr marL="342900" lvl="0" indent="-342900" algn="l" rtl="0">
              <a:lnSpc>
                <a:spcPct val="100000"/>
              </a:lnSpc>
              <a:spcBef>
                <a:spcPts val="480"/>
              </a:spcBef>
              <a:spcAft>
                <a:spcPts val="0"/>
              </a:spcAft>
              <a:buSzPts val="1920"/>
              <a:buChar char="●"/>
            </a:pPr>
            <a:r>
              <a:rPr lang="en-US" sz="2400"/>
              <a:t>Isecanje je cirkularno</a:t>
            </a:r>
            <a:endParaRPr sz="2400"/>
          </a:p>
          <a:p>
            <a:pPr marL="342900" lvl="0" indent="-342900" algn="l" rtl="0">
              <a:lnSpc>
                <a:spcPct val="100000"/>
              </a:lnSpc>
              <a:spcBef>
                <a:spcPts val="480"/>
              </a:spcBef>
              <a:spcAft>
                <a:spcPts val="0"/>
              </a:spcAft>
              <a:buSzPts val="1920"/>
              <a:buChar char="●"/>
            </a:pPr>
            <a:r>
              <a:rPr lang="en-US" sz="2400"/>
              <a:t>Trikovi kod isecanja</a:t>
            </a:r>
            <a:endParaRPr sz="2400"/>
          </a:p>
          <a:p>
            <a:pPr marL="342900" lvl="0" indent="-21082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
        <p:nvSpPr>
          <p:cNvPr id="326" name="Google Shape;326;p30"/>
          <p:cNvSpPr txBox="1"/>
          <p:nvPr/>
        </p:nvSpPr>
        <p:spPr>
          <a:xfrm>
            <a:off x="1043608" y="3501008"/>
            <a:ext cx="597666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s[:n] #od nultog do n-tog clana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s[n:] #od n-tog do kraja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s[-1:] #od poslednjeg do kraja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s[::-1] # invertovanje sekvence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s[::2] # svaki drugi clan sekvence pocev od prvog </a:t>
            </a:r>
            <a:endParaRPr sz="1600" b="0" i="0" u="none" strike="noStrike" cap="none">
              <a:solidFill>
                <a:schemeClr val="lt1"/>
              </a:solidFill>
              <a:latin typeface="Arial"/>
              <a:ea typeface="Arial"/>
              <a:cs typeface="Arial"/>
              <a:sym typeface="Arial"/>
            </a:endParaRPr>
          </a:p>
        </p:txBody>
      </p:sp>
      <p:pic>
        <p:nvPicPr>
          <p:cNvPr id="327" name="Google Shape;327;p30"/>
          <p:cNvPicPr preferRelativeResize="0"/>
          <p:nvPr/>
        </p:nvPicPr>
        <p:blipFill rotWithShape="1">
          <a:blip r:embed="rId3">
            <a:alphaModFix/>
          </a:blip>
          <a:srcRect/>
          <a:stretch/>
        </p:blipFill>
        <p:spPr>
          <a:xfrm>
            <a:off x="1219993" y="5068325"/>
            <a:ext cx="5648325" cy="1047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33" name="Google Shape;333;p35"/>
          <p:cNvSpPr txBox="1">
            <a:spLocks noGrp="1"/>
          </p:cNvSpPr>
          <p:nvPr>
            <p:ph type="body" idx="1"/>
          </p:nvPr>
        </p:nvSpPr>
        <p:spPr>
          <a:xfrm>
            <a:off x="539552" y="1340768"/>
            <a:ext cx="806489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Operacije nad rečnicima</a:t>
            </a:r>
            <a:endParaRPr b="1"/>
          </a:p>
          <a:p>
            <a:pPr marL="342900" lvl="0" indent="-342900" algn="l" rtl="0">
              <a:lnSpc>
                <a:spcPct val="100000"/>
              </a:lnSpc>
              <a:spcBef>
                <a:spcPts val="480"/>
              </a:spcBef>
              <a:spcAft>
                <a:spcPts val="0"/>
              </a:spcAft>
              <a:buSzPts val="1920"/>
              <a:buChar char="●"/>
            </a:pPr>
            <a:r>
              <a:rPr lang="en-US" sz="2400"/>
              <a:t>Vrednosti ključeva moraju biti immutable tipovi</a:t>
            </a:r>
            <a:endParaRPr sz="2400"/>
          </a:p>
          <a:p>
            <a:pPr marL="342900" lvl="0" indent="-342900" algn="l" rtl="0">
              <a:lnSpc>
                <a:spcPct val="100000"/>
              </a:lnSpc>
              <a:spcBef>
                <a:spcPts val="480"/>
              </a:spcBef>
              <a:spcAft>
                <a:spcPts val="0"/>
              </a:spcAft>
              <a:buSzPts val="1920"/>
              <a:buChar char="●"/>
            </a:pPr>
            <a:r>
              <a:rPr lang="en-US" sz="2400"/>
              <a:t>Indeksiranje</a:t>
            </a: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dodela vrednosti </a:t>
            </a:r>
            <a:endParaRPr/>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Brisanje iz rečnika del recnik[kljuc]</a:t>
            </a:r>
            <a:endParaRPr/>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520"/>
              </a:spcBef>
              <a:spcAft>
                <a:spcPts val="0"/>
              </a:spcAft>
              <a:buSzPts val="2080"/>
              <a:buNone/>
            </a:pPr>
            <a:endParaRPr/>
          </a:p>
        </p:txBody>
      </p:sp>
      <p:sp>
        <p:nvSpPr>
          <p:cNvPr id="334" name="Google Shape;334;p35"/>
          <p:cNvSpPr txBox="1"/>
          <p:nvPr/>
        </p:nvSpPr>
        <p:spPr>
          <a:xfrm>
            <a:off x="1187624" y="2780928"/>
            <a:ext cx="6912768" cy="338554"/>
          </a:xfrm>
          <a:prstGeom prst="rect">
            <a:avLst/>
          </a:prstGeom>
          <a:solidFill>
            <a:schemeClr val="dk1"/>
          </a:solid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vrednost = recnik[kljuc] </a:t>
            </a:r>
            <a:endParaRPr sz="1400" b="0" i="0" u="none" strike="noStrike" cap="none">
              <a:solidFill>
                <a:srgbClr val="000000"/>
              </a:solidFill>
              <a:latin typeface="Arial"/>
              <a:ea typeface="Arial"/>
              <a:cs typeface="Arial"/>
              <a:sym typeface="Arial"/>
            </a:endParaRPr>
          </a:p>
        </p:txBody>
      </p:sp>
      <p:sp>
        <p:nvSpPr>
          <p:cNvPr id="335" name="Google Shape;335;p35"/>
          <p:cNvSpPr txBox="1"/>
          <p:nvPr/>
        </p:nvSpPr>
        <p:spPr>
          <a:xfrm>
            <a:off x="1187624" y="3645024"/>
            <a:ext cx="6912768" cy="338554"/>
          </a:xfrm>
          <a:prstGeom prst="rect">
            <a:avLst/>
          </a:prstGeom>
          <a:solidFill>
            <a:schemeClr val="dk1"/>
          </a:solid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recnik[kljuc] = vrednost </a:t>
            </a:r>
            <a:endParaRPr sz="1400" b="0" i="0" u="none" strike="noStrike" cap="none">
              <a:solidFill>
                <a:srgbClr val="000000"/>
              </a:solidFill>
              <a:latin typeface="Arial"/>
              <a:ea typeface="Arial"/>
              <a:cs typeface="Arial"/>
              <a:sym typeface="Arial"/>
            </a:endParaRPr>
          </a:p>
        </p:txBody>
      </p:sp>
      <p:sp>
        <p:nvSpPr>
          <p:cNvPr id="336" name="Google Shape;336;p35"/>
          <p:cNvSpPr txBox="1"/>
          <p:nvPr/>
        </p:nvSpPr>
        <p:spPr>
          <a:xfrm>
            <a:off x="1187624" y="4530606"/>
            <a:ext cx="6912768" cy="338554"/>
          </a:xfrm>
          <a:prstGeom prst="rect">
            <a:avLst/>
          </a:prstGeom>
          <a:solidFill>
            <a:schemeClr val="dk1"/>
          </a:solid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del recnik[kljuc]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42" name="Google Shape;342;p36"/>
          <p:cNvSpPr txBox="1">
            <a:spLocks noGrp="1"/>
          </p:cNvSpPr>
          <p:nvPr>
            <p:ph type="body" idx="1"/>
          </p:nvPr>
        </p:nvSpPr>
        <p:spPr>
          <a:xfrm>
            <a:off x="539552" y="1340768"/>
            <a:ext cx="806489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Operacije nad rečnicima</a:t>
            </a:r>
            <a:endParaRPr b="1"/>
          </a:p>
          <a:p>
            <a:pPr marL="342900" lvl="0" indent="-342900" algn="l" rtl="0">
              <a:lnSpc>
                <a:spcPct val="100000"/>
              </a:lnSpc>
              <a:spcBef>
                <a:spcPts val="480"/>
              </a:spcBef>
              <a:spcAft>
                <a:spcPts val="0"/>
              </a:spcAft>
              <a:buSzPts val="1920"/>
              <a:buChar char="●"/>
            </a:pPr>
            <a:r>
              <a:rPr lang="en-US" sz="2400"/>
              <a:t>Testiranje pripadnosti </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520"/>
              </a:spcBef>
              <a:spcAft>
                <a:spcPts val="0"/>
              </a:spcAft>
              <a:buSzPts val="2080"/>
              <a:buNone/>
            </a:pPr>
            <a:endParaRPr/>
          </a:p>
        </p:txBody>
      </p:sp>
      <p:sp>
        <p:nvSpPr>
          <p:cNvPr id="343" name="Google Shape;343;p36"/>
          <p:cNvSpPr txBox="1"/>
          <p:nvPr/>
        </p:nvSpPr>
        <p:spPr>
          <a:xfrm>
            <a:off x="1187624" y="2348880"/>
            <a:ext cx="6912768" cy="338554"/>
          </a:xfrm>
          <a:prstGeom prst="rect">
            <a:avLst/>
          </a:prstGeom>
          <a:solidFill>
            <a:schemeClr val="dk1"/>
          </a:solid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kljuc in recnik </a:t>
            </a:r>
            <a:endParaRPr sz="1400" b="0" i="0" u="none" strike="noStrike" cap="none">
              <a:solidFill>
                <a:srgbClr val="000000"/>
              </a:solidFill>
              <a:latin typeface="Arial"/>
              <a:ea typeface="Arial"/>
              <a:cs typeface="Arial"/>
              <a:sym typeface="Arial"/>
            </a:endParaRPr>
          </a:p>
        </p:txBody>
      </p:sp>
      <p:sp>
        <p:nvSpPr>
          <p:cNvPr id="344" name="Google Shape;344;p36"/>
          <p:cNvSpPr/>
          <p:nvPr/>
        </p:nvSpPr>
        <p:spPr>
          <a:xfrm>
            <a:off x="1187625" y="2992500"/>
            <a:ext cx="6708300" cy="25545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80808"/>
              </a:buClr>
              <a:buSzPts val="2000"/>
              <a:buFont typeface="Arial"/>
              <a:buNone/>
            </a:pPr>
            <a:r>
              <a:rPr lang="en-US" sz="2000" b="0" i="0" u="none" strike="noStrike" cap="none">
                <a:solidFill>
                  <a:srgbClr val="080808"/>
                </a:solidFill>
                <a:latin typeface="JetBrains Mono"/>
                <a:ea typeface="JetBrains Mono"/>
                <a:cs typeface="JetBrains Mono"/>
                <a:sym typeface="JetBrains Mono"/>
              </a:rPr>
              <a:t>recnik = {} </a:t>
            </a:r>
            <a:r>
              <a:rPr lang="en-US" sz="2000" b="0" i="1" u="none" strike="noStrike" cap="none">
                <a:solidFill>
                  <a:srgbClr val="8C8C8C"/>
                </a:solidFill>
                <a:latin typeface="JetBrains Mono"/>
                <a:ea typeface="JetBrains Mono"/>
                <a:cs typeface="JetBrains Mono"/>
                <a:sym typeface="JetBrains Mono"/>
              </a:rPr>
              <a:t># napravimo prazan recnik </a:t>
            </a:r>
            <a:br>
              <a:rPr lang="en-US" sz="2000" b="0" i="1" u="none" strike="noStrike" cap="none">
                <a:solidFill>
                  <a:srgbClr val="8C8C8C"/>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recnik[</a:t>
            </a:r>
            <a:r>
              <a:rPr lang="en-US" sz="2000" b="0" i="0" u="none" strike="noStrike" cap="none">
                <a:solidFill>
                  <a:srgbClr val="067D17"/>
                </a:solidFill>
                <a:latin typeface="JetBrains Mono"/>
                <a:ea typeface="JetBrains Mono"/>
                <a:cs typeface="JetBrains Mono"/>
                <a:sym typeface="JetBrains Mono"/>
              </a:rPr>
              <a:t>"naziv"</a:t>
            </a:r>
            <a:r>
              <a:rPr lang="en-US" sz="2000" b="0" i="0" u="none" strike="noStrike" cap="none">
                <a:solidFill>
                  <a:srgbClr val="080808"/>
                </a:solidFill>
                <a:latin typeface="JetBrains Mono"/>
                <a:ea typeface="JetBrains Mono"/>
                <a:cs typeface="JetBrains Mono"/>
                <a:sym typeface="JetBrains Mono"/>
              </a:rPr>
              <a:t>] = </a:t>
            </a:r>
            <a:r>
              <a:rPr lang="en-US" sz="2000" b="0" i="0" u="none" strike="noStrike" cap="none">
                <a:solidFill>
                  <a:srgbClr val="067D17"/>
                </a:solidFill>
                <a:latin typeface="JetBrains Mono"/>
                <a:ea typeface="JetBrains Mono"/>
                <a:cs typeface="JetBrains Mono"/>
                <a:sym typeface="JetBrains Mono"/>
              </a:rPr>
              <a:t>"jabuka" </a:t>
            </a:r>
            <a:br>
              <a:rPr lang="en-US" sz="2000" b="0" i="0" u="none" strike="noStrike" cap="none">
                <a:solidFill>
                  <a:srgbClr val="067D17"/>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recnik[</a:t>
            </a:r>
            <a:r>
              <a:rPr lang="en-US" sz="2000" b="0" i="0" u="none" strike="noStrike" cap="none">
                <a:solidFill>
                  <a:srgbClr val="067D17"/>
                </a:solidFill>
                <a:latin typeface="JetBrains Mono"/>
                <a:ea typeface="JetBrains Mono"/>
                <a:cs typeface="JetBrains Mono"/>
                <a:sym typeface="JetBrains Mono"/>
              </a:rPr>
              <a:t>"cena"</a:t>
            </a:r>
            <a:r>
              <a:rPr lang="en-US" sz="2000" b="0" i="0" u="none" strike="noStrike" cap="none">
                <a:solidFill>
                  <a:srgbClr val="080808"/>
                </a:solidFill>
                <a:latin typeface="JetBrains Mono"/>
                <a:ea typeface="JetBrains Mono"/>
                <a:cs typeface="JetBrains Mono"/>
                <a:sym typeface="JetBrains Mono"/>
              </a:rPr>
              <a:t>] = </a:t>
            </a:r>
            <a:r>
              <a:rPr lang="en-US" sz="2000" b="0" i="0" u="none" strike="noStrike" cap="none">
                <a:solidFill>
                  <a:srgbClr val="1750EB"/>
                </a:solidFill>
                <a:latin typeface="JetBrains Mono"/>
                <a:ea typeface="JetBrains Mono"/>
                <a:cs typeface="JetBrains Mono"/>
                <a:sym typeface="JetBrains Mono"/>
              </a:rPr>
              <a:t>4 </a:t>
            </a:r>
            <a:br>
              <a:rPr lang="en-US" sz="2000" b="0" i="0" u="none" strike="noStrike" cap="none">
                <a:solidFill>
                  <a:srgbClr val="1750EB"/>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(recnik[</a:t>
            </a:r>
            <a:r>
              <a:rPr lang="en-US" sz="2000" b="0" i="0" u="none" strike="noStrike" cap="none">
                <a:solidFill>
                  <a:srgbClr val="067D17"/>
                </a:solidFill>
                <a:latin typeface="JetBrains Mono"/>
                <a:ea typeface="JetBrains Mono"/>
                <a:cs typeface="JetBrains Mono"/>
                <a:sym typeface="JetBrains Mono"/>
              </a:rPr>
              <a:t>"naziv"</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"cena" </a:t>
            </a:r>
            <a:r>
              <a:rPr lang="en-US" sz="2000" b="0" i="0" u="none" strike="noStrike" cap="none">
                <a:solidFill>
                  <a:srgbClr val="0033B3"/>
                </a:solidFill>
                <a:latin typeface="JetBrains Mono"/>
                <a:ea typeface="JetBrains Mono"/>
                <a:cs typeface="JetBrains Mono"/>
                <a:sym typeface="JetBrains Mono"/>
              </a:rPr>
              <a:t>in </a:t>
            </a:r>
            <a:r>
              <a:rPr lang="en-US" sz="2000" b="0" i="0" u="none" strike="noStrike" cap="none">
                <a:solidFill>
                  <a:srgbClr val="080808"/>
                </a:solidFill>
                <a:latin typeface="JetBrains Mono"/>
                <a:ea typeface="JetBrains Mono"/>
                <a:cs typeface="JetBrains Mono"/>
                <a:sym typeface="JetBrains Mono"/>
              </a:rPr>
              <a:t>recnik)</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33B3"/>
                </a:solidFill>
                <a:latin typeface="JetBrains Mono"/>
                <a:ea typeface="JetBrains Mono"/>
                <a:cs typeface="JetBrains Mono"/>
                <a:sym typeface="JetBrains Mono"/>
              </a:rPr>
              <a:t>del </a:t>
            </a:r>
            <a:r>
              <a:rPr lang="en-US" sz="2000" b="0" i="0" u="none" strike="noStrike" cap="none">
                <a:solidFill>
                  <a:srgbClr val="080808"/>
                </a:solidFill>
                <a:latin typeface="JetBrains Mono"/>
                <a:ea typeface="JetBrains Mono"/>
                <a:cs typeface="JetBrains Mono"/>
                <a:sym typeface="JetBrains Mono"/>
              </a:rPr>
              <a:t>recnik[</a:t>
            </a:r>
            <a:r>
              <a:rPr lang="en-US" sz="2000" b="0" i="0" u="none" strike="noStrike" cap="none">
                <a:solidFill>
                  <a:srgbClr val="067D17"/>
                </a:solidFill>
                <a:latin typeface="JetBrains Mono"/>
                <a:ea typeface="JetBrains Mono"/>
                <a:cs typeface="JetBrains Mono"/>
                <a:sym typeface="JetBrains Mono"/>
              </a:rPr>
              <a:t>"cena"</a:t>
            </a:r>
            <a:r>
              <a:rPr lang="en-US" sz="2000" b="0" i="0" u="none" strike="noStrike" cap="none">
                <a:solidFill>
                  <a:srgbClr val="080808"/>
                </a:solidFill>
                <a:latin typeface="JetBrains Mono"/>
                <a:ea typeface="JetBrains Mono"/>
                <a:cs typeface="JetBrains Mono"/>
                <a:sym typeface="JetBrains Mono"/>
              </a:rPr>
              <a:t>] </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"cena" </a:t>
            </a:r>
            <a:r>
              <a:rPr lang="en-US" sz="2000" b="0" i="0" u="none" strike="noStrike" cap="none">
                <a:solidFill>
                  <a:srgbClr val="0033B3"/>
                </a:solidFill>
                <a:latin typeface="JetBrains Mono"/>
                <a:ea typeface="JetBrains Mono"/>
                <a:cs typeface="JetBrains Mono"/>
                <a:sym typeface="JetBrains Mono"/>
              </a:rPr>
              <a:t>in </a:t>
            </a:r>
            <a:r>
              <a:rPr lang="en-US" sz="2000" b="0" i="0" u="none" strike="noStrike" cap="none">
                <a:solidFill>
                  <a:srgbClr val="080808"/>
                </a:solidFill>
                <a:latin typeface="JetBrains Mono"/>
                <a:ea typeface="JetBrains Mono"/>
                <a:cs typeface="JetBrains Mono"/>
                <a:sym typeface="JetBrains Mono"/>
              </a:rPr>
              <a:t>recnik)</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00080"/>
                </a:solidFill>
                <a:latin typeface="JetBrains Mono"/>
                <a:ea typeface="JetBrains Mono"/>
                <a:cs typeface="JetBrains Mono"/>
                <a:sym typeface="JetBrains Mono"/>
              </a:rPr>
              <a:t>len</a:t>
            </a:r>
            <a:r>
              <a:rPr lang="en-US" sz="2000" b="0" i="0" u="none" strike="noStrike" cap="none">
                <a:solidFill>
                  <a:srgbClr val="080808"/>
                </a:solidFill>
                <a:latin typeface="JetBrains Mono"/>
                <a:ea typeface="JetBrains Mono"/>
                <a:cs typeface="JetBrains Mono"/>
                <a:sym typeface="JetBrains Mono"/>
              </a:rPr>
              <a:t>(recnik))</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Popularnost programskih jezika II</a:t>
            </a:r>
            <a:endParaRPr/>
          </a:p>
        </p:txBody>
      </p:sp>
      <p:pic>
        <p:nvPicPr>
          <p:cNvPr id="159" name="Google Shape;159;p3"/>
          <p:cNvPicPr preferRelativeResize="0">
            <a:picLocks noGrp="1"/>
          </p:cNvPicPr>
          <p:nvPr>
            <p:ph type="body" idx="1"/>
          </p:nvPr>
        </p:nvPicPr>
        <p:blipFill rotWithShape="1">
          <a:blip r:embed="rId3">
            <a:alphaModFix/>
          </a:blip>
          <a:srcRect/>
          <a:stretch/>
        </p:blipFill>
        <p:spPr>
          <a:xfrm>
            <a:off x="1146500" y="1340768"/>
            <a:ext cx="6942993" cy="511256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50" name="Google Shape;350;p37"/>
          <p:cNvSpPr txBox="1">
            <a:spLocks noGrp="1"/>
          </p:cNvSpPr>
          <p:nvPr>
            <p:ph type="body" idx="1"/>
          </p:nvPr>
        </p:nvSpPr>
        <p:spPr>
          <a:xfrm>
            <a:off x="539552" y="1628800"/>
            <a:ext cx="8064896" cy="468052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Operacije nad skupovima</a:t>
            </a:r>
            <a:endParaRPr b="1"/>
          </a:p>
          <a:p>
            <a:pPr marL="342900" lvl="0" indent="-342900" algn="l" rtl="0">
              <a:lnSpc>
                <a:spcPct val="100000"/>
              </a:lnSpc>
              <a:spcBef>
                <a:spcPts val="460"/>
              </a:spcBef>
              <a:spcAft>
                <a:spcPts val="0"/>
              </a:spcAft>
              <a:buSzPts val="1840"/>
              <a:buChar char="●"/>
            </a:pPr>
            <a:r>
              <a:rPr lang="en-US" sz="2300"/>
              <a:t>Vrednosti u skupu nemaju poredak</a:t>
            </a:r>
            <a:endParaRPr sz="2300"/>
          </a:p>
          <a:p>
            <a:pPr marL="342900" lvl="0" indent="-342900" algn="l" rtl="0">
              <a:lnSpc>
                <a:spcPct val="100000"/>
              </a:lnSpc>
              <a:spcBef>
                <a:spcPts val="460"/>
              </a:spcBef>
              <a:spcAft>
                <a:spcPts val="0"/>
              </a:spcAft>
              <a:buSzPts val="1840"/>
              <a:buChar char="●"/>
            </a:pPr>
            <a:r>
              <a:rPr lang="en-US" sz="2300"/>
              <a:t>Vrednosti u skupu su jedinstvene</a:t>
            </a:r>
            <a:endParaRPr sz="2300"/>
          </a:p>
          <a:p>
            <a:pPr marL="342900" lvl="0" indent="-342900" algn="l" rtl="0">
              <a:lnSpc>
                <a:spcPct val="100000"/>
              </a:lnSpc>
              <a:spcBef>
                <a:spcPts val="460"/>
              </a:spcBef>
              <a:spcAft>
                <a:spcPts val="0"/>
              </a:spcAft>
              <a:buSzPts val="1840"/>
              <a:buChar char="●"/>
            </a:pPr>
            <a:r>
              <a:rPr lang="en-US" sz="2300"/>
              <a:t>Imaju posebne operacije</a:t>
            </a:r>
            <a:endParaRPr sz="2300"/>
          </a:p>
          <a:p>
            <a:pPr marL="742950" lvl="1" indent="-285750" algn="l" rtl="0">
              <a:lnSpc>
                <a:spcPct val="100000"/>
              </a:lnSpc>
              <a:spcBef>
                <a:spcPts val="460"/>
              </a:spcBef>
              <a:spcAft>
                <a:spcPts val="0"/>
              </a:spcAft>
              <a:buSzPts val="1840"/>
              <a:buChar char="●"/>
            </a:pPr>
            <a:r>
              <a:rPr lang="en-US" sz="2300"/>
              <a:t>Unija </a:t>
            </a:r>
            <a:r>
              <a:rPr lang="en-US" sz="2300" i="1"/>
              <a:t>|</a:t>
            </a:r>
            <a:endParaRPr/>
          </a:p>
          <a:p>
            <a:pPr marL="742950" lvl="1" indent="-285750" algn="l" rtl="0">
              <a:lnSpc>
                <a:spcPct val="100000"/>
              </a:lnSpc>
              <a:spcBef>
                <a:spcPts val="460"/>
              </a:spcBef>
              <a:spcAft>
                <a:spcPts val="0"/>
              </a:spcAft>
              <a:buSzPts val="1840"/>
              <a:buChar char="●"/>
            </a:pPr>
            <a:r>
              <a:rPr lang="en-US" sz="2300"/>
              <a:t>Presek </a:t>
            </a:r>
            <a:r>
              <a:rPr lang="en-US" sz="2300" i="1"/>
              <a:t>&amp;</a:t>
            </a:r>
            <a:endParaRPr/>
          </a:p>
          <a:p>
            <a:pPr marL="742950" lvl="1" indent="-285750" algn="l" rtl="0">
              <a:lnSpc>
                <a:spcPct val="100000"/>
              </a:lnSpc>
              <a:spcBef>
                <a:spcPts val="460"/>
              </a:spcBef>
              <a:spcAft>
                <a:spcPts val="0"/>
              </a:spcAft>
              <a:buSzPts val="1840"/>
              <a:buChar char="●"/>
            </a:pPr>
            <a:r>
              <a:rPr lang="en-US" sz="2300"/>
              <a:t>Razlika </a:t>
            </a:r>
            <a:r>
              <a:rPr lang="en-US" sz="2300" i="1"/>
              <a:t>-</a:t>
            </a:r>
            <a:endParaRPr/>
          </a:p>
          <a:p>
            <a:pPr marL="742950" lvl="1" indent="-285750" algn="l" rtl="0">
              <a:lnSpc>
                <a:spcPct val="100000"/>
              </a:lnSpc>
              <a:spcBef>
                <a:spcPts val="460"/>
              </a:spcBef>
              <a:spcAft>
                <a:spcPts val="0"/>
              </a:spcAft>
              <a:buSzPts val="1840"/>
              <a:buChar char="●"/>
            </a:pPr>
            <a:r>
              <a:rPr lang="en-US" sz="2300"/>
              <a:t>Simetrična razlika </a:t>
            </a:r>
            <a:r>
              <a:rPr lang="en-US" sz="2300" i="1"/>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56" name="Google Shape;356;p38"/>
          <p:cNvSpPr txBox="1">
            <a:spLocks noGrp="1"/>
          </p:cNvSpPr>
          <p:nvPr>
            <p:ph type="body" idx="1"/>
          </p:nvPr>
        </p:nvSpPr>
        <p:spPr>
          <a:xfrm>
            <a:off x="539552" y="1628800"/>
            <a:ext cx="8064896" cy="468052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Operacije nad skupovima</a:t>
            </a:r>
            <a:endParaRPr b="1"/>
          </a:p>
          <a:p>
            <a:pPr marL="342900" lvl="0" indent="-342900" algn="l" rtl="0">
              <a:lnSpc>
                <a:spcPct val="100000"/>
              </a:lnSpc>
              <a:spcBef>
                <a:spcPts val="460"/>
              </a:spcBef>
              <a:spcAft>
                <a:spcPts val="0"/>
              </a:spcAft>
              <a:buSzPts val="1840"/>
              <a:buChar char="●"/>
            </a:pPr>
            <a:r>
              <a:rPr lang="en-US" sz="2300"/>
              <a:t>Primer</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520"/>
              </a:spcBef>
              <a:spcAft>
                <a:spcPts val="0"/>
              </a:spcAft>
              <a:buSzPts val="2080"/>
              <a:buNone/>
            </a:pPr>
            <a:endParaRPr/>
          </a:p>
        </p:txBody>
      </p:sp>
      <p:sp>
        <p:nvSpPr>
          <p:cNvPr id="357" name="Google Shape;357;p38"/>
          <p:cNvSpPr/>
          <p:nvPr/>
        </p:nvSpPr>
        <p:spPr>
          <a:xfrm>
            <a:off x="539547" y="2676700"/>
            <a:ext cx="7239600" cy="28623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80808"/>
              </a:buClr>
              <a:buSzPts val="2000"/>
              <a:buFont typeface="Arial"/>
              <a:buNone/>
            </a:pPr>
            <a:r>
              <a:rPr lang="en-US" sz="2000" b="0" i="0" u="none" strike="noStrike" cap="none">
                <a:solidFill>
                  <a:srgbClr val="080808"/>
                </a:solidFill>
                <a:latin typeface="JetBrains Mono"/>
                <a:ea typeface="JetBrains Mono"/>
                <a:cs typeface="JetBrains Mono"/>
                <a:sym typeface="JetBrains Mono"/>
              </a:rPr>
              <a:t>s1 = {</a:t>
            </a:r>
            <a:r>
              <a:rPr lang="en-US" sz="2000" b="0" i="0" u="none" strike="noStrike" cap="none">
                <a:solidFill>
                  <a:srgbClr val="1750EB"/>
                </a:solidFill>
                <a:latin typeface="JetBrains Mono"/>
                <a:ea typeface="JetBrains Mono"/>
                <a:cs typeface="JetBrains Mono"/>
                <a:sym typeface="JetBrains Mono"/>
              </a:rPr>
              <a:t>1</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2</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3</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4</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1</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5</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1</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6</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"s1"</a:t>
            </a:r>
            <a:r>
              <a:rPr lang="en-US" sz="2000" b="0" i="0" u="none" strike="noStrike" cap="none">
                <a:solidFill>
                  <a:srgbClr val="080808"/>
                </a:solidFill>
                <a:latin typeface="JetBrains Mono"/>
                <a:ea typeface="JetBrains Mono"/>
                <a:cs typeface="JetBrains Mono"/>
                <a:sym typeface="JetBrains Mono"/>
              </a:rPr>
              <a:t>, s1)</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s2 = {</a:t>
            </a:r>
            <a:r>
              <a:rPr lang="en-US" sz="2000" b="0" i="0" u="none" strike="noStrike" cap="none">
                <a:solidFill>
                  <a:srgbClr val="1750EB"/>
                </a:solidFill>
                <a:latin typeface="JetBrains Mono"/>
                <a:ea typeface="JetBrains Mono"/>
                <a:cs typeface="JetBrains Mono"/>
                <a:sym typeface="JetBrains Mono"/>
              </a:rPr>
              <a:t>4</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5</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6</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7</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8</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1750EB"/>
                </a:solidFill>
                <a:latin typeface="JetBrains Mono"/>
                <a:ea typeface="JetBrains Mono"/>
                <a:cs typeface="JetBrains Mono"/>
                <a:sym typeface="JetBrains Mono"/>
              </a:rPr>
              <a:t>9</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"s2"</a:t>
            </a:r>
            <a:r>
              <a:rPr lang="en-US" sz="2000" b="0" i="0" u="none" strike="noStrike" cap="none">
                <a:solidFill>
                  <a:srgbClr val="080808"/>
                </a:solidFill>
                <a:latin typeface="JetBrains Mono"/>
                <a:ea typeface="JetBrains Mono"/>
                <a:cs typeface="JetBrains Mono"/>
                <a:sym typeface="JetBrains Mono"/>
              </a:rPr>
              <a:t>, s2)</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unija = s1 | s2 </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"unija"</a:t>
            </a:r>
            <a:r>
              <a:rPr lang="en-US" sz="2000" b="0" i="0" u="none" strike="noStrike" cap="none">
                <a:solidFill>
                  <a:srgbClr val="080808"/>
                </a:solidFill>
                <a:latin typeface="JetBrains Mono"/>
                <a:ea typeface="JetBrains Mono"/>
                <a:cs typeface="JetBrains Mono"/>
                <a:sym typeface="JetBrains Mono"/>
              </a:rPr>
              <a:t>, unija)</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80808"/>
                </a:solidFill>
                <a:latin typeface="JetBrains Mono"/>
                <a:ea typeface="JetBrains Mono"/>
                <a:cs typeface="JetBrains Mono"/>
                <a:sym typeface="JetBrains Mono"/>
              </a:rPr>
              <a:t>presek = s1 &amp; s2 </a:t>
            </a:r>
            <a:br>
              <a:rPr lang="en-US" sz="2000" b="0" i="0" u="none" strike="noStrike" cap="none">
                <a:solidFill>
                  <a:srgbClr val="080808"/>
                </a:solidFill>
                <a:latin typeface="JetBrains Mono"/>
                <a:ea typeface="JetBrains Mono"/>
                <a:cs typeface="JetBrains Mono"/>
                <a:sym typeface="JetBrains Mono"/>
              </a:rPr>
            </a:br>
            <a:r>
              <a:rPr lang="en-US" sz="2000" b="0" i="0" u="none" strike="noStrike" cap="none">
                <a:solidFill>
                  <a:srgbClr val="000080"/>
                </a:solidFill>
                <a:latin typeface="JetBrains Mono"/>
                <a:ea typeface="JetBrains Mono"/>
                <a:cs typeface="JetBrains Mono"/>
                <a:sym typeface="JetBrains Mono"/>
              </a:rPr>
              <a:t>print</a:t>
            </a:r>
            <a:r>
              <a:rPr lang="en-US" sz="2000" b="0" i="0" u="none" strike="noStrike" cap="none">
                <a:solidFill>
                  <a:srgbClr val="080808"/>
                </a:solidFill>
                <a:latin typeface="JetBrains Mono"/>
                <a:ea typeface="JetBrains Mono"/>
                <a:cs typeface="JetBrains Mono"/>
                <a:sym typeface="JetBrains Mono"/>
              </a:rPr>
              <a:t>(</a:t>
            </a:r>
            <a:r>
              <a:rPr lang="en-US" sz="2000" b="0" i="0" u="none" strike="noStrike" cap="none">
                <a:solidFill>
                  <a:srgbClr val="067D17"/>
                </a:solidFill>
                <a:latin typeface="JetBrains Mono"/>
                <a:ea typeface="JetBrains Mono"/>
                <a:cs typeface="JetBrains Mono"/>
                <a:sym typeface="JetBrains Mono"/>
              </a:rPr>
              <a:t>"presek"</a:t>
            </a:r>
            <a:r>
              <a:rPr lang="en-US" sz="2000" b="0" i="0" u="none" strike="noStrike" cap="none">
                <a:solidFill>
                  <a:srgbClr val="080808"/>
                </a:solidFill>
                <a:latin typeface="JetBrains Mono"/>
                <a:ea typeface="JetBrains Mono"/>
                <a:cs typeface="JetBrains Mono"/>
                <a:sym typeface="JetBrains Mono"/>
              </a:rPr>
              <a:t>, presek)</a:t>
            </a:r>
            <a:br>
              <a:rPr lang="en-US" sz="2000" b="0" i="0" u="none" strike="noStrike" cap="none">
                <a:solidFill>
                  <a:srgbClr val="080808"/>
                </a:solidFill>
                <a:latin typeface="JetBrains Mono"/>
                <a:ea typeface="JetBrains Mono"/>
                <a:cs typeface="JetBrains Mono"/>
                <a:sym typeface="JetBrains Mono"/>
              </a:rPr>
            </a:b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63" name="Google Shape;363;p39"/>
          <p:cNvSpPr txBox="1">
            <a:spLocks noGrp="1"/>
          </p:cNvSpPr>
          <p:nvPr>
            <p:ph type="body" idx="1"/>
          </p:nvPr>
        </p:nvSpPr>
        <p:spPr>
          <a:xfrm>
            <a:off x="539552" y="1124744"/>
            <a:ext cx="8604448" cy="518457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Konverzije</a:t>
            </a:r>
            <a:endParaRPr b="1"/>
          </a:p>
          <a:p>
            <a:pPr marL="342900" lvl="0" indent="-342900" algn="l" rtl="0">
              <a:lnSpc>
                <a:spcPct val="100000"/>
              </a:lnSpc>
              <a:spcBef>
                <a:spcPts val="520"/>
              </a:spcBef>
              <a:spcAft>
                <a:spcPts val="0"/>
              </a:spcAft>
              <a:buSzPts val="2080"/>
              <a:buNone/>
            </a:pPr>
            <a:r>
              <a:rPr lang="en-US"/>
              <a:t>	</a:t>
            </a:r>
            <a:r>
              <a:rPr lang="en-US" b="1" i="1"/>
              <a:t>Funkcija		Značenje</a:t>
            </a:r>
            <a:endParaRPr b="1" i="1"/>
          </a:p>
          <a:p>
            <a:pPr marL="342900" lvl="0" indent="-342900" algn="l" rtl="0">
              <a:lnSpc>
                <a:spcPct val="100000"/>
              </a:lnSpc>
              <a:spcBef>
                <a:spcPts val="520"/>
              </a:spcBef>
              <a:spcAft>
                <a:spcPts val="0"/>
              </a:spcAft>
              <a:buSzPts val="2080"/>
              <a:buNone/>
            </a:pPr>
            <a:r>
              <a:rPr lang="en-US"/>
              <a:t>	</a:t>
            </a:r>
            <a:r>
              <a:rPr lang="en-US" i="1"/>
              <a:t>int(x,(baza))</a:t>
            </a:r>
            <a:r>
              <a:rPr lang="en-US"/>
              <a:t>	String x u integer iz baze</a:t>
            </a:r>
            <a:endParaRPr/>
          </a:p>
          <a:p>
            <a:pPr marL="342900" lvl="0" indent="-342900" algn="l" rtl="0">
              <a:lnSpc>
                <a:spcPct val="100000"/>
              </a:lnSpc>
              <a:spcBef>
                <a:spcPts val="520"/>
              </a:spcBef>
              <a:spcAft>
                <a:spcPts val="0"/>
              </a:spcAft>
              <a:buSzPts val="2080"/>
              <a:buNone/>
            </a:pPr>
            <a:r>
              <a:rPr lang="en-US"/>
              <a:t>	</a:t>
            </a:r>
            <a:r>
              <a:rPr lang="en-US" i="1"/>
              <a:t>float(x)</a:t>
            </a:r>
            <a:r>
              <a:rPr lang="en-US"/>
              <a:t>		String x u float</a:t>
            </a:r>
            <a:endParaRPr/>
          </a:p>
          <a:p>
            <a:pPr marL="342900" lvl="0" indent="-342900" algn="l" rtl="0">
              <a:lnSpc>
                <a:spcPct val="100000"/>
              </a:lnSpc>
              <a:spcBef>
                <a:spcPts val="520"/>
              </a:spcBef>
              <a:spcAft>
                <a:spcPts val="0"/>
              </a:spcAft>
              <a:buSzPts val="2080"/>
              <a:buNone/>
            </a:pPr>
            <a:r>
              <a:rPr lang="en-US"/>
              <a:t>	</a:t>
            </a:r>
            <a:r>
              <a:rPr lang="en-US" i="1"/>
              <a:t>complex(r,i)</a:t>
            </a:r>
            <a:r>
              <a:rPr lang="en-US"/>
              <a:t>	Kompleksni broj od r i I</a:t>
            </a:r>
            <a:endParaRPr/>
          </a:p>
          <a:p>
            <a:pPr marL="342900" lvl="0" indent="-342900" algn="l" rtl="0">
              <a:lnSpc>
                <a:spcPct val="100000"/>
              </a:lnSpc>
              <a:spcBef>
                <a:spcPts val="520"/>
              </a:spcBef>
              <a:spcAft>
                <a:spcPts val="0"/>
              </a:spcAft>
              <a:buSzPts val="2080"/>
              <a:buNone/>
            </a:pPr>
            <a:r>
              <a:rPr lang="en-US" i="1"/>
              <a:t>	str(x)</a:t>
            </a:r>
            <a:r>
              <a:rPr lang="en-US"/>
              <a:t>		Bilo koji tip x u string</a:t>
            </a:r>
            <a:endParaRPr/>
          </a:p>
          <a:p>
            <a:pPr marL="342900" lvl="0" indent="-342900" algn="l" rtl="0">
              <a:lnSpc>
                <a:spcPct val="100000"/>
              </a:lnSpc>
              <a:spcBef>
                <a:spcPts val="520"/>
              </a:spcBef>
              <a:spcAft>
                <a:spcPts val="0"/>
              </a:spcAft>
              <a:buSzPts val="2080"/>
              <a:buNone/>
            </a:pPr>
            <a:r>
              <a:rPr lang="en-US"/>
              <a:t>	</a:t>
            </a:r>
            <a:r>
              <a:rPr lang="en-US" i="1"/>
              <a:t>chr(i)	</a:t>
            </a:r>
            <a:r>
              <a:rPr lang="en-US"/>
              <a:t>	Integer u karakter (do 255)</a:t>
            </a:r>
            <a:endParaRPr/>
          </a:p>
          <a:p>
            <a:pPr marL="342900" lvl="0" indent="-342900" algn="l" rtl="0">
              <a:lnSpc>
                <a:spcPct val="100000"/>
              </a:lnSpc>
              <a:spcBef>
                <a:spcPts val="520"/>
              </a:spcBef>
              <a:spcAft>
                <a:spcPts val="0"/>
              </a:spcAft>
              <a:buSzPts val="2080"/>
              <a:buNone/>
            </a:pPr>
            <a:r>
              <a:rPr lang="en-US"/>
              <a:t>	</a:t>
            </a:r>
            <a:r>
              <a:rPr lang="en-US" i="1"/>
              <a:t>ord(c)</a:t>
            </a:r>
            <a:r>
              <a:rPr lang="en-US"/>
              <a:t>		Karakter u integer</a:t>
            </a:r>
            <a:endParaRPr/>
          </a:p>
          <a:p>
            <a:pPr marL="342900" lvl="0" indent="-342900" algn="l" rtl="0">
              <a:lnSpc>
                <a:spcPct val="100000"/>
              </a:lnSpc>
              <a:spcBef>
                <a:spcPts val="520"/>
              </a:spcBef>
              <a:spcAft>
                <a:spcPts val="0"/>
              </a:spcAft>
              <a:buSzPts val="2080"/>
              <a:buNone/>
            </a:pPr>
            <a:r>
              <a:rPr lang="en-US" i="1"/>
              <a:t>	hex(i)</a:t>
            </a:r>
            <a:r>
              <a:rPr lang="en-US"/>
              <a:t>		Integer u hex string</a:t>
            </a:r>
            <a:endParaRPr/>
          </a:p>
          <a:p>
            <a:pPr marL="342900" lvl="0" indent="-342900" algn="l" rtl="0">
              <a:lnSpc>
                <a:spcPct val="100000"/>
              </a:lnSpc>
              <a:spcBef>
                <a:spcPts val="520"/>
              </a:spcBef>
              <a:spcAft>
                <a:spcPts val="0"/>
              </a:spcAft>
              <a:buSzPts val="2080"/>
              <a:buNone/>
            </a:pPr>
            <a:r>
              <a:rPr lang="en-US" i="1"/>
              <a:t>	bin(i)</a:t>
            </a:r>
            <a:r>
              <a:rPr lang="en-US"/>
              <a:t>		Integer u bin string</a:t>
            </a:r>
            <a:endParaRPr/>
          </a:p>
          <a:p>
            <a:pPr marL="342900" lvl="0" indent="-342900" algn="l" rtl="0">
              <a:lnSpc>
                <a:spcPct val="100000"/>
              </a:lnSpc>
              <a:spcBef>
                <a:spcPts val="520"/>
              </a:spcBef>
              <a:spcAft>
                <a:spcPts val="0"/>
              </a:spcAft>
              <a:buSzPts val="2080"/>
              <a:buNone/>
            </a:pPr>
            <a:r>
              <a:rPr lang="en-US"/>
              <a:t>	</a:t>
            </a:r>
            <a:r>
              <a:rPr lang="en-US" i="1"/>
              <a:t>oct(i)</a:t>
            </a:r>
            <a:r>
              <a:rPr lang="en-US"/>
              <a:t>		Integer u oct string</a:t>
            </a:r>
            <a:endParaRPr sz="2400"/>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69" name="Google Shape;369;p40"/>
          <p:cNvSpPr txBox="1">
            <a:spLocks noGrp="1"/>
          </p:cNvSpPr>
          <p:nvPr>
            <p:ph type="body" idx="1"/>
          </p:nvPr>
        </p:nvSpPr>
        <p:spPr>
          <a:xfrm>
            <a:off x="251520" y="1124744"/>
            <a:ext cx="8892480" cy="547260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Logički izrazi</a:t>
            </a:r>
            <a:endParaRPr b="1"/>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graphicFrame>
        <p:nvGraphicFramePr>
          <p:cNvPr id="370" name="Google Shape;370;p40"/>
          <p:cNvGraphicFramePr/>
          <p:nvPr/>
        </p:nvGraphicFramePr>
        <p:xfrm>
          <a:off x="323528" y="1628800"/>
          <a:ext cx="8208900" cy="1854250"/>
        </p:xfrm>
        <a:graphic>
          <a:graphicData uri="http://schemas.openxmlformats.org/drawingml/2006/table">
            <a:tbl>
              <a:tblPr firstRow="1" bandRow="1">
                <a:noFill/>
                <a:tableStyleId>{2469C835-F23D-4570-94B9-3B2DC2D0B7F4}</a:tableStyleId>
              </a:tblPr>
              <a:tblGrid>
                <a:gridCol w="4104450">
                  <a:extLst>
                    <a:ext uri="{9D8B030D-6E8A-4147-A177-3AD203B41FA5}">
                      <a16:colId xmlns:a16="http://schemas.microsoft.com/office/drawing/2014/main" val="20000"/>
                    </a:ext>
                  </a:extLst>
                </a:gridCol>
                <a:gridCol w="41044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True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False</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True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False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Bilo koji broj različit od 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Kolekcija koja nije prazna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Kolekcija koja je prazna</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None</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71" name="Google Shape;371;p40"/>
          <p:cNvGraphicFramePr/>
          <p:nvPr/>
        </p:nvGraphicFramePr>
        <p:xfrm>
          <a:off x="323528" y="3987056"/>
          <a:ext cx="8208900" cy="2291120"/>
        </p:xfrm>
        <a:graphic>
          <a:graphicData uri="http://schemas.openxmlformats.org/drawingml/2006/table">
            <a:tbl>
              <a:tblPr firstRow="1" bandRow="1">
                <a:noFill/>
                <a:tableStyleId>{2469C835-F23D-4570-94B9-3B2DC2D0B7F4}</a:tableStyleId>
              </a:tblPr>
              <a:tblGrid>
                <a:gridCol w="2736300">
                  <a:extLst>
                    <a:ext uri="{9D8B030D-6E8A-4147-A177-3AD203B41FA5}">
                      <a16:colId xmlns:a16="http://schemas.microsoft.com/office/drawing/2014/main" val="20000"/>
                    </a:ext>
                  </a:extLst>
                </a:gridCol>
                <a:gridCol w="2736300">
                  <a:extLst>
                    <a:ext uri="{9D8B030D-6E8A-4147-A177-3AD203B41FA5}">
                      <a16:colId xmlns:a16="http://schemas.microsoft.com/office/drawing/2014/main" val="20001"/>
                    </a:ext>
                  </a:extLst>
                </a:gridCol>
                <a:gridCol w="27363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Operator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Značenje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Opis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 or 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Logičko ILI</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Ako je x false, vraća y, u suprotnom x</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 and 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Logičko I</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Ako je x false, vraća x, u suprotnom y</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not 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Logička negacija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Ako je x false, vraća 1, u suprotnom 0</a:t>
                      </a:r>
                      <a:endParaRPr sz="18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7"/>
          <p:cNvSpPr txBox="1">
            <a:spLocks noGrp="1"/>
          </p:cNvSpPr>
          <p:nvPr>
            <p:ph type="ctrTitle"/>
          </p:nvPr>
        </p:nvSpPr>
        <p:spPr>
          <a:xfrm>
            <a:off x="457200" y="1425575"/>
            <a:ext cx="5399088" cy="1470025"/>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SzPts val="1400"/>
              <a:buNone/>
            </a:pPr>
            <a:r>
              <a:rPr lang="en-US" b="1" cap="none"/>
              <a:t>Python kurs</a:t>
            </a:r>
            <a:endParaRPr/>
          </a:p>
        </p:txBody>
      </p:sp>
      <p:sp>
        <p:nvSpPr>
          <p:cNvPr id="377" name="Google Shape;377;p57"/>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Autofit/>
          </a:bodyPr>
          <a:lstStyle/>
          <a:p>
            <a:pPr marL="457200" lvl="0" indent="-360680" algn="ctr" rtl="0">
              <a:lnSpc>
                <a:spcPct val="100000"/>
              </a:lnSpc>
              <a:spcBef>
                <a:spcPts val="560"/>
              </a:spcBef>
              <a:spcAft>
                <a:spcPts val="0"/>
              </a:spcAft>
              <a:buSzPts val="2240"/>
              <a:buNone/>
            </a:pPr>
            <a:r>
              <a:rPr lang="en-US"/>
              <a:t>Razvojni alati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8"/>
          <p:cNvSpPr txBox="1">
            <a:spLocks noGrp="1"/>
          </p:cNvSpPr>
          <p:nvPr>
            <p:ph type="title"/>
          </p:nvPr>
        </p:nvSpPr>
        <p:spPr>
          <a:xfrm>
            <a:off x="84138" y="187325"/>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Sadržaj</a:t>
            </a:r>
            <a:endParaRPr/>
          </a:p>
        </p:txBody>
      </p:sp>
      <p:sp>
        <p:nvSpPr>
          <p:cNvPr id="383" name="Google Shape;383;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pip</a:t>
            </a:r>
            <a:endParaRPr/>
          </a:p>
          <a:p>
            <a:pPr marL="457200" lvl="0" indent="-320040" algn="l" rtl="0">
              <a:lnSpc>
                <a:spcPct val="100000"/>
              </a:lnSpc>
              <a:spcBef>
                <a:spcPts val="360"/>
              </a:spcBef>
              <a:spcAft>
                <a:spcPts val="0"/>
              </a:spcAft>
              <a:buSzPts val="1440"/>
              <a:buChar char="●"/>
            </a:pPr>
            <a:r>
              <a:rPr lang="en-US"/>
              <a:t>Virtualenv</a:t>
            </a:r>
            <a:endParaRPr/>
          </a:p>
          <a:p>
            <a:pPr marL="457200" lvl="0" indent="-320040" algn="l" rtl="0">
              <a:lnSpc>
                <a:spcPct val="100000"/>
              </a:lnSpc>
              <a:spcBef>
                <a:spcPts val="360"/>
              </a:spcBef>
              <a:spcAft>
                <a:spcPts val="0"/>
              </a:spcAft>
              <a:buSzPts val="1440"/>
              <a:buChar char="●"/>
            </a:pPr>
            <a:r>
              <a:rPr lang="en-US"/>
              <a:t>IPython</a:t>
            </a:r>
            <a:endParaRPr/>
          </a:p>
          <a:p>
            <a:pPr marL="457200" lvl="0" indent="-320040" algn="l" rtl="0">
              <a:lnSpc>
                <a:spcPct val="100000"/>
              </a:lnSpc>
              <a:spcBef>
                <a:spcPts val="360"/>
              </a:spcBef>
              <a:spcAft>
                <a:spcPts val="0"/>
              </a:spcAft>
              <a:buSzPts val="1440"/>
              <a:buChar char="●"/>
            </a:pPr>
            <a:r>
              <a:rPr lang="en-US"/>
              <a:t>IDEs: Eclipse + PyDev</a:t>
            </a:r>
            <a:endParaRPr/>
          </a:p>
          <a:p>
            <a:pPr marL="457200" lvl="0" indent="-320040" algn="l" rtl="0">
              <a:lnSpc>
                <a:spcPct val="100000"/>
              </a:lnSpc>
              <a:spcBef>
                <a:spcPts val="360"/>
              </a:spcBef>
              <a:spcAft>
                <a:spcPts val="0"/>
              </a:spcAft>
              <a:buSzPts val="1440"/>
              <a:buChar char="●"/>
            </a:pPr>
            <a:r>
              <a:rPr lang="en-US"/>
              <a:t>PyCharm</a:t>
            </a:r>
            <a:endParaRPr/>
          </a:p>
          <a:p>
            <a:pPr marL="457200" lvl="0" indent="-320040" algn="l" rtl="0">
              <a:lnSpc>
                <a:spcPct val="100000"/>
              </a:lnSpc>
              <a:spcBef>
                <a:spcPts val="360"/>
              </a:spcBef>
              <a:spcAft>
                <a:spcPts val="0"/>
              </a:spcAft>
              <a:buSzPts val="1440"/>
              <a:buChar char="●"/>
            </a:pPr>
            <a:r>
              <a:rPr lang="en-US"/>
              <a:t>Setuptools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9"/>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endParaRPr/>
          </a:p>
        </p:txBody>
      </p:sp>
      <p:pic>
        <p:nvPicPr>
          <p:cNvPr id="389" name="Google Shape;389;p59"/>
          <p:cNvPicPr preferRelativeResize="0">
            <a:picLocks noGrp="1"/>
          </p:cNvPicPr>
          <p:nvPr>
            <p:ph type="body" idx="1"/>
          </p:nvPr>
        </p:nvPicPr>
        <p:blipFill rotWithShape="1">
          <a:blip r:embed="rId3">
            <a:alphaModFix/>
          </a:blip>
          <a:srcRect/>
          <a:stretch/>
        </p:blipFill>
        <p:spPr>
          <a:xfrm>
            <a:off x="827584" y="1196752"/>
            <a:ext cx="7176591" cy="57412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pip - osnovne komande</a:t>
            </a:r>
            <a:endParaRPr/>
          </a:p>
        </p:txBody>
      </p:sp>
      <p:sp>
        <p:nvSpPr>
          <p:cNvPr id="395" name="Google Shape;395;p60"/>
          <p:cNvSpPr txBox="1">
            <a:spLocks noGrp="1"/>
          </p:cNvSpPr>
          <p:nvPr>
            <p:ph type="body" idx="1"/>
          </p:nvPr>
        </p:nvSpPr>
        <p:spPr>
          <a:xfrm>
            <a:off x="457200" y="1052513"/>
            <a:ext cx="8229600" cy="460375"/>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Pretraga paketa po nazivu:</a:t>
            </a:r>
            <a:endParaRPr/>
          </a:p>
        </p:txBody>
      </p:sp>
      <p:sp>
        <p:nvSpPr>
          <p:cNvPr id="396" name="Google Shape;396;p60"/>
          <p:cNvSpPr txBox="1"/>
          <p:nvPr/>
        </p:nvSpPr>
        <p:spPr>
          <a:xfrm>
            <a:off x="468313" y="3284538"/>
            <a:ext cx="8229600" cy="460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2080"/>
              <a:buFont typeface="Noto Sans Symbols"/>
              <a:buChar char="●"/>
            </a:pPr>
            <a:r>
              <a:rPr lang="en-US" sz="2600" b="0" i="0" u="none" strike="noStrike" cap="none">
                <a:solidFill>
                  <a:srgbClr val="000000"/>
                </a:solidFill>
                <a:latin typeface="Arial"/>
                <a:ea typeface="Arial"/>
                <a:cs typeface="Arial"/>
                <a:sym typeface="Arial"/>
              </a:rPr>
              <a:t>Prikaz instaliranih paketa:</a:t>
            </a:r>
            <a:endParaRPr sz="2600" b="0" i="0" u="none" strike="noStrike" cap="none">
              <a:solidFill>
                <a:srgbClr val="000000"/>
              </a:solidFill>
              <a:latin typeface="Arial"/>
              <a:ea typeface="Arial"/>
              <a:cs typeface="Arial"/>
              <a:sym typeface="Arial"/>
            </a:endParaRPr>
          </a:p>
        </p:txBody>
      </p:sp>
      <p:sp>
        <p:nvSpPr>
          <p:cNvPr id="397" name="Google Shape;397;p60"/>
          <p:cNvSpPr txBox="1"/>
          <p:nvPr/>
        </p:nvSpPr>
        <p:spPr>
          <a:xfrm>
            <a:off x="468313" y="4337050"/>
            <a:ext cx="8229600" cy="460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2080"/>
              <a:buFont typeface="Noto Sans Symbols"/>
              <a:buChar char="●"/>
            </a:pPr>
            <a:r>
              <a:rPr lang="en-US" sz="2600" b="0" i="0" u="none" strike="noStrike" cap="none">
                <a:solidFill>
                  <a:srgbClr val="000000"/>
                </a:solidFill>
                <a:latin typeface="Arial"/>
                <a:ea typeface="Arial"/>
                <a:cs typeface="Arial"/>
                <a:sym typeface="Arial"/>
              </a:rPr>
              <a:t>Upgrade paketa:</a:t>
            </a:r>
            <a:endParaRPr/>
          </a:p>
        </p:txBody>
      </p:sp>
      <p:sp>
        <p:nvSpPr>
          <p:cNvPr id="398" name="Google Shape;398;p60"/>
          <p:cNvSpPr txBox="1"/>
          <p:nvPr/>
        </p:nvSpPr>
        <p:spPr>
          <a:xfrm>
            <a:off x="446088" y="2105025"/>
            <a:ext cx="8229600" cy="460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2080"/>
              <a:buFont typeface="Noto Sans Symbols"/>
              <a:buChar char="●"/>
            </a:pPr>
            <a:r>
              <a:rPr lang="en-US" sz="2600" b="0" i="0" u="none" strike="noStrike" cap="none">
                <a:solidFill>
                  <a:srgbClr val="000000"/>
                </a:solidFill>
                <a:latin typeface="Arial"/>
                <a:ea typeface="Arial"/>
                <a:cs typeface="Arial"/>
                <a:sym typeface="Arial"/>
              </a:rPr>
              <a:t>Instalacija paketa:</a:t>
            </a:r>
            <a:endParaRPr/>
          </a:p>
        </p:txBody>
      </p:sp>
      <p:sp>
        <p:nvSpPr>
          <p:cNvPr id="399" name="Google Shape;399;p60"/>
          <p:cNvSpPr txBox="1"/>
          <p:nvPr/>
        </p:nvSpPr>
        <p:spPr>
          <a:xfrm>
            <a:off x="468313" y="5373688"/>
            <a:ext cx="8229600" cy="460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2080"/>
              <a:buFont typeface="Noto Sans Symbols"/>
              <a:buChar char="●"/>
            </a:pPr>
            <a:r>
              <a:rPr lang="en-US" sz="2600" b="0" i="0" u="none" strike="noStrike" cap="none">
                <a:solidFill>
                  <a:srgbClr val="000000"/>
                </a:solidFill>
                <a:latin typeface="Arial"/>
                <a:ea typeface="Arial"/>
                <a:cs typeface="Arial"/>
                <a:sym typeface="Arial"/>
              </a:rPr>
              <a:t>Deinstalacija paketa:</a:t>
            </a:r>
            <a:endParaRPr/>
          </a:p>
        </p:txBody>
      </p:sp>
      <p:sp>
        <p:nvSpPr>
          <p:cNvPr id="400" name="Google Shape;400;p60"/>
          <p:cNvSpPr/>
          <p:nvPr/>
        </p:nvSpPr>
        <p:spPr>
          <a:xfrm>
            <a:off x="611188" y="2636838"/>
            <a:ext cx="8064500" cy="576262"/>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EFEF8F"/>
                </a:solidFill>
                <a:latin typeface="Courier New"/>
                <a:ea typeface="Courier New"/>
                <a:cs typeface="Courier New"/>
                <a:sym typeface="Courier New"/>
              </a:rPr>
              <a:t>pip</a:t>
            </a:r>
            <a:r>
              <a:rPr lang="en-US" sz="1600" b="0" i="0" u="none" strike="noStrike" cap="none">
                <a:solidFill>
                  <a:srgbClr val="DCDCDC"/>
                </a:solidFill>
                <a:latin typeface="Courier New"/>
                <a:ea typeface="Courier New"/>
                <a:cs typeface="Courier New"/>
                <a:sym typeface="Courier New"/>
              </a:rPr>
              <a:t> </a:t>
            </a:r>
            <a:r>
              <a:rPr lang="en-US" sz="1600" b="0" i="0" u="none" strike="noStrike" cap="none">
                <a:solidFill>
                  <a:srgbClr val="E3CEAB"/>
                </a:solidFill>
                <a:latin typeface="Courier New"/>
                <a:ea typeface="Courier New"/>
                <a:cs typeface="Courier New"/>
                <a:sym typeface="Courier New"/>
              </a:rPr>
              <a:t>install</a:t>
            </a:r>
            <a:r>
              <a:rPr lang="en-US" sz="1600" b="0" i="0" u="none" strike="noStrike" cap="none">
                <a:solidFill>
                  <a:srgbClr val="DCDCDC"/>
                </a:solidFill>
                <a:latin typeface="Courier New"/>
                <a:ea typeface="Courier New"/>
                <a:cs typeface="Courier New"/>
                <a:sym typeface="Courier New"/>
              </a:rPr>
              <a:t> ime_paketa</a:t>
            </a:r>
            <a:endParaRPr sz="1600" b="0" i="0" u="none" strike="noStrike" cap="none">
              <a:solidFill>
                <a:srgbClr val="DCDCDC"/>
              </a:solidFill>
              <a:latin typeface="Courier New"/>
              <a:ea typeface="Courier New"/>
              <a:cs typeface="Courier New"/>
              <a:sym typeface="Courier New"/>
            </a:endParaRPr>
          </a:p>
        </p:txBody>
      </p:sp>
      <p:sp>
        <p:nvSpPr>
          <p:cNvPr id="401" name="Google Shape;401;p60"/>
          <p:cNvSpPr/>
          <p:nvPr/>
        </p:nvSpPr>
        <p:spPr>
          <a:xfrm>
            <a:off x="611188" y="1557338"/>
            <a:ext cx="8064500" cy="576262"/>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EFEF8F"/>
                </a:solidFill>
                <a:latin typeface="Courier New"/>
                <a:ea typeface="Courier New"/>
                <a:cs typeface="Courier New"/>
                <a:sym typeface="Courier New"/>
              </a:rPr>
              <a:t>pip</a:t>
            </a:r>
            <a:r>
              <a:rPr lang="en-US" sz="1600" b="0" i="0" u="none" strike="noStrike" cap="none">
                <a:solidFill>
                  <a:srgbClr val="DCDCDC"/>
                </a:solidFill>
                <a:latin typeface="Courier New"/>
                <a:ea typeface="Courier New"/>
                <a:cs typeface="Courier New"/>
                <a:sym typeface="Courier New"/>
              </a:rPr>
              <a:t> search deo_imena</a:t>
            </a:r>
            <a:endParaRPr sz="1600" b="0" i="0" u="none" strike="noStrike" cap="none">
              <a:solidFill>
                <a:srgbClr val="DCDCDC"/>
              </a:solidFill>
              <a:latin typeface="Courier New"/>
              <a:ea typeface="Courier New"/>
              <a:cs typeface="Courier New"/>
              <a:sym typeface="Courier New"/>
            </a:endParaRPr>
          </a:p>
        </p:txBody>
      </p:sp>
      <p:sp>
        <p:nvSpPr>
          <p:cNvPr id="402" name="Google Shape;402;p60"/>
          <p:cNvSpPr/>
          <p:nvPr/>
        </p:nvSpPr>
        <p:spPr>
          <a:xfrm>
            <a:off x="611188" y="3789363"/>
            <a:ext cx="8064500" cy="576262"/>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EFEF8F"/>
                </a:solidFill>
                <a:latin typeface="Courier New"/>
                <a:ea typeface="Courier New"/>
                <a:cs typeface="Courier New"/>
                <a:sym typeface="Courier New"/>
              </a:rPr>
              <a:t>pip</a:t>
            </a:r>
            <a:r>
              <a:rPr lang="en-US" sz="1600" b="0" i="0" u="none" strike="noStrike" cap="none">
                <a:solidFill>
                  <a:srgbClr val="DCDCDC"/>
                </a:solidFill>
                <a:latin typeface="Courier New"/>
                <a:ea typeface="Courier New"/>
                <a:cs typeface="Courier New"/>
                <a:sym typeface="Courier New"/>
              </a:rPr>
              <a:t> list</a:t>
            </a:r>
            <a:endParaRPr sz="1600" b="0" i="0" u="none" strike="noStrike" cap="none">
              <a:solidFill>
                <a:srgbClr val="DCDCDC"/>
              </a:solidFill>
              <a:latin typeface="Courier New"/>
              <a:ea typeface="Courier New"/>
              <a:cs typeface="Courier New"/>
              <a:sym typeface="Courier New"/>
            </a:endParaRPr>
          </a:p>
        </p:txBody>
      </p:sp>
      <p:sp>
        <p:nvSpPr>
          <p:cNvPr id="403" name="Google Shape;403;p60"/>
          <p:cNvSpPr/>
          <p:nvPr/>
        </p:nvSpPr>
        <p:spPr>
          <a:xfrm>
            <a:off x="611188" y="4797425"/>
            <a:ext cx="8064500" cy="576263"/>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7F9F7F"/>
                </a:solidFill>
                <a:latin typeface="Courier New"/>
                <a:ea typeface="Courier New"/>
                <a:cs typeface="Courier New"/>
                <a:sym typeface="Courier New"/>
              </a:rPr>
              <a:t>pip</a:t>
            </a:r>
            <a:r>
              <a:rPr lang="en-US" sz="1600" b="0" i="0" u="none" strike="noStrike" cap="none">
                <a:solidFill>
                  <a:srgbClr val="DCDCDC"/>
                </a:solidFill>
                <a:latin typeface="Courier New"/>
                <a:ea typeface="Courier New"/>
                <a:cs typeface="Courier New"/>
                <a:sym typeface="Courier New"/>
              </a:rPr>
              <a:t> </a:t>
            </a:r>
            <a:r>
              <a:rPr lang="en-US" sz="1600" b="0" i="0" u="none" strike="noStrike" cap="none">
                <a:solidFill>
                  <a:srgbClr val="7F9F7F"/>
                </a:solidFill>
                <a:latin typeface="Courier New"/>
                <a:ea typeface="Courier New"/>
                <a:cs typeface="Courier New"/>
                <a:sym typeface="Courier New"/>
              </a:rPr>
              <a:t>install</a:t>
            </a:r>
            <a:r>
              <a:rPr lang="en-US" sz="1600" b="0" i="0" u="none" strike="noStrike" cap="none">
                <a:solidFill>
                  <a:srgbClr val="DCDCDC"/>
                </a:solidFill>
                <a:latin typeface="Courier New"/>
                <a:ea typeface="Courier New"/>
                <a:cs typeface="Courier New"/>
                <a:sym typeface="Courier New"/>
              </a:rPr>
              <a:t> </a:t>
            </a:r>
            <a:r>
              <a:rPr lang="en-US" sz="1600" b="0" i="0" u="none" strike="noStrike" cap="none">
                <a:solidFill>
                  <a:srgbClr val="EFEFAF"/>
                </a:solidFill>
                <a:latin typeface="Courier New"/>
                <a:ea typeface="Courier New"/>
                <a:cs typeface="Courier New"/>
                <a:sym typeface="Courier New"/>
              </a:rPr>
              <a:t>--</a:t>
            </a:r>
            <a:r>
              <a:rPr lang="en-US" sz="1600" b="0" i="0" u="none" strike="noStrike" cap="none">
                <a:solidFill>
                  <a:srgbClr val="7F9F7F"/>
                </a:solidFill>
                <a:latin typeface="Courier New"/>
                <a:ea typeface="Courier New"/>
                <a:cs typeface="Courier New"/>
                <a:sym typeface="Courier New"/>
              </a:rPr>
              <a:t>upgrade</a:t>
            </a:r>
            <a:r>
              <a:rPr lang="en-US" sz="1600" b="0" i="0" u="none" strike="noStrike" cap="none">
                <a:solidFill>
                  <a:srgbClr val="DCDCDC"/>
                </a:solidFill>
                <a:latin typeface="Courier New"/>
                <a:ea typeface="Courier New"/>
                <a:cs typeface="Courier New"/>
                <a:sym typeface="Courier New"/>
              </a:rPr>
              <a:t> </a:t>
            </a:r>
            <a:r>
              <a:rPr lang="en-US" sz="1600" b="0" i="0" u="none" strike="noStrike" cap="none">
                <a:solidFill>
                  <a:srgbClr val="7F9F7F"/>
                </a:solidFill>
                <a:latin typeface="Courier New"/>
                <a:ea typeface="Courier New"/>
                <a:cs typeface="Courier New"/>
                <a:sym typeface="Courier New"/>
              </a:rPr>
              <a:t>ime_paketa</a:t>
            </a:r>
            <a:endParaRPr sz="1600" b="0" i="0" u="none" strike="noStrike" cap="none">
              <a:solidFill>
                <a:srgbClr val="DCDCDC"/>
              </a:solidFill>
              <a:latin typeface="Courier New"/>
              <a:ea typeface="Courier New"/>
              <a:cs typeface="Courier New"/>
              <a:sym typeface="Courier New"/>
            </a:endParaRPr>
          </a:p>
        </p:txBody>
      </p:sp>
      <p:sp>
        <p:nvSpPr>
          <p:cNvPr id="404" name="Google Shape;404;p60"/>
          <p:cNvSpPr/>
          <p:nvPr/>
        </p:nvSpPr>
        <p:spPr>
          <a:xfrm>
            <a:off x="611188" y="5805488"/>
            <a:ext cx="8064500" cy="576262"/>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EFEF8F"/>
                </a:solidFill>
                <a:latin typeface="Courier New"/>
                <a:ea typeface="Courier New"/>
                <a:cs typeface="Courier New"/>
                <a:sym typeface="Courier New"/>
              </a:rPr>
              <a:t>pip</a:t>
            </a:r>
            <a:r>
              <a:rPr lang="en-US" sz="1600" b="0" i="0" u="none" strike="noStrike" cap="none">
                <a:solidFill>
                  <a:srgbClr val="DCDCDC"/>
                </a:solidFill>
                <a:latin typeface="Courier New"/>
                <a:ea typeface="Courier New"/>
                <a:cs typeface="Courier New"/>
                <a:sym typeface="Courier New"/>
              </a:rPr>
              <a:t> uninstall ime_paketa</a:t>
            </a:r>
            <a:endParaRPr sz="16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1"/>
          <p:cNvSpPr txBox="1">
            <a:spLocks noGrp="1"/>
          </p:cNvSpPr>
          <p:nvPr>
            <p:ph type="title"/>
          </p:nvPr>
        </p:nvSpPr>
        <p:spPr>
          <a:xfrm>
            <a:off x="84138" y="188913"/>
            <a:ext cx="7920037" cy="719137"/>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Virtualenv</a:t>
            </a:r>
            <a:endParaRPr/>
          </a:p>
        </p:txBody>
      </p:sp>
      <p:sp>
        <p:nvSpPr>
          <p:cNvPr id="410" name="Google Shape;410;p61"/>
          <p:cNvSpPr txBox="1">
            <a:spLocks noGrp="1"/>
          </p:cNvSpPr>
          <p:nvPr>
            <p:ph type="body" idx="1"/>
          </p:nvPr>
        </p:nvSpPr>
        <p:spPr>
          <a:xfrm>
            <a:off x="457200" y="981075"/>
            <a:ext cx="8229600" cy="2735263"/>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Problem sa zavisnošću i kolizijom između verzija.</a:t>
            </a:r>
            <a:endParaRPr/>
          </a:p>
          <a:p>
            <a:pPr marL="457200" lvl="0" indent="-320040" algn="l" rtl="0">
              <a:lnSpc>
                <a:spcPct val="100000"/>
              </a:lnSpc>
              <a:spcBef>
                <a:spcPts val="360"/>
              </a:spcBef>
              <a:spcAft>
                <a:spcPts val="0"/>
              </a:spcAft>
              <a:buSzPts val="1440"/>
              <a:buChar char="●"/>
            </a:pPr>
            <a:r>
              <a:rPr lang="en-US"/>
              <a:t>virtualenv omogućava kreiranje izolovanih Python okruženja sa svojim skupom paketa.</a:t>
            </a:r>
            <a:endParaRPr/>
          </a:p>
          <a:p>
            <a:pPr marL="457200" lvl="0" indent="-320040" algn="l" rtl="0">
              <a:lnSpc>
                <a:spcPct val="100000"/>
              </a:lnSpc>
              <a:spcBef>
                <a:spcPts val="360"/>
              </a:spcBef>
              <a:spcAft>
                <a:spcPts val="0"/>
              </a:spcAft>
              <a:buSzPts val="1440"/>
              <a:buChar char="●"/>
            </a:pPr>
            <a:r>
              <a:rPr lang="en-US"/>
              <a:t>Kada se aktivira određeno okruženje sistemski paketi kao i paketi iz drugih okruženja se ne vide.</a:t>
            </a:r>
            <a:endParaRPr/>
          </a:p>
          <a:p>
            <a:pPr marL="457200" lvl="0" indent="-320040" algn="l" rtl="0">
              <a:lnSpc>
                <a:spcPct val="100000"/>
              </a:lnSpc>
              <a:spcBef>
                <a:spcPts val="360"/>
              </a:spcBef>
              <a:spcAft>
                <a:spcPts val="0"/>
              </a:spcAft>
              <a:buSzPts val="1440"/>
              <a:buChar char="●"/>
            </a:pPr>
            <a:r>
              <a:rPr lang="en-US"/>
              <a:t>Kreiranje novog okruženja na windowsu:</a:t>
            </a:r>
            <a:endParaRPr/>
          </a:p>
        </p:txBody>
      </p:sp>
      <p:sp>
        <p:nvSpPr>
          <p:cNvPr id="411" name="Google Shape;411;p61"/>
          <p:cNvSpPr/>
          <p:nvPr/>
        </p:nvSpPr>
        <p:spPr>
          <a:xfrm>
            <a:off x="611188" y="3789363"/>
            <a:ext cx="8064500" cy="2519362"/>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a:t>
            </a:r>
            <a:r>
              <a:rPr lang="en-US" sz="1600" b="0" i="0" u="none" strike="noStrike" cap="none">
                <a:solidFill>
                  <a:srgbClr val="EFEF8F"/>
                </a:solidFill>
                <a:latin typeface="Courier New"/>
                <a:ea typeface="Courier New"/>
                <a:cs typeface="Courier New"/>
                <a:sym typeface="Courier New"/>
              </a:rPr>
              <a:t>\Users\p</a:t>
            </a:r>
            <a:r>
              <a:rPr lang="en-US" sz="1600">
                <a:solidFill>
                  <a:srgbClr val="EFEF8F"/>
                </a:solidFill>
                <a:latin typeface="Courier New"/>
                <a:ea typeface="Courier New"/>
                <a:cs typeface="Courier New"/>
                <a:sym typeface="Courier New"/>
              </a:rPr>
              <a:t>opic</a:t>
            </a:r>
            <a:r>
              <a:rPr lang="en-US" sz="1600" b="0" i="0" u="none" strike="noStrike" cap="none">
                <a:solidFill>
                  <a:srgbClr val="DCDCDC"/>
                </a:solidFill>
                <a:latin typeface="Courier New"/>
                <a:ea typeface="Courier New"/>
                <a:cs typeface="Courier New"/>
                <a:sym typeface="Courier New"/>
              </a:rPr>
              <a:t>&gt;mkdir VirtualEnvs</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a:t>
            </a:r>
            <a:r>
              <a:rPr lang="en-US" sz="1600" b="0" i="0" u="none" strike="noStrike" cap="non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lang="en-US" sz="1600" b="0" i="0" u="none" strike="noStrike" cap="none">
                <a:solidFill>
                  <a:srgbClr val="DCDCDC"/>
                </a:solidFill>
                <a:latin typeface="Courier New"/>
                <a:ea typeface="Courier New"/>
                <a:cs typeface="Courier New"/>
                <a:sym typeface="Courier New"/>
              </a:rPr>
              <a:t>&gt;cd VirtualEnvs</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a:t>
            </a:r>
            <a:r>
              <a:rPr lang="en-US" sz="1600" b="0" i="0" u="none" strike="noStrike" cap="non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lang="en-US" sz="1600" b="0" i="0" u="none" strike="noStrike" cap="none">
                <a:solidFill>
                  <a:srgbClr val="EFEF8F"/>
                </a:solidFill>
                <a:latin typeface="Courier New"/>
                <a:ea typeface="Courier New"/>
                <a:cs typeface="Courier New"/>
                <a:sym typeface="Courier New"/>
              </a:rPr>
              <a:t>\VirtualEnvs</a:t>
            </a:r>
            <a:r>
              <a:rPr lang="en-US" sz="1600" b="0" i="0" u="none" strike="noStrike" cap="none">
                <a:solidFill>
                  <a:srgbClr val="DCDCDC"/>
                </a:solidFill>
                <a:latin typeface="Courier New"/>
                <a:ea typeface="Courier New"/>
                <a:cs typeface="Courier New"/>
                <a:sym typeface="Courier New"/>
              </a:rPr>
              <a:t>&gt;virtualenv RTRK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New python executable in RTRK</a:t>
            </a:r>
            <a:r>
              <a:rPr lang="en-US" sz="1600" b="0" i="0" u="none" strike="noStrike" cap="none">
                <a:solidFill>
                  <a:srgbClr val="EFEF8F"/>
                </a:solidFill>
                <a:latin typeface="Courier New"/>
                <a:ea typeface="Courier New"/>
                <a:cs typeface="Courier New"/>
                <a:sym typeface="Courier New"/>
              </a:rPr>
              <a:t>\Scripts\python</a:t>
            </a:r>
            <a:r>
              <a:rPr lang="en-US" sz="1600" b="0" i="0" u="none" strike="noStrike" cap="none">
                <a:solidFill>
                  <a:srgbClr val="DCDCDC"/>
                </a:solidFill>
                <a:latin typeface="Courier New"/>
                <a:ea typeface="Courier New"/>
                <a:cs typeface="Courier New"/>
                <a:sym typeface="Courier New"/>
              </a:rPr>
              <a:t>.exe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Installing setuptools, pip...done.</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a:t>
            </a:r>
            <a:r>
              <a:rPr lang="en-US" sz="1600" b="0" i="0" u="none" strike="noStrike" cap="non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lang="en-US" sz="1600" b="0" i="0" u="none" strike="noStrike" cap="none">
                <a:solidFill>
                  <a:srgbClr val="EFEF8F"/>
                </a:solidFill>
                <a:latin typeface="Courier New"/>
                <a:ea typeface="Courier New"/>
                <a:cs typeface="Courier New"/>
                <a:sym typeface="Courier New"/>
              </a:rPr>
              <a:t>\VirtualEnvs</a:t>
            </a:r>
            <a:r>
              <a:rPr lang="en-US" sz="1600" b="0" i="0" u="none" strike="noStrike" cap="none">
                <a:solidFill>
                  <a:srgbClr val="DCDCDC"/>
                </a:solidFill>
                <a:latin typeface="Courier New"/>
                <a:ea typeface="Courier New"/>
                <a:cs typeface="Courier New"/>
                <a:sym typeface="Courier New"/>
              </a:rPr>
              <a:t>&gt;</a:t>
            </a:r>
            <a:endParaRPr sz="16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a:spLocks noGrp="1"/>
          </p:cNvSpPr>
          <p:nvPr>
            <p:ph type="body" idx="1"/>
          </p:nvPr>
        </p:nvSpPr>
        <p:spPr>
          <a:xfrm>
            <a:off x="457200" y="1052513"/>
            <a:ext cx="8229600" cy="460375"/>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Aktivacija virtuelnog okruženja</a:t>
            </a:r>
            <a:endParaRPr/>
          </a:p>
        </p:txBody>
      </p:sp>
      <p:sp>
        <p:nvSpPr>
          <p:cNvPr id="417" name="Google Shape;417;p62"/>
          <p:cNvSpPr/>
          <p:nvPr/>
        </p:nvSpPr>
        <p:spPr>
          <a:xfrm>
            <a:off x="611188" y="1628775"/>
            <a:ext cx="8064500" cy="576263"/>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a:t>
            </a:r>
            <a:r>
              <a:rPr lang="en-US" sz="1600" b="0" i="0" u="none" strike="noStrike" cap="non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lang="en-US" sz="1600" b="0" i="0" u="none" strike="noStrike" cap="none">
                <a:solidFill>
                  <a:srgbClr val="EFEF8F"/>
                </a:solidFill>
                <a:latin typeface="Courier New"/>
                <a:ea typeface="Courier New"/>
                <a:cs typeface="Courier New"/>
                <a:sym typeface="Courier New"/>
              </a:rPr>
              <a:t>\VirtualEnvs</a:t>
            </a:r>
            <a:r>
              <a:rPr lang="en-US" sz="1600" b="0" i="0" u="none" strike="noStrike" cap="none">
                <a:solidFill>
                  <a:srgbClr val="DCDCDC"/>
                </a:solidFill>
                <a:latin typeface="Courier New"/>
                <a:ea typeface="Courier New"/>
                <a:cs typeface="Courier New"/>
                <a:sym typeface="Courier New"/>
              </a:rPr>
              <a:t>&gt;RTRK</a:t>
            </a:r>
            <a:r>
              <a:rPr lang="en-US" sz="1600" b="0" i="0" u="none" strike="noStrike" cap="none">
                <a:solidFill>
                  <a:srgbClr val="EFEF8F"/>
                </a:solidFill>
                <a:latin typeface="Courier New"/>
                <a:ea typeface="Courier New"/>
                <a:cs typeface="Courier New"/>
                <a:sym typeface="Courier New"/>
              </a:rPr>
              <a:t>\Scripts\activate</a:t>
            </a:r>
            <a:r>
              <a:rPr lang="en-US" sz="1600" b="0" i="0" u="none" strike="noStrike" cap="none">
                <a:solidFill>
                  <a:srgbClr val="DCDCDC"/>
                </a:solidFill>
                <a:latin typeface="Courier New"/>
                <a:ea typeface="Courier New"/>
                <a:cs typeface="Courier New"/>
                <a:sym typeface="Courier New"/>
              </a:rPr>
              <a:t>.bat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(RTRK) C:</a:t>
            </a:r>
            <a:r>
              <a:rPr lang="en-US" sz="1600" b="0" i="0" u="none" strike="noStrike" cap="non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lang="en-US" sz="1600" b="0" i="0" u="none" strike="noStrike" cap="none">
                <a:solidFill>
                  <a:srgbClr val="EFEF8F"/>
                </a:solidFill>
                <a:latin typeface="Courier New"/>
                <a:ea typeface="Courier New"/>
                <a:cs typeface="Courier New"/>
                <a:sym typeface="Courier New"/>
              </a:rPr>
              <a:t>\VirtualEnvs</a:t>
            </a:r>
            <a:r>
              <a:rPr lang="en-US" sz="1600" b="0" i="0" u="none" strike="noStrike" cap="none">
                <a:solidFill>
                  <a:srgbClr val="DCDCDC"/>
                </a:solidFill>
                <a:latin typeface="Courier New"/>
                <a:ea typeface="Courier New"/>
                <a:cs typeface="Courier New"/>
                <a:sym typeface="Courier New"/>
              </a:rPr>
              <a:t>&gt;</a:t>
            </a:r>
            <a:endParaRPr sz="1600" b="0" i="0" u="none" strike="noStrike" cap="none">
              <a:solidFill>
                <a:srgbClr val="DCDCDC"/>
              </a:solidFill>
              <a:latin typeface="Courier New"/>
              <a:ea typeface="Courier New"/>
              <a:cs typeface="Courier New"/>
              <a:sym typeface="Courier New"/>
            </a:endParaRPr>
          </a:p>
        </p:txBody>
      </p:sp>
      <p:sp>
        <p:nvSpPr>
          <p:cNvPr id="418" name="Google Shape;418;p62"/>
          <p:cNvSpPr txBox="1"/>
          <p:nvPr/>
        </p:nvSpPr>
        <p:spPr>
          <a:xfrm>
            <a:off x="468313" y="2320925"/>
            <a:ext cx="8229600" cy="460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2080"/>
              <a:buFont typeface="Noto Sans Symbols"/>
              <a:buChar char="●"/>
            </a:pPr>
            <a:r>
              <a:rPr lang="en-US" sz="2600" b="0" i="0" u="none" strike="noStrike" cap="none">
                <a:solidFill>
                  <a:srgbClr val="000000"/>
                </a:solidFill>
                <a:latin typeface="Arial"/>
                <a:ea typeface="Arial"/>
                <a:cs typeface="Arial"/>
                <a:sym typeface="Arial"/>
              </a:rPr>
              <a:t>Listanje paketa u okruženju:</a:t>
            </a:r>
            <a:endParaRPr sz="2600" b="0" i="0" u="none" strike="noStrike" cap="none">
              <a:solidFill>
                <a:srgbClr val="000000"/>
              </a:solidFill>
              <a:latin typeface="Arial"/>
              <a:ea typeface="Arial"/>
              <a:cs typeface="Arial"/>
              <a:sym typeface="Arial"/>
            </a:endParaRPr>
          </a:p>
        </p:txBody>
      </p:sp>
      <p:sp>
        <p:nvSpPr>
          <p:cNvPr id="419" name="Google Shape;419;p62"/>
          <p:cNvSpPr/>
          <p:nvPr/>
        </p:nvSpPr>
        <p:spPr>
          <a:xfrm>
            <a:off x="611188" y="2924175"/>
            <a:ext cx="8064500" cy="194468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a:t>
            </a:r>
            <a:r>
              <a:rPr lang="en-US" sz="1600" b="0" i="0" u="none" strike="noStrike" cap="non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lang="en-US" sz="1600" b="0" i="0" u="none" strike="noStrike" cap="none">
                <a:solidFill>
                  <a:srgbClr val="EFEF8F"/>
                </a:solidFill>
                <a:latin typeface="Courier New"/>
                <a:ea typeface="Courier New"/>
                <a:cs typeface="Courier New"/>
                <a:sym typeface="Courier New"/>
              </a:rPr>
              <a:t>\VirtualEnvs</a:t>
            </a:r>
            <a:r>
              <a:rPr lang="en-US" sz="1600" b="0" i="0" u="none" strike="noStrike" cap="none">
                <a:solidFill>
                  <a:srgbClr val="DCDCDC"/>
                </a:solidFill>
                <a:latin typeface="Courier New"/>
                <a:ea typeface="Courier New"/>
                <a:cs typeface="Courier New"/>
                <a:sym typeface="Courier New"/>
              </a:rPr>
              <a:t>&gt;RTRK</a:t>
            </a:r>
            <a:r>
              <a:rPr lang="en-US" sz="1600" b="0" i="0" u="none" strike="noStrike" cap="none">
                <a:solidFill>
                  <a:srgbClr val="EFEF8F"/>
                </a:solidFill>
                <a:latin typeface="Courier New"/>
                <a:ea typeface="Courier New"/>
                <a:cs typeface="Courier New"/>
                <a:sym typeface="Courier New"/>
              </a:rPr>
              <a:t>\Scripts\activate</a:t>
            </a:r>
            <a:r>
              <a:rPr lang="en-US" sz="1600" b="0" i="0" u="none" strike="noStrike" cap="none">
                <a:solidFill>
                  <a:srgbClr val="DCDCDC"/>
                </a:solidFill>
                <a:latin typeface="Courier New"/>
                <a:ea typeface="Courier New"/>
                <a:cs typeface="Courier New"/>
                <a:sym typeface="Courier New"/>
              </a:rPr>
              <a:t>.bat</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(RTRK) C:</a:t>
            </a:r>
            <a:r>
              <a:rPr lang="en-US" sz="1600" b="0" i="0" u="none" strike="noStrike" cap="non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lang="en-US" sz="1600" b="0" i="0" u="none" strike="noStrike" cap="none">
                <a:solidFill>
                  <a:srgbClr val="EFEF8F"/>
                </a:solidFill>
                <a:latin typeface="Courier New"/>
                <a:ea typeface="Courier New"/>
                <a:cs typeface="Courier New"/>
                <a:sym typeface="Courier New"/>
              </a:rPr>
              <a:t>\VirtualEnvs</a:t>
            </a:r>
            <a:r>
              <a:rPr lang="en-US" sz="1600" b="0" i="0" u="none" strike="noStrike" cap="none">
                <a:solidFill>
                  <a:srgbClr val="DCDCDC"/>
                </a:solidFill>
                <a:latin typeface="Courier New"/>
                <a:ea typeface="Courier New"/>
                <a:cs typeface="Courier New"/>
                <a:sym typeface="Courier New"/>
              </a:rPr>
              <a:t>&gt;pip list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pip (1.5.6)</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setuptools (3.6)</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(RTRK) C:</a:t>
            </a:r>
            <a:r>
              <a:rPr lang="en-US" sz="1600" b="0" i="0" u="none" strike="noStrike" cap="non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lang="en-US" sz="1600" b="0" i="0" u="none" strike="noStrike" cap="none">
                <a:solidFill>
                  <a:srgbClr val="EFEF8F"/>
                </a:solidFill>
                <a:latin typeface="Courier New"/>
                <a:ea typeface="Courier New"/>
                <a:cs typeface="Courier New"/>
                <a:sym typeface="Courier New"/>
              </a:rPr>
              <a:t>\VirtualEnvs</a:t>
            </a:r>
            <a:r>
              <a:rPr lang="en-US" sz="1600" b="0" i="0" u="none" strike="noStrike" cap="none">
                <a:solidFill>
                  <a:srgbClr val="DCDCDC"/>
                </a:solidFill>
                <a:latin typeface="Courier New"/>
                <a:ea typeface="Courier New"/>
                <a:cs typeface="Courier New"/>
                <a:sym typeface="Courier New"/>
              </a:rPr>
              <a:t>&gt;</a:t>
            </a:r>
            <a:endParaRPr sz="16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4"/>
          <p:cNvPicPr preferRelativeResize="0"/>
          <p:nvPr/>
        </p:nvPicPr>
        <p:blipFill rotWithShape="1">
          <a:blip r:embed="rId3">
            <a:alphaModFix/>
          </a:blip>
          <a:srcRect/>
          <a:stretch/>
        </p:blipFill>
        <p:spPr>
          <a:xfrm>
            <a:off x="5736456" y="893138"/>
            <a:ext cx="3429000" cy="5057775"/>
          </a:xfrm>
          <a:prstGeom prst="rect">
            <a:avLst/>
          </a:prstGeom>
          <a:noFill/>
          <a:ln>
            <a:noFill/>
          </a:ln>
        </p:spPr>
      </p:pic>
      <p:pic>
        <p:nvPicPr>
          <p:cNvPr id="165" name="Google Shape;165;p4"/>
          <p:cNvPicPr preferRelativeResize="0"/>
          <p:nvPr/>
        </p:nvPicPr>
        <p:blipFill rotWithShape="1">
          <a:blip r:embed="rId4">
            <a:alphaModFix/>
          </a:blip>
          <a:srcRect/>
          <a:stretch/>
        </p:blipFill>
        <p:spPr>
          <a:xfrm>
            <a:off x="103445" y="719149"/>
            <a:ext cx="3486150" cy="5000625"/>
          </a:xfrm>
          <a:prstGeom prst="rect">
            <a:avLst/>
          </a:prstGeom>
          <a:noFill/>
          <a:ln>
            <a:noFill/>
          </a:ln>
        </p:spPr>
      </p:pic>
      <p:pic>
        <p:nvPicPr>
          <p:cNvPr id="166" name="Google Shape;166;p4"/>
          <p:cNvPicPr preferRelativeResize="0"/>
          <p:nvPr/>
        </p:nvPicPr>
        <p:blipFill rotWithShape="1">
          <a:blip r:embed="rId5">
            <a:alphaModFix/>
          </a:blip>
          <a:srcRect/>
          <a:stretch/>
        </p:blipFill>
        <p:spPr>
          <a:xfrm>
            <a:off x="3131840" y="1439149"/>
            <a:ext cx="3419475" cy="5086350"/>
          </a:xfrm>
          <a:prstGeom prst="rect">
            <a:avLst/>
          </a:prstGeom>
          <a:noFill/>
          <a:ln>
            <a:noFill/>
          </a:ln>
        </p:spPr>
      </p:pic>
      <p:sp>
        <p:nvSpPr>
          <p:cNvPr id="167" name="Google Shape;167;p4"/>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92592"/>
              </a:lnSpc>
              <a:spcBef>
                <a:spcPts val="0"/>
              </a:spcBef>
              <a:spcAft>
                <a:spcPts val="0"/>
              </a:spcAft>
              <a:buSzPts val="1400"/>
              <a:buNone/>
            </a:pPr>
            <a:r>
              <a:rPr lang="en-US" sz="3240"/>
              <a:t>Šta je Python u odnosu na druge jezike?</a:t>
            </a:r>
            <a:endParaRPr sz="324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3"/>
          <p:cNvSpPr txBox="1">
            <a:spLocks noGrp="1"/>
          </p:cNvSpPr>
          <p:nvPr>
            <p:ph type="title"/>
          </p:nvPr>
        </p:nvSpPr>
        <p:spPr>
          <a:xfrm>
            <a:off x="84138" y="187325"/>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IPython</a:t>
            </a:r>
            <a:endParaRPr>
              <a:latin typeface="Arial"/>
              <a:ea typeface="Arial"/>
              <a:cs typeface="Arial"/>
              <a:sym typeface="Arial"/>
            </a:endParaRPr>
          </a:p>
        </p:txBody>
      </p:sp>
      <p:sp>
        <p:nvSpPr>
          <p:cNvPr id="425" name="Google Shape;425;p63"/>
          <p:cNvSpPr txBox="1">
            <a:spLocks noGrp="1"/>
          </p:cNvSpPr>
          <p:nvPr>
            <p:ph type="body" idx="1"/>
          </p:nvPr>
        </p:nvSpPr>
        <p:spPr>
          <a:xfrm>
            <a:off x="457200" y="1600200"/>
            <a:ext cx="8229600" cy="1757363"/>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sz="2400"/>
              <a:t>Interaktivni </a:t>
            </a:r>
            <a:r>
              <a:rPr lang="en-US" sz="2400" i="1"/>
              <a:t>shell</a:t>
            </a:r>
            <a:r>
              <a:rPr lang="en-US" sz="2400"/>
              <a:t> sličan standardnom</a:t>
            </a:r>
            <a:endParaRPr/>
          </a:p>
          <a:p>
            <a:pPr marL="457200" lvl="0" indent="-320040" algn="l" rtl="0">
              <a:lnSpc>
                <a:spcPct val="100000"/>
              </a:lnSpc>
              <a:spcBef>
                <a:spcPts val="360"/>
              </a:spcBef>
              <a:spcAft>
                <a:spcPts val="0"/>
              </a:spcAft>
              <a:buSzPts val="1440"/>
              <a:buChar char="●"/>
            </a:pPr>
            <a:r>
              <a:rPr lang="en-US" sz="2400"/>
              <a:t>Read-Eval-Print-Loop</a:t>
            </a:r>
            <a:endParaRPr/>
          </a:p>
          <a:p>
            <a:pPr marL="457200" lvl="0" indent="-320040" algn="l" rtl="0">
              <a:lnSpc>
                <a:spcPct val="100000"/>
              </a:lnSpc>
              <a:spcBef>
                <a:spcPts val="360"/>
              </a:spcBef>
              <a:spcAft>
                <a:spcPts val="0"/>
              </a:spcAft>
              <a:buSzPts val="1440"/>
              <a:buChar char="●"/>
            </a:pPr>
            <a:r>
              <a:rPr lang="en-US" sz="2400"/>
              <a:t>Razvoj kroz eksperimentisanje</a:t>
            </a:r>
            <a:endParaRPr/>
          </a:p>
          <a:p>
            <a:pPr marL="457200" lvl="0" indent="-320040" algn="l" rtl="0">
              <a:lnSpc>
                <a:spcPct val="100000"/>
              </a:lnSpc>
              <a:spcBef>
                <a:spcPts val="360"/>
              </a:spcBef>
              <a:spcAft>
                <a:spcPts val="0"/>
              </a:spcAft>
              <a:buSzPts val="1440"/>
              <a:buChar char="●"/>
            </a:pPr>
            <a:r>
              <a:rPr lang="en-US" sz="2200"/>
              <a:t>Instaliranje:</a:t>
            </a:r>
            <a:endParaRPr sz="2000"/>
          </a:p>
          <a:p>
            <a:pPr marL="914400" lvl="1" indent="-228600" algn="l" rtl="0">
              <a:lnSpc>
                <a:spcPct val="100000"/>
              </a:lnSpc>
              <a:spcBef>
                <a:spcPts val="360"/>
              </a:spcBef>
              <a:spcAft>
                <a:spcPts val="0"/>
              </a:spcAft>
              <a:buSzPts val="1440"/>
              <a:buNone/>
            </a:pPr>
            <a:endParaRPr sz="2000"/>
          </a:p>
        </p:txBody>
      </p:sp>
      <p:sp>
        <p:nvSpPr>
          <p:cNvPr id="426" name="Google Shape;426;p63"/>
          <p:cNvSpPr/>
          <p:nvPr/>
        </p:nvSpPr>
        <p:spPr>
          <a:xfrm>
            <a:off x="755650" y="3500438"/>
            <a:ext cx="7920038" cy="4318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DCDCDC"/>
                </a:solidFill>
                <a:latin typeface="Courier New"/>
                <a:ea typeface="Courier New"/>
                <a:cs typeface="Courier New"/>
                <a:sym typeface="Courier New"/>
              </a:rPr>
              <a:t>pip </a:t>
            </a:r>
            <a:r>
              <a:rPr lang="en-US" sz="2000" b="0" i="0" u="none" strike="noStrike" cap="none">
                <a:solidFill>
                  <a:srgbClr val="E3CEAB"/>
                </a:solidFill>
                <a:latin typeface="Courier New"/>
                <a:ea typeface="Courier New"/>
                <a:cs typeface="Courier New"/>
                <a:sym typeface="Courier New"/>
              </a:rPr>
              <a:t>install</a:t>
            </a:r>
            <a:r>
              <a:rPr lang="en-US" sz="2000" b="0" i="0" u="none" strike="noStrike" cap="none">
                <a:solidFill>
                  <a:srgbClr val="DCDCDC"/>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ipython</a:t>
            </a:r>
            <a:endParaRPr sz="2000" b="0" i="0" u="none" strike="noStrike" cap="none">
              <a:solidFill>
                <a:srgbClr val="DCDCDC"/>
              </a:solidFill>
              <a:latin typeface="Courier New"/>
              <a:ea typeface="Courier New"/>
              <a:cs typeface="Courier New"/>
              <a:sym typeface="Courier New"/>
            </a:endParaRPr>
          </a:p>
        </p:txBody>
      </p:sp>
      <p:sp>
        <p:nvSpPr>
          <p:cNvPr id="427" name="Google Shape;427;p63"/>
          <p:cNvSpPr txBox="1"/>
          <p:nvPr/>
        </p:nvSpPr>
        <p:spPr>
          <a:xfrm>
            <a:off x="446088" y="4149725"/>
            <a:ext cx="8229600" cy="20161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1920"/>
              <a:buFont typeface="Noto Sans Symbols"/>
              <a:buChar char="●"/>
            </a:pPr>
            <a:r>
              <a:rPr lang="en-US" sz="2400" b="0" i="0" u="none" strike="noStrike" cap="none">
                <a:solidFill>
                  <a:srgbClr val="000000"/>
                </a:solidFill>
                <a:latin typeface="Arial"/>
                <a:ea typeface="Arial"/>
                <a:cs typeface="Arial"/>
                <a:sym typeface="Arial"/>
              </a:rPr>
              <a:t>IPython mogućnosti:</a:t>
            </a:r>
            <a:endParaRPr/>
          </a:p>
          <a:p>
            <a:pPr marL="742950" marR="0" lvl="1" indent="-285750" algn="l" rtl="0">
              <a:lnSpc>
                <a:spcPct val="100000"/>
              </a:lnSpc>
              <a:spcBef>
                <a:spcPts val="400"/>
              </a:spcBef>
              <a:spcAft>
                <a:spcPts val="0"/>
              </a:spcAft>
              <a:buClr>
                <a:srgbClr val="EFB100"/>
              </a:buClr>
              <a:buSzPts val="1600"/>
              <a:buFont typeface="Noto Sans Symbols"/>
              <a:buChar char="●"/>
            </a:pPr>
            <a:r>
              <a:rPr lang="en-US" sz="2000" b="0" i="0" u="none" strike="noStrike" cap="none">
                <a:solidFill>
                  <a:srgbClr val="000000"/>
                </a:solidFill>
                <a:latin typeface="Arial"/>
                <a:ea typeface="Arial"/>
                <a:cs typeface="Arial"/>
                <a:sym typeface="Arial"/>
              </a:rPr>
              <a:t>Dopuna sa TAB tasterom</a:t>
            </a:r>
            <a:endParaRPr/>
          </a:p>
          <a:p>
            <a:pPr marL="742950" marR="0" lvl="1" indent="-285750" algn="l" rtl="0">
              <a:lnSpc>
                <a:spcPct val="100000"/>
              </a:lnSpc>
              <a:spcBef>
                <a:spcPts val="400"/>
              </a:spcBef>
              <a:spcAft>
                <a:spcPts val="0"/>
              </a:spcAft>
              <a:buClr>
                <a:srgbClr val="EFB100"/>
              </a:buClr>
              <a:buSzPts val="1600"/>
              <a:buFont typeface="Noto Sans Symbols"/>
              <a:buChar char="●"/>
            </a:pPr>
            <a:r>
              <a:rPr lang="en-US" sz="2000" b="0" i="0" u="none" strike="noStrike" cap="none">
                <a:solidFill>
                  <a:srgbClr val="000000"/>
                </a:solidFill>
                <a:latin typeface="Arial"/>
                <a:ea typeface="Arial"/>
                <a:cs typeface="Arial"/>
                <a:sym typeface="Arial"/>
              </a:rPr>
              <a:t>Istraživanje objekata sa ?</a:t>
            </a:r>
            <a:endParaRPr/>
          </a:p>
          <a:p>
            <a:pPr marL="742950" marR="0" lvl="1" indent="-285750" algn="l" rtl="0">
              <a:lnSpc>
                <a:spcPct val="100000"/>
              </a:lnSpc>
              <a:spcBef>
                <a:spcPts val="400"/>
              </a:spcBef>
              <a:spcAft>
                <a:spcPts val="0"/>
              </a:spcAft>
              <a:buClr>
                <a:srgbClr val="EFB100"/>
              </a:buClr>
              <a:buSzPts val="1600"/>
              <a:buFont typeface="Noto Sans Symbols"/>
              <a:buChar char="●"/>
            </a:pPr>
            <a:r>
              <a:rPr lang="en-US" sz="2000" b="0" i="0" u="none" strike="noStrike" cap="none">
                <a:solidFill>
                  <a:srgbClr val="000000"/>
                </a:solidFill>
                <a:latin typeface="Arial"/>
                <a:ea typeface="Arial"/>
                <a:cs typeface="Arial"/>
                <a:sym typeface="Arial"/>
              </a:rPr>
              <a:t>Autoreload modula</a:t>
            </a:r>
            <a:endParaRPr/>
          </a:p>
          <a:p>
            <a:pPr marL="742950" marR="0" lvl="1" indent="-285750" algn="l" rtl="0">
              <a:lnSpc>
                <a:spcPct val="100000"/>
              </a:lnSpc>
              <a:spcBef>
                <a:spcPts val="400"/>
              </a:spcBef>
              <a:spcAft>
                <a:spcPts val="0"/>
              </a:spcAft>
              <a:buClr>
                <a:srgbClr val="EFB100"/>
              </a:buClr>
              <a:buSzPts val="1600"/>
              <a:buFont typeface="Noto Sans Symbols"/>
              <a:buChar char="●"/>
            </a:pPr>
            <a:r>
              <a:rPr lang="en-US" sz="2000" b="0" i="1" u="none" strike="noStrike" cap="none">
                <a:solidFill>
                  <a:srgbClr val="000000"/>
                </a:solidFill>
                <a:latin typeface="Arial"/>
                <a:ea typeface="Arial"/>
                <a:cs typeface="Arial"/>
                <a:sym typeface="Arial"/>
              </a:rPr>
              <a:t>Magic</a:t>
            </a:r>
            <a:r>
              <a:rPr lang="en-US" sz="2000" b="0" i="0" u="none" strike="noStrike" cap="none">
                <a:solidFill>
                  <a:srgbClr val="000000"/>
                </a:solidFill>
                <a:latin typeface="Arial"/>
                <a:ea typeface="Arial"/>
                <a:cs typeface="Arial"/>
                <a:sym typeface="Arial"/>
              </a:rPr>
              <a:t> funkcije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4"/>
          <p:cNvSpPr txBox="1">
            <a:spLocks noGrp="1"/>
          </p:cNvSpPr>
          <p:nvPr>
            <p:ph type="body" idx="1"/>
          </p:nvPr>
        </p:nvSpPr>
        <p:spPr>
          <a:xfrm>
            <a:off x="457200" y="1125538"/>
            <a:ext cx="8229600" cy="460375"/>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Primer sesije</a:t>
            </a:r>
            <a:endParaRPr/>
          </a:p>
          <a:p>
            <a:pPr marL="457200" lvl="0" indent="-228600" algn="l" rtl="0">
              <a:lnSpc>
                <a:spcPct val="100000"/>
              </a:lnSpc>
              <a:spcBef>
                <a:spcPts val="360"/>
              </a:spcBef>
              <a:spcAft>
                <a:spcPts val="0"/>
              </a:spcAft>
              <a:buSzPts val="1440"/>
              <a:buNone/>
            </a:pPr>
            <a:endParaRPr/>
          </a:p>
        </p:txBody>
      </p:sp>
      <p:sp>
        <p:nvSpPr>
          <p:cNvPr id="433" name="Google Shape;433;p64"/>
          <p:cNvSpPr/>
          <p:nvPr/>
        </p:nvSpPr>
        <p:spPr>
          <a:xfrm>
            <a:off x="755650" y="1628775"/>
            <a:ext cx="7920038" cy="475297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C:\Users\prodan&gt;ipython2</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Python 2.7.3 (default, Apr 10 2012, 23:31:26) [MSC v.1500 32 bit (Intel)]</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Type "copyright", "credits" or "license" for more information.</a:t>
            </a:r>
            <a:endParaRPr/>
          </a:p>
          <a:p>
            <a:pPr marL="0" marR="0" lvl="0" indent="0" algn="l" rtl="0">
              <a:lnSpc>
                <a:spcPct val="10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IPython 2.1.0 -- An enhanced Interactive Python.</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         -&gt; Introduction and overview of IPython's features.</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%quickref -&gt; Quick reference.</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help      -&gt; Python's own help system.</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object?   -&gt; Details about 'object', use 'object??' for extra details.</a:t>
            </a:r>
            <a:endParaRPr/>
          </a:p>
          <a:p>
            <a:pPr marL="0" marR="0" lvl="0" indent="0" algn="l" rtl="0">
              <a:lnSpc>
                <a:spcPct val="10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In [1]: print "Hello World"</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Hello World</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Courier New"/>
                <a:ea typeface="Courier New"/>
                <a:cs typeface="Courier New"/>
                <a:sym typeface="Courier New"/>
              </a:rPr>
              <a:t>In [2]:</a:t>
            </a:r>
            <a:endParaRPr sz="14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5"/>
          <p:cNvSpPr txBox="1">
            <a:spLocks noGrp="1"/>
          </p:cNvSpPr>
          <p:nvPr>
            <p:ph type="body" idx="1"/>
          </p:nvPr>
        </p:nvSpPr>
        <p:spPr>
          <a:xfrm>
            <a:off x="457200" y="1268413"/>
            <a:ext cx="8229600" cy="965200"/>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Dopuna koda:</a:t>
            </a:r>
            <a:endParaRPr/>
          </a:p>
          <a:p>
            <a:pPr marL="914400" lvl="1" indent="-320040" algn="l" rtl="0">
              <a:lnSpc>
                <a:spcPct val="100000"/>
              </a:lnSpc>
              <a:spcBef>
                <a:spcPts val="360"/>
              </a:spcBef>
              <a:spcAft>
                <a:spcPts val="0"/>
              </a:spcAft>
              <a:buSzPts val="1440"/>
              <a:buChar char="●"/>
            </a:pPr>
            <a:r>
              <a:rPr lang="en-US"/>
              <a:t>Pritisak na taster TAB</a:t>
            </a:r>
            <a:endParaRPr/>
          </a:p>
          <a:p>
            <a:pPr marL="457200" lvl="0" indent="-320040" algn="l" rtl="0">
              <a:lnSpc>
                <a:spcPct val="100000"/>
              </a:lnSpc>
              <a:spcBef>
                <a:spcPts val="360"/>
              </a:spcBef>
              <a:spcAft>
                <a:spcPts val="0"/>
              </a:spcAft>
              <a:buSzPts val="1440"/>
              <a:buFont typeface="Noto Sans Symbols"/>
              <a:buNone/>
            </a:pPr>
            <a:endParaRPr/>
          </a:p>
        </p:txBody>
      </p:sp>
      <p:sp>
        <p:nvSpPr>
          <p:cNvPr id="439" name="Google Shape;439;p65"/>
          <p:cNvSpPr/>
          <p:nvPr/>
        </p:nvSpPr>
        <p:spPr>
          <a:xfrm>
            <a:off x="755650" y="2492375"/>
            <a:ext cx="7920038" cy="223202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In [4]: import os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In [5]: os.pa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os.pardir os.path os.pathconf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os.pathconf_names os.pathsep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In [5]: os.pa</a:t>
            </a:r>
            <a:endParaRPr sz="14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6"/>
          <p:cNvSpPr txBox="1">
            <a:spLocks noGrp="1"/>
          </p:cNvSpPr>
          <p:nvPr>
            <p:ph type="body" idx="1"/>
          </p:nvPr>
        </p:nvSpPr>
        <p:spPr>
          <a:xfrm>
            <a:off x="457200" y="981075"/>
            <a:ext cx="8229600" cy="963613"/>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Informacije o objektima</a:t>
            </a:r>
            <a:endParaRPr/>
          </a:p>
          <a:p>
            <a:pPr marL="914400" lvl="1" indent="-320040" algn="l" rtl="0">
              <a:lnSpc>
                <a:spcPct val="100000"/>
              </a:lnSpc>
              <a:spcBef>
                <a:spcPts val="360"/>
              </a:spcBef>
              <a:spcAft>
                <a:spcPts val="0"/>
              </a:spcAft>
              <a:buSzPts val="1440"/>
              <a:buChar char="●"/>
            </a:pPr>
            <a:r>
              <a:rPr lang="en-US"/>
              <a:t>Iza naziva reference staviti znak "?"</a:t>
            </a:r>
            <a:endParaRPr/>
          </a:p>
          <a:p>
            <a:pPr marL="457200" lvl="0" indent="-228600" algn="l" rtl="0">
              <a:lnSpc>
                <a:spcPct val="100000"/>
              </a:lnSpc>
              <a:spcBef>
                <a:spcPts val="360"/>
              </a:spcBef>
              <a:spcAft>
                <a:spcPts val="0"/>
              </a:spcAft>
              <a:buSzPts val="1440"/>
              <a:buNone/>
            </a:pPr>
            <a:endParaRPr/>
          </a:p>
        </p:txBody>
      </p:sp>
      <p:sp>
        <p:nvSpPr>
          <p:cNvPr id="445" name="Google Shape;445;p66"/>
          <p:cNvSpPr/>
          <p:nvPr/>
        </p:nvSpPr>
        <p:spPr>
          <a:xfrm>
            <a:off x="611188" y="1844675"/>
            <a:ext cx="7920037" cy="4608513"/>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In [7]: map?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Type: builtin_function_or_method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String form: &lt;built-in function map&gt;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Namespace: Python builtin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Docstring: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map(function, sequence[, sequence, ...]) -&gt; list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Return a list of the results of applying the function to the items of the argument sequence(s). If more than one sequence is given, the function is called with an argument list consisting of the corresponding item of each sequence, substituting None for missing values when not all sequences have the same length. If the function is None, return a list of the items of the sequence (or a list of tuples if more than one sequence).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In [8]:</a:t>
            </a:r>
            <a:endParaRPr sz="14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7"/>
          <p:cNvSpPr txBox="1">
            <a:spLocks noGrp="1"/>
          </p:cNvSpPr>
          <p:nvPr>
            <p:ph type="body" idx="1"/>
          </p:nvPr>
        </p:nvSpPr>
        <p:spPr>
          <a:xfrm>
            <a:off x="457200" y="1052513"/>
            <a:ext cx="8229600" cy="863600"/>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sz="2400"/>
              <a:t>Proširene informacije o objektima</a:t>
            </a:r>
            <a:endParaRPr/>
          </a:p>
          <a:p>
            <a:pPr marL="914400" lvl="1" indent="-320040" algn="l" rtl="0">
              <a:lnSpc>
                <a:spcPct val="100000"/>
              </a:lnSpc>
              <a:spcBef>
                <a:spcPts val="360"/>
              </a:spcBef>
              <a:spcAft>
                <a:spcPts val="0"/>
              </a:spcAft>
              <a:buSzPts val="1440"/>
              <a:buChar char="●"/>
            </a:pPr>
            <a:r>
              <a:rPr lang="en-US" sz="2000"/>
              <a:t>Iza naziva reference staviti znak "??"</a:t>
            </a:r>
            <a:endParaRPr/>
          </a:p>
          <a:p>
            <a:pPr marL="457200" lvl="0" indent="-228600" algn="l" rtl="0">
              <a:lnSpc>
                <a:spcPct val="100000"/>
              </a:lnSpc>
              <a:spcBef>
                <a:spcPts val="360"/>
              </a:spcBef>
              <a:spcAft>
                <a:spcPts val="0"/>
              </a:spcAft>
              <a:buSzPts val="1440"/>
              <a:buNone/>
            </a:pPr>
            <a:endParaRPr sz="2200"/>
          </a:p>
        </p:txBody>
      </p:sp>
      <p:sp>
        <p:nvSpPr>
          <p:cNvPr id="451" name="Google Shape;451;p67"/>
          <p:cNvSpPr/>
          <p:nvPr/>
        </p:nvSpPr>
        <p:spPr>
          <a:xfrm>
            <a:off x="611188" y="1989138"/>
            <a:ext cx="7920037" cy="4392612"/>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In [</a:t>
            </a:r>
            <a:r>
              <a:rPr lang="en-US" sz="1400" b="0" i="0" u="none" strike="noStrike" cap="none">
                <a:solidFill>
                  <a:srgbClr val="8CD0D3"/>
                </a:solidFill>
                <a:latin typeface="Courier New"/>
                <a:ea typeface="Courier New"/>
                <a:cs typeface="Courier New"/>
                <a:sym typeface="Courier New"/>
              </a:rPr>
              <a:t>2</a:t>
            </a:r>
            <a:r>
              <a:rPr lang="en-US" sz="1400" b="0" i="0" u="none" strike="noStrike" cap="none">
                <a:solidFill>
                  <a:srgbClr val="DCDCDC"/>
                </a:solidFill>
                <a:latin typeface="Courier New"/>
                <a:ea typeface="Courier New"/>
                <a:cs typeface="Courier New"/>
                <a:sym typeface="Courier New"/>
              </a:rPr>
              <a:t>]: </a:t>
            </a:r>
            <a:r>
              <a:rPr lang="en-US" sz="1400" b="0" i="0" u="none" strike="noStrike" cap="none">
                <a:solidFill>
                  <a:srgbClr val="E3CEAB"/>
                </a:solidFill>
                <a:latin typeface="Courier New"/>
                <a:ea typeface="Courier New"/>
                <a:cs typeface="Courier New"/>
                <a:sym typeface="Courier New"/>
              </a:rPr>
              <a:t>import</a:t>
            </a:r>
            <a:r>
              <a:rPr lang="en-US" sz="1400" b="0" i="0" u="none" strike="noStrike" cap="none">
                <a:solidFill>
                  <a:srgbClr val="DCDCDC"/>
                </a:solidFill>
                <a:latin typeface="Courier New"/>
                <a:ea typeface="Courier New"/>
                <a:cs typeface="Courier New"/>
                <a:sym typeface="Courier New"/>
              </a:rPr>
              <a:t> os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In [</a:t>
            </a:r>
            <a:r>
              <a:rPr lang="en-US" sz="1400" b="0" i="0" u="none" strike="noStrike" cap="none">
                <a:solidFill>
                  <a:srgbClr val="8CD0D3"/>
                </a:solidFill>
                <a:latin typeface="Courier New"/>
                <a:ea typeface="Courier New"/>
                <a:cs typeface="Courier New"/>
                <a:sym typeface="Courier New"/>
              </a:rPr>
              <a:t>3</a:t>
            </a:r>
            <a:r>
              <a:rPr lang="en-US" sz="1400" b="0" i="0" u="none" strike="noStrike" cap="none">
                <a:solidFill>
                  <a:srgbClr val="DCDCDC"/>
                </a:solidFill>
                <a:latin typeface="Courier New"/>
                <a:ea typeface="Courier New"/>
                <a:cs typeface="Courier New"/>
                <a:sym typeface="Courier New"/>
              </a:rPr>
              <a:t>]: os.path.abspath??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Type: function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String form: &lt;function abspath at </a:t>
            </a:r>
            <a:r>
              <a:rPr lang="en-US" sz="1400" b="0" i="0" u="none" strike="noStrike" cap="none">
                <a:solidFill>
                  <a:srgbClr val="8CD0D3"/>
                </a:solidFill>
                <a:latin typeface="Courier New"/>
                <a:ea typeface="Courier New"/>
                <a:cs typeface="Courier New"/>
                <a:sym typeface="Courier New"/>
              </a:rPr>
              <a:t>0x7f723641b848</a:t>
            </a:r>
            <a:r>
              <a:rPr lang="en-US" sz="1400" b="0" i="0" u="none" strike="noStrike" cap="none">
                <a:solidFill>
                  <a:srgbClr val="DCDCDC"/>
                </a:solidFill>
                <a:latin typeface="Courier New"/>
                <a:ea typeface="Courier New"/>
                <a:cs typeface="Courier New"/>
                <a:sym typeface="Courier New"/>
              </a:rPr>
              <a:t>&gt;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File: /usr/lib/python2</a:t>
            </a:r>
            <a:r>
              <a:rPr lang="en-US" sz="1400" b="0" i="0" u="none" strike="noStrike" cap="none">
                <a:solidFill>
                  <a:srgbClr val="8CD0D3"/>
                </a:solidFill>
                <a:latin typeface="Courier New"/>
                <a:ea typeface="Courier New"/>
                <a:cs typeface="Courier New"/>
                <a:sym typeface="Courier New"/>
              </a:rPr>
              <a:t>.7</a:t>
            </a:r>
            <a:r>
              <a:rPr lang="en-US" sz="1400" b="0" i="0" u="none" strike="noStrike" cap="none">
                <a:solidFill>
                  <a:srgbClr val="DCDCDC"/>
                </a:solidFill>
                <a:latin typeface="Courier New"/>
                <a:ea typeface="Courier New"/>
                <a:cs typeface="Courier New"/>
                <a:sym typeface="Courier New"/>
              </a:rPr>
              <a:t>/posixpath.py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Definition: os.path.abspath(path)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Source: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E3CEAB"/>
                </a:solidFill>
                <a:latin typeface="Arial"/>
                <a:ea typeface="Arial"/>
                <a:cs typeface="Arial"/>
                <a:sym typeface="Arial"/>
              </a:rPr>
              <a:t>def</a:t>
            </a:r>
            <a:r>
              <a:rPr lang="en-US" sz="1400" b="0" i="0" u="none" strike="noStrike" cap="none">
                <a:solidFill>
                  <a:srgbClr val="DCDCDC"/>
                </a:solidFill>
                <a:latin typeface="Courier New"/>
                <a:ea typeface="Courier New"/>
                <a:cs typeface="Courier New"/>
                <a:sym typeface="Courier New"/>
              </a:rPr>
              <a:t> </a:t>
            </a:r>
            <a:r>
              <a:rPr lang="en-US" sz="1400" b="0" i="0" u="none" strike="noStrike" cap="none">
                <a:solidFill>
                  <a:srgbClr val="EFEF8F"/>
                </a:solidFill>
                <a:latin typeface="Arial"/>
                <a:ea typeface="Arial"/>
                <a:cs typeface="Arial"/>
                <a:sym typeface="Arial"/>
              </a:rPr>
              <a:t>abspath</a:t>
            </a:r>
            <a:r>
              <a:rPr lang="en-US" sz="1400" b="0" i="0" u="none" strike="noStrike" cap="none">
                <a:solidFill>
                  <a:srgbClr val="DCDCDC"/>
                </a:solidFill>
                <a:latin typeface="Arial"/>
                <a:ea typeface="Arial"/>
                <a:cs typeface="Arial"/>
                <a:sym typeface="Arial"/>
              </a:rPr>
              <a:t>(path)</a:t>
            </a:r>
            <a:r>
              <a:rPr lang="en-US" sz="1400" b="0" i="0" u="none" strike="noStrike" cap="none">
                <a:solidFill>
                  <a:srgbClr val="DCDCDC"/>
                </a:solidFill>
                <a:latin typeface="Courier New"/>
                <a:ea typeface="Courier New"/>
                <a:cs typeface="Courier New"/>
                <a:sym typeface="Courier New"/>
              </a:rPr>
              <a:t>: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CC9393"/>
                </a:solidFill>
                <a:latin typeface="Courier New"/>
                <a:ea typeface="Courier New"/>
                <a:cs typeface="Courier New"/>
                <a:sym typeface="Courier New"/>
              </a:rPr>
              <a:t>"""Return an absolute path."""</a:t>
            </a:r>
            <a:r>
              <a:rPr lang="en-US" sz="1400" b="0" i="0" u="none" strike="noStrike" cap="none">
                <a:solidFill>
                  <a:srgbClr val="DCDCDC"/>
                </a:solidFill>
                <a:latin typeface="Courier New"/>
                <a:ea typeface="Courier New"/>
                <a:cs typeface="Courier New"/>
                <a:sym typeface="Courier New"/>
              </a:rPr>
              <a:t> </a:t>
            </a:r>
            <a:endParaRPr sz="1400" b="0" i="0" u="none" strike="noStrike" cap="none">
              <a:solidFill>
                <a:srgbClr val="DCDCDC"/>
              </a:solidFill>
              <a:latin typeface="Courier New"/>
              <a:ea typeface="Courier New"/>
              <a:cs typeface="Courier New"/>
              <a:sym typeface="Courier New"/>
            </a:endParaRPr>
          </a:p>
          <a:p>
            <a:pPr marL="0" marR="0" lvl="1" indent="0" algn="l" rtl="0">
              <a:lnSpc>
                <a:spcPct val="100000"/>
              </a:lnSpc>
              <a:spcBef>
                <a:spcPts val="0"/>
              </a:spcBef>
              <a:spcAft>
                <a:spcPts val="0"/>
              </a:spcAft>
              <a:buNone/>
            </a:pPr>
            <a:r>
              <a:rPr lang="en-US" sz="1400" b="0" i="0" u="none" strike="noStrike" cap="none">
                <a:solidFill>
                  <a:srgbClr val="E3CEAB"/>
                </a:solidFill>
                <a:latin typeface="Courier New"/>
                <a:ea typeface="Courier New"/>
                <a:cs typeface="Courier New"/>
                <a:sym typeface="Courier New"/>
              </a:rPr>
              <a:t>if</a:t>
            </a:r>
            <a:r>
              <a:rPr lang="en-US" sz="1400" b="0" i="0" u="none" strike="noStrike" cap="none">
                <a:solidFill>
                  <a:srgbClr val="DCDCDC"/>
                </a:solidFill>
                <a:latin typeface="Courier New"/>
                <a:ea typeface="Courier New"/>
                <a:cs typeface="Courier New"/>
                <a:sym typeface="Courier New"/>
              </a:rPr>
              <a:t> </a:t>
            </a:r>
            <a:r>
              <a:rPr lang="en-US" sz="1400" b="0" i="0" u="none" strike="noStrike" cap="none">
                <a:solidFill>
                  <a:srgbClr val="E3CEAB"/>
                </a:solidFill>
                <a:latin typeface="Courier New"/>
                <a:ea typeface="Courier New"/>
                <a:cs typeface="Courier New"/>
                <a:sym typeface="Courier New"/>
              </a:rPr>
              <a:t>not</a:t>
            </a:r>
            <a:r>
              <a:rPr lang="en-US" sz="1400" b="0" i="0" u="none" strike="noStrike" cap="none">
                <a:solidFill>
                  <a:srgbClr val="DCDCDC"/>
                </a:solidFill>
                <a:latin typeface="Courier New"/>
                <a:ea typeface="Courier New"/>
                <a:cs typeface="Courier New"/>
                <a:sym typeface="Courier New"/>
              </a:rPr>
              <a:t> isabs(path): </a:t>
            </a:r>
            <a:endParaRPr sz="1400" b="0" i="0" u="none" strike="noStrike" cap="none">
              <a:solidFill>
                <a:srgbClr val="DCDCDC"/>
              </a:solidFill>
              <a:latin typeface="Courier New"/>
              <a:ea typeface="Courier New"/>
              <a:cs typeface="Courier New"/>
              <a:sym typeface="Courier New"/>
            </a:endParaRPr>
          </a:p>
          <a:p>
            <a:pPr marL="0" marR="0" lvl="2" indent="0" algn="l" rtl="0">
              <a:lnSpc>
                <a:spcPct val="100000"/>
              </a:lnSpc>
              <a:spcBef>
                <a:spcPts val="0"/>
              </a:spcBef>
              <a:spcAft>
                <a:spcPts val="0"/>
              </a:spcAft>
              <a:buNone/>
            </a:pPr>
            <a:r>
              <a:rPr lang="en-US" sz="1400" b="0" i="0" u="none" strike="noStrike" cap="none">
                <a:solidFill>
                  <a:srgbClr val="E3CEAB"/>
                </a:solidFill>
                <a:latin typeface="Courier New"/>
                <a:ea typeface="Courier New"/>
                <a:cs typeface="Courier New"/>
                <a:sym typeface="Courier New"/>
              </a:rPr>
              <a:t>if</a:t>
            </a:r>
            <a:r>
              <a:rPr lang="en-US" sz="1400" b="0" i="0" u="none" strike="noStrike" cap="none">
                <a:solidFill>
                  <a:srgbClr val="DCDCDC"/>
                </a:solidFill>
                <a:latin typeface="Courier New"/>
                <a:ea typeface="Courier New"/>
                <a:cs typeface="Courier New"/>
                <a:sym typeface="Courier New"/>
              </a:rPr>
              <a:t> isinstance(path, _unicode): </a:t>
            </a:r>
            <a:endParaRPr sz="1400" b="0" i="0" u="none" strike="noStrike" cap="none">
              <a:solidFill>
                <a:srgbClr val="DCDCDC"/>
              </a:solidFill>
              <a:latin typeface="Courier New"/>
              <a:ea typeface="Courier New"/>
              <a:cs typeface="Courier New"/>
              <a:sym typeface="Courier New"/>
            </a:endParaRPr>
          </a:p>
          <a:p>
            <a:pPr marL="0" marR="0" lvl="3"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cwd = os.getcwdu() </a:t>
            </a:r>
            <a:endParaRPr sz="1400" b="0" i="0" u="none" strike="noStrike" cap="none">
              <a:solidFill>
                <a:srgbClr val="DCDCDC"/>
              </a:solidFill>
              <a:latin typeface="Courier New"/>
              <a:ea typeface="Courier New"/>
              <a:cs typeface="Courier New"/>
              <a:sym typeface="Courier New"/>
            </a:endParaRPr>
          </a:p>
          <a:p>
            <a:pPr marL="0" marR="0" lvl="2" indent="0" algn="l" rtl="0">
              <a:lnSpc>
                <a:spcPct val="100000"/>
              </a:lnSpc>
              <a:spcBef>
                <a:spcPts val="0"/>
              </a:spcBef>
              <a:spcAft>
                <a:spcPts val="0"/>
              </a:spcAft>
              <a:buNone/>
            </a:pPr>
            <a:r>
              <a:rPr lang="en-US" sz="1400" b="0" i="0" u="none" strike="noStrike" cap="none">
                <a:solidFill>
                  <a:srgbClr val="E3CEAB"/>
                </a:solidFill>
                <a:latin typeface="Courier New"/>
                <a:ea typeface="Courier New"/>
                <a:cs typeface="Courier New"/>
                <a:sym typeface="Courier New"/>
              </a:rPr>
              <a:t>else</a:t>
            </a:r>
            <a:r>
              <a:rPr lang="en-US" sz="1400" b="0" i="0" u="none" strike="noStrike" cap="none">
                <a:solidFill>
                  <a:srgbClr val="DCDCDC"/>
                </a:solidFill>
                <a:latin typeface="Courier New"/>
                <a:ea typeface="Courier New"/>
                <a:cs typeface="Courier New"/>
                <a:sym typeface="Courier New"/>
              </a:rPr>
              <a:t>: </a:t>
            </a:r>
            <a:endParaRPr sz="1400" b="0" i="0" u="none" strike="noStrike" cap="none">
              <a:solidFill>
                <a:srgbClr val="DCDCDC"/>
              </a:solidFill>
              <a:latin typeface="Courier New"/>
              <a:ea typeface="Courier New"/>
              <a:cs typeface="Courier New"/>
              <a:sym typeface="Courier New"/>
            </a:endParaRPr>
          </a:p>
          <a:p>
            <a:pPr marL="0" marR="0" lvl="3"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cwd = os.getcwd() </a:t>
            </a:r>
            <a:endParaRPr sz="1400" b="0" i="0" u="none" strike="noStrike" cap="none">
              <a:solidFill>
                <a:srgbClr val="DCDCDC"/>
              </a:solidFill>
              <a:latin typeface="Courier New"/>
              <a:ea typeface="Courier New"/>
              <a:cs typeface="Courier New"/>
              <a:sym typeface="Courier New"/>
            </a:endParaRPr>
          </a:p>
          <a:p>
            <a:pPr marL="0" marR="0" lvl="2" indent="0" algn="l" rtl="0">
              <a:lnSpc>
                <a:spcPct val="100000"/>
              </a:lnSpc>
              <a:spcBef>
                <a:spcPts val="0"/>
              </a:spcBef>
              <a:spcAft>
                <a:spcPts val="0"/>
              </a:spcAft>
              <a:buNone/>
            </a:pPr>
            <a:r>
              <a:rPr lang="en-US" sz="1400" b="0" i="0" u="none" strike="noStrike" cap="none">
                <a:solidFill>
                  <a:srgbClr val="DCDCDC"/>
                </a:solidFill>
                <a:latin typeface="Courier New"/>
                <a:ea typeface="Courier New"/>
                <a:cs typeface="Courier New"/>
                <a:sym typeface="Courier New"/>
              </a:rPr>
              <a:t>path = join(cwd, path) </a:t>
            </a:r>
            <a:endParaRPr sz="1400" b="0" i="0" u="none" strike="noStrike" cap="none">
              <a:solidFill>
                <a:srgbClr val="DCDCDC"/>
              </a:solidFill>
              <a:latin typeface="Courier New"/>
              <a:ea typeface="Courier New"/>
              <a:cs typeface="Courier New"/>
              <a:sym typeface="Courier New"/>
            </a:endParaRPr>
          </a:p>
          <a:p>
            <a:pPr marL="0" marR="0" lvl="1" indent="0" algn="l" rtl="0">
              <a:lnSpc>
                <a:spcPct val="100000"/>
              </a:lnSpc>
              <a:spcBef>
                <a:spcPts val="0"/>
              </a:spcBef>
              <a:spcAft>
                <a:spcPts val="0"/>
              </a:spcAft>
              <a:buNone/>
            </a:pPr>
            <a:r>
              <a:rPr lang="en-US" sz="1400" b="0" i="0" u="none" strike="noStrike" cap="none">
                <a:solidFill>
                  <a:srgbClr val="E3CEAB"/>
                </a:solidFill>
                <a:latin typeface="Courier New"/>
                <a:ea typeface="Courier New"/>
                <a:cs typeface="Courier New"/>
                <a:sym typeface="Courier New"/>
              </a:rPr>
              <a:t>return</a:t>
            </a:r>
            <a:r>
              <a:rPr lang="en-US" sz="1400" b="0" i="0" u="none" strike="noStrike" cap="none">
                <a:solidFill>
                  <a:srgbClr val="DCDCDC"/>
                </a:solidFill>
                <a:latin typeface="Courier New"/>
                <a:ea typeface="Courier New"/>
                <a:cs typeface="Courier New"/>
                <a:sym typeface="Courier New"/>
              </a:rPr>
              <a:t> normpath(path)</a:t>
            </a:r>
            <a:endParaRPr sz="14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8"/>
          <p:cNvSpPr txBox="1">
            <a:spLocks noGrp="1"/>
          </p:cNvSpPr>
          <p:nvPr>
            <p:ph type="body" idx="1"/>
          </p:nvPr>
        </p:nvSpPr>
        <p:spPr>
          <a:xfrm>
            <a:off x="457200" y="1023938"/>
            <a:ext cx="8229600" cy="1757362"/>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Reload modula:</a:t>
            </a:r>
            <a:endParaRPr/>
          </a:p>
          <a:p>
            <a:pPr marL="914400" lvl="1" indent="-320040" algn="l" rtl="0">
              <a:lnSpc>
                <a:spcPct val="100000"/>
              </a:lnSpc>
              <a:spcBef>
                <a:spcPts val="360"/>
              </a:spcBef>
              <a:spcAft>
                <a:spcPts val="0"/>
              </a:spcAft>
              <a:buSzPts val="1440"/>
              <a:buChar char="●"/>
            </a:pPr>
            <a:r>
              <a:rPr lang="en-US"/>
              <a:t>Problem kod izmene koda posle import-a.</a:t>
            </a:r>
            <a:endParaRPr/>
          </a:p>
          <a:p>
            <a:pPr marL="914400" lvl="1" indent="-320040" algn="l" rtl="0">
              <a:lnSpc>
                <a:spcPct val="100000"/>
              </a:lnSpc>
              <a:spcBef>
                <a:spcPts val="360"/>
              </a:spcBef>
              <a:spcAft>
                <a:spcPts val="0"/>
              </a:spcAft>
              <a:buSzPts val="1440"/>
              <a:buChar char="●"/>
            </a:pPr>
            <a:r>
              <a:rPr lang="en-US"/>
              <a:t>Dva načina:</a:t>
            </a:r>
            <a:endParaRPr/>
          </a:p>
          <a:p>
            <a:pPr marL="1371600" lvl="2" indent="-320039" algn="l" rtl="0">
              <a:lnSpc>
                <a:spcPct val="100000"/>
              </a:lnSpc>
              <a:spcBef>
                <a:spcPts val="360"/>
              </a:spcBef>
              <a:spcAft>
                <a:spcPts val="0"/>
              </a:spcAft>
              <a:buSzPts val="1440"/>
              <a:buChar char="●"/>
            </a:pPr>
            <a:r>
              <a:rPr lang="en-US" i="1"/>
              <a:t>1. reload</a:t>
            </a:r>
            <a:r>
              <a:rPr lang="en-US"/>
              <a:t> funkcija</a:t>
            </a:r>
            <a:endParaRPr/>
          </a:p>
          <a:p>
            <a:pPr marL="914400" lvl="1" indent="-228600" algn="l" rtl="0">
              <a:lnSpc>
                <a:spcPct val="100000"/>
              </a:lnSpc>
              <a:spcBef>
                <a:spcPts val="360"/>
              </a:spcBef>
              <a:spcAft>
                <a:spcPts val="0"/>
              </a:spcAft>
              <a:buSzPts val="1440"/>
              <a:buNone/>
            </a:pPr>
            <a:endParaRPr/>
          </a:p>
        </p:txBody>
      </p:sp>
      <p:sp>
        <p:nvSpPr>
          <p:cNvPr id="457" name="Google Shape;457;p68"/>
          <p:cNvSpPr/>
          <p:nvPr/>
        </p:nvSpPr>
        <p:spPr>
          <a:xfrm>
            <a:off x="611188" y="4005263"/>
            <a:ext cx="7920037" cy="71913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E3CEAB"/>
                </a:solidFill>
                <a:latin typeface="Courier New"/>
                <a:ea typeface="Courier New"/>
                <a:cs typeface="Courier New"/>
                <a:sym typeface="Courier New"/>
              </a:rPr>
              <a:t>%</a:t>
            </a:r>
            <a:r>
              <a:rPr lang="en-US" sz="1400" b="0" i="0" u="none" strike="noStrike" cap="none">
                <a:solidFill>
                  <a:srgbClr val="EFEF8F"/>
                </a:solidFill>
                <a:latin typeface="Arial"/>
                <a:ea typeface="Arial"/>
                <a:cs typeface="Arial"/>
                <a:sym typeface="Arial"/>
              </a:rPr>
              <a:t>load_ext</a:t>
            </a:r>
            <a:r>
              <a:rPr lang="en-US" sz="1400" b="0" i="0" u="none" strike="noStrike" cap="none">
                <a:solidFill>
                  <a:srgbClr val="DCDCDC"/>
                </a:solidFill>
                <a:latin typeface="Courier New"/>
                <a:ea typeface="Courier New"/>
                <a:cs typeface="Courier New"/>
                <a:sym typeface="Courier New"/>
              </a:rPr>
              <a:t> autoreload </a:t>
            </a:r>
            <a:endParaRPr sz="14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a:solidFill>
                  <a:srgbClr val="E3CEAB"/>
                </a:solidFill>
                <a:latin typeface="Courier New"/>
                <a:ea typeface="Courier New"/>
                <a:cs typeface="Courier New"/>
                <a:sym typeface="Courier New"/>
              </a:rPr>
              <a:t>%</a:t>
            </a:r>
            <a:r>
              <a:rPr lang="en-US" sz="1400" b="0" i="0" u="none" strike="noStrike" cap="none">
                <a:solidFill>
                  <a:srgbClr val="EFEF8F"/>
                </a:solidFill>
                <a:latin typeface="Arial"/>
                <a:ea typeface="Arial"/>
                <a:cs typeface="Arial"/>
                <a:sym typeface="Arial"/>
              </a:rPr>
              <a:t>autoreload</a:t>
            </a:r>
            <a:r>
              <a:rPr lang="en-US" sz="1400" b="0" i="0" u="none" strike="noStrike" cap="none">
                <a:solidFill>
                  <a:srgbClr val="DCDCDC"/>
                </a:solidFill>
                <a:latin typeface="Courier New"/>
                <a:ea typeface="Courier New"/>
                <a:cs typeface="Courier New"/>
                <a:sym typeface="Courier New"/>
              </a:rPr>
              <a:t> 2</a:t>
            </a:r>
            <a:endParaRPr sz="1400" b="0" i="0" u="none" strike="noStrike" cap="none">
              <a:solidFill>
                <a:srgbClr val="DCDCDC"/>
              </a:solidFill>
              <a:latin typeface="Courier New"/>
              <a:ea typeface="Courier New"/>
              <a:cs typeface="Courier New"/>
              <a:sym typeface="Courier New"/>
            </a:endParaRPr>
          </a:p>
        </p:txBody>
      </p:sp>
      <p:sp>
        <p:nvSpPr>
          <p:cNvPr id="458" name="Google Shape;458;p68"/>
          <p:cNvSpPr/>
          <p:nvPr/>
        </p:nvSpPr>
        <p:spPr>
          <a:xfrm>
            <a:off x="611188" y="2708275"/>
            <a:ext cx="7920037" cy="50482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EFEF8F"/>
                </a:solidFill>
                <a:latin typeface="Courier New"/>
                <a:ea typeface="Courier New"/>
                <a:cs typeface="Courier New"/>
                <a:sym typeface="Courier New"/>
              </a:rPr>
              <a:t>reload</a:t>
            </a:r>
            <a:r>
              <a:rPr lang="en-US" sz="1400" b="0" i="0" u="none" strike="noStrike" cap="none">
                <a:solidFill>
                  <a:srgbClr val="DCDCDC"/>
                </a:solidFill>
                <a:latin typeface="Courier New"/>
                <a:ea typeface="Courier New"/>
                <a:cs typeface="Courier New"/>
                <a:sym typeface="Courier New"/>
              </a:rPr>
              <a:t>(moj_modul)</a:t>
            </a:r>
            <a:endParaRPr sz="1400" b="0" i="0" u="none" strike="noStrike" cap="none">
              <a:solidFill>
                <a:srgbClr val="DCDCDC"/>
              </a:solidFill>
              <a:latin typeface="Courier New"/>
              <a:ea typeface="Courier New"/>
              <a:cs typeface="Courier New"/>
              <a:sym typeface="Courier New"/>
            </a:endParaRPr>
          </a:p>
        </p:txBody>
      </p:sp>
      <p:sp>
        <p:nvSpPr>
          <p:cNvPr id="459" name="Google Shape;459;p68"/>
          <p:cNvSpPr txBox="1"/>
          <p:nvPr/>
        </p:nvSpPr>
        <p:spPr>
          <a:xfrm>
            <a:off x="468313" y="3471863"/>
            <a:ext cx="8229600" cy="461962"/>
          </a:xfrm>
          <a:prstGeom prst="rect">
            <a:avLst/>
          </a:prstGeom>
          <a:noFill/>
          <a:ln>
            <a:noFill/>
          </a:ln>
        </p:spPr>
        <p:txBody>
          <a:bodyPr spcFirstLastPara="1" wrap="square" lIns="91425" tIns="45700" rIns="91425" bIns="45700" anchor="t" anchorCtr="0">
            <a:noAutofit/>
          </a:bodyPr>
          <a:lstStyle/>
          <a:p>
            <a:pPr marL="1143000" marR="0" lvl="2" indent="-228600" algn="l" rtl="0">
              <a:lnSpc>
                <a:spcPct val="100000"/>
              </a:lnSpc>
              <a:spcBef>
                <a:spcPts val="0"/>
              </a:spcBef>
              <a:spcAft>
                <a:spcPts val="0"/>
              </a:spcAft>
              <a:buClr>
                <a:srgbClr val="72706F"/>
              </a:buClr>
              <a:buSzPts val="1600"/>
              <a:buFont typeface="Noto Sans Symbols"/>
              <a:buChar char="●"/>
            </a:pPr>
            <a:r>
              <a:rPr lang="en-US" sz="2000" b="0" i="1" u="none" strike="noStrike" cap="none">
                <a:solidFill>
                  <a:srgbClr val="000000"/>
                </a:solidFill>
                <a:latin typeface="Arial"/>
                <a:ea typeface="Arial"/>
                <a:cs typeface="Arial"/>
                <a:sym typeface="Arial"/>
              </a:rPr>
              <a:t>2. autoreload</a:t>
            </a:r>
            <a:r>
              <a:rPr lang="en-US" sz="2000" b="0" i="0" u="none" strike="noStrike" cap="none">
                <a:solidFill>
                  <a:srgbClr val="000000"/>
                </a:solidFill>
                <a:latin typeface="Arial"/>
                <a:ea typeface="Arial"/>
                <a:cs typeface="Arial"/>
                <a:sym typeface="Arial"/>
              </a:rPr>
              <a:t> ekstenzija</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9"/>
          <p:cNvSpPr txBox="1">
            <a:spLocks noGrp="1"/>
          </p:cNvSpPr>
          <p:nvPr>
            <p:ph type="title"/>
          </p:nvPr>
        </p:nvSpPr>
        <p:spPr>
          <a:xfrm>
            <a:off x="84138" y="188913"/>
            <a:ext cx="7920037" cy="719137"/>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Eclipse + PyDev</a:t>
            </a:r>
            <a:endParaRPr/>
          </a:p>
        </p:txBody>
      </p:sp>
      <p:sp>
        <p:nvSpPr>
          <p:cNvPr id="465" name="Google Shape;465;p69"/>
          <p:cNvSpPr txBox="1">
            <a:spLocks noGrp="1"/>
          </p:cNvSpPr>
          <p:nvPr>
            <p:ph type="body" idx="1"/>
          </p:nvPr>
        </p:nvSpPr>
        <p:spPr>
          <a:xfrm>
            <a:off x="457200" y="1484313"/>
            <a:ext cx="8229600" cy="4525962"/>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Osnovne osobine</a:t>
            </a:r>
            <a:endParaRPr cap="none"/>
          </a:p>
          <a:p>
            <a:pPr marL="914400" lvl="1" indent="-320040" algn="l" rtl="0">
              <a:lnSpc>
                <a:spcPct val="100000"/>
              </a:lnSpc>
              <a:spcBef>
                <a:spcPts val="360"/>
              </a:spcBef>
              <a:spcAft>
                <a:spcPts val="0"/>
              </a:spcAft>
              <a:buSzPts val="1440"/>
              <a:buChar char="●"/>
            </a:pPr>
            <a:r>
              <a:rPr lang="en-US"/>
              <a:t>Slobodan softver otvorenog koda.</a:t>
            </a:r>
            <a:endParaRPr/>
          </a:p>
          <a:p>
            <a:pPr marL="914400" lvl="1" indent="-320040" algn="l" rtl="0">
              <a:lnSpc>
                <a:spcPct val="100000"/>
              </a:lnSpc>
              <a:spcBef>
                <a:spcPts val="360"/>
              </a:spcBef>
              <a:spcAft>
                <a:spcPts val="0"/>
              </a:spcAft>
              <a:buSzPts val="1440"/>
              <a:buChar char="●"/>
            </a:pPr>
            <a:r>
              <a:rPr lang="en-US"/>
              <a:t>Dostupan kao skup plugin-a za Eclipse</a:t>
            </a:r>
            <a:endParaRPr/>
          </a:p>
          <a:p>
            <a:pPr marL="914400" lvl="1" indent="-320040" algn="l" rtl="0">
              <a:lnSpc>
                <a:spcPct val="100000"/>
              </a:lnSpc>
              <a:spcBef>
                <a:spcPts val="360"/>
              </a:spcBef>
              <a:spcAft>
                <a:spcPts val="0"/>
              </a:spcAft>
              <a:buSzPts val="1440"/>
              <a:buChar char="●"/>
            </a:pPr>
            <a:r>
              <a:rPr lang="en-US"/>
              <a:t>Osnovne operacije: navigacija, strukturni prikaz, bojenje i dopuna koda...</a:t>
            </a:r>
            <a:endParaRPr/>
          </a:p>
          <a:p>
            <a:pPr marL="914400" lvl="1" indent="-320040" algn="l" rtl="0">
              <a:lnSpc>
                <a:spcPct val="100000"/>
              </a:lnSpc>
              <a:spcBef>
                <a:spcPts val="360"/>
              </a:spcBef>
              <a:spcAft>
                <a:spcPts val="0"/>
              </a:spcAft>
              <a:buSzPts val="1440"/>
              <a:buChar char="●"/>
            </a:pPr>
            <a:r>
              <a:rPr lang="en-US"/>
              <a:t>Podrška za refaktorisanje.</a:t>
            </a:r>
            <a:endParaRPr/>
          </a:p>
          <a:p>
            <a:pPr marL="914400" lvl="1" indent="-320040" algn="l" rtl="0">
              <a:lnSpc>
                <a:spcPct val="100000"/>
              </a:lnSpc>
              <a:spcBef>
                <a:spcPts val="360"/>
              </a:spcBef>
              <a:spcAft>
                <a:spcPts val="0"/>
              </a:spcAft>
              <a:buSzPts val="1440"/>
              <a:buChar char="●"/>
            </a:pPr>
            <a:r>
              <a:rPr lang="en-US"/>
              <a:t>Integrisani debager, interaktivna konzola, podrška za testiranje</a:t>
            </a:r>
            <a:endParaRPr/>
          </a:p>
          <a:p>
            <a:pPr marL="914400" lvl="1" indent="-320040" algn="l" rtl="0">
              <a:lnSpc>
                <a:spcPct val="100000"/>
              </a:lnSpc>
              <a:spcBef>
                <a:spcPts val="360"/>
              </a:spcBef>
              <a:spcAft>
                <a:spcPts val="0"/>
              </a:spcAft>
              <a:buSzPts val="1440"/>
              <a:buChar char="●"/>
            </a:pPr>
            <a:r>
              <a:rPr lang="en-US"/>
              <a:t>Podrška za Jinja2 i Django template</a:t>
            </a:r>
            <a:endParaRPr/>
          </a:p>
          <a:p>
            <a:pPr marL="914400" lvl="1" indent="-320040" algn="l" rtl="0">
              <a:lnSpc>
                <a:spcPct val="100000"/>
              </a:lnSpc>
              <a:spcBef>
                <a:spcPts val="360"/>
              </a:spcBef>
              <a:spcAft>
                <a:spcPts val="0"/>
              </a:spcAft>
              <a:buSzPts val="1440"/>
              <a:buChar char="●"/>
            </a:pPr>
            <a:r>
              <a:rPr lang="en-US"/>
              <a:t>Pisan u Javi, radi na svim vodećim OS</a:t>
            </a:r>
            <a:endParaRPr/>
          </a:p>
          <a:p>
            <a:pPr marL="457200" lvl="0" indent="-228600" algn="l" rtl="0">
              <a:lnSpc>
                <a:spcPct val="100000"/>
              </a:lnSpc>
              <a:spcBef>
                <a:spcPts val="360"/>
              </a:spcBef>
              <a:spcAft>
                <a:spcPts val="0"/>
              </a:spcAft>
              <a:buSzPts val="1440"/>
              <a:buNone/>
            </a:pPr>
            <a:endParaRPr>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0"/>
          <p:cNvSpPr txBox="1">
            <a:spLocks noGrp="1"/>
          </p:cNvSpPr>
          <p:nvPr>
            <p:ph type="body" idx="1"/>
          </p:nvPr>
        </p:nvSpPr>
        <p:spPr>
          <a:xfrm>
            <a:off x="457200" y="1600200"/>
            <a:ext cx="8229600" cy="2116138"/>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Načini za instalaciju:</a:t>
            </a:r>
            <a:endParaRPr/>
          </a:p>
          <a:p>
            <a:pPr marL="914400" lvl="1" indent="-320040" algn="l" rtl="0">
              <a:lnSpc>
                <a:spcPct val="100000"/>
              </a:lnSpc>
              <a:spcBef>
                <a:spcPts val="360"/>
              </a:spcBef>
              <a:spcAft>
                <a:spcPts val="0"/>
              </a:spcAft>
              <a:buSzPts val="1440"/>
              <a:buChar char="●"/>
            </a:pPr>
            <a:r>
              <a:rPr lang="en-US"/>
              <a:t>Eclipse distribucija sa već ugrađenim PyDev-om (npr. </a:t>
            </a:r>
            <a:r>
              <a:rPr lang="en-US" u="sng">
                <a:solidFill>
                  <a:schemeClr val="hlink"/>
                </a:solidFill>
                <a:hlinkClick r:id="rId3"/>
              </a:rPr>
              <a:t>LiClipse</a:t>
            </a:r>
            <a:r>
              <a:rPr lang="en-US"/>
              <a:t>)</a:t>
            </a:r>
            <a:endParaRPr/>
          </a:p>
          <a:p>
            <a:pPr marL="914400" lvl="1" indent="-320040" algn="l" rtl="0">
              <a:lnSpc>
                <a:spcPct val="100000"/>
              </a:lnSpc>
              <a:spcBef>
                <a:spcPts val="360"/>
              </a:spcBef>
              <a:spcAft>
                <a:spcPts val="0"/>
              </a:spcAft>
              <a:buSzPts val="1440"/>
              <a:buChar char="●"/>
            </a:pPr>
            <a:r>
              <a:rPr lang="en-US"/>
              <a:t>Dropins zip arhiva</a:t>
            </a:r>
            <a:endParaRPr/>
          </a:p>
          <a:p>
            <a:pPr marL="914400" lvl="1" indent="-320040" algn="l" rtl="0">
              <a:lnSpc>
                <a:spcPct val="100000"/>
              </a:lnSpc>
              <a:spcBef>
                <a:spcPts val="360"/>
              </a:spcBef>
              <a:spcAft>
                <a:spcPts val="0"/>
              </a:spcAft>
              <a:buSzPts val="1440"/>
              <a:buChar char="●"/>
            </a:pPr>
            <a:r>
              <a:rPr lang="en-US"/>
              <a:t>Update site: </a:t>
            </a:r>
            <a:r>
              <a:rPr lang="en-US" u="sng">
                <a:solidFill>
                  <a:schemeClr val="hlink"/>
                </a:solidFill>
                <a:hlinkClick r:id="rId4"/>
              </a:rPr>
              <a:t>http://pydev.org/update</a:t>
            </a:r>
            <a:endParaRPr/>
          </a:p>
          <a:p>
            <a:pPr marL="457200" lvl="0" indent="-228600" algn="l" rtl="0">
              <a:lnSpc>
                <a:spcPct val="100000"/>
              </a:lnSpc>
              <a:spcBef>
                <a:spcPts val="360"/>
              </a:spcBef>
              <a:spcAft>
                <a:spcPts val="0"/>
              </a:spcAft>
              <a:buSzPts val="144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1"/>
          <p:cNvSpPr txBox="1">
            <a:spLocks noGrp="1"/>
          </p:cNvSpPr>
          <p:nvPr>
            <p:ph type="title"/>
          </p:nvPr>
        </p:nvSpPr>
        <p:spPr>
          <a:xfrm>
            <a:off x="84138" y="188913"/>
            <a:ext cx="7920037" cy="719137"/>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Konfiguracija</a:t>
            </a:r>
            <a:endParaRPr/>
          </a:p>
        </p:txBody>
      </p:sp>
      <p:sp>
        <p:nvSpPr>
          <p:cNvPr id="476" name="Google Shape;476;p71"/>
          <p:cNvSpPr txBox="1">
            <a:spLocks noGrp="1"/>
          </p:cNvSpPr>
          <p:nvPr>
            <p:ph type="body" idx="1"/>
          </p:nvPr>
        </p:nvSpPr>
        <p:spPr>
          <a:xfrm>
            <a:off x="457200" y="1341438"/>
            <a:ext cx="8229600" cy="4175125"/>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Podešavanje interpretera:</a:t>
            </a:r>
            <a:endParaRPr/>
          </a:p>
          <a:p>
            <a:pPr marL="914400" lvl="1" indent="-320040" algn="l" rtl="0">
              <a:lnSpc>
                <a:spcPct val="100000"/>
              </a:lnSpc>
              <a:spcBef>
                <a:spcPts val="360"/>
              </a:spcBef>
              <a:spcAft>
                <a:spcPts val="0"/>
              </a:spcAft>
              <a:buSzPts val="1440"/>
              <a:buChar char="●"/>
            </a:pPr>
            <a:r>
              <a:rPr lang="en-US"/>
              <a:t>Moguće je podesiti više interpretera (npr python 2 i 3).</a:t>
            </a:r>
            <a:endParaRPr/>
          </a:p>
          <a:p>
            <a:pPr marL="914400" lvl="1" indent="-320040" algn="l" rtl="0">
              <a:lnSpc>
                <a:spcPct val="100000"/>
              </a:lnSpc>
              <a:spcBef>
                <a:spcPts val="360"/>
              </a:spcBef>
              <a:spcAft>
                <a:spcPts val="0"/>
              </a:spcAft>
              <a:buSzPts val="1440"/>
              <a:buChar char="●"/>
            </a:pPr>
            <a:r>
              <a:rPr lang="en-US"/>
              <a:t>Moguće je podesiti poseban interpreter za svaki projekat.</a:t>
            </a:r>
            <a:endParaRPr/>
          </a:p>
          <a:p>
            <a:pPr marL="914400" lvl="1" indent="-320040" algn="l" rtl="0">
              <a:lnSpc>
                <a:spcPct val="100000"/>
              </a:lnSpc>
              <a:spcBef>
                <a:spcPts val="360"/>
              </a:spcBef>
              <a:spcAft>
                <a:spcPts val="0"/>
              </a:spcAft>
              <a:buSzPts val="1440"/>
              <a:buChar char="●"/>
            </a:pPr>
            <a:r>
              <a:rPr lang="en-US"/>
              <a:t>Obavlja se kroz standardni dijalog za konfigurisanje (</a:t>
            </a:r>
            <a:r>
              <a:rPr lang="en-US" i="1"/>
              <a:t>Window &gt; Preferences</a:t>
            </a:r>
            <a:r>
              <a:rPr lang="en-US"/>
              <a:t>).</a:t>
            </a:r>
            <a:endParaRPr/>
          </a:p>
          <a:p>
            <a:pPr marL="914400" lvl="1" indent="-320040" algn="l" rtl="0">
              <a:lnSpc>
                <a:spcPct val="100000"/>
              </a:lnSpc>
              <a:spcBef>
                <a:spcPts val="360"/>
              </a:spcBef>
              <a:spcAft>
                <a:spcPts val="0"/>
              </a:spcAft>
              <a:buSzPts val="1440"/>
              <a:buChar char="●"/>
            </a:pPr>
            <a:r>
              <a:rPr lang="en-US"/>
              <a:t>Potrebno je konfigurisati Python interpreter u sekciji </a:t>
            </a:r>
            <a:r>
              <a:rPr lang="en-US" i="1"/>
              <a:t>PyDev &gt; Interpreter Python</a:t>
            </a:r>
            <a:endParaRPr/>
          </a:p>
          <a:p>
            <a:pPr marL="914400" lvl="1" indent="-320040" algn="l" rtl="0">
              <a:lnSpc>
                <a:spcPct val="100000"/>
              </a:lnSpc>
              <a:spcBef>
                <a:spcPts val="360"/>
              </a:spcBef>
              <a:spcAft>
                <a:spcPts val="0"/>
              </a:spcAft>
              <a:buSzPts val="1440"/>
              <a:buChar char="●"/>
            </a:pPr>
            <a:r>
              <a:rPr lang="en-US"/>
              <a:t>U većini slučajeva dovoljno je izabrati akciju </a:t>
            </a:r>
            <a:r>
              <a:rPr lang="en-US" i="1"/>
              <a:t>Auto Config</a:t>
            </a:r>
            <a:r>
              <a:rPr lang="en-US"/>
              <a:t>. Ukoliko Eclipse nije u stanju sam da pronađe Python interpreter to se može ručno definisati opcijom </a:t>
            </a:r>
            <a:r>
              <a:rPr lang="en-US" i="1"/>
              <a:t>New...</a:t>
            </a:r>
            <a:endParaRPr/>
          </a:p>
          <a:p>
            <a:pPr marL="457200" lvl="0" indent="-228600" algn="l" rtl="0">
              <a:lnSpc>
                <a:spcPct val="100000"/>
              </a:lnSpc>
              <a:spcBef>
                <a:spcPts val="360"/>
              </a:spcBef>
              <a:spcAft>
                <a:spcPts val="0"/>
              </a:spcAft>
              <a:buSzPts val="144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2"/>
          <p:cNvSpPr txBox="1">
            <a:spLocks noGrp="1"/>
          </p:cNvSpPr>
          <p:nvPr>
            <p:ph type="body" idx="1"/>
          </p:nvPr>
        </p:nvSpPr>
        <p:spPr>
          <a:xfrm>
            <a:off x="519113" y="981075"/>
            <a:ext cx="8229600" cy="503238"/>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Podešavanje interpretera</a:t>
            </a:r>
            <a:endParaRPr/>
          </a:p>
        </p:txBody>
      </p:sp>
      <p:pic>
        <p:nvPicPr>
          <p:cNvPr id="482" name="Google Shape;482;p72" descr="http://puppet.ftn.uns.ac.rs/RTRKPython/Slike/PyDevPreferences.png"/>
          <p:cNvPicPr preferRelativeResize="0"/>
          <p:nvPr/>
        </p:nvPicPr>
        <p:blipFill rotWithShape="1">
          <a:blip r:embed="rId3">
            <a:alphaModFix/>
          </a:blip>
          <a:srcRect/>
          <a:stretch/>
        </p:blipFill>
        <p:spPr>
          <a:xfrm>
            <a:off x="1187450" y="1484313"/>
            <a:ext cx="6913563" cy="50403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107504" y="0"/>
            <a:ext cx="7752655" cy="1124744"/>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Osnove</a:t>
            </a:r>
            <a:br>
              <a:rPr lang="en-US"/>
            </a:br>
            <a:endParaRPr/>
          </a:p>
        </p:txBody>
      </p:sp>
      <p:sp>
        <p:nvSpPr>
          <p:cNvPr id="173" name="Google Shape;173;p5"/>
          <p:cNvSpPr txBox="1">
            <a:spLocks noGrp="1"/>
          </p:cNvSpPr>
          <p:nvPr>
            <p:ph type="body" idx="1"/>
          </p:nvPr>
        </p:nvSpPr>
        <p:spPr>
          <a:xfrm>
            <a:off x="467544" y="121164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440"/>
              <a:buChar char="●"/>
            </a:pPr>
            <a:r>
              <a:rPr lang="en-US" sz="1800"/>
              <a:t>Nastao 1991 godine. Gvido van Rosum</a:t>
            </a:r>
            <a:endParaRPr/>
          </a:p>
          <a:p>
            <a:pPr marL="342900" lvl="0" indent="-342900" algn="l" rtl="0">
              <a:lnSpc>
                <a:spcPct val="100000"/>
              </a:lnSpc>
              <a:spcBef>
                <a:spcPts val="360"/>
              </a:spcBef>
              <a:spcAft>
                <a:spcPts val="0"/>
              </a:spcAft>
              <a:buSzPts val="1440"/>
              <a:buChar char="●"/>
            </a:pPr>
            <a:r>
              <a:rPr lang="en-US" sz="1800"/>
              <a:t>python.org</a:t>
            </a:r>
            <a:endParaRPr/>
          </a:p>
          <a:p>
            <a:pPr marL="342900" lvl="0" indent="-342900" algn="l" rtl="0">
              <a:lnSpc>
                <a:spcPct val="100000"/>
              </a:lnSpc>
              <a:spcBef>
                <a:spcPts val="360"/>
              </a:spcBef>
              <a:spcAft>
                <a:spcPts val="0"/>
              </a:spcAft>
              <a:buSzPts val="1440"/>
              <a:buChar char="●"/>
            </a:pPr>
            <a:r>
              <a:rPr lang="en-US" sz="1800"/>
              <a:t>Verzije</a:t>
            </a:r>
            <a:endParaRPr sz="1800"/>
          </a:p>
          <a:p>
            <a:pPr marL="742950" lvl="1" indent="-285750" algn="l" rtl="0">
              <a:lnSpc>
                <a:spcPct val="100000"/>
              </a:lnSpc>
              <a:spcBef>
                <a:spcPts val="280"/>
              </a:spcBef>
              <a:spcAft>
                <a:spcPts val="0"/>
              </a:spcAft>
              <a:buSzPts val="1120"/>
              <a:buChar char="●"/>
            </a:pPr>
            <a:r>
              <a:rPr lang="en-US" sz="1400"/>
              <a:t>Python 2.7 - trenutno “end-of life" verzija</a:t>
            </a:r>
            <a:endParaRPr/>
          </a:p>
          <a:p>
            <a:pPr marL="742950" lvl="1" indent="-285750" algn="l" rtl="0">
              <a:lnSpc>
                <a:spcPct val="100000"/>
              </a:lnSpc>
              <a:spcBef>
                <a:spcPts val="280"/>
              </a:spcBef>
              <a:spcAft>
                <a:spcPts val="0"/>
              </a:spcAft>
              <a:buSzPts val="1120"/>
              <a:buChar char="●"/>
            </a:pPr>
            <a:r>
              <a:rPr lang="en-US" sz="1400"/>
              <a:t>Python 3.10 – najčešće korištena verzija, 3.9+ se ne može koristiti na Win7 ili niže</a:t>
            </a:r>
            <a:endParaRPr/>
          </a:p>
          <a:p>
            <a:pPr marL="342900" lvl="0" indent="-342900" algn="l" rtl="0">
              <a:lnSpc>
                <a:spcPct val="100000"/>
              </a:lnSpc>
              <a:spcBef>
                <a:spcPts val="520"/>
              </a:spcBef>
              <a:spcAft>
                <a:spcPts val="0"/>
              </a:spcAft>
              <a:buSzPts val="2080"/>
              <a:buNone/>
            </a:pPr>
            <a:r>
              <a:rPr lang="en-US"/>
              <a:t>Instalacija</a:t>
            </a:r>
            <a:endParaRPr/>
          </a:p>
          <a:p>
            <a:pPr marL="342900" lvl="0" indent="-342900" algn="l" rtl="0">
              <a:lnSpc>
                <a:spcPct val="100000"/>
              </a:lnSpc>
              <a:spcBef>
                <a:spcPts val="360"/>
              </a:spcBef>
              <a:spcAft>
                <a:spcPts val="0"/>
              </a:spcAft>
              <a:buSzPts val="1440"/>
              <a:buChar char="●"/>
            </a:pPr>
            <a:r>
              <a:rPr lang="en-US" sz="1800"/>
              <a:t>Windows - Downloads</a:t>
            </a:r>
            <a:endParaRPr/>
          </a:p>
          <a:p>
            <a:pPr marL="342900" lvl="0" indent="-342900" algn="l" rtl="0">
              <a:lnSpc>
                <a:spcPct val="100000"/>
              </a:lnSpc>
              <a:spcBef>
                <a:spcPts val="360"/>
              </a:spcBef>
              <a:spcAft>
                <a:spcPts val="0"/>
              </a:spcAft>
              <a:buSzPts val="1440"/>
              <a:buChar char="●"/>
            </a:pPr>
            <a:r>
              <a:rPr lang="en-US" sz="1800"/>
              <a:t>Linux - putem paket menadzera</a:t>
            </a:r>
            <a:endParaRPr sz="1800"/>
          </a:p>
          <a:p>
            <a:pPr marL="342900" lvl="0" indent="-342900" algn="l" rtl="0">
              <a:lnSpc>
                <a:spcPct val="100000"/>
              </a:lnSpc>
              <a:spcBef>
                <a:spcPts val="520"/>
              </a:spcBef>
              <a:spcAft>
                <a:spcPts val="0"/>
              </a:spcAft>
              <a:buSzPts val="2080"/>
              <a:buNone/>
            </a:pPr>
            <a:r>
              <a:rPr lang="en-US"/>
              <a:t>Dva načina korisćenja</a:t>
            </a:r>
            <a:endParaRPr/>
          </a:p>
          <a:p>
            <a:pPr marL="342900" lvl="0" indent="-342900" algn="l" rtl="0">
              <a:lnSpc>
                <a:spcPct val="100000"/>
              </a:lnSpc>
              <a:spcBef>
                <a:spcPts val="360"/>
              </a:spcBef>
              <a:spcAft>
                <a:spcPts val="0"/>
              </a:spcAft>
              <a:buSzPts val="1440"/>
              <a:buChar char="●"/>
            </a:pPr>
            <a:r>
              <a:rPr lang="en-US" sz="1800"/>
              <a:t>REPL - read eval print loop</a:t>
            </a:r>
            <a:endParaRPr/>
          </a:p>
          <a:p>
            <a:pPr marL="342900" lvl="0" indent="-251459" algn="l" rtl="0">
              <a:lnSpc>
                <a:spcPct val="100000"/>
              </a:lnSpc>
              <a:spcBef>
                <a:spcPts val="360"/>
              </a:spcBef>
              <a:spcAft>
                <a:spcPts val="0"/>
              </a:spcAft>
              <a:buSzPts val="1440"/>
              <a:buNone/>
            </a:pPr>
            <a:endParaRPr sz="1800"/>
          </a:p>
          <a:p>
            <a:pPr marL="342900" lvl="0" indent="-251459" algn="l" rtl="0">
              <a:lnSpc>
                <a:spcPct val="100000"/>
              </a:lnSpc>
              <a:spcBef>
                <a:spcPts val="360"/>
              </a:spcBef>
              <a:spcAft>
                <a:spcPts val="0"/>
              </a:spcAft>
              <a:buSzPts val="1440"/>
              <a:buNone/>
            </a:pPr>
            <a:endParaRPr/>
          </a:p>
          <a:p>
            <a:pPr marL="342900" lvl="0" indent="-342900" algn="l" rtl="0">
              <a:lnSpc>
                <a:spcPct val="100000"/>
              </a:lnSpc>
              <a:spcBef>
                <a:spcPts val="360"/>
              </a:spcBef>
              <a:spcAft>
                <a:spcPts val="0"/>
              </a:spcAft>
              <a:buSzPts val="1440"/>
              <a:buChar char="●"/>
            </a:pPr>
            <a:r>
              <a:rPr lang="en-US" sz="1800"/>
              <a:t>Pokretanje skripte</a:t>
            </a:r>
            <a:endParaRPr sz="1800"/>
          </a:p>
          <a:p>
            <a:pPr marL="342900" lvl="0" indent="-342900" algn="l" rtl="0">
              <a:lnSpc>
                <a:spcPct val="100000"/>
              </a:lnSpc>
              <a:spcBef>
                <a:spcPts val="360"/>
              </a:spcBef>
              <a:spcAft>
                <a:spcPts val="0"/>
              </a:spcAft>
              <a:buSzPts val="1440"/>
              <a:buNone/>
            </a:pPr>
            <a:endParaRPr sz="1800">
              <a:latin typeface="Arial"/>
              <a:ea typeface="Arial"/>
              <a:cs typeface="Arial"/>
              <a:sym typeface="Arial"/>
            </a:endParaRPr>
          </a:p>
        </p:txBody>
      </p:sp>
      <p:sp>
        <p:nvSpPr>
          <p:cNvPr id="174" name="Google Shape;174;p5"/>
          <p:cNvSpPr txBox="1"/>
          <p:nvPr/>
        </p:nvSpPr>
        <p:spPr>
          <a:xfrm>
            <a:off x="611560" y="4706314"/>
            <a:ext cx="8085584" cy="584775"/>
          </a:xfrm>
          <a:prstGeom prst="rect">
            <a:avLst/>
          </a:prstGeom>
          <a:solidFill>
            <a:schemeClr val="dk1"/>
          </a:solidFill>
          <a:ln w="254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D8D8D8"/>
                </a:solidFill>
                <a:latin typeface="Courier New"/>
                <a:ea typeface="Courier New"/>
                <a:cs typeface="Courier New"/>
                <a:sym typeface="Courier New"/>
              </a:rPr>
              <a:t>#! /usr/bin/env python</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8D8D8"/>
                </a:solidFill>
                <a:latin typeface="Courier New"/>
                <a:ea typeface="Courier New"/>
                <a:cs typeface="Courier New"/>
                <a:sym typeface="Courier New"/>
              </a:rPr>
              <a:t>&gt;&gt;&gt; print("doing REPL: \nHello World")</a:t>
            </a:r>
            <a:endParaRPr sz="1400" b="0" i="0" u="none" strike="noStrike" cap="none">
              <a:solidFill>
                <a:srgbClr val="000000"/>
              </a:solidFill>
              <a:latin typeface="Courier New"/>
              <a:ea typeface="Courier New"/>
              <a:cs typeface="Courier New"/>
              <a:sym typeface="Courier New"/>
            </a:endParaRPr>
          </a:p>
        </p:txBody>
      </p:sp>
      <p:sp>
        <p:nvSpPr>
          <p:cNvPr id="175" name="Google Shape;175;p5"/>
          <p:cNvSpPr txBox="1"/>
          <p:nvPr/>
        </p:nvSpPr>
        <p:spPr>
          <a:xfrm>
            <a:off x="611560" y="5824516"/>
            <a:ext cx="8085584" cy="354612"/>
          </a:xfrm>
          <a:prstGeom prst="rect">
            <a:avLst/>
          </a:prstGeom>
          <a:solidFill>
            <a:schemeClr val="dk1"/>
          </a:solidFill>
          <a:ln w="254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D8D8D8"/>
                </a:solidFill>
                <a:latin typeface="Courier New"/>
                <a:ea typeface="Courier New"/>
                <a:cs typeface="Courier New"/>
                <a:sym typeface="Courier New"/>
              </a:rPr>
              <a:t>#! /usr/bin/env python prvi.py</a:t>
            </a:r>
            <a:endParaRPr sz="14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3"/>
          <p:cNvSpPr txBox="1">
            <a:spLocks noGrp="1"/>
          </p:cNvSpPr>
          <p:nvPr>
            <p:ph type="title"/>
          </p:nvPr>
        </p:nvSpPr>
        <p:spPr>
          <a:xfrm>
            <a:off x="84138" y="117475"/>
            <a:ext cx="7920037" cy="719138"/>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Kreiranje novog projekta</a:t>
            </a:r>
            <a:endParaRPr/>
          </a:p>
        </p:txBody>
      </p:sp>
      <p:pic>
        <p:nvPicPr>
          <p:cNvPr id="488" name="Google Shape;488;p73" descr="http://puppet.ftn.uns.ac.rs/RTRKPython/Slike/PyDevNewProject.png"/>
          <p:cNvPicPr preferRelativeResize="0"/>
          <p:nvPr/>
        </p:nvPicPr>
        <p:blipFill rotWithShape="1">
          <a:blip r:embed="rId3">
            <a:alphaModFix/>
          </a:blip>
          <a:srcRect/>
          <a:stretch/>
        </p:blipFill>
        <p:spPr>
          <a:xfrm>
            <a:off x="2124075" y="1412875"/>
            <a:ext cx="5324475" cy="4248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4"/>
          <p:cNvSpPr txBox="1">
            <a:spLocks noGrp="1"/>
          </p:cNvSpPr>
          <p:nvPr>
            <p:ph type="title"/>
          </p:nvPr>
        </p:nvSpPr>
        <p:spPr>
          <a:xfrm>
            <a:off x="84138" y="117475"/>
            <a:ext cx="7920037" cy="719138"/>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Debagovanje</a:t>
            </a:r>
            <a:endParaRPr/>
          </a:p>
        </p:txBody>
      </p:sp>
      <p:sp>
        <p:nvSpPr>
          <p:cNvPr id="494" name="Google Shape;494;p74"/>
          <p:cNvSpPr txBox="1">
            <a:spLocks noGrp="1"/>
          </p:cNvSpPr>
          <p:nvPr>
            <p:ph type="body" idx="1"/>
          </p:nvPr>
        </p:nvSpPr>
        <p:spPr>
          <a:xfrm>
            <a:off x="457200" y="981075"/>
            <a:ext cx="8229600" cy="2189163"/>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Debagovanje sa print i Python kodom</a:t>
            </a:r>
            <a:endParaRPr/>
          </a:p>
          <a:p>
            <a:pPr marL="457200" lvl="0" indent="-320040" algn="l" rtl="0">
              <a:lnSpc>
                <a:spcPct val="100000"/>
              </a:lnSpc>
              <a:spcBef>
                <a:spcPts val="360"/>
              </a:spcBef>
              <a:spcAft>
                <a:spcPts val="0"/>
              </a:spcAft>
              <a:buSzPts val="1440"/>
              <a:buChar char="●"/>
            </a:pPr>
            <a:r>
              <a:rPr lang="en-US"/>
              <a:t>Integrisani debager</a:t>
            </a:r>
            <a:endParaRPr/>
          </a:p>
          <a:p>
            <a:pPr marL="914400" lvl="1" indent="-320040" algn="l" rtl="0">
              <a:lnSpc>
                <a:spcPct val="100000"/>
              </a:lnSpc>
              <a:spcBef>
                <a:spcPts val="360"/>
              </a:spcBef>
              <a:spcAft>
                <a:spcPts val="0"/>
              </a:spcAft>
              <a:buSzPts val="1440"/>
              <a:buChar char="●"/>
            </a:pPr>
            <a:r>
              <a:rPr lang="en-US"/>
              <a:t>Postavljanje prekidnih tačaka</a:t>
            </a:r>
            <a:endParaRPr/>
          </a:p>
          <a:p>
            <a:pPr marL="914400" lvl="1" indent="-320040" algn="l" rtl="0">
              <a:lnSpc>
                <a:spcPct val="100000"/>
              </a:lnSpc>
              <a:spcBef>
                <a:spcPts val="360"/>
              </a:spcBef>
              <a:spcAft>
                <a:spcPts val="0"/>
              </a:spcAft>
              <a:buSzPts val="1440"/>
              <a:buChar char="●"/>
            </a:pPr>
            <a:r>
              <a:rPr lang="en-US"/>
              <a:t>Pokretanje debagera</a:t>
            </a:r>
            <a:endParaRPr/>
          </a:p>
          <a:p>
            <a:pPr marL="914400" lvl="1" indent="-320040" algn="l" rtl="0">
              <a:lnSpc>
                <a:spcPct val="100000"/>
              </a:lnSpc>
              <a:spcBef>
                <a:spcPts val="360"/>
              </a:spcBef>
              <a:spcAft>
                <a:spcPts val="0"/>
              </a:spcAft>
              <a:buSzPts val="1440"/>
              <a:buChar char="●"/>
            </a:pPr>
            <a:r>
              <a:rPr lang="en-US"/>
              <a:t>Koračno izvršavanje i analiza varijabli</a:t>
            </a:r>
            <a:endParaRPr/>
          </a:p>
          <a:p>
            <a:pPr marL="457200" lvl="0" indent="-228600" algn="l" rtl="0">
              <a:lnSpc>
                <a:spcPct val="100000"/>
              </a:lnSpc>
              <a:spcBef>
                <a:spcPts val="360"/>
              </a:spcBef>
              <a:spcAft>
                <a:spcPts val="0"/>
              </a:spcAft>
              <a:buSzPts val="1440"/>
              <a:buNone/>
            </a:pPr>
            <a:endParaRPr/>
          </a:p>
        </p:txBody>
      </p:sp>
      <p:pic>
        <p:nvPicPr>
          <p:cNvPr id="495" name="Google Shape;495;p74" descr="http://puppet.ftn.uns.ac.rs/RTRKPython/Slike/RemoteDebuging-Breakpoints.png"/>
          <p:cNvPicPr preferRelativeResize="0"/>
          <p:nvPr/>
        </p:nvPicPr>
        <p:blipFill rotWithShape="1">
          <a:blip r:embed="rId3">
            <a:alphaModFix/>
          </a:blip>
          <a:srcRect/>
          <a:stretch/>
        </p:blipFill>
        <p:spPr>
          <a:xfrm>
            <a:off x="1835150" y="3141663"/>
            <a:ext cx="5040313" cy="34083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5"/>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PyCharm</a:t>
            </a:r>
            <a:endParaRPr/>
          </a:p>
        </p:txBody>
      </p:sp>
      <p:sp>
        <p:nvSpPr>
          <p:cNvPr id="501" name="Google Shape;501;p7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https://www.jetbrains.com/pycharm/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6"/>
          <p:cNvSpPr txBox="1">
            <a:spLocks noGrp="1"/>
          </p:cNvSpPr>
          <p:nvPr>
            <p:ph type="title"/>
          </p:nvPr>
        </p:nvSpPr>
        <p:spPr>
          <a:xfrm>
            <a:off x="84138" y="115888"/>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Pakovanje i distribucija aplikacija u </a:t>
            </a:r>
            <a:br>
              <a:rPr lang="en-US"/>
            </a:br>
            <a:r>
              <a:rPr lang="en-US"/>
              <a:t>python-u</a:t>
            </a:r>
            <a:endParaRPr/>
          </a:p>
        </p:txBody>
      </p:sp>
      <p:sp>
        <p:nvSpPr>
          <p:cNvPr id="507" name="Google Shape;507;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Distutils</a:t>
            </a:r>
            <a:endParaRPr/>
          </a:p>
          <a:p>
            <a:pPr marL="457200" lvl="0" indent="-320040" algn="l" rtl="0">
              <a:lnSpc>
                <a:spcPct val="100000"/>
              </a:lnSpc>
              <a:spcBef>
                <a:spcPts val="360"/>
              </a:spcBef>
              <a:spcAft>
                <a:spcPts val="0"/>
              </a:spcAft>
              <a:buSzPts val="1440"/>
              <a:buChar char="●"/>
            </a:pPr>
            <a:r>
              <a:rPr lang="en-US"/>
              <a:t>Setuptools</a:t>
            </a:r>
            <a:endParaRPr/>
          </a:p>
          <a:p>
            <a:pPr marL="457200" lvl="0" indent="-320040" algn="l" rtl="0">
              <a:lnSpc>
                <a:spcPct val="100000"/>
              </a:lnSpc>
              <a:spcBef>
                <a:spcPts val="360"/>
              </a:spcBef>
              <a:spcAft>
                <a:spcPts val="0"/>
              </a:spcAft>
              <a:buSzPts val="1440"/>
              <a:buChar char="●"/>
            </a:pPr>
            <a:r>
              <a:rPr lang="en-US"/>
              <a:t>PyPi</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7"/>
          <p:cNvSpPr txBox="1">
            <a:spLocks noGrp="1"/>
          </p:cNvSpPr>
          <p:nvPr>
            <p:ph type="title"/>
          </p:nvPr>
        </p:nvSpPr>
        <p:spPr>
          <a:xfrm>
            <a:off x="84138" y="117475"/>
            <a:ext cx="7920037" cy="719138"/>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Distutils</a:t>
            </a:r>
            <a:endParaRPr/>
          </a:p>
        </p:txBody>
      </p:sp>
      <p:sp>
        <p:nvSpPr>
          <p:cNvPr id="513" name="Google Shape;513;p77"/>
          <p:cNvSpPr txBox="1">
            <a:spLocks noGrp="1"/>
          </p:cNvSpPr>
          <p:nvPr>
            <p:ph type="body" idx="1"/>
          </p:nvPr>
        </p:nvSpPr>
        <p:spPr>
          <a:xfrm>
            <a:off x="457200" y="1887538"/>
            <a:ext cx="8229600" cy="1325562"/>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Standardna biblioteka za upravljanje paketima.</a:t>
            </a:r>
            <a:endParaRPr/>
          </a:p>
          <a:p>
            <a:pPr marL="457200" lvl="0" indent="-320040" algn="l" rtl="0">
              <a:lnSpc>
                <a:spcPct val="100000"/>
              </a:lnSpc>
              <a:spcBef>
                <a:spcPts val="360"/>
              </a:spcBef>
              <a:spcAft>
                <a:spcPts val="0"/>
              </a:spcAft>
              <a:buSzPts val="1440"/>
              <a:buChar char="●"/>
            </a:pPr>
            <a:r>
              <a:rPr lang="en-US"/>
              <a:t>Dolazi uz instalaciju Pythona.</a:t>
            </a:r>
            <a:endParaRPr/>
          </a:p>
          <a:p>
            <a:pPr marL="457200" lvl="0" indent="-320040" algn="l" rtl="0">
              <a:lnSpc>
                <a:spcPct val="100000"/>
              </a:lnSpc>
              <a:spcBef>
                <a:spcPts val="360"/>
              </a:spcBef>
              <a:spcAft>
                <a:spcPts val="0"/>
              </a:spcAft>
              <a:buSzPts val="1440"/>
              <a:buChar char="●"/>
            </a:pPr>
            <a:r>
              <a:rPr lang="en-US"/>
              <a:t>Uglavnom se ne koristi, nego se koristi setuptools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8"/>
          <p:cNvSpPr txBox="1">
            <a:spLocks noGrp="1"/>
          </p:cNvSpPr>
          <p:nvPr>
            <p:ph type="title"/>
          </p:nvPr>
        </p:nvSpPr>
        <p:spPr>
          <a:xfrm>
            <a:off x="84138" y="117475"/>
            <a:ext cx="7920037" cy="719138"/>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Setuptools</a:t>
            </a:r>
            <a:endParaRPr/>
          </a:p>
        </p:txBody>
      </p:sp>
      <p:sp>
        <p:nvSpPr>
          <p:cNvPr id="519" name="Google Shape;519;p78"/>
          <p:cNvSpPr txBox="1">
            <a:spLocks noGrp="1"/>
          </p:cNvSpPr>
          <p:nvPr>
            <p:ph type="body" idx="1"/>
          </p:nvPr>
        </p:nvSpPr>
        <p:spPr>
          <a:xfrm>
            <a:off x="457200" y="1125538"/>
            <a:ext cx="8229600" cy="2260600"/>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Naprednija verzija biblioteke za upravljanje paketima.</a:t>
            </a:r>
            <a:endParaRPr/>
          </a:p>
          <a:p>
            <a:pPr marL="457200" lvl="0" indent="-320040" algn="l" rtl="0">
              <a:lnSpc>
                <a:spcPct val="100000"/>
              </a:lnSpc>
              <a:spcBef>
                <a:spcPts val="360"/>
              </a:spcBef>
              <a:spcAft>
                <a:spcPts val="0"/>
              </a:spcAft>
              <a:buSzPts val="1440"/>
              <a:buChar char="●"/>
            </a:pPr>
            <a:r>
              <a:rPr lang="en-US"/>
              <a:t>Dobrim delom kompatiblina sa Distutils</a:t>
            </a:r>
            <a:endParaRPr/>
          </a:p>
          <a:p>
            <a:pPr marL="457200" lvl="0" indent="-320040" algn="l" rtl="0">
              <a:lnSpc>
                <a:spcPct val="100000"/>
              </a:lnSpc>
              <a:spcBef>
                <a:spcPts val="360"/>
              </a:spcBef>
              <a:spcAft>
                <a:spcPts val="0"/>
              </a:spcAft>
              <a:buSzPts val="1440"/>
              <a:buChar char="●"/>
            </a:pPr>
            <a:r>
              <a:rPr lang="en-US"/>
              <a:t>Na windows-u instalira se sa pip-om preko skripte get-pip.py</a:t>
            </a:r>
            <a:endParaRPr/>
          </a:p>
        </p:txBody>
      </p:sp>
      <p:sp>
        <p:nvSpPr>
          <p:cNvPr id="520" name="Google Shape;520;p78"/>
          <p:cNvSpPr txBox="1"/>
          <p:nvPr/>
        </p:nvSpPr>
        <p:spPr>
          <a:xfrm>
            <a:off x="468313" y="5272088"/>
            <a:ext cx="8229600" cy="893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2080"/>
              <a:buFont typeface="Noto Sans Symbols"/>
              <a:buChar char="●"/>
            </a:pPr>
            <a:r>
              <a:rPr lang="en-US" sz="2600" b="1" i="0" u="none" strike="noStrike" cap="none">
                <a:solidFill>
                  <a:srgbClr val="000000"/>
                </a:solidFill>
                <a:latin typeface="Arial"/>
                <a:ea typeface="Arial"/>
                <a:cs typeface="Arial"/>
                <a:sym typeface="Arial"/>
              </a:rPr>
              <a:t>Napomena:</a:t>
            </a:r>
            <a:r>
              <a:rPr lang="en-US" sz="2600" b="0" i="0" u="none" strike="noStrike" cap="none">
                <a:solidFill>
                  <a:srgbClr val="000000"/>
                </a:solidFill>
                <a:latin typeface="Arial"/>
                <a:ea typeface="Arial"/>
                <a:cs typeface="Arial"/>
                <a:sym typeface="Arial"/>
              </a:rPr>
              <a:t> Podesiti PATH da uključi Python Scripts folder.</a:t>
            </a:r>
            <a:endParaRPr/>
          </a:p>
        </p:txBody>
      </p:sp>
      <p:sp>
        <p:nvSpPr>
          <p:cNvPr id="521" name="Google Shape;521;p78"/>
          <p:cNvSpPr/>
          <p:nvPr/>
        </p:nvSpPr>
        <p:spPr>
          <a:xfrm>
            <a:off x="611188" y="3429000"/>
            <a:ext cx="8064500" cy="180022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C:\&gt;python </a:t>
            </a:r>
            <a:r>
              <a:rPr lang="en-US" sz="1600" b="0" i="0" u="none" strike="noStrike" cap="none">
                <a:solidFill>
                  <a:srgbClr val="E3CEAB"/>
                </a:solidFill>
                <a:latin typeface="Courier New"/>
                <a:ea typeface="Courier New"/>
                <a:cs typeface="Courier New"/>
                <a:sym typeface="Courier New"/>
              </a:rPr>
              <a:t>get</a:t>
            </a:r>
            <a:r>
              <a:rPr lang="en-US" sz="1600" b="0" i="0" u="none" strike="noStrike" cap="none">
                <a:solidFill>
                  <a:srgbClr val="DCDCDC"/>
                </a:solidFill>
                <a:latin typeface="Courier New"/>
                <a:ea typeface="Courier New"/>
                <a:cs typeface="Courier New"/>
                <a:sym typeface="Courier New"/>
              </a:rPr>
              <a:t>-pip.py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Downloading/unpacking pip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Downloading/unpacking setuptools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Installing collected packages: pip, setuptools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Successfully installed pip setuptools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Cleaning up...</a:t>
            </a:r>
            <a:endParaRPr sz="16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9"/>
          <p:cNvSpPr txBox="1">
            <a:spLocks noGrp="1"/>
          </p:cNvSpPr>
          <p:nvPr>
            <p:ph type="title"/>
          </p:nvPr>
        </p:nvSpPr>
        <p:spPr>
          <a:xfrm>
            <a:off x="84138" y="188913"/>
            <a:ext cx="7920037" cy="719137"/>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setup.py fajl</a:t>
            </a:r>
            <a:endParaRPr/>
          </a:p>
        </p:txBody>
      </p:sp>
      <p:sp>
        <p:nvSpPr>
          <p:cNvPr id="528" name="Google Shape;528;p79"/>
          <p:cNvSpPr txBox="1">
            <a:spLocks noGrp="1"/>
          </p:cNvSpPr>
          <p:nvPr>
            <p:ph type="body" idx="1"/>
          </p:nvPr>
        </p:nvSpPr>
        <p:spPr>
          <a:xfrm>
            <a:off x="457200" y="1268413"/>
            <a:ext cx="8229600" cy="965200"/>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Metapodaci python paketa + informacije za </a:t>
            </a:r>
            <a:r>
              <a:rPr lang="en-US" i="1"/>
              <a:t>build</a:t>
            </a:r>
            <a:r>
              <a:rPr lang="en-US"/>
              <a:t>.</a:t>
            </a:r>
            <a:endParaRPr/>
          </a:p>
          <a:p>
            <a:pPr marL="457200" lvl="0" indent="-320040" algn="l" rtl="0">
              <a:lnSpc>
                <a:spcPct val="100000"/>
              </a:lnSpc>
              <a:spcBef>
                <a:spcPts val="360"/>
              </a:spcBef>
              <a:spcAft>
                <a:spcPts val="0"/>
              </a:spcAft>
              <a:buSzPts val="1440"/>
              <a:buChar char="●"/>
            </a:pPr>
            <a:r>
              <a:rPr lang="en-US"/>
              <a:t>Primer:</a:t>
            </a:r>
            <a:endParaRPr/>
          </a:p>
        </p:txBody>
      </p:sp>
      <p:sp>
        <p:nvSpPr>
          <p:cNvPr id="529" name="Google Shape;529;p79"/>
          <p:cNvSpPr/>
          <p:nvPr/>
        </p:nvSpPr>
        <p:spPr>
          <a:xfrm>
            <a:off x="84150" y="2204875"/>
            <a:ext cx="9144000" cy="39603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dirty="0">
                <a:solidFill>
                  <a:srgbClr val="CC9393"/>
                </a:solidFill>
                <a:latin typeface="Courier New"/>
                <a:ea typeface="Courier New"/>
                <a:cs typeface="Courier New"/>
                <a:sym typeface="Courier New"/>
              </a:rPr>
              <a:t>#!/usr/bin/env python</a:t>
            </a:r>
            <a:r>
              <a:rPr lang="en-US" sz="1600" b="0" i="0" u="none" strike="noStrike" cap="none" dirty="0">
                <a:solidFill>
                  <a:srgbClr val="DCDCDC"/>
                </a:solidFill>
                <a:latin typeface="Courier New"/>
                <a:ea typeface="Courier New"/>
                <a:cs typeface="Courier New"/>
                <a:sym typeface="Courier New"/>
              </a:rPr>
              <a:t> </a:t>
            </a:r>
            <a:endParaRPr sz="1600" b="0" i="0" u="none" strike="noStrike" cap="none" dirty="0">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dirty="0">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dirty="0">
                <a:solidFill>
                  <a:srgbClr val="E3CEAB"/>
                </a:solidFill>
                <a:latin typeface="Courier New"/>
                <a:ea typeface="Courier New"/>
                <a:cs typeface="Courier New"/>
                <a:sym typeface="Courier New"/>
              </a:rPr>
              <a:t>from</a:t>
            </a:r>
            <a:r>
              <a:rPr lang="en-US" sz="1600" b="0" i="0" u="none" strike="noStrike" cap="none" dirty="0">
                <a:solidFill>
                  <a:srgbClr val="DCDCDC"/>
                </a:solidFill>
                <a:latin typeface="Courier New"/>
                <a:ea typeface="Courier New"/>
                <a:cs typeface="Courier New"/>
                <a:sym typeface="Courier New"/>
              </a:rPr>
              <a:t> </a:t>
            </a:r>
            <a:r>
              <a:rPr lang="en-US" sz="1600" b="0" i="0" u="none" strike="noStrike" cap="none" dirty="0" err="1">
                <a:solidFill>
                  <a:srgbClr val="DCDCDC"/>
                </a:solidFill>
                <a:latin typeface="Courier New"/>
                <a:ea typeface="Courier New"/>
                <a:cs typeface="Courier New"/>
                <a:sym typeface="Courier New"/>
              </a:rPr>
              <a:t>setuptools</a:t>
            </a:r>
            <a:r>
              <a:rPr lang="en-US" sz="1600" b="0" i="0" u="none" strike="noStrike" cap="none" dirty="0">
                <a:solidFill>
                  <a:srgbClr val="DCDCDC"/>
                </a:solidFill>
                <a:latin typeface="Courier New"/>
                <a:ea typeface="Courier New"/>
                <a:cs typeface="Courier New"/>
                <a:sym typeface="Courier New"/>
              </a:rPr>
              <a:t> import setup </a:t>
            </a:r>
            <a:endParaRPr sz="1600" b="0" i="0" u="none" strike="noStrike" cap="none" dirty="0">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dirty="0">
                <a:solidFill>
                  <a:srgbClr val="CC9393"/>
                </a:solidFill>
                <a:latin typeface="Courier New"/>
                <a:ea typeface="Courier New"/>
                <a:cs typeface="Courier New"/>
                <a:sym typeface="Courier New"/>
              </a:rPr>
              <a:t>#from </a:t>
            </a:r>
            <a:r>
              <a:rPr lang="en-US" sz="1600" b="0" i="0" u="none" strike="noStrike" cap="none" dirty="0" err="1">
                <a:solidFill>
                  <a:srgbClr val="CC9393"/>
                </a:solidFill>
                <a:latin typeface="Courier New"/>
                <a:ea typeface="Courier New"/>
                <a:cs typeface="Courier New"/>
                <a:sym typeface="Courier New"/>
              </a:rPr>
              <a:t>distutils.core</a:t>
            </a:r>
            <a:r>
              <a:rPr lang="en-US" sz="1600" b="0" i="0" u="none" strike="noStrike" cap="none" dirty="0">
                <a:solidFill>
                  <a:srgbClr val="CC9393"/>
                </a:solidFill>
                <a:latin typeface="Courier New"/>
                <a:ea typeface="Courier New"/>
                <a:cs typeface="Courier New"/>
                <a:sym typeface="Courier New"/>
              </a:rPr>
              <a:t> import setup</a:t>
            </a:r>
            <a:r>
              <a:rPr lang="en-US" sz="1600" b="0" i="0" u="none" strike="noStrike" cap="none" dirty="0">
                <a:solidFill>
                  <a:srgbClr val="DCDCDC"/>
                </a:solidFill>
                <a:latin typeface="Courier New"/>
                <a:ea typeface="Courier New"/>
                <a:cs typeface="Courier New"/>
                <a:sym typeface="Courier New"/>
              </a:rPr>
              <a:t> </a:t>
            </a:r>
            <a:endParaRPr sz="1600" b="0" i="0" u="none" strike="noStrike" cap="none" dirty="0">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dirty="0">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dirty="0">
                <a:solidFill>
                  <a:srgbClr val="DCDCDC"/>
                </a:solidFill>
                <a:latin typeface="Courier New"/>
                <a:ea typeface="Courier New"/>
                <a:cs typeface="Courier New"/>
                <a:sym typeface="Courier New"/>
              </a:rPr>
              <a:t>setup(	name=</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err="1">
                <a:solidFill>
                  <a:srgbClr val="7F9F7F"/>
                </a:solidFill>
                <a:latin typeface="Courier New"/>
                <a:ea typeface="Courier New"/>
                <a:cs typeface="Courier New"/>
                <a:sym typeface="Courier New"/>
              </a:rPr>
              <a:t>ImePaketa</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a:solidFill>
                  <a:srgbClr val="DCDCDC"/>
                </a:solidFill>
                <a:latin typeface="Courier New"/>
                <a:ea typeface="Courier New"/>
                <a:cs typeface="Courier New"/>
                <a:sym typeface="Courier New"/>
              </a:rPr>
              <a:t> </a:t>
            </a:r>
            <a:endParaRPr sz="1600" b="0" i="0" u="none" strike="noStrike" cap="none" dirty="0">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dirty="0">
                <a:solidFill>
                  <a:srgbClr val="DCDCDC"/>
                </a:solidFill>
                <a:latin typeface="Courier New"/>
                <a:ea typeface="Courier New"/>
                <a:cs typeface="Courier New"/>
                <a:sym typeface="Courier New"/>
              </a:rPr>
              <a:t>	</a:t>
            </a:r>
            <a:r>
              <a:rPr lang="en-US" sz="1600" b="0" i="0" u="none" strike="noStrike" cap="none" dirty="0" err="1">
                <a:solidFill>
                  <a:srgbClr val="DCDCDC"/>
                </a:solidFill>
                <a:latin typeface="Courier New"/>
                <a:ea typeface="Courier New"/>
                <a:cs typeface="Courier New"/>
                <a:sym typeface="Courier New"/>
              </a:rPr>
              <a:t>py_modules</a:t>
            </a:r>
            <a:r>
              <a:rPr lang="en-US" sz="1600" b="0" i="0" u="none" strike="noStrike" cap="none" dirty="0">
                <a:solidFill>
                  <a:srgbClr val="DCDCDC"/>
                </a:solidFill>
                <a:latin typeface="Courier New"/>
                <a:ea typeface="Courier New"/>
                <a:cs typeface="Courier New"/>
                <a:sym typeface="Courier New"/>
              </a:rPr>
              <a:t> = [</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err="1">
                <a:solidFill>
                  <a:srgbClr val="7F9F7F"/>
                </a:solidFill>
                <a:latin typeface="Courier New"/>
                <a:ea typeface="Courier New"/>
                <a:cs typeface="Courier New"/>
                <a:sym typeface="Courier New"/>
              </a:rPr>
              <a:t>ime_modula</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a:solidFill>
                  <a:srgbClr val="DCDCDC"/>
                </a:solidFill>
                <a:latin typeface="Courier New"/>
                <a:ea typeface="Courier New"/>
                <a:cs typeface="Courier New"/>
                <a:sym typeface="Courier New"/>
              </a:rPr>
              <a:t>]</a:t>
            </a:r>
            <a:endParaRPr sz="1600" b="0" i="0" u="none" strike="noStrike" cap="none" dirty="0">
              <a:solidFill>
                <a:srgbClr val="DCDCDC"/>
              </a:solidFill>
              <a:latin typeface="Courier New"/>
              <a:ea typeface="Courier New"/>
              <a:cs typeface="Courier New"/>
              <a:sym typeface="Courier New"/>
            </a:endParaRPr>
          </a:p>
          <a:p>
            <a:pPr marL="0" marR="0" lvl="2" indent="0" algn="l" rtl="0">
              <a:lnSpc>
                <a:spcPct val="100000"/>
              </a:lnSpc>
              <a:spcBef>
                <a:spcPts val="0"/>
              </a:spcBef>
              <a:spcAft>
                <a:spcPts val="0"/>
              </a:spcAft>
              <a:buNone/>
            </a:pPr>
            <a:r>
              <a:rPr lang="en-US" sz="1600" b="0" i="0" u="none" strike="noStrike" cap="none" dirty="0">
                <a:solidFill>
                  <a:srgbClr val="DCDCDC"/>
                </a:solidFill>
                <a:latin typeface="Courier New"/>
                <a:ea typeface="Courier New"/>
                <a:cs typeface="Courier New"/>
                <a:sym typeface="Courier New"/>
              </a:rPr>
              <a:t>version=</a:t>
            </a:r>
            <a:r>
              <a:rPr lang="en-US" sz="1600" b="0" i="0" u="none" strike="noStrike" cap="none" dirty="0">
                <a:solidFill>
                  <a:srgbClr val="7F9F7F"/>
                </a:solidFill>
                <a:latin typeface="Courier New"/>
                <a:ea typeface="Courier New"/>
                <a:cs typeface="Courier New"/>
                <a:sym typeface="Courier New"/>
              </a:rPr>
              <a:t>'1.0',</a:t>
            </a:r>
            <a:r>
              <a:rPr lang="en-US" sz="1600" b="0" i="0" u="none" strike="noStrike" cap="none" dirty="0">
                <a:solidFill>
                  <a:srgbClr val="DCDCDC"/>
                </a:solidFill>
                <a:latin typeface="Courier New"/>
                <a:ea typeface="Courier New"/>
                <a:cs typeface="Courier New"/>
                <a:sym typeface="Courier New"/>
              </a:rPr>
              <a:t> </a:t>
            </a:r>
            <a:endParaRPr sz="1600" b="0" i="0" u="none" strike="noStrike" cap="none" dirty="0">
              <a:solidFill>
                <a:srgbClr val="DCDCDC"/>
              </a:solidFill>
              <a:latin typeface="Courier New"/>
              <a:ea typeface="Courier New"/>
              <a:cs typeface="Courier New"/>
              <a:sym typeface="Courier New"/>
            </a:endParaRPr>
          </a:p>
          <a:p>
            <a:pPr marL="0" marR="0" lvl="2" indent="0" algn="l" rtl="0">
              <a:lnSpc>
                <a:spcPct val="100000"/>
              </a:lnSpc>
              <a:spcBef>
                <a:spcPts val="0"/>
              </a:spcBef>
              <a:spcAft>
                <a:spcPts val="0"/>
              </a:spcAft>
              <a:buNone/>
            </a:pPr>
            <a:r>
              <a:rPr lang="en-US" sz="1600" b="0" i="0" u="none" strike="noStrike" cap="none" dirty="0">
                <a:solidFill>
                  <a:srgbClr val="DCDCDC"/>
                </a:solidFill>
                <a:latin typeface="Courier New"/>
                <a:ea typeface="Courier New"/>
                <a:cs typeface="Courier New"/>
                <a:sym typeface="Courier New"/>
              </a:rPr>
              <a:t>description=</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err="1">
                <a:solidFill>
                  <a:srgbClr val="7F9F7F"/>
                </a:solidFill>
                <a:latin typeface="Courier New"/>
                <a:ea typeface="Courier New"/>
                <a:cs typeface="Courier New"/>
                <a:sym typeface="Courier New"/>
              </a:rPr>
              <a:t>Opis</a:t>
            </a:r>
            <a:r>
              <a:rPr lang="en-US" sz="1600" b="0" i="0" u="none" strike="noStrike" cap="none" dirty="0">
                <a:solidFill>
                  <a:srgbClr val="7F9F7F"/>
                </a:solidFill>
                <a:latin typeface="Courier New"/>
                <a:ea typeface="Courier New"/>
                <a:cs typeface="Courier New"/>
                <a:sym typeface="Courier New"/>
              </a:rPr>
              <a:t> </a:t>
            </a:r>
            <a:r>
              <a:rPr lang="en-US" sz="1600" b="0" i="0" u="none" strike="noStrike" cap="none" dirty="0" err="1">
                <a:solidFill>
                  <a:srgbClr val="7F9F7F"/>
                </a:solidFill>
                <a:latin typeface="Courier New"/>
                <a:ea typeface="Courier New"/>
                <a:cs typeface="Courier New"/>
                <a:sym typeface="Courier New"/>
              </a:rPr>
              <a:t>paketa</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a:solidFill>
                  <a:srgbClr val="DCDCDC"/>
                </a:solidFill>
                <a:latin typeface="Courier New"/>
                <a:ea typeface="Courier New"/>
                <a:cs typeface="Courier New"/>
                <a:sym typeface="Courier New"/>
              </a:rPr>
              <a:t> </a:t>
            </a:r>
            <a:endParaRPr sz="1600" b="0" i="0" u="none" strike="noStrike" cap="none" dirty="0">
              <a:solidFill>
                <a:srgbClr val="DCDCDC"/>
              </a:solidFill>
              <a:latin typeface="Courier New"/>
              <a:ea typeface="Courier New"/>
              <a:cs typeface="Courier New"/>
              <a:sym typeface="Courier New"/>
            </a:endParaRPr>
          </a:p>
          <a:p>
            <a:pPr marL="0" marR="0" lvl="2" indent="0" algn="l" rtl="0">
              <a:lnSpc>
                <a:spcPct val="100000"/>
              </a:lnSpc>
              <a:spcBef>
                <a:spcPts val="0"/>
              </a:spcBef>
              <a:spcAft>
                <a:spcPts val="0"/>
              </a:spcAft>
              <a:buNone/>
            </a:pPr>
            <a:r>
              <a:rPr lang="en-US" sz="1600" b="0" i="0" u="none" strike="noStrike" cap="none" dirty="0">
                <a:solidFill>
                  <a:srgbClr val="DCDCDC"/>
                </a:solidFill>
                <a:latin typeface="Courier New"/>
                <a:ea typeface="Courier New"/>
                <a:cs typeface="Courier New"/>
                <a:sym typeface="Courier New"/>
              </a:rPr>
              <a:t>author=</a:t>
            </a:r>
            <a:r>
              <a:rPr lang="en-US" sz="1600" b="0" i="0" u="none" strike="noStrike" cap="none" dirty="0">
                <a:solidFill>
                  <a:srgbClr val="7F9F7F"/>
                </a:solidFill>
                <a:latin typeface="Courier New"/>
                <a:ea typeface="Courier New"/>
                <a:cs typeface="Courier New"/>
                <a:sym typeface="Courier New"/>
              </a:rPr>
              <a:t>'Ime </a:t>
            </a:r>
            <a:r>
              <a:rPr lang="en-US" sz="1600" b="0" i="0" u="none" strike="noStrike" cap="none" dirty="0" err="1">
                <a:solidFill>
                  <a:srgbClr val="7F9F7F"/>
                </a:solidFill>
                <a:latin typeface="Courier New"/>
                <a:ea typeface="Courier New"/>
                <a:cs typeface="Courier New"/>
                <a:sym typeface="Courier New"/>
              </a:rPr>
              <a:t>i</a:t>
            </a:r>
            <a:r>
              <a:rPr lang="en-US" sz="1600" b="0" i="0" u="none" strike="noStrike" cap="none" dirty="0">
                <a:solidFill>
                  <a:srgbClr val="7F9F7F"/>
                </a:solidFill>
                <a:latin typeface="Courier New"/>
                <a:ea typeface="Courier New"/>
                <a:cs typeface="Courier New"/>
                <a:sym typeface="Courier New"/>
              </a:rPr>
              <a:t> </a:t>
            </a:r>
            <a:r>
              <a:rPr lang="en-US" sz="1600" b="0" i="0" u="none" strike="noStrike" cap="none" dirty="0" err="1">
                <a:solidFill>
                  <a:srgbClr val="7F9F7F"/>
                </a:solidFill>
                <a:latin typeface="Courier New"/>
                <a:ea typeface="Courier New"/>
                <a:cs typeface="Courier New"/>
                <a:sym typeface="Courier New"/>
              </a:rPr>
              <a:t>prezime</a:t>
            </a:r>
            <a:r>
              <a:rPr lang="en-US" sz="1600" b="0" i="0" u="none" strike="noStrike" cap="none" dirty="0">
                <a:solidFill>
                  <a:srgbClr val="7F9F7F"/>
                </a:solidFill>
                <a:latin typeface="Courier New"/>
                <a:ea typeface="Courier New"/>
                <a:cs typeface="Courier New"/>
                <a:sym typeface="Courier New"/>
              </a:rPr>
              <a:t> </a:t>
            </a:r>
            <a:r>
              <a:rPr lang="en-US" sz="1600" b="0" i="0" u="none" strike="noStrike" cap="none" dirty="0" err="1">
                <a:solidFill>
                  <a:srgbClr val="7F9F7F"/>
                </a:solidFill>
                <a:latin typeface="Courier New"/>
                <a:ea typeface="Courier New"/>
                <a:cs typeface="Courier New"/>
                <a:sym typeface="Courier New"/>
              </a:rPr>
              <a:t>autora</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a:solidFill>
                  <a:srgbClr val="DCDCDC"/>
                </a:solidFill>
                <a:latin typeface="Courier New"/>
                <a:ea typeface="Courier New"/>
                <a:cs typeface="Courier New"/>
                <a:sym typeface="Courier New"/>
              </a:rPr>
              <a:t> </a:t>
            </a:r>
            <a:r>
              <a:rPr lang="en-US" sz="1600" b="0" i="0" u="none" strike="noStrike" cap="none" dirty="0" err="1">
                <a:solidFill>
                  <a:srgbClr val="DCDCDC"/>
                </a:solidFill>
                <a:latin typeface="Courier New"/>
                <a:ea typeface="Courier New"/>
                <a:cs typeface="Courier New"/>
                <a:sym typeface="Courier New"/>
              </a:rPr>
              <a:t>author_email</a:t>
            </a:r>
            <a:r>
              <a:rPr lang="en-US" sz="1600" b="0" i="0" u="none" strike="noStrike" cap="none" dirty="0">
                <a:solidFill>
                  <a:srgbClr val="DCDCDC"/>
                </a:solidFill>
                <a:latin typeface="Courier New"/>
                <a:ea typeface="Courier New"/>
                <a:cs typeface="Courier New"/>
                <a:sym typeface="Courier New"/>
              </a:rPr>
              <a:t>=</a:t>
            </a:r>
            <a:r>
              <a:rPr lang="en-US" sz="1600" b="0" i="0" u="none" strike="noStrike" cap="none" dirty="0">
                <a:solidFill>
                  <a:srgbClr val="7F9F7F"/>
                </a:solidFill>
                <a:latin typeface="Courier New"/>
                <a:ea typeface="Courier New"/>
                <a:cs typeface="Courier New"/>
                <a:sym typeface="Courier New"/>
              </a:rPr>
              <a:t>'mailautora@negde.com',</a:t>
            </a:r>
            <a:r>
              <a:rPr lang="en-US" sz="1600" b="0" i="0" u="none" strike="noStrike" cap="none" dirty="0">
                <a:solidFill>
                  <a:srgbClr val="DCDCDC"/>
                </a:solidFill>
                <a:latin typeface="Courier New"/>
                <a:ea typeface="Courier New"/>
                <a:cs typeface="Courier New"/>
                <a:sym typeface="Courier New"/>
              </a:rPr>
              <a:t> </a:t>
            </a:r>
            <a:r>
              <a:rPr lang="en-US" sz="1600" b="0" i="0" u="none" strike="noStrike" cap="none" dirty="0" err="1">
                <a:solidFill>
                  <a:srgbClr val="DCDCDC"/>
                </a:solidFill>
                <a:latin typeface="Courier New"/>
                <a:ea typeface="Courier New"/>
                <a:cs typeface="Courier New"/>
                <a:sym typeface="Courier New"/>
              </a:rPr>
              <a:t>url</a:t>
            </a:r>
            <a:r>
              <a:rPr lang="en-US" sz="1600" b="0" i="0" u="none" strike="noStrike" cap="none" dirty="0">
                <a:solidFill>
                  <a:srgbClr val="DCDCDC"/>
                </a:solidFill>
                <a:latin typeface="Courier New"/>
                <a:ea typeface="Courier New"/>
                <a:cs typeface="Courier New"/>
                <a:sym typeface="Courier New"/>
              </a:rPr>
              <a:t>=</a:t>
            </a:r>
            <a:r>
              <a:rPr lang="en-US" sz="1600" b="0" i="0" u="none" strike="noStrike" cap="none" dirty="0">
                <a:solidFill>
                  <a:srgbClr val="7F9F7F"/>
                </a:solidFill>
                <a:latin typeface="Courier New"/>
                <a:ea typeface="Courier New"/>
                <a:cs typeface="Courier New"/>
                <a:sym typeface="Courier New"/>
              </a:rPr>
              <a:t>'http://ulrprojekta.com/',</a:t>
            </a:r>
            <a:r>
              <a:rPr lang="en-US" sz="1600" b="0" i="0" u="none" strike="noStrike" cap="none" dirty="0">
                <a:solidFill>
                  <a:srgbClr val="DCDCDC"/>
                </a:solidFill>
                <a:latin typeface="Courier New"/>
                <a:ea typeface="Courier New"/>
                <a:cs typeface="Courier New"/>
                <a:sym typeface="Courier New"/>
              </a:rPr>
              <a:t> </a:t>
            </a:r>
            <a:endParaRPr sz="1600" b="0" i="0" u="none" strike="noStrike" cap="none" dirty="0">
              <a:solidFill>
                <a:srgbClr val="DCDCDC"/>
              </a:solidFill>
              <a:latin typeface="Courier New"/>
              <a:ea typeface="Courier New"/>
              <a:cs typeface="Courier New"/>
              <a:sym typeface="Courier New"/>
            </a:endParaRPr>
          </a:p>
          <a:p>
            <a:pPr marL="0" marR="0" lvl="2" indent="0" algn="l" rtl="0">
              <a:lnSpc>
                <a:spcPct val="100000"/>
              </a:lnSpc>
              <a:spcBef>
                <a:spcPts val="0"/>
              </a:spcBef>
              <a:spcAft>
                <a:spcPts val="0"/>
              </a:spcAft>
              <a:buNone/>
            </a:pPr>
            <a:r>
              <a:rPr lang="en-US" sz="1600" b="0" i="0" u="none" strike="noStrike" cap="none" dirty="0">
                <a:solidFill>
                  <a:srgbClr val="DCDCDC"/>
                </a:solidFill>
                <a:latin typeface="Courier New"/>
                <a:ea typeface="Courier New"/>
                <a:cs typeface="Courier New"/>
                <a:sym typeface="Courier New"/>
              </a:rPr>
              <a:t>packages=[</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err="1">
                <a:solidFill>
                  <a:srgbClr val="7F9F7F"/>
                </a:solidFill>
                <a:latin typeface="Courier New"/>
                <a:ea typeface="Courier New"/>
                <a:cs typeface="Courier New"/>
                <a:sym typeface="Courier New"/>
              </a:rPr>
              <a:t>prvipaket</a:t>
            </a:r>
            <a:r>
              <a:rPr lang="en-US" sz="1600" b="0" i="0" u="none" strike="noStrike" cap="none" dirty="0">
                <a:solidFill>
                  <a:srgbClr val="7F9F7F"/>
                </a:solidFill>
                <a:latin typeface="Courier New"/>
                <a:ea typeface="Courier New"/>
                <a:cs typeface="Courier New"/>
                <a:sym typeface="Courier New"/>
              </a:rPr>
              <a:t>', '</a:t>
            </a:r>
            <a:r>
              <a:rPr lang="en-US" sz="1600" b="0" i="0" u="none" strike="noStrike" cap="none" dirty="0" err="1">
                <a:solidFill>
                  <a:srgbClr val="7F9F7F"/>
                </a:solidFill>
                <a:latin typeface="Courier New"/>
                <a:ea typeface="Courier New"/>
                <a:cs typeface="Courier New"/>
                <a:sym typeface="Courier New"/>
              </a:rPr>
              <a:t>drugipaket</a:t>
            </a:r>
            <a:r>
              <a:rPr lang="en-US" sz="1600" b="0" i="0" u="none" strike="noStrike" cap="none" dirty="0">
                <a:solidFill>
                  <a:srgbClr val="7F9F7F"/>
                </a:solidFill>
                <a:latin typeface="Courier New"/>
                <a:ea typeface="Courier New"/>
                <a:cs typeface="Courier New"/>
                <a:sym typeface="Courier New"/>
              </a:rPr>
              <a:t>', </a:t>
            </a:r>
            <a:endParaRPr sz="1600" b="0" i="0" u="none" strike="noStrike" cap="none" dirty="0">
              <a:solidFill>
                <a:srgbClr val="7F9F7F"/>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dirty="0">
                <a:solidFill>
                  <a:srgbClr val="7F9F7F"/>
                </a:solidFill>
                <a:latin typeface="Courier New"/>
                <a:ea typeface="Courier New"/>
                <a:cs typeface="Courier New"/>
                <a:sym typeface="Courier New"/>
              </a:rPr>
              <a:t>		   '</a:t>
            </a:r>
            <a:r>
              <a:rPr lang="en-US" sz="1600" b="0" i="0" u="none" strike="noStrike" cap="none" dirty="0" err="1">
                <a:solidFill>
                  <a:srgbClr val="7F9F7F"/>
                </a:solidFill>
                <a:latin typeface="Courier New"/>
                <a:ea typeface="Courier New"/>
                <a:cs typeface="Courier New"/>
                <a:sym typeface="Courier New"/>
              </a:rPr>
              <a:t>drugipaket.podpaket</a:t>
            </a:r>
            <a:r>
              <a:rPr lang="en-US" sz="1600" b="0" i="0" u="none" strike="noStrike" cap="none" dirty="0">
                <a:solidFill>
                  <a:srgbClr val="7F9F7F"/>
                </a:solidFill>
                <a:latin typeface="Courier New"/>
                <a:ea typeface="Courier New"/>
                <a:cs typeface="Courier New"/>
                <a:sym typeface="Courier New"/>
              </a:rPr>
              <a:t>'],</a:t>
            </a:r>
            <a:r>
              <a:rPr lang="en-US" sz="1600" b="0" i="0" u="none" strike="noStrike" cap="none" dirty="0">
                <a:solidFill>
                  <a:srgbClr val="DCDCDC"/>
                </a:solidFill>
                <a:latin typeface="Courier New"/>
                <a:ea typeface="Courier New"/>
                <a:cs typeface="Courier New"/>
                <a:sym typeface="Courier New"/>
              </a:rPr>
              <a:t> # </a:t>
            </a:r>
            <a:r>
              <a:rPr lang="en-US" sz="1600" b="0" i="0" u="none" strike="noStrike" cap="none" dirty="0" err="1">
                <a:solidFill>
                  <a:srgbClr val="DCDCDC"/>
                </a:solidFill>
                <a:latin typeface="Courier New"/>
                <a:ea typeface="Courier New"/>
                <a:cs typeface="Courier New"/>
                <a:sym typeface="Courier New"/>
              </a:rPr>
              <a:t>ako</a:t>
            </a:r>
            <a:r>
              <a:rPr lang="en-US" sz="1600" b="0" i="0" u="none" strike="noStrike" cap="none" dirty="0">
                <a:solidFill>
                  <a:srgbClr val="DCDCDC"/>
                </a:solidFill>
                <a:latin typeface="Courier New"/>
                <a:ea typeface="Courier New"/>
                <a:cs typeface="Courier New"/>
                <a:sym typeface="Courier New"/>
              </a:rPr>
              <a:t> je </a:t>
            </a:r>
            <a:r>
              <a:rPr lang="en-US" sz="1600" b="0" i="0" u="none" strike="noStrike" cap="none" dirty="0" err="1">
                <a:solidFill>
                  <a:srgbClr val="DCDCDC"/>
                </a:solidFill>
                <a:latin typeface="Courier New"/>
                <a:ea typeface="Courier New"/>
                <a:cs typeface="Courier New"/>
                <a:sym typeface="Courier New"/>
              </a:rPr>
              <a:t>kod</a:t>
            </a:r>
            <a:r>
              <a:rPr lang="en-US" sz="1600" b="0" i="0" u="none" strike="noStrike" cap="none" dirty="0">
                <a:solidFill>
                  <a:srgbClr val="DCDCDC"/>
                </a:solidFill>
                <a:latin typeface="Courier New"/>
                <a:ea typeface="Courier New"/>
                <a:cs typeface="Courier New"/>
                <a:sym typeface="Courier New"/>
              </a:rPr>
              <a:t> </a:t>
            </a:r>
            <a:r>
              <a:rPr lang="en-US" sz="1600" b="0" i="0" u="none" strike="noStrike" cap="none" dirty="0" err="1">
                <a:solidFill>
                  <a:srgbClr val="DCDCDC"/>
                </a:solidFill>
                <a:latin typeface="Courier New"/>
                <a:ea typeface="Courier New"/>
                <a:cs typeface="Courier New"/>
                <a:sym typeface="Courier New"/>
              </a:rPr>
              <a:t>razvrstan</a:t>
            </a:r>
            <a:r>
              <a:rPr lang="en-US" sz="1600" b="0" i="0" u="none" strike="noStrike" cap="none" dirty="0">
                <a:solidFill>
                  <a:srgbClr val="DCDCDC"/>
                </a:solidFill>
                <a:latin typeface="Courier New"/>
                <a:ea typeface="Courier New"/>
                <a:cs typeface="Courier New"/>
                <a:sym typeface="Courier New"/>
              </a:rPr>
              <a:t> po </a:t>
            </a:r>
            <a:r>
              <a:rPr lang="en-US" sz="1600" b="0" i="0" u="none" strike="noStrike" cap="none" dirty="0" err="1">
                <a:solidFill>
                  <a:srgbClr val="DCDCDC"/>
                </a:solidFill>
                <a:latin typeface="Courier New"/>
                <a:ea typeface="Courier New"/>
                <a:cs typeface="Courier New"/>
                <a:sym typeface="Courier New"/>
              </a:rPr>
              <a:t>folderima</a:t>
            </a:r>
            <a:r>
              <a:rPr lang="en-US" sz="1600" b="0" i="0" u="none" strike="noStrike" cap="none" dirty="0">
                <a:solidFill>
                  <a:srgbClr val="DCDCDC"/>
                </a:solidFill>
                <a:latin typeface="Courier New"/>
                <a:ea typeface="Courier New"/>
                <a:cs typeface="Courier New"/>
                <a:sym typeface="Courier New"/>
              </a:rPr>
              <a:t> (</a:t>
            </a:r>
            <a:r>
              <a:rPr lang="en-US" sz="1600" b="0" i="0" u="none" strike="noStrike" cap="none" dirty="0" err="1">
                <a:solidFill>
                  <a:srgbClr val="DCDCDC"/>
                </a:solidFill>
                <a:latin typeface="Courier New"/>
                <a:ea typeface="Courier New"/>
                <a:cs typeface="Courier New"/>
                <a:sym typeface="Courier New"/>
              </a:rPr>
              <a:t>paketima</a:t>
            </a:r>
            <a:r>
              <a:rPr lang="en-US" sz="1600" b="0" i="0" u="none" strike="noStrike" cap="none" dirty="0">
                <a:solidFill>
                  <a:srgbClr val="DCDCDC"/>
                </a:solidFill>
                <a:latin typeface="Courier New"/>
                <a:ea typeface="Courier New"/>
                <a:cs typeface="Courier New"/>
                <a:sym typeface="Courier New"/>
              </a:rPr>
              <a:t>)</a:t>
            </a:r>
            <a:endParaRPr sz="1600" b="0" i="0" u="none" strike="noStrike" cap="none" dirty="0">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dirty="0">
                <a:solidFill>
                  <a:srgbClr val="DCDCDC"/>
                </a:solidFill>
                <a:latin typeface="Courier New"/>
                <a:ea typeface="Courier New"/>
                <a:cs typeface="Courier New"/>
                <a:sym typeface="Courier New"/>
              </a:rPr>
              <a:t>)</a:t>
            </a:r>
            <a:endParaRPr sz="1600" b="0" i="0" u="none" strike="noStrike" cap="none" dirty="0">
              <a:solidFill>
                <a:srgbClr val="DCDCDC"/>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0"/>
          <p:cNvSpPr txBox="1">
            <a:spLocks noGrp="1"/>
          </p:cNvSpPr>
          <p:nvPr>
            <p:ph type="title"/>
          </p:nvPr>
        </p:nvSpPr>
        <p:spPr>
          <a:xfrm>
            <a:off x="84138" y="117475"/>
            <a:ext cx="7920037" cy="719138"/>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Instalacija iz setup.py</a:t>
            </a:r>
            <a:endParaRPr/>
          </a:p>
        </p:txBody>
      </p:sp>
      <p:sp>
        <p:nvSpPr>
          <p:cNvPr id="536" name="Google Shape;536;p80"/>
          <p:cNvSpPr txBox="1">
            <a:spLocks noGrp="1"/>
          </p:cNvSpPr>
          <p:nvPr>
            <p:ph type="body" idx="1"/>
          </p:nvPr>
        </p:nvSpPr>
        <p:spPr>
          <a:xfrm>
            <a:off x="457200" y="1052513"/>
            <a:ext cx="8229600" cy="820737"/>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Instalacija iz izvornog koda sa setup.py fajlom se obavlja komandom:</a:t>
            </a:r>
            <a:endParaRPr/>
          </a:p>
        </p:txBody>
      </p:sp>
      <p:sp>
        <p:nvSpPr>
          <p:cNvPr id="537" name="Google Shape;537;p80"/>
          <p:cNvSpPr/>
          <p:nvPr/>
        </p:nvSpPr>
        <p:spPr>
          <a:xfrm>
            <a:off x="611188" y="2060575"/>
            <a:ext cx="8064500" cy="4176713"/>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C:\Pygments-1.6&gt; python setup.py install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copying pygments\styles\native.py -&gt; build\lib\pygments\styles ...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Processing Pygments-1.6-py2.7.egg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creating c:\python27\lib\site-packages\Pygments-1.6-py2.7.egg</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Extracting Pygments-1.6-py2.7.egg to c:\python27\lib\site-packages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Adding Pygments 1.6 to easy-install.pth file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Installing pygmentize-script.py script to c:\python27\Scripts</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Installing pygmentize.exe script to c:\python27\Scripts</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Installed c:\python27\lib\site-packages\pygments-1.6-py2.7.egg</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Processing dependencies for Pygments==1.6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Finished processing dependencies for Pygments==1.6 </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C:\Pygments-1.6&gt;</a:t>
            </a:r>
            <a:endParaRPr sz="16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81"/>
          <p:cNvSpPr txBox="1">
            <a:spLocks noGrp="1"/>
          </p:cNvSpPr>
          <p:nvPr>
            <p:ph type="title"/>
          </p:nvPr>
        </p:nvSpPr>
        <p:spPr>
          <a:xfrm>
            <a:off x="84138" y="117475"/>
            <a:ext cx="7920037" cy="719138"/>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Kreiranje installer-a iz setup.py</a:t>
            </a:r>
            <a:endParaRPr/>
          </a:p>
        </p:txBody>
      </p:sp>
      <p:sp>
        <p:nvSpPr>
          <p:cNvPr id="543" name="Google Shape;543;p81"/>
          <p:cNvSpPr txBox="1">
            <a:spLocks noGrp="1"/>
          </p:cNvSpPr>
          <p:nvPr>
            <p:ph type="body" idx="1"/>
          </p:nvPr>
        </p:nvSpPr>
        <p:spPr>
          <a:xfrm>
            <a:off x="457200" y="1268760"/>
            <a:ext cx="8229600" cy="965200"/>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Kreiranje binarnog installera za windows se obavlja sledećom komandom:</a:t>
            </a:r>
            <a:endParaRPr/>
          </a:p>
        </p:txBody>
      </p:sp>
      <p:sp>
        <p:nvSpPr>
          <p:cNvPr id="544" name="Google Shape;544;p81"/>
          <p:cNvSpPr/>
          <p:nvPr/>
        </p:nvSpPr>
        <p:spPr>
          <a:xfrm>
            <a:off x="611188" y="2204864"/>
            <a:ext cx="8064500" cy="576263"/>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python setup.py py2exe</a:t>
            </a:r>
            <a:endParaRPr sz="1600" b="0" i="0" u="none" strike="noStrike" cap="none">
              <a:solidFill>
                <a:srgbClr val="DCDCDC"/>
              </a:solidFill>
              <a:latin typeface="Courier New"/>
              <a:ea typeface="Courier New"/>
              <a:cs typeface="Courier New"/>
              <a:sym typeface="Courier New"/>
            </a:endParaRPr>
          </a:p>
        </p:txBody>
      </p:sp>
      <p:sp>
        <p:nvSpPr>
          <p:cNvPr id="545" name="Google Shape;545;p81"/>
          <p:cNvSpPr/>
          <p:nvPr/>
        </p:nvSpPr>
        <p:spPr>
          <a:xfrm>
            <a:off x="611560" y="3284984"/>
            <a:ext cx="8064500" cy="324036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from setuptools import setup</a:t>
            </a:r>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import py2exe</a:t>
            </a:r>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import os</a:t>
            </a: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strike="noStrike" cap="none">
              <a:solidFill>
                <a:srgbClr val="DCDCDC"/>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setup(console=['file_name.py']</a:t>
            </a:r>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     ,data_files = [("template", templates)]</a:t>
            </a:r>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     ,options={</a:t>
            </a:r>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              "py2exe":{</a:t>
            </a:r>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                        "packages": ["jinja2"] </a:t>
            </a:r>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     )</a:t>
            </a:r>
            <a:endParaRPr sz="1600" b="0" i="0" u="none" strike="noStrike" cap="none">
              <a:solidFill>
                <a:srgbClr val="DCDCDC"/>
              </a:solidFill>
              <a:latin typeface="Courier New"/>
              <a:ea typeface="Courier New"/>
              <a:cs typeface="Courier New"/>
              <a:sym typeface="Courier New"/>
            </a:endParaRPr>
          </a:p>
        </p:txBody>
      </p:sp>
      <p:sp>
        <p:nvSpPr>
          <p:cNvPr id="546" name="Google Shape;546;p81"/>
          <p:cNvSpPr txBox="1"/>
          <p:nvPr/>
        </p:nvSpPr>
        <p:spPr>
          <a:xfrm>
            <a:off x="446856" y="2780928"/>
            <a:ext cx="8229600" cy="53315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2080"/>
              <a:buFont typeface="Noto Sans Symbols"/>
              <a:buChar char="●"/>
            </a:pPr>
            <a:r>
              <a:rPr lang="en-US" sz="2600" b="0" i="0" u="none" strike="noStrike" cap="none">
                <a:solidFill>
                  <a:schemeClr val="dk1"/>
                </a:solidFill>
                <a:latin typeface="Arial"/>
                <a:ea typeface="Arial"/>
                <a:cs typeface="Arial"/>
                <a:sym typeface="Arial"/>
              </a:rPr>
              <a:t>Primer setup.py fajla: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Instalacija za razvoj</a:t>
            </a:r>
            <a:endParaRPr/>
          </a:p>
        </p:txBody>
      </p:sp>
      <p:sp>
        <p:nvSpPr>
          <p:cNvPr id="552" name="Google Shape;552;p82"/>
          <p:cNvSpPr txBox="1">
            <a:spLocks noGrp="1"/>
          </p:cNvSpPr>
          <p:nvPr>
            <p:ph type="body" idx="1"/>
          </p:nvPr>
        </p:nvSpPr>
        <p:spPr>
          <a:xfrm>
            <a:off x="457200" y="1600200"/>
            <a:ext cx="8229600" cy="1684338"/>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Ukoliko kôd koji želimo da instaliramo još uvek razvijamo a želimo da izbegnemo ponovnu instalaciju posle svake izmene potrebno je da instaliramo paket na sledeći način</a:t>
            </a:r>
            <a:endParaRPr/>
          </a:p>
        </p:txBody>
      </p:sp>
      <p:sp>
        <p:nvSpPr>
          <p:cNvPr id="553" name="Google Shape;553;p82"/>
          <p:cNvSpPr/>
          <p:nvPr/>
        </p:nvSpPr>
        <p:spPr>
          <a:xfrm>
            <a:off x="611188" y="3357563"/>
            <a:ext cx="8064500" cy="4318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DCDCDC"/>
                </a:solidFill>
                <a:latin typeface="Courier New"/>
                <a:ea typeface="Courier New"/>
                <a:cs typeface="Courier New"/>
                <a:sym typeface="Courier New"/>
              </a:rPr>
              <a:t>python setup.py develop</a:t>
            </a:r>
            <a:endParaRPr sz="1600" b="0" i="0" u="none" strike="noStrike" cap="none">
              <a:solidFill>
                <a:srgbClr val="DCDCDC"/>
              </a:solidFill>
              <a:latin typeface="Courier New"/>
              <a:ea typeface="Courier New"/>
              <a:cs typeface="Courier New"/>
              <a:sym typeface="Courier New"/>
            </a:endParaRPr>
          </a:p>
        </p:txBody>
      </p:sp>
      <p:sp>
        <p:nvSpPr>
          <p:cNvPr id="554" name="Google Shape;554;p82"/>
          <p:cNvSpPr txBox="1"/>
          <p:nvPr/>
        </p:nvSpPr>
        <p:spPr>
          <a:xfrm>
            <a:off x="468313" y="3832225"/>
            <a:ext cx="8229600" cy="53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F6185"/>
              </a:buClr>
              <a:buSzPts val="2080"/>
              <a:buFont typeface="Noto Sans Symbols"/>
              <a:buChar char="●"/>
            </a:pPr>
            <a:r>
              <a:rPr lang="en-US" sz="2600" b="0" i="0" u="none" strike="noStrike" cap="none">
                <a:solidFill>
                  <a:srgbClr val="000000"/>
                </a:solidFill>
                <a:latin typeface="Arial"/>
                <a:ea typeface="Arial"/>
                <a:cs typeface="Arial"/>
                <a:sym typeface="Arial"/>
              </a:rPr>
              <a:t>Za deinstalaciju razvojnog paketa koristi se:</a:t>
            </a:r>
            <a:endParaRPr sz="2600" b="0" i="0" u="none" strike="noStrike" cap="none">
              <a:solidFill>
                <a:srgbClr val="000000"/>
              </a:solidFill>
              <a:latin typeface="Arial"/>
              <a:ea typeface="Arial"/>
              <a:cs typeface="Arial"/>
              <a:sym typeface="Arial"/>
            </a:endParaRPr>
          </a:p>
        </p:txBody>
      </p:sp>
      <p:sp>
        <p:nvSpPr>
          <p:cNvPr id="555" name="Google Shape;555;p82"/>
          <p:cNvSpPr/>
          <p:nvPr/>
        </p:nvSpPr>
        <p:spPr>
          <a:xfrm>
            <a:off x="611188" y="4437063"/>
            <a:ext cx="8064500" cy="4318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Courier New"/>
                <a:ea typeface="Courier New"/>
                <a:cs typeface="Courier New"/>
                <a:sym typeface="Courier New"/>
              </a:rPr>
              <a:t>python setup.py develop --uninstall</a:t>
            </a:r>
            <a:endParaRPr sz="1600" b="0" i="0" u="none" strike="noStrike" cap="none">
              <a:solidFill>
                <a:srgbClr val="DCDCDC"/>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181" name="Google Shape;181;p8"/>
          <p:cNvSpPr txBox="1">
            <a:spLocks noGrp="1"/>
          </p:cNvSpPr>
          <p:nvPr>
            <p:ph type="body" idx="1"/>
          </p:nvPr>
        </p:nvSpPr>
        <p:spPr>
          <a:xfrm>
            <a:off x="1043608" y="2780928"/>
            <a:ext cx="6779096" cy="532655"/>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560"/>
              <a:buNone/>
            </a:pPr>
            <a:r>
              <a:rPr lang="en-US" sz="3200" b="1">
                <a:latin typeface="Arial"/>
                <a:ea typeface="Arial"/>
                <a:cs typeface="Arial"/>
                <a:sym typeface="Arial"/>
              </a:rPr>
              <a:t>Leksičke konvencije:</a:t>
            </a:r>
            <a:endParaRPr/>
          </a:p>
          <a:p>
            <a:pPr marL="342900" lvl="0" indent="-342900" algn="ctr" rtl="0">
              <a:lnSpc>
                <a:spcPct val="100000"/>
              </a:lnSpc>
              <a:spcBef>
                <a:spcPts val="640"/>
              </a:spcBef>
              <a:spcAft>
                <a:spcPts val="0"/>
              </a:spcAft>
              <a:buSzPts val="2560"/>
              <a:buNone/>
            </a:pPr>
            <a:r>
              <a:rPr lang="en-US" sz="3200" b="1" i="1">
                <a:latin typeface="Arial"/>
                <a:ea typeface="Arial"/>
                <a:cs typeface="Arial"/>
                <a:sym typeface="Arial"/>
              </a:rPr>
              <a:t>Sintaksa i pravila pisanja Python programa</a:t>
            </a:r>
            <a:endParaRPr sz="3200" b="1" i="1"/>
          </a:p>
          <a:p>
            <a:pPr marL="342900" lvl="0" indent="-342900" algn="ctr" rtl="0">
              <a:lnSpc>
                <a:spcPct val="100000"/>
              </a:lnSpc>
              <a:spcBef>
                <a:spcPts val="360"/>
              </a:spcBef>
              <a:spcAft>
                <a:spcPts val="0"/>
              </a:spcAft>
              <a:buSzPts val="1440"/>
              <a:buNone/>
            </a:pPr>
            <a:endParaRPr sz="1800"/>
          </a:p>
          <a:p>
            <a:pPr marL="342900" lvl="0" indent="-342900" algn="ctr" rtl="0">
              <a:lnSpc>
                <a:spcPct val="100000"/>
              </a:lnSpc>
              <a:spcBef>
                <a:spcPts val="360"/>
              </a:spcBef>
              <a:spcAft>
                <a:spcPts val="0"/>
              </a:spcAft>
              <a:buSzPts val="1440"/>
              <a:buNone/>
            </a:pPr>
            <a:endParaRPr sz="1800">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3"/>
          <p:cNvSpPr txBox="1">
            <a:spLocks noGrp="1"/>
          </p:cNvSpPr>
          <p:nvPr>
            <p:ph type="title"/>
          </p:nvPr>
        </p:nvSpPr>
        <p:spPr>
          <a:xfrm>
            <a:off x="84138" y="117475"/>
            <a:ext cx="7920037" cy="719138"/>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Python package index – PyPi</a:t>
            </a:r>
            <a:endParaRPr/>
          </a:p>
        </p:txBody>
      </p:sp>
      <p:sp>
        <p:nvSpPr>
          <p:cNvPr id="561" name="Google Shape;561;p83"/>
          <p:cNvSpPr txBox="1">
            <a:spLocks noGrp="1"/>
          </p:cNvSpPr>
          <p:nvPr>
            <p:ph type="body" idx="1"/>
          </p:nvPr>
        </p:nvSpPr>
        <p:spPr>
          <a:xfrm>
            <a:off x="457200" y="1600200"/>
            <a:ext cx="8229600" cy="2405063"/>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PyPI (</a:t>
            </a:r>
            <a:r>
              <a:rPr lang="en-US" b="1"/>
              <a:t>Py</a:t>
            </a:r>
            <a:r>
              <a:rPr lang="en-US"/>
              <a:t>thon </a:t>
            </a:r>
            <a:r>
              <a:rPr lang="en-US" b="1"/>
              <a:t>P</a:t>
            </a:r>
            <a:r>
              <a:rPr lang="en-US"/>
              <a:t>ackage </a:t>
            </a:r>
            <a:r>
              <a:rPr lang="en-US" b="1"/>
              <a:t>I</a:t>
            </a:r>
            <a:r>
              <a:rPr lang="en-US"/>
              <a:t>ndex) predstavlja repozitorijum python paketa.</a:t>
            </a:r>
            <a:endParaRPr/>
          </a:p>
          <a:p>
            <a:pPr marL="457200" lvl="0" indent="-320040" algn="l" rtl="0">
              <a:lnSpc>
                <a:spcPct val="100000"/>
              </a:lnSpc>
              <a:spcBef>
                <a:spcPts val="360"/>
              </a:spcBef>
              <a:spcAft>
                <a:spcPts val="0"/>
              </a:spcAft>
              <a:buSzPts val="1440"/>
              <a:buChar char="●"/>
            </a:pPr>
            <a:r>
              <a:rPr lang="en-US"/>
              <a:t>Dostupan je na adresi </a:t>
            </a:r>
            <a:r>
              <a:rPr lang="en-US" u="sng">
                <a:solidFill>
                  <a:schemeClr val="hlink"/>
                </a:solidFill>
                <a:hlinkClick r:id="rId3"/>
              </a:rPr>
              <a:t>https://pypi.python.org/</a:t>
            </a:r>
            <a:endParaRPr/>
          </a:p>
          <a:p>
            <a:pPr marL="457200" lvl="0" indent="-320040" algn="l" rtl="0">
              <a:lnSpc>
                <a:spcPct val="100000"/>
              </a:lnSpc>
              <a:spcBef>
                <a:spcPts val="360"/>
              </a:spcBef>
              <a:spcAft>
                <a:spcPts val="0"/>
              </a:spcAft>
              <a:buSzPts val="1440"/>
              <a:buChar char="●"/>
            </a:pPr>
            <a:r>
              <a:rPr lang="en-US"/>
              <a:t>Paketi se mogu pretraživati i prezimati putem web interfejsa ali i putem specijalizovanih alata.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84"/>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rmAutofit/>
          </a:bodyPr>
          <a:lstStyle/>
          <a:p>
            <a:pPr marL="0" lvl="0" indent="0" algn="ctr" rtl="0">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567" name="Google Shape;567;p84"/>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2880"/>
              <a:buNone/>
            </a:pPr>
            <a:r>
              <a:rPr lang="en-US" sz="3600">
                <a:latin typeface="Arial"/>
                <a:ea typeface="Arial"/>
                <a:cs typeface="Arial"/>
                <a:sym typeface="Arial"/>
              </a:rPr>
              <a:t>Funkcije</a:t>
            </a:r>
            <a:endParaRPr sz="3600">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8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573" name="Google Shape;573;p85"/>
          <p:cNvSpPr txBox="1">
            <a:spLocks noGrp="1"/>
          </p:cNvSpPr>
          <p:nvPr>
            <p:ph type="body" idx="1"/>
          </p:nvPr>
        </p:nvSpPr>
        <p:spPr>
          <a:xfrm>
            <a:off x="467544" y="1268760"/>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Funkcije</a:t>
            </a:r>
            <a:endParaRPr b="1"/>
          </a:p>
          <a:p>
            <a:pPr marL="342900" lvl="0" indent="-342900" algn="l" rtl="0">
              <a:lnSpc>
                <a:spcPct val="100000"/>
              </a:lnSpc>
              <a:spcBef>
                <a:spcPts val="480"/>
              </a:spcBef>
              <a:spcAft>
                <a:spcPts val="0"/>
              </a:spcAft>
              <a:buSzPts val="1920"/>
              <a:buChar char="●"/>
            </a:pPr>
            <a:r>
              <a:rPr lang="en-US" sz="2400"/>
              <a:t>Enkapsuliraju jedan odredjeni zadatak</a:t>
            </a:r>
            <a:endParaRPr sz="2400"/>
          </a:p>
          <a:p>
            <a:pPr marL="342900" lvl="0" indent="-342900" algn="l" rtl="0">
              <a:lnSpc>
                <a:spcPct val="100000"/>
              </a:lnSpc>
              <a:spcBef>
                <a:spcPts val="480"/>
              </a:spcBef>
              <a:spcAft>
                <a:spcPts val="0"/>
              </a:spcAft>
              <a:buSzPts val="1920"/>
              <a:buChar char="●"/>
            </a:pPr>
            <a:r>
              <a:rPr lang="en-US" sz="2400"/>
              <a:t>U Pythonu se definišu ključnom reči </a:t>
            </a:r>
            <a:r>
              <a:rPr lang="en-US" sz="2400" i="1"/>
              <a:t>def</a:t>
            </a:r>
            <a:endParaRPr/>
          </a:p>
          <a:p>
            <a:pPr marL="342900" lvl="0" indent="-342900" algn="l" rtl="0">
              <a:lnSpc>
                <a:spcPct val="100000"/>
              </a:lnSpc>
              <a:spcBef>
                <a:spcPts val="480"/>
              </a:spcBef>
              <a:spcAft>
                <a:spcPts val="0"/>
              </a:spcAft>
              <a:buSzPts val="1920"/>
              <a:buChar char="●"/>
            </a:pPr>
            <a:r>
              <a:rPr lang="en-US" sz="2400"/>
              <a:t>Telo funkcije su izrazi koji se izvršavaju sekvencijalno</a:t>
            </a:r>
            <a:endParaRPr sz="2400"/>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360"/>
              </a:spcBef>
              <a:spcAft>
                <a:spcPts val="0"/>
              </a:spcAft>
              <a:buSzPts val="1440"/>
              <a:buNone/>
            </a:pPr>
            <a:endParaRPr sz="1800"/>
          </a:p>
          <a:p>
            <a:pPr marL="342900" lvl="0" indent="-342900" algn="l" rtl="0">
              <a:lnSpc>
                <a:spcPct val="100000"/>
              </a:lnSpc>
              <a:spcBef>
                <a:spcPts val="360"/>
              </a:spcBef>
              <a:spcAft>
                <a:spcPts val="0"/>
              </a:spcAft>
              <a:buSzPts val="1440"/>
              <a:buNone/>
            </a:pPr>
            <a:endParaRPr sz="1800">
              <a:latin typeface="Arial"/>
              <a:ea typeface="Arial"/>
              <a:cs typeface="Arial"/>
              <a:sym typeface="Arial"/>
            </a:endParaRPr>
          </a:p>
        </p:txBody>
      </p:sp>
      <p:sp>
        <p:nvSpPr>
          <p:cNvPr id="574" name="Google Shape;574;p85"/>
          <p:cNvSpPr txBox="1"/>
          <p:nvPr/>
        </p:nvSpPr>
        <p:spPr>
          <a:xfrm>
            <a:off x="899592" y="3501008"/>
            <a:ext cx="6552728"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def xor(s1, s2):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result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for b1,b2 in zip(s1,s2):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result += chr(ord(b1) ^ ord(b2))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return result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580" name="Google Shape;580;p86"/>
          <p:cNvSpPr txBox="1">
            <a:spLocks noGrp="1"/>
          </p:cNvSpPr>
          <p:nvPr>
            <p:ph type="body" idx="1"/>
          </p:nvPr>
        </p:nvSpPr>
        <p:spPr>
          <a:xfrm>
            <a:off x="467544" y="1124744"/>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Parametri funkcije</a:t>
            </a:r>
            <a:endParaRPr b="1"/>
          </a:p>
          <a:p>
            <a:pPr marL="342900" lvl="0" indent="-342900" algn="l" rtl="0">
              <a:lnSpc>
                <a:spcPct val="100000"/>
              </a:lnSpc>
              <a:spcBef>
                <a:spcPts val="480"/>
              </a:spcBef>
              <a:spcAft>
                <a:spcPts val="0"/>
              </a:spcAft>
              <a:buSzPts val="1920"/>
              <a:buChar char="●"/>
            </a:pPr>
            <a:r>
              <a:rPr lang="en-US" sz="2400"/>
              <a:t>Neograničen broj parametara</a:t>
            </a:r>
            <a:endParaRPr sz="2400"/>
          </a:p>
          <a:p>
            <a:pPr marL="342900" lvl="0" indent="-342900" algn="l" rtl="0">
              <a:lnSpc>
                <a:spcPct val="100000"/>
              </a:lnSpc>
              <a:spcBef>
                <a:spcPts val="480"/>
              </a:spcBef>
              <a:spcAft>
                <a:spcPts val="0"/>
              </a:spcAft>
              <a:buSzPts val="1920"/>
              <a:buChar char="●"/>
            </a:pPr>
            <a:r>
              <a:rPr lang="en-US" sz="2400"/>
              <a:t>Parametri mogu imati podrazumevane vrednosti </a:t>
            </a:r>
            <a:endParaRPr/>
          </a:p>
          <a:p>
            <a:pPr marL="342900" lvl="0" indent="-34290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Nakon prvog opcionog moraju biti i ostali</a:t>
            </a:r>
            <a:endParaRPr sz="2400"/>
          </a:p>
          <a:p>
            <a:pPr marL="342900" lvl="0" indent="-342900" algn="l" rtl="0">
              <a:lnSpc>
                <a:spcPct val="100000"/>
              </a:lnSpc>
              <a:spcBef>
                <a:spcPts val="480"/>
              </a:spcBef>
              <a:spcAft>
                <a:spcPts val="0"/>
              </a:spcAft>
              <a:buSzPts val="1920"/>
              <a:buChar char="●"/>
            </a:pPr>
            <a:r>
              <a:rPr lang="en-US" sz="2400"/>
              <a:t>Funkcije mogu imati promenljivi broj parametara </a:t>
            </a:r>
            <a:endParaRPr/>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i="1"/>
              <a:t>args</a:t>
            </a:r>
            <a:r>
              <a:rPr lang="en-US" sz="2400"/>
              <a:t> predstavlja torku kojoj se moze pristupati na uobičajen način</a:t>
            </a:r>
            <a:endParaRPr sz="2400"/>
          </a:p>
        </p:txBody>
      </p:sp>
      <p:sp>
        <p:nvSpPr>
          <p:cNvPr id="581" name="Google Shape;581;p86"/>
          <p:cNvSpPr txBox="1"/>
          <p:nvPr/>
        </p:nvSpPr>
        <p:spPr>
          <a:xfrm>
            <a:off x="899592" y="4293096"/>
            <a:ext cx="5760640" cy="8309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printf(fmt,*args):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fmt%args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printf("Moje ime je %s i imam %d godina","Pera",20) </a:t>
            </a:r>
            <a:endParaRPr sz="1400" b="0" i="0" u="none" strike="noStrike" cap="none">
              <a:solidFill>
                <a:srgbClr val="000000"/>
              </a:solidFill>
              <a:latin typeface="Arial"/>
              <a:ea typeface="Arial"/>
              <a:cs typeface="Arial"/>
              <a:sym typeface="Arial"/>
            </a:endParaRPr>
          </a:p>
        </p:txBody>
      </p:sp>
      <p:sp>
        <p:nvSpPr>
          <p:cNvPr id="582" name="Google Shape;582;p86"/>
          <p:cNvSpPr txBox="1"/>
          <p:nvPr/>
        </p:nvSpPr>
        <p:spPr>
          <a:xfrm>
            <a:off x="899592" y="2525995"/>
            <a:ext cx="5760640" cy="8309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funkcija(a, b=0):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a+b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funkcija(4)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8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588" name="Google Shape;588;p87"/>
          <p:cNvSpPr txBox="1">
            <a:spLocks noGrp="1"/>
          </p:cNvSpPr>
          <p:nvPr>
            <p:ph type="body" idx="1"/>
          </p:nvPr>
        </p:nvSpPr>
        <p:spPr>
          <a:xfrm>
            <a:off x="467544" y="1124744"/>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Prosledjivanje parametara i povratne vrednosti</a:t>
            </a:r>
            <a:endParaRPr b="1"/>
          </a:p>
          <a:p>
            <a:pPr marL="342900" lvl="0" indent="-342900" algn="l" rtl="0">
              <a:lnSpc>
                <a:spcPct val="100000"/>
              </a:lnSpc>
              <a:spcBef>
                <a:spcPts val="480"/>
              </a:spcBef>
              <a:spcAft>
                <a:spcPts val="0"/>
              </a:spcAft>
              <a:buSzPts val="1920"/>
              <a:buChar char="●"/>
            </a:pPr>
            <a:r>
              <a:rPr lang="en-US" sz="2400"/>
              <a:t>Mešavina "pass by value" i "pass by reference"</a:t>
            </a:r>
            <a:endParaRPr/>
          </a:p>
          <a:p>
            <a:pPr marL="742950" lvl="1" indent="-285750" algn="l" rtl="0">
              <a:lnSpc>
                <a:spcPct val="100000"/>
              </a:lnSpc>
              <a:spcBef>
                <a:spcPts val="480"/>
              </a:spcBef>
              <a:spcAft>
                <a:spcPts val="0"/>
              </a:spcAft>
              <a:buSzPts val="1920"/>
              <a:buChar char="●"/>
            </a:pPr>
            <a:r>
              <a:rPr lang="en-US" sz="2400"/>
              <a:t>Ukoliko je prosledjeni parametar immutable, može se smatrati da je "pass by value"</a:t>
            </a:r>
            <a:endParaRPr/>
          </a:p>
          <a:p>
            <a:pPr marL="742950" lvl="1" indent="-285750" algn="l" rtl="0">
              <a:lnSpc>
                <a:spcPct val="100000"/>
              </a:lnSpc>
              <a:spcBef>
                <a:spcPts val="480"/>
              </a:spcBef>
              <a:spcAft>
                <a:spcPts val="0"/>
              </a:spcAft>
              <a:buSzPts val="1920"/>
              <a:buChar char="●"/>
            </a:pPr>
            <a:r>
              <a:rPr lang="en-US" sz="2400"/>
              <a:t>Ukoliko je mutable tip, ako mu se promeni vrednost u funkciji, promena je vidljiva i van funkcije</a:t>
            </a:r>
            <a:endParaRPr sz="2400"/>
          </a:p>
          <a:p>
            <a:pPr marL="742950" lvl="1" indent="-285750" algn="l" rtl="0">
              <a:lnSpc>
                <a:spcPct val="100000"/>
              </a:lnSpc>
              <a:spcBef>
                <a:spcPts val="480"/>
              </a:spcBef>
              <a:spcAft>
                <a:spcPts val="0"/>
              </a:spcAft>
              <a:buSzPts val="1920"/>
              <a:buChar char="●"/>
            </a:pPr>
            <a:r>
              <a:rPr lang="en-US" sz="2400"/>
              <a:t>Preporuke je pisati "side-effect free" funkcije</a:t>
            </a:r>
            <a:endParaRPr sz="2400"/>
          </a:p>
          <a:p>
            <a:pPr marL="1143000" lvl="2" indent="-228600" algn="l" rtl="0">
              <a:lnSpc>
                <a:spcPct val="100000"/>
              </a:lnSpc>
              <a:spcBef>
                <a:spcPts val="400"/>
              </a:spcBef>
              <a:spcAft>
                <a:spcPts val="0"/>
              </a:spcAft>
              <a:buSzPts val="1600"/>
              <a:buChar char="●"/>
            </a:pPr>
            <a:r>
              <a:rPr lang="en-US"/>
              <a:t>Ulazne liste moraju proći kroz funkciju kao „read only“</a:t>
            </a:r>
            <a:endParaRPr/>
          </a:p>
        </p:txBody>
      </p:sp>
      <p:sp>
        <p:nvSpPr>
          <p:cNvPr id="589" name="Google Shape;589;p87"/>
          <p:cNvSpPr txBox="1"/>
          <p:nvPr/>
        </p:nvSpPr>
        <p:spPr>
          <a:xfrm>
            <a:off x="611560" y="4707141"/>
            <a:ext cx="3816424" cy="1077218"/>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doubler(values):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for i, old_value in enumerate(values):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values[i] = old_value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values</a:t>
            </a:r>
            <a:endParaRPr sz="1600" b="0" i="0" u="none" strike="noStrike" cap="none">
              <a:solidFill>
                <a:schemeClr val="lt1"/>
              </a:solidFill>
              <a:latin typeface="Arial"/>
              <a:ea typeface="Arial"/>
              <a:cs typeface="Arial"/>
              <a:sym typeface="Arial"/>
            </a:endParaRPr>
          </a:p>
        </p:txBody>
      </p:sp>
      <p:sp>
        <p:nvSpPr>
          <p:cNvPr id="590" name="Google Shape;590;p87"/>
          <p:cNvSpPr txBox="1"/>
          <p:nvPr/>
        </p:nvSpPr>
        <p:spPr>
          <a:xfrm>
            <a:off x="4932040" y="5157192"/>
            <a:ext cx="3546532"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doubler(values):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new_values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for value in 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new_values.append(value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new_values</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596" name="Google Shape;596;p88"/>
          <p:cNvSpPr txBox="1">
            <a:spLocks noGrp="1"/>
          </p:cNvSpPr>
          <p:nvPr>
            <p:ph type="body" idx="1"/>
          </p:nvPr>
        </p:nvSpPr>
        <p:spPr>
          <a:xfrm>
            <a:off x="467544" y="1124744"/>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Prosledjivanje parametara i povratne vrednosti</a:t>
            </a:r>
            <a:endParaRPr b="1"/>
          </a:p>
          <a:p>
            <a:pPr marL="342900" lvl="0" indent="-342900" algn="l" rtl="0">
              <a:lnSpc>
                <a:spcPct val="100000"/>
              </a:lnSpc>
              <a:spcBef>
                <a:spcPts val="480"/>
              </a:spcBef>
              <a:spcAft>
                <a:spcPts val="0"/>
              </a:spcAft>
              <a:buSzPts val="1920"/>
              <a:buChar char="●"/>
            </a:pPr>
            <a:r>
              <a:rPr lang="en-US" sz="2400"/>
              <a:t>Ključna reč </a:t>
            </a:r>
            <a:r>
              <a:rPr lang="en-US" sz="2400" i="1"/>
              <a:t>return</a:t>
            </a:r>
            <a:r>
              <a:rPr lang="en-US" sz="2400"/>
              <a:t> za povratne vrednosti</a:t>
            </a:r>
            <a:endParaRPr sz="2400"/>
          </a:p>
          <a:p>
            <a:pPr marL="742950" lvl="1" indent="-285750" algn="l" rtl="0">
              <a:lnSpc>
                <a:spcPct val="100000"/>
              </a:lnSpc>
              <a:spcBef>
                <a:spcPts val="480"/>
              </a:spcBef>
              <a:spcAft>
                <a:spcPts val="0"/>
              </a:spcAft>
              <a:buSzPts val="1920"/>
              <a:buChar char="●"/>
            </a:pPr>
            <a:r>
              <a:rPr lang="en-US" sz="2400" i="1"/>
              <a:t>None</a:t>
            </a:r>
            <a:r>
              <a:rPr lang="en-US" sz="2400"/>
              <a:t> je podrazumevana povratna vrednost</a:t>
            </a:r>
            <a:endParaRPr sz="2400"/>
          </a:p>
          <a:p>
            <a:pPr marL="742950" lvl="1" indent="-285750" algn="l" rtl="0">
              <a:lnSpc>
                <a:spcPct val="100000"/>
              </a:lnSpc>
              <a:spcBef>
                <a:spcPts val="480"/>
              </a:spcBef>
              <a:spcAft>
                <a:spcPts val="0"/>
              </a:spcAft>
              <a:buSzPts val="1920"/>
              <a:buChar char="●"/>
            </a:pPr>
            <a:r>
              <a:rPr lang="en-US" sz="2400"/>
              <a:t>Više od jednog rezultata se može vratiti pomoću torki</a:t>
            </a:r>
            <a:endParaRPr sz="2400"/>
          </a:p>
        </p:txBody>
      </p:sp>
      <p:sp>
        <p:nvSpPr>
          <p:cNvPr id="597" name="Google Shape;597;p88"/>
          <p:cNvSpPr txBox="1"/>
          <p:nvPr/>
        </p:nvSpPr>
        <p:spPr>
          <a:xfrm>
            <a:off x="1187624" y="3068960"/>
            <a:ext cx="5760640"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krug(poluprecnik):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povrsina = 3.14 * (poluprecnik**2)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obim = 2 * poluprecnik * 3.14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(povrsina,obim)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p,o = krug(4)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"Površina je %f a obim %f"%(p,o)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03" name="Google Shape;603;p89"/>
          <p:cNvSpPr txBox="1">
            <a:spLocks noGrp="1"/>
          </p:cNvSpPr>
          <p:nvPr>
            <p:ph type="body" idx="1"/>
          </p:nvPr>
        </p:nvSpPr>
        <p:spPr>
          <a:xfrm>
            <a:off x="251520" y="1124744"/>
            <a:ext cx="8784976" cy="489654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Lokalne i globalne promenljive</a:t>
            </a:r>
            <a:endParaRPr b="1"/>
          </a:p>
          <a:p>
            <a:pPr marL="342900" lvl="0" indent="-342900" algn="l" rtl="0">
              <a:lnSpc>
                <a:spcPct val="100000"/>
              </a:lnSpc>
              <a:spcBef>
                <a:spcPts val="480"/>
              </a:spcBef>
              <a:spcAft>
                <a:spcPts val="0"/>
              </a:spcAft>
              <a:buSzPts val="1920"/>
              <a:buChar char="●"/>
            </a:pPr>
            <a:r>
              <a:rPr lang="en-US" sz="2400"/>
              <a:t>Svaki poziv funkcije pravi novi lokalni namespace </a:t>
            </a:r>
            <a:endParaRPr/>
          </a:p>
          <a:p>
            <a:pPr marL="342900" lvl="0" indent="-342900" algn="l" rtl="0">
              <a:lnSpc>
                <a:spcPct val="100000"/>
              </a:lnSpc>
              <a:spcBef>
                <a:spcPts val="480"/>
              </a:spcBef>
              <a:spcAft>
                <a:spcPts val="0"/>
              </a:spcAft>
              <a:buSzPts val="1920"/>
              <a:buChar char="●"/>
            </a:pPr>
            <a:r>
              <a:rPr lang="en-US" sz="2400"/>
              <a:t>Interpreter promenljivu po imenu traži prvo u lokalnom namespace-u pa zatim u globalnom</a:t>
            </a:r>
            <a:endParaRPr sz="2400"/>
          </a:p>
          <a:p>
            <a:pPr marL="342900" lvl="0" indent="-342900" algn="l" rtl="0">
              <a:lnSpc>
                <a:spcPct val="100000"/>
              </a:lnSpc>
              <a:spcBef>
                <a:spcPts val="480"/>
              </a:spcBef>
              <a:spcAft>
                <a:spcPts val="0"/>
              </a:spcAft>
              <a:buSzPts val="1920"/>
              <a:buChar char="●"/>
            </a:pPr>
            <a:r>
              <a:rPr lang="en-US" sz="2400"/>
              <a:t>Primer:</a:t>
            </a:r>
            <a:endParaRPr/>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Promenljiva se eksplicitno proglasi globalnom pomoću </a:t>
            </a:r>
            <a:r>
              <a:rPr lang="en-US" sz="2400" i="1"/>
              <a:t>global</a:t>
            </a:r>
            <a:r>
              <a:rPr lang="en-US" sz="2400"/>
              <a:t> .</a:t>
            </a:r>
            <a:endParaRPr sz="2400"/>
          </a:p>
        </p:txBody>
      </p:sp>
      <p:sp>
        <p:nvSpPr>
          <p:cNvPr id="604" name="Google Shape;604;p89"/>
          <p:cNvSpPr txBox="1"/>
          <p:nvPr/>
        </p:nvSpPr>
        <p:spPr>
          <a:xfrm>
            <a:off x="971600" y="3284984"/>
            <a:ext cx="6480720"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test():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 = 10 # osim toga sto nema smisla, takodje i zbunjuje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test()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a</a:t>
            </a:r>
            <a:endParaRPr sz="1400" b="0" i="0" u="none" strike="noStrike" cap="none">
              <a:solidFill>
                <a:srgbClr val="000000"/>
              </a:solidFill>
              <a:latin typeface="Arial"/>
              <a:ea typeface="Arial"/>
              <a:cs typeface="Arial"/>
              <a:sym typeface="Arial"/>
            </a:endParaRPr>
          </a:p>
        </p:txBody>
      </p:sp>
      <p:sp>
        <p:nvSpPr>
          <p:cNvPr id="605" name="Google Shape;605;p89"/>
          <p:cNvSpPr txBox="1"/>
          <p:nvPr/>
        </p:nvSpPr>
        <p:spPr>
          <a:xfrm>
            <a:off x="971600" y="5085184"/>
            <a:ext cx="6480720"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test():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global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 =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test()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9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11" name="Google Shape;611;p90"/>
          <p:cNvSpPr txBox="1">
            <a:spLocks noGrp="1"/>
          </p:cNvSpPr>
          <p:nvPr>
            <p:ph type="body" idx="1"/>
          </p:nvPr>
        </p:nvSpPr>
        <p:spPr>
          <a:xfrm>
            <a:off x="251520" y="1268760"/>
            <a:ext cx="8784976" cy="47525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Funkcije kao objekti</a:t>
            </a:r>
            <a:endParaRPr b="1"/>
          </a:p>
          <a:p>
            <a:pPr marL="342900" lvl="0" indent="-342900" algn="l" rtl="0">
              <a:lnSpc>
                <a:spcPct val="100000"/>
              </a:lnSpc>
              <a:spcBef>
                <a:spcPts val="480"/>
              </a:spcBef>
              <a:spcAft>
                <a:spcPts val="0"/>
              </a:spcAft>
              <a:buSzPts val="1920"/>
              <a:buChar char="●"/>
            </a:pPr>
            <a:r>
              <a:rPr lang="en-US" sz="2400"/>
              <a:t>Funkcije su "first class" objekti u Pythonu</a:t>
            </a:r>
            <a:endParaRPr sz="2400"/>
          </a:p>
          <a:p>
            <a:pPr marL="342900" lvl="0" indent="-342900" algn="l" rtl="0">
              <a:lnSpc>
                <a:spcPct val="100000"/>
              </a:lnSpc>
              <a:spcBef>
                <a:spcPts val="480"/>
              </a:spcBef>
              <a:spcAft>
                <a:spcPts val="0"/>
              </a:spcAft>
              <a:buSzPts val="1920"/>
              <a:buChar char="●"/>
            </a:pPr>
            <a:r>
              <a:rPr lang="en-US" sz="2400"/>
              <a:t>Mogu biti prosledjene kao parametri ili vraćene kao rezultat</a:t>
            </a:r>
            <a:endParaRPr sz="2400"/>
          </a:p>
          <a:p>
            <a:pPr marL="342900" lvl="0" indent="-342900" algn="l" rtl="0">
              <a:lnSpc>
                <a:spcPct val="100000"/>
              </a:lnSpc>
              <a:spcBef>
                <a:spcPts val="480"/>
              </a:spcBef>
              <a:spcAft>
                <a:spcPts val="0"/>
              </a:spcAft>
              <a:buSzPts val="1920"/>
              <a:buChar char="●"/>
            </a:pPr>
            <a:r>
              <a:rPr lang="en-US" sz="2400"/>
              <a:t>Funkcije mogu biti definisane unutar drugih funkcija</a:t>
            </a: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Ovako definisane funkcije se nazivaju </a:t>
            </a:r>
            <a:r>
              <a:rPr lang="en-US" sz="2400" i="1"/>
              <a:t>closure</a:t>
            </a:r>
            <a:r>
              <a:rPr lang="en-US" sz="2400"/>
              <a:t> i obično se koriste za:</a:t>
            </a:r>
            <a:endParaRPr/>
          </a:p>
          <a:p>
            <a:pPr marL="742950" lvl="1" indent="-285750" algn="l" rtl="0">
              <a:lnSpc>
                <a:spcPct val="100000"/>
              </a:lnSpc>
              <a:spcBef>
                <a:spcPts val="480"/>
              </a:spcBef>
              <a:spcAft>
                <a:spcPts val="0"/>
              </a:spcAft>
              <a:buSzPts val="1920"/>
              <a:buChar char="●"/>
            </a:pPr>
            <a:r>
              <a:rPr lang="en-US" sz="2400"/>
              <a:t>umesto hardkodiranih konstanti</a:t>
            </a:r>
            <a:endParaRPr sz="2400"/>
          </a:p>
          <a:p>
            <a:pPr marL="742950" lvl="1" indent="-285750" algn="l" rtl="0">
              <a:lnSpc>
                <a:spcPct val="100000"/>
              </a:lnSpc>
              <a:spcBef>
                <a:spcPts val="480"/>
              </a:spcBef>
              <a:spcAft>
                <a:spcPts val="0"/>
              </a:spcAft>
              <a:buSzPts val="1920"/>
              <a:buChar char="●"/>
            </a:pPr>
            <a:r>
              <a:rPr lang="en-US" sz="2400"/>
              <a:t>umesto globalnih promenljivih</a:t>
            </a:r>
            <a:endParaRPr sz="2400"/>
          </a:p>
        </p:txBody>
      </p:sp>
      <p:sp>
        <p:nvSpPr>
          <p:cNvPr id="612" name="Google Shape;612;p90"/>
          <p:cNvSpPr txBox="1"/>
          <p:nvPr/>
        </p:nvSpPr>
        <p:spPr>
          <a:xfrm>
            <a:off x="971600" y="3155484"/>
            <a:ext cx="5760640"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makeInc(x):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inc(y):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x+y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inc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inc10 = makeInc(10)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inc10(1)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9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18" name="Google Shape;618;p91"/>
          <p:cNvSpPr txBox="1">
            <a:spLocks noGrp="1"/>
          </p:cNvSpPr>
          <p:nvPr>
            <p:ph type="body" idx="1"/>
          </p:nvPr>
        </p:nvSpPr>
        <p:spPr>
          <a:xfrm>
            <a:off x="302720" y="1124744"/>
            <a:ext cx="8784900" cy="4896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Dekoratori</a:t>
            </a:r>
            <a:endParaRPr b="1"/>
          </a:p>
          <a:p>
            <a:pPr marL="342900" lvl="0" indent="-342900" algn="l" rtl="0">
              <a:lnSpc>
                <a:spcPct val="100000"/>
              </a:lnSpc>
              <a:spcBef>
                <a:spcPts val="480"/>
              </a:spcBef>
              <a:spcAft>
                <a:spcPts val="0"/>
              </a:spcAft>
              <a:buSzPts val="1920"/>
              <a:buChar char="●"/>
            </a:pPr>
            <a:r>
              <a:rPr lang="en-US" sz="2400"/>
              <a:t>Funkcija koja "obuhvata" drugu funkciju</a:t>
            </a:r>
            <a:endParaRPr sz="2400"/>
          </a:p>
          <a:p>
            <a:pPr marL="342900" lvl="0" indent="-342900" algn="l" rtl="0">
              <a:lnSpc>
                <a:spcPct val="100000"/>
              </a:lnSpc>
              <a:spcBef>
                <a:spcPts val="480"/>
              </a:spcBef>
              <a:spcAft>
                <a:spcPts val="0"/>
              </a:spcAft>
              <a:buSzPts val="1920"/>
              <a:buChar char="●"/>
            </a:pPr>
            <a:r>
              <a:rPr lang="en-US" sz="2400"/>
              <a:t>Počinju sa </a:t>
            </a:r>
            <a:r>
              <a:rPr lang="en-US" sz="2400" i="1"/>
              <a:t>@</a:t>
            </a:r>
            <a:endParaRPr/>
          </a:p>
          <a:p>
            <a:pPr marL="342900" lvl="0" indent="-342900" algn="l" rtl="0">
              <a:lnSpc>
                <a:spcPct val="100000"/>
              </a:lnSpc>
              <a:spcBef>
                <a:spcPts val="480"/>
              </a:spcBef>
              <a:spcAft>
                <a:spcPts val="0"/>
              </a:spcAft>
              <a:buSzPts val="1920"/>
              <a:buChar char="●"/>
            </a:pPr>
            <a:r>
              <a:rPr lang="en-US" sz="2400"/>
              <a:t>Jasnije na primeru:</a:t>
            </a:r>
            <a:endParaRPr/>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
        <p:nvSpPr>
          <p:cNvPr id="619" name="Google Shape;619;p91"/>
          <p:cNvSpPr txBox="1"/>
          <p:nvPr/>
        </p:nvSpPr>
        <p:spPr>
          <a:xfrm>
            <a:off x="984000" y="2966250"/>
            <a:ext cx="7176000" cy="354030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something(f):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debug(*args,**kwargs):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"Pozivam funkciju %s"%f.__name__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f(*args,**kwargs)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debug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@something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test():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@something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druga_funkcija():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test()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druga_funkcija()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treci_test()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9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25" name="Google Shape;625;p92"/>
          <p:cNvSpPr txBox="1">
            <a:spLocks noGrp="1"/>
          </p:cNvSpPr>
          <p:nvPr>
            <p:ph type="body" idx="1"/>
          </p:nvPr>
        </p:nvSpPr>
        <p:spPr>
          <a:xfrm>
            <a:off x="251520" y="1268760"/>
            <a:ext cx="8784976" cy="47525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Dekoratori</a:t>
            </a:r>
            <a:endParaRPr b="1"/>
          </a:p>
          <a:p>
            <a:pPr marL="342900" lvl="0" indent="-342900" algn="l" rtl="0">
              <a:lnSpc>
                <a:spcPct val="100000"/>
              </a:lnSpc>
              <a:spcBef>
                <a:spcPts val="480"/>
              </a:spcBef>
              <a:spcAft>
                <a:spcPts val="0"/>
              </a:spcAft>
              <a:buSzPts val="1920"/>
              <a:buChar char="●"/>
            </a:pPr>
            <a:r>
              <a:rPr lang="en-US" sz="2400"/>
              <a:t>Korisni su kod operacija koje zelimo u svakoj funkciji debug ispis</a:t>
            </a:r>
            <a:endParaRPr sz="2400"/>
          </a:p>
          <a:p>
            <a:pPr marL="342900" lvl="0" indent="-342900" algn="l" rtl="0">
              <a:lnSpc>
                <a:spcPct val="100000"/>
              </a:lnSpc>
              <a:spcBef>
                <a:spcPts val="480"/>
              </a:spcBef>
              <a:spcAft>
                <a:spcPts val="0"/>
              </a:spcAft>
              <a:buSzPts val="1920"/>
              <a:buChar char="●"/>
            </a:pPr>
            <a:r>
              <a:rPr lang="en-US" sz="2400"/>
              <a:t>logovanje u fajl</a:t>
            </a:r>
            <a:endParaRPr sz="2400"/>
          </a:p>
          <a:p>
            <a:pPr marL="342900" lvl="0" indent="-342900" algn="l" rtl="0">
              <a:lnSpc>
                <a:spcPct val="100000"/>
              </a:lnSpc>
              <a:spcBef>
                <a:spcPts val="480"/>
              </a:spcBef>
              <a:spcAft>
                <a:spcPts val="0"/>
              </a:spcAft>
              <a:buSzPts val="1920"/>
              <a:buChar char="●"/>
            </a:pPr>
            <a:r>
              <a:rPr lang="en-US" sz="2400"/>
              <a:t> ...</a:t>
            </a:r>
            <a:endParaRPr/>
          </a:p>
          <a:p>
            <a:pPr marL="342900" lvl="0" indent="-342900" algn="l" rtl="0">
              <a:lnSpc>
                <a:spcPct val="100000"/>
              </a:lnSpc>
              <a:spcBef>
                <a:spcPts val="480"/>
              </a:spcBef>
              <a:spcAft>
                <a:spcPts val="0"/>
              </a:spcAft>
              <a:buSzPts val="1920"/>
              <a:buChar char="●"/>
            </a:pPr>
            <a:r>
              <a:rPr lang="en-US" sz="2400"/>
              <a:t> Može biti više dekoratora i mogu imati parametre</a:t>
            </a: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9"/>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pic>
        <p:nvPicPr>
          <p:cNvPr id="187" name="Google Shape;187;p9"/>
          <p:cNvPicPr preferRelativeResize="0">
            <a:picLocks noGrp="1"/>
          </p:cNvPicPr>
          <p:nvPr>
            <p:ph type="body" idx="1"/>
          </p:nvPr>
        </p:nvPicPr>
        <p:blipFill rotWithShape="1">
          <a:blip r:embed="rId3">
            <a:alphaModFix/>
          </a:blip>
          <a:srcRect/>
          <a:stretch/>
        </p:blipFill>
        <p:spPr>
          <a:xfrm>
            <a:off x="2309018" y="1600200"/>
            <a:ext cx="4525963" cy="452596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9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31" name="Google Shape;631;p93"/>
          <p:cNvSpPr txBox="1">
            <a:spLocks noGrp="1"/>
          </p:cNvSpPr>
          <p:nvPr>
            <p:ph type="body" idx="1"/>
          </p:nvPr>
        </p:nvSpPr>
        <p:spPr>
          <a:xfrm>
            <a:off x="251520" y="1052736"/>
            <a:ext cx="878497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Generatori i </a:t>
            </a:r>
            <a:r>
              <a:rPr lang="en-US" b="1" i="1"/>
              <a:t>yield</a:t>
            </a:r>
            <a:endParaRPr/>
          </a:p>
          <a:p>
            <a:pPr marL="342900" lvl="0" indent="-342900" algn="l" rtl="0">
              <a:lnSpc>
                <a:spcPct val="100000"/>
              </a:lnSpc>
              <a:spcBef>
                <a:spcPts val="480"/>
              </a:spcBef>
              <a:spcAft>
                <a:spcPts val="0"/>
              </a:spcAft>
              <a:buSzPts val="1920"/>
              <a:buChar char="●"/>
            </a:pPr>
            <a:r>
              <a:rPr lang="en-US" sz="2400"/>
              <a:t>Generatori emituju sekvencu vrednosti za iteracije.</a:t>
            </a:r>
            <a:endParaRPr/>
          </a:p>
          <a:p>
            <a:pPr marL="342900" lvl="0" indent="-342900" algn="l" rtl="0">
              <a:lnSpc>
                <a:spcPct val="100000"/>
              </a:lnSpc>
              <a:spcBef>
                <a:spcPts val="480"/>
              </a:spcBef>
              <a:spcAft>
                <a:spcPts val="0"/>
              </a:spcAft>
              <a:buSzPts val="1920"/>
              <a:buChar char="●"/>
            </a:pPr>
            <a:r>
              <a:rPr lang="en-US" sz="2400"/>
              <a:t>Rezultat se naznačuje pomoći </a:t>
            </a:r>
            <a:r>
              <a:rPr lang="en-US" sz="2400" i="1"/>
              <a:t>yield</a:t>
            </a:r>
            <a:endParaRPr/>
          </a:p>
          <a:p>
            <a:pPr marL="342900" lvl="0" indent="-342900" algn="l" rtl="0">
              <a:lnSpc>
                <a:spcPct val="100000"/>
              </a:lnSpc>
              <a:spcBef>
                <a:spcPts val="480"/>
              </a:spcBef>
              <a:spcAft>
                <a:spcPts val="0"/>
              </a:spcAft>
              <a:buSzPts val="1920"/>
              <a:buChar char="●"/>
            </a:pPr>
            <a:r>
              <a:rPr lang="en-US" sz="2400"/>
              <a:t>Jasnije na primeru:</a:t>
            </a:r>
            <a:endParaRPr/>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Poziva se </a:t>
            </a:r>
            <a:r>
              <a:rPr lang="en-US" sz="2400" i="1"/>
              <a:t>next()</a:t>
            </a:r>
            <a:r>
              <a:rPr lang="en-US" sz="2400"/>
              <a:t> metoda generatora.</a:t>
            </a:r>
            <a:endParaRPr/>
          </a:p>
          <a:p>
            <a:pPr marL="342900" lvl="0" indent="-342900" algn="l" rtl="0">
              <a:lnSpc>
                <a:spcPct val="100000"/>
              </a:lnSpc>
              <a:spcBef>
                <a:spcPts val="480"/>
              </a:spcBef>
              <a:spcAft>
                <a:spcPts val="0"/>
              </a:spcAft>
              <a:buSzPts val="1920"/>
              <a:buChar char="●"/>
            </a:pPr>
            <a:r>
              <a:rPr lang="en-US" sz="2400"/>
              <a:t>Izvršenje se prekida nakon yeild i nastavlja sledećim pozivom </a:t>
            </a:r>
            <a:r>
              <a:rPr lang="en-US" sz="2400" i="1"/>
              <a:t>next()</a:t>
            </a:r>
            <a:endParaRPr/>
          </a:p>
          <a:p>
            <a:pPr marL="342900" lvl="0" indent="-342900" algn="l" rtl="0">
              <a:lnSpc>
                <a:spcPct val="100000"/>
              </a:lnSpc>
              <a:spcBef>
                <a:spcPts val="480"/>
              </a:spcBef>
              <a:spcAft>
                <a:spcPts val="0"/>
              </a:spcAft>
              <a:buSzPts val="1920"/>
              <a:buChar char="●"/>
            </a:pPr>
            <a:r>
              <a:rPr lang="en-US" sz="2400"/>
              <a:t>Obično se </a:t>
            </a:r>
            <a:r>
              <a:rPr lang="en-US" sz="2400" i="1"/>
              <a:t>next() </a:t>
            </a:r>
            <a:r>
              <a:rPr lang="en-US" sz="2400"/>
              <a:t>ne poziva eksplicitno, već u okviru </a:t>
            </a:r>
            <a:r>
              <a:rPr lang="en-US" sz="2400" i="1"/>
              <a:t>for, sum </a:t>
            </a:r>
            <a:r>
              <a:rPr lang="en-US" sz="2400"/>
              <a:t>i sličnim operacijama.</a:t>
            </a:r>
            <a:endParaRPr/>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
        <p:nvSpPr>
          <p:cNvPr id="632" name="Google Shape;632;p93"/>
          <p:cNvSpPr txBox="1"/>
          <p:nvPr/>
        </p:nvSpPr>
        <p:spPr>
          <a:xfrm>
            <a:off x="971600" y="2852936"/>
            <a:ext cx="5760640"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brojac(n):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while n &gt;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"Stigao sam do %d"%n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yield 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n -=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return </a:t>
            </a:r>
            <a:endParaRPr sz="1400" b="0" i="0" u="none" strike="noStrike" cap="none">
              <a:solidFill>
                <a:srgbClr val="000000"/>
              </a:solidFill>
              <a:latin typeface="Arial"/>
              <a:ea typeface="Arial"/>
              <a:cs typeface="Arial"/>
              <a:sym typeface="Arial"/>
            </a:endParaRPr>
          </a:p>
        </p:txBody>
      </p:sp>
    </p:spTree>
  </p:cSld>
  <p:clrMapOvr>
    <a:masterClrMapping/>
  </p:clrMapOvr>
  <p:extLst>
    <p:ext uri="{6950BFC3-D8DA-4A85-94F7-54DA5524770B}">
      <p188:commentRel xmlns:p188="http://schemas.microsoft.com/office/powerpoint/2018/8/main" r:id="rId3"/>
    </p:ext>
  </p:extLs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9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38" name="Google Shape;638;p94"/>
          <p:cNvSpPr txBox="1">
            <a:spLocks noGrp="1"/>
          </p:cNvSpPr>
          <p:nvPr>
            <p:ph type="body" idx="1"/>
          </p:nvPr>
        </p:nvSpPr>
        <p:spPr>
          <a:xfrm>
            <a:off x="251520" y="1052736"/>
            <a:ext cx="878497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Korutine i </a:t>
            </a:r>
            <a:r>
              <a:rPr lang="en-US" b="1" i="1"/>
              <a:t>yield</a:t>
            </a:r>
            <a:endParaRPr/>
          </a:p>
          <a:p>
            <a:pPr marL="342900" lvl="0" indent="-342900" algn="l" rtl="0">
              <a:lnSpc>
                <a:spcPct val="100000"/>
              </a:lnSpc>
              <a:spcBef>
                <a:spcPts val="480"/>
              </a:spcBef>
              <a:spcAft>
                <a:spcPts val="0"/>
              </a:spcAft>
              <a:buSzPts val="1920"/>
              <a:buChar char="●"/>
            </a:pPr>
            <a:r>
              <a:rPr lang="en-US" sz="2400"/>
              <a:t>Za razliku od generatora, korutine primaju vrednosti.</a:t>
            </a:r>
            <a:endParaRPr/>
          </a:p>
          <a:p>
            <a:pPr marL="342900" lvl="0" indent="-342900" algn="l" rtl="0">
              <a:lnSpc>
                <a:spcPct val="100000"/>
              </a:lnSpc>
              <a:spcBef>
                <a:spcPts val="480"/>
              </a:spcBef>
              <a:spcAft>
                <a:spcPts val="0"/>
              </a:spcAft>
              <a:buSzPts val="1920"/>
              <a:buChar char="●"/>
            </a:pPr>
            <a:r>
              <a:rPr lang="en-US" sz="2400" i="1"/>
              <a:t>yield</a:t>
            </a:r>
            <a:r>
              <a:rPr lang="en-US" sz="2400"/>
              <a:t> predstavlja vrednost prosledjenu korutini.</a:t>
            </a:r>
            <a:endParaRPr/>
          </a:p>
          <a:p>
            <a:pPr marL="342900" lvl="0" indent="-342900" algn="l" rtl="0">
              <a:lnSpc>
                <a:spcPct val="100000"/>
              </a:lnSpc>
              <a:spcBef>
                <a:spcPts val="480"/>
              </a:spcBef>
              <a:spcAft>
                <a:spcPts val="0"/>
              </a:spcAft>
              <a:buSzPts val="1920"/>
              <a:buChar char="●"/>
            </a:pPr>
            <a:r>
              <a:rPr lang="en-US" sz="2400"/>
              <a:t>Jasnije na primeru: </a:t>
            </a:r>
            <a:endParaRPr/>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Neophodno je prvo pozvati </a:t>
            </a:r>
            <a:r>
              <a:rPr lang="en-US" sz="2400" i="1"/>
              <a:t>next()</a:t>
            </a:r>
            <a:r>
              <a:rPr lang="en-US" sz="2400"/>
              <a:t> kako bi se došlo do </a:t>
            </a:r>
            <a:r>
              <a:rPr lang="en-US" sz="2400" i="1"/>
              <a:t>yield</a:t>
            </a:r>
            <a:r>
              <a:rPr lang="en-US" sz="2400"/>
              <a:t>.</a:t>
            </a:r>
            <a:endParaRPr/>
          </a:p>
          <a:p>
            <a:pPr marL="342900" lvl="0" indent="-342900" algn="l" rtl="0">
              <a:lnSpc>
                <a:spcPct val="100000"/>
              </a:lnSpc>
              <a:spcBef>
                <a:spcPts val="480"/>
              </a:spcBef>
              <a:spcAft>
                <a:spcPts val="0"/>
              </a:spcAft>
              <a:buSzPts val="1920"/>
              <a:buChar char="●"/>
            </a:pPr>
            <a:r>
              <a:rPr lang="en-US" sz="2400"/>
              <a:t>Zatim sa </a:t>
            </a:r>
            <a:r>
              <a:rPr lang="en-US" sz="2400" i="1"/>
              <a:t>send()</a:t>
            </a:r>
            <a:r>
              <a:rPr lang="en-US" sz="2400"/>
              <a:t> poslati odgovarajuću vrednost.</a:t>
            </a:r>
            <a:endParaRPr/>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
        <p:nvSpPr>
          <p:cNvPr id="639" name="Google Shape;639;p94"/>
          <p:cNvSpPr txBox="1"/>
          <p:nvPr/>
        </p:nvSpPr>
        <p:spPr>
          <a:xfrm>
            <a:off x="971600" y="2924944"/>
            <a:ext cx="5760640" cy="2062103"/>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korutina():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"Cekam na podatak"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try: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while True: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n = (yield)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"Primljeno %r"%n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except GeneratorExit: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"Kraj korutine"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9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45" name="Google Shape;645;p95"/>
          <p:cNvSpPr txBox="1">
            <a:spLocks noGrp="1"/>
          </p:cNvSpPr>
          <p:nvPr>
            <p:ph type="body" idx="1"/>
          </p:nvPr>
        </p:nvSpPr>
        <p:spPr>
          <a:xfrm>
            <a:off x="251520" y="1052736"/>
            <a:ext cx="878497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Čemu sve to?</a:t>
            </a:r>
            <a:endParaRPr/>
          </a:p>
          <a:p>
            <a:pPr marL="342900" lvl="0" indent="-342900" algn="l" rtl="0">
              <a:lnSpc>
                <a:spcPct val="100000"/>
              </a:lnSpc>
              <a:spcBef>
                <a:spcPts val="480"/>
              </a:spcBef>
              <a:spcAft>
                <a:spcPts val="0"/>
              </a:spcAft>
              <a:buSzPts val="1920"/>
              <a:buChar char="●"/>
            </a:pPr>
            <a:r>
              <a:rPr lang="en-US" sz="2400"/>
              <a:t>Na prvi pogled sve sto mogu dekoratori, generatori i korutine može da se postigne i bez njih.</a:t>
            </a:r>
            <a:endParaRPr/>
          </a:p>
          <a:p>
            <a:pPr marL="342900" lvl="0" indent="-342900" algn="l" rtl="0">
              <a:lnSpc>
                <a:spcPct val="100000"/>
              </a:lnSpc>
              <a:spcBef>
                <a:spcPts val="480"/>
              </a:spcBef>
              <a:spcAft>
                <a:spcPts val="0"/>
              </a:spcAft>
              <a:buSzPts val="1920"/>
              <a:buChar char="●"/>
            </a:pPr>
            <a:r>
              <a:rPr lang="en-US" sz="2400"/>
              <a:t>ALI, pravilnim korišćenjem se dobija čistiji i efikasniji kod.</a:t>
            </a:r>
            <a:endParaRPr/>
          </a:p>
          <a:p>
            <a:pPr marL="342900" lvl="0" indent="-342900" algn="l" rtl="0">
              <a:lnSpc>
                <a:spcPct val="100000"/>
              </a:lnSpc>
              <a:spcBef>
                <a:spcPts val="480"/>
              </a:spcBef>
              <a:spcAft>
                <a:spcPts val="0"/>
              </a:spcAft>
              <a:buSzPts val="1920"/>
              <a:buChar char="●"/>
            </a:pPr>
            <a:r>
              <a:rPr lang="en-US" sz="2400"/>
              <a:t>Primer - pipeline za obradu podataka:</a:t>
            </a:r>
            <a:endParaRPr/>
          </a:p>
          <a:p>
            <a:pPr marL="742950" lvl="1" indent="-285750" algn="l" rtl="0">
              <a:lnSpc>
                <a:spcPct val="100000"/>
              </a:lnSpc>
              <a:spcBef>
                <a:spcPts val="480"/>
              </a:spcBef>
              <a:spcAft>
                <a:spcPts val="0"/>
              </a:spcAft>
              <a:buSzPts val="1920"/>
              <a:buChar char="●"/>
            </a:pPr>
            <a:r>
              <a:rPr lang="en-US" sz="2400"/>
              <a:t>Iz jednog skupa filtriraj podatke u podskup.</a:t>
            </a:r>
            <a:endParaRPr/>
          </a:p>
          <a:p>
            <a:pPr marL="742950" lvl="1" indent="-285750" algn="l" rtl="0">
              <a:lnSpc>
                <a:spcPct val="100000"/>
              </a:lnSpc>
              <a:spcBef>
                <a:spcPts val="480"/>
              </a:spcBef>
              <a:spcAft>
                <a:spcPts val="0"/>
              </a:spcAft>
              <a:buSzPts val="1920"/>
              <a:buChar char="●"/>
            </a:pPr>
            <a:r>
              <a:rPr lang="en-US" sz="2400"/>
              <a:t>Obradi podatke i napravi novi podskup.</a:t>
            </a:r>
            <a:endParaRPr/>
          </a:p>
          <a:p>
            <a:pPr marL="742950" lvl="1" indent="-285750" algn="l" rtl="0">
              <a:lnSpc>
                <a:spcPct val="100000"/>
              </a:lnSpc>
              <a:spcBef>
                <a:spcPts val="480"/>
              </a:spcBef>
              <a:spcAft>
                <a:spcPts val="0"/>
              </a:spcAft>
              <a:buSzPts val="1920"/>
              <a:buChar char="●"/>
            </a:pPr>
            <a:r>
              <a:rPr lang="en-US" sz="2400"/>
              <a:t>Još jedna obrada i još jedan podskup.</a:t>
            </a:r>
            <a:endParaRPr/>
          </a:p>
          <a:p>
            <a:pPr marL="742950" lvl="1" indent="-285750" algn="l" rtl="0">
              <a:lnSpc>
                <a:spcPct val="100000"/>
              </a:lnSpc>
              <a:spcBef>
                <a:spcPts val="480"/>
              </a:spcBef>
              <a:spcAft>
                <a:spcPts val="0"/>
              </a:spcAft>
              <a:buSzPts val="1920"/>
              <a:buChar char="●"/>
            </a:pPr>
            <a:r>
              <a:rPr lang="en-US" sz="2400"/>
              <a:t>Prikaži rezultate.</a:t>
            </a:r>
            <a:endParaRPr/>
          </a:p>
          <a:p>
            <a:pPr marL="342900" lvl="0" indent="-342900" algn="l" rtl="0">
              <a:lnSpc>
                <a:spcPct val="100000"/>
              </a:lnSpc>
              <a:spcBef>
                <a:spcPts val="480"/>
              </a:spcBef>
              <a:spcAft>
                <a:spcPts val="0"/>
              </a:spcAft>
              <a:buSzPts val="1920"/>
              <a:buChar char="●"/>
            </a:pPr>
            <a:r>
              <a:rPr lang="en-US" sz="2400"/>
              <a:t>Implementacijom pomocu generatora nema privremenih listi/recnika/promenljivih.</a:t>
            </a:r>
            <a:endParaRPr/>
          </a:p>
          <a:p>
            <a:pPr marL="342900" lvl="0" indent="-342900" algn="l" rtl="0">
              <a:lnSpc>
                <a:spcPct val="100000"/>
              </a:lnSpc>
              <a:spcBef>
                <a:spcPts val="480"/>
              </a:spcBef>
              <a:spcAft>
                <a:spcPts val="0"/>
              </a:spcAft>
              <a:buSzPts val="1920"/>
              <a:buChar char="●"/>
            </a:pPr>
            <a:r>
              <a:rPr lang="en-US" sz="2400"/>
              <a:t>Efikasniji kod sa manje zauzeća memorije.</a:t>
            </a:r>
            <a:endParaRPr/>
          </a:p>
          <a:p>
            <a:pPr marL="342900" lvl="0" indent="-342900" algn="l" rtl="0">
              <a:lnSpc>
                <a:spcPct val="100000"/>
              </a:lnSpc>
              <a:spcBef>
                <a:spcPts val="480"/>
              </a:spcBef>
              <a:spcAft>
                <a:spcPts val="0"/>
              </a:spcAft>
              <a:buSzPts val="1920"/>
              <a:buChar char="●"/>
            </a:pPr>
            <a:r>
              <a:rPr lang="en-US" sz="2400"/>
              <a:t>Zgodno za potencijalnu paralelizaciju i distribuiranje.</a:t>
            </a:r>
            <a:endParaRPr/>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9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51" name="Google Shape;651;p96"/>
          <p:cNvSpPr txBox="1">
            <a:spLocks noGrp="1"/>
          </p:cNvSpPr>
          <p:nvPr>
            <p:ph type="body" idx="1"/>
          </p:nvPr>
        </p:nvSpPr>
        <p:spPr>
          <a:xfrm>
            <a:off x="251520" y="980728"/>
            <a:ext cx="8784976" cy="504056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a:t>Čemu sve to?</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
        <p:nvSpPr>
          <p:cNvPr id="652" name="Google Shape;652;p96"/>
          <p:cNvSpPr txBox="1"/>
          <p:nvPr/>
        </p:nvSpPr>
        <p:spPr>
          <a:xfrm>
            <a:off x="971600" y="1631697"/>
            <a:ext cx="7560840" cy="489364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import 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import sys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import fnmatch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import gzip, bz2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def find_files(topdir, pattern):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for path, dirname, filelist in os.walk(topdir):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for name in filelist: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if fnmatch.fnmatch(name, pattern):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yield os.path.join(path,name)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def opener(filenames):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for name in filenames: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if name.endswith(".gz"):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f = gzip.open(name)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elif name.endswith(".bz2"):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f = bz2.BZ2File(name)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else: f = open(name)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yield 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def cat(filelist):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for f in filelist: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for line in 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yield line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def grep(pattern, lines):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for line in lines: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if pattern in line: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			yield line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9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58" name="Google Shape;658;p97"/>
          <p:cNvSpPr txBox="1">
            <a:spLocks noGrp="1"/>
          </p:cNvSpPr>
          <p:nvPr>
            <p:ph type="body" idx="1"/>
          </p:nvPr>
        </p:nvSpPr>
        <p:spPr>
          <a:xfrm>
            <a:off x="251520" y="1052736"/>
            <a:ext cx="878497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Čemu sve to?</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
        <p:nvSpPr>
          <p:cNvPr id="659" name="Google Shape;659;p97"/>
          <p:cNvSpPr txBox="1"/>
          <p:nvPr/>
        </p:nvSpPr>
        <p:spPr>
          <a:xfrm>
            <a:off x="971600" y="1643316"/>
            <a:ext cx="7560840"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wwwlogs = find_files("www","access-log*")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files = opener(wwwlogs)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lines = cat(files)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pylines = grep("python", lines)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for line in pylines: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sys.stdout.write(line)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9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65" name="Google Shape;665;p98"/>
          <p:cNvSpPr txBox="1">
            <a:spLocks noGrp="1"/>
          </p:cNvSpPr>
          <p:nvPr>
            <p:ph type="body" idx="1"/>
          </p:nvPr>
        </p:nvSpPr>
        <p:spPr>
          <a:xfrm>
            <a:off x="251520" y="1196752"/>
            <a:ext cx="8784976" cy="482453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Sekvence i funkcije</a:t>
            </a:r>
            <a:endParaRPr b="1"/>
          </a:p>
          <a:p>
            <a:pPr marL="342900" lvl="0" indent="-342900" algn="l" rtl="0">
              <a:lnSpc>
                <a:spcPct val="100000"/>
              </a:lnSpc>
              <a:spcBef>
                <a:spcPts val="480"/>
              </a:spcBef>
              <a:spcAft>
                <a:spcPts val="0"/>
              </a:spcAft>
              <a:buSzPts val="1920"/>
              <a:buChar char="●"/>
            </a:pPr>
            <a:r>
              <a:rPr lang="en-US" sz="2400"/>
              <a:t>Česta je potreba da primenimo funkciju nad svim članovima liste</a:t>
            </a:r>
            <a:endParaRPr sz="2400"/>
          </a:p>
          <a:p>
            <a:pPr marL="342900" lvl="0" indent="-342900" algn="l" rtl="0">
              <a:lnSpc>
                <a:spcPct val="100000"/>
              </a:lnSpc>
              <a:spcBef>
                <a:spcPts val="480"/>
              </a:spcBef>
              <a:spcAft>
                <a:spcPts val="0"/>
              </a:spcAft>
              <a:buSzPts val="1920"/>
              <a:buChar char="●"/>
            </a:pPr>
            <a:r>
              <a:rPr lang="en-US" sz="2400"/>
              <a:t>Poseban operator nazvan </a:t>
            </a:r>
            <a:r>
              <a:rPr lang="en-US" sz="2400" i="1"/>
              <a:t>list comprehension</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Moguće je dodati i uslove:</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sp>
        <p:nvSpPr>
          <p:cNvPr id="666" name="Google Shape;666;p98"/>
          <p:cNvSpPr txBox="1"/>
          <p:nvPr/>
        </p:nvSpPr>
        <p:spPr>
          <a:xfrm>
            <a:off x="971600" y="3060249"/>
            <a:ext cx="7560840" cy="58477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brojevi = range(5)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kvadrati = [n * n for n in brojevi] </a:t>
            </a:r>
            <a:endParaRPr sz="1400" b="0" i="0" u="none" strike="noStrike" cap="none">
              <a:solidFill>
                <a:srgbClr val="000000"/>
              </a:solidFill>
              <a:latin typeface="Arial"/>
              <a:ea typeface="Arial"/>
              <a:cs typeface="Arial"/>
              <a:sym typeface="Arial"/>
            </a:endParaRPr>
          </a:p>
        </p:txBody>
      </p:sp>
      <p:sp>
        <p:nvSpPr>
          <p:cNvPr id="667" name="Google Shape;667;p98"/>
          <p:cNvSpPr txBox="1"/>
          <p:nvPr/>
        </p:nvSpPr>
        <p:spPr>
          <a:xfrm>
            <a:off x="971600" y="4428401"/>
            <a:ext cx="7560840" cy="58477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brojevi = range(5)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parni_kvadrati = [n * n for n in brojevi if n%2 == 0 ]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9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673" name="Google Shape;673;p99"/>
          <p:cNvSpPr txBox="1">
            <a:spLocks noGrp="1"/>
          </p:cNvSpPr>
          <p:nvPr>
            <p:ph type="body" idx="1"/>
          </p:nvPr>
        </p:nvSpPr>
        <p:spPr>
          <a:xfrm>
            <a:off x="251520" y="836712"/>
            <a:ext cx="8784976" cy="518457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Sekvence i funkcije</a:t>
            </a:r>
            <a:endParaRPr b="1"/>
          </a:p>
          <a:p>
            <a:pPr marL="342900" lvl="0" indent="-342900" algn="l" rtl="0">
              <a:lnSpc>
                <a:spcPct val="100000"/>
              </a:lnSpc>
              <a:spcBef>
                <a:spcPts val="480"/>
              </a:spcBef>
              <a:spcAft>
                <a:spcPts val="0"/>
              </a:spcAft>
              <a:buSzPts val="1920"/>
              <a:buChar char="●"/>
            </a:pPr>
            <a:r>
              <a:rPr lang="en-US" sz="2400"/>
              <a:t>Ili više sekvenci:</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Raspetljano, prethodni primer u stvari izgleda ovako: </a:t>
            </a:r>
            <a:endParaRPr/>
          </a:p>
        </p:txBody>
      </p:sp>
      <p:sp>
        <p:nvSpPr>
          <p:cNvPr id="674" name="Google Shape;674;p99"/>
          <p:cNvSpPr txBox="1"/>
          <p:nvPr/>
        </p:nvSpPr>
        <p:spPr>
          <a:xfrm>
            <a:off x="971600" y="1844824"/>
            <a:ext cx="7560840" cy="8309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 = [1,2,3,4,5]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['a','b','c','d','e']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z = [(x,y) for x in a for y in i if y &gt; 2] </a:t>
            </a:r>
            <a:endParaRPr sz="1400" b="0" i="0" u="none" strike="noStrike" cap="none">
              <a:solidFill>
                <a:srgbClr val="000000"/>
              </a:solidFill>
              <a:latin typeface="Arial"/>
              <a:ea typeface="Arial"/>
              <a:cs typeface="Arial"/>
              <a:sym typeface="Arial"/>
            </a:endParaRPr>
          </a:p>
        </p:txBody>
      </p:sp>
      <p:sp>
        <p:nvSpPr>
          <p:cNvPr id="675" name="Google Shape;675;p99"/>
          <p:cNvSpPr txBox="1"/>
          <p:nvPr/>
        </p:nvSpPr>
        <p:spPr>
          <a:xfrm>
            <a:off x="971600" y="3645024"/>
            <a:ext cx="7560840" cy="1815882"/>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 = [1,2,3,4,5]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['a','b','c','d','e']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z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for x in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for y in i: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if y &gt;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z.append((y,x))</a:t>
            </a:r>
            <a:endParaRPr sz="1400" b="0" i="0" u="none" strike="noStrike" cap="none">
              <a:solidFill>
                <a:srgbClr val="000000"/>
              </a:solidFill>
              <a:latin typeface="Arial"/>
              <a:ea typeface="Arial"/>
              <a:cs typeface="Arial"/>
              <a:sym typeface="Arial"/>
            </a:endParaRPr>
          </a:p>
        </p:txBody>
      </p:sp>
      <p:sp>
        <p:nvSpPr>
          <p:cNvPr id="676" name="Google Shape;676;p99"/>
          <p:cNvSpPr/>
          <p:nvPr/>
        </p:nvSpPr>
        <p:spPr>
          <a:xfrm>
            <a:off x="4454820" y="327511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00"/>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682" name="Google Shape;682;p100"/>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80"/>
              <a:buNone/>
            </a:pPr>
            <a:r>
              <a:rPr lang="en-US" sz="3600">
                <a:latin typeface="Arial"/>
                <a:ea typeface="Arial"/>
                <a:cs typeface="Arial"/>
                <a:sym typeface="Arial"/>
              </a:rPr>
              <a:t>Moduli i Paketi</a:t>
            </a:r>
            <a:endParaRPr sz="3600">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0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688" name="Google Shape;688;p101"/>
          <p:cNvSpPr txBox="1">
            <a:spLocks noGrp="1"/>
          </p:cNvSpPr>
          <p:nvPr>
            <p:ph type="body" idx="1"/>
          </p:nvPr>
        </p:nvSpPr>
        <p:spPr>
          <a:xfrm>
            <a:off x="539552" y="980728"/>
            <a:ext cx="806489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689" name="Google Shape;689;p101"/>
          <p:cNvSpPr txBox="1"/>
          <p:nvPr/>
        </p:nvSpPr>
        <p:spPr>
          <a:xfrm>
            <a:off x="539552" y="1196752"/>
            <a:ext cx="8064896" cy="53285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Moduli</a:t>
            </a:r>
            <a:endParaRPr sz="2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Veliki delovi koda, biblioteke, su organizovani u 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Standardna Python instalacija dolazi sa velikim brojem modula.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Bilo koji Python izvorni kod može da se koristi kao modul.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Za uključivanje modula u izvorni kod koristi 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480"/>
              </a:spcBef>
              <a:spcAft>
                <a:spcPts val="0"/>
              </a:spcAft>
              <a:buClr>
                <a:srgbClr val="6F6185"/>
              </a:buClr>
              <a:buSzPts val="1920"/>
              <a:buFont typeface="Noto Sans Symbols"/>
              <a:buNone/>
            </a:pPr>
            <a:endParaRPr sz="2400" b="0" i="1" u="none" strike="noStrike" cap="none">
              <a:solidFill>
                <a:schemeClr val="dk1"/>
              </a:solidFill>
              <a:latin typeface="Arial"/>
              <a:ea typeface="Arial"/>
              <a:cs typeface="Arial"/>
              <a:sym typeface="Arial"/>
            </a:endParaRPr>
          </a:p>
          <a:p>
            <a:pPr marL="342900" marR="0" lvl="0" indent="-342900" algn="l" rtl="0">
              <a:lnSpc>
                <a:spcPct val="100000"/>
              </a:lnSpc>
              <a:spcBef>
                <a:spcPts val="520"/>
              </a:spcBef>
              <a:spcAft>
                <a:spcPts val="0"/>
              </a:spcAft>
              <a:buClr>
                <a:srgbClr val="6F6185"/>
              </a:buClr>
              <a:buSzPts val="2080"/>
              <a:buFont typeface="Noto Sans Symbols"/>
              <a:buNone/>
            </a:pPr>
            <a:endParaRPr sz="2600" b="0" i="0" u="none" strike="noStrike" cap="none">
              <a:solidFill>
                <a:schemeClr val="dk1"/>
              </a:solidFill>
              <a:latin typeface="Arial"/>
              <a:ea typeface="Arial"/>
              <a:cs typeface="Arial"/>
              <a:sym typeface="Arial"/>
            </a:endParaRPr>
          </a:p>
        </p:txBody>
      </p:sp>
      <p:sp>
        <p:nvSpPr>
          <p:cNvPr id="690" name="Google Shape;690;p101"/>
          <p:cNvSpPr txBox="1"/>
          <p:nvPr/>
        </p:nvSpPr>
        <p:spPr>
          <a:xfrm>
            <a:off x="827584" y="3501008"/>
            <a:ext cx="7416824" cy="33855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import ime_modula</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0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696" name="Google Shape;696;p102"/>
          <p:cNvSpPr txBox="1">
            <a:spLocks noGrp="1"/>
          </p:cNvSpPr>
          <p:nvPr>
            <p:ph type="body" idx="1"/>
          </p:nvPr>
        </p:nvSpPr>
        <p:spPr>
          <a:xfrm>
            <a:off x="539552" y="980728"/>
            <a:ext cx="806489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697" name="Google Shape;697;p102"/>
          <p:cNvSpPr txBox="1"/>
          <p:nvPr/>
        </p:nvSpPr>
        <p:spPr>
          <a:xfrm>
            <a:off x="539552" y="1196752"/>
            <a:ext cx="8064896" cy="53285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Moduli</a:t>
            </a:r>
            <a:endParaRPr sz="2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 modulu mogu biti definisane klase, funkcije i globalne promenljive.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Primer: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6F6185"/>
              </a:buClr>
              <a:buSzPts val="1920"/>
              <a:buFont typeface="Noto Sans Symbols"/>
              <a:buNone/>
            </a:pPr>
            <a:endParaRPr sz="2400" b="0" i="1" u="none" strike="noStrike" cap="none">
              <a:solidFill>
                <a:schemeClr val="dk1"/>
              </a:solidFill>
              <a:latin typeface="Arial"/>
              <a:ea typeface="Arial"/>
              <a:cs typeface="Arial"/>
              <a:sym typeface="Arial"/>
            </a:endParaRPr>
          </a:p>
          <a:p>
            <a:pPr marL="342900" marR="0" lvl="0" indent="-342900" algn="l" rtl="0">
              <a:lnSpc>
                <a:spcPct val="100000"/>
              </a:lnSpc>
              <a:spcBef>
                <a:spcPts val="520"/>
              </a:spcBef>
              <a:spcAft>
                <a:spcPts val="0"/>
              </a:spcAft>
              <a:buClr>
                <a:srgbClr val="6F6185"/>
              </a:buClr>
              <a:buSzPts val="2080"/>
              <a:buFont typeface="Noto Sans Symbols"/>
              <a:buNone/>
            </a:pPr>
            <a:endParaRPr sz="2600" b="0" i="0" u="none" strike="noStrike" cap="none">
              <a:solidFill>
                <a:schemeClr val="dk1"/>
              </a:solidFill>
              <a:latin typeface="Arial"/>
              <a:ea typeface="Arial"/>
              <a:cs typeface="Arial"/>
              <a:sym typeface="Arial"/>
            </a:endParaRPr>
          </a:p>
        </p:txBody>
      </p:sp>
      <p:sp>
        <p:nvSpPr>
          <p:cNvPr id="698" name="Google Shape;698;p102"/>
          <p:cNvSpPr txBox="1"/>
          <p:nvPr/>
        </p:nvSpPr>
        <p:spPr>
          <a:xfrm>
            <a:off x="827584" y="3140968"/>
            <a:ext cx="7416824"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#modul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spam(eggs):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eggs</a:t>
            </a:r>
            <a:endParaRPr sz="1600" b="0" i="0" u="none" strike="noStrike" cap="none">
              <a:solidFill>
                <a:schemeClr val="lt1"/>
              </a:solidFill>
              <a:latin typeface="Arial"/>
              <a:ea typeface="Arial"/>
              <a:cs typeface="Arial"/>
              <a:sym typeface="Arial"/>
            </a:endParaRPr>
          </a:p>
        </p:txBody>
      </p:sp>
      <p:sp>
        <p:nvSpPr>
          <p:cNvPr id="699" name="Google Shape;699;p102"/>
          <p:cNvSpPr txBox="1"/>
          <p:nvPr/>
        </p:nvSpPr>
        <p:spPr>
          <a:xfrm>
            <a:off x="827584" y="4221088"/>
            <a:ext cx="741682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#program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import modul</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#poziv funkcije iz modula</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modul.spam("test")</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193" name="Google Shape;193;p10"/>
          <p:cNvSpPr txBox="1">
            <a:spLocks noGrp="1"/>
          </p:cNvSpPr>
          <p:nvPr>
            <p:ph type="body" idx="1"/>
          </p:nvPr>
        </p:nvSpPr>
        <p:spPr>
          <a:xfrm>
            <a:off x="467544" y="1268760"/>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Struktura linije</a:t>
            </a:r>
            <a:endParaRPr b="1"/>
          </a:p>
          <a:p>
            <a:pPr marL="342900" lvl="0" indent="-342900" algn="l" rtl="0">
              <a:lnSpc>
                <a:spcPct val="100000"/>
              </a:lnSpc>
              <a:spcBef>
                <a:spcPts val="480"/>
              </a:spcBef>
              <a:spcAft>
                <a:spcPts val="0"/>
              </a:spcAft>
              <a:buSzPts val="1920"/>
              <a:buChar char="●"/>
            </a:pPr>
            <a:r>
              <a:rPr lang="en-US" sz="2400"/>
              <a:t>Svaki iskaz se završava u novoj liniji </a:t>
            </a: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a:p>
            <a:pPr marL="342900" lvl="0" indent="-342900" algn="l" rtl="0">
              <a:lnSpc>
                <a:spcPct val="100000"/>
              </a:lnSpc>
              <a:spcBef>
                <a:spcPts val="480"/>
              </a:spcBef>
              <a:spcAft>
                <a:spcPts val="0"/>
              </a:spcAft>
              <a:buSzPts val="1920"/>
              <a:buChar char="●"/>
            </a:pPr>
            <a:r>
              <a:rPr lang="en-US" sz="2400"/>
              <a:t>Dugi iskazi se mogu podelitu u više redova: </a:t>
            </a:r>
            <a:endParaRPr/>
          </a:p>
          <a:p>
            <a:pPr marL="342900" lvl="0" indent="-342900" algn="l" rtl="0">
              <a:lnSpc>
                <a:spcPct val="100000"/>
              </a:lnSpc>
              <a:spcBef>
                <a:spcPts val="520"/>
              </a:spcBef>
              <a:spcAft>
                <a:spcPts val="0"/>
              </a:spcAft>
              <a:buSzPts val="2080"/>
              <a:buNone/>
            </a:pPr>
            <a:endParaRPr/>
          </a:p>
          <a:p>
            <a:pPr marL="342900" lvl="0" indent="-210820" algn="l" rtl="0">
              <a:lnSpc>
                <a:spcPct val="100000"/>
              </a:lnSpc>
              <a:spcBef>
                <a:spcPts val="520"/>
              </a:spcBef>
              <a:spcAft>
                <a:spcPts val="0"/>
              </a:spcAft>
              <a:buSzPts val="2080"/>
              <a:buNone/>
            </a:pPr>
            <a:endParaRPr/>
          </a:p>
          <a:p>
            <a:pPr marL="342900" lvl="0" indent="-342900" algn="l" rtl="0">
              <a:lnSpc>
                <a:spcPct val="100000"/>
              </a:lnSpc>
              <a:spcBef>
                <a:spcPts val="480"/>
              </a:spcBef>
              <a:spcAft>
                <a:spcPts val="0"/>
              </a:spcAft>
              <a:buSzPts val="1920"/>
              <a:buChar char="●"/>
            </a:pPr>
            <a:r>
              <a:rPr lang="en-US" sz="2400"/>
              <a:t>Osim kada se koriste (), {}, [] ... </a:t>
            </a:r>
            <a:endParaRPr/>
          </a:p>
          <a:p>
            <a:pPr marL="342900" lvl="0" indent="-210820" algn="l" rtl="0">
              <a:lnSpc>
                <a:spcPct val="100000"/>
              </a:lnSpc>
              <a:spcBef>
                <a:spcPts val="520"/>
              </a:spcBef>
              <a:spcAft>
                <a:spcPts val="0"/>
              </a:spcAft>
              <a:buSzPts val="2080"/>
              <a:buNone/>
            </a:pPr>
            <a:endParaRPr/>
          </a:p>
          <a:p>
            <a:pPr marL="342900" lvl="0" indent="-342900" algn="l" rtl="0">
              <a:lnSpc>
                <a:spcPct val="100000"/>
              </a:lnSpc>
              <a:spcBef>
                <a:spcPts val="360"/>
              </a:spcBef>
              <a:spcAft>
                <a:spcPts val="0"/>
              </a:spcAft>
              <a:buSzPts val="1440"/>
              <a:buNone/>
            </a:pPr>
            <a:endParaRPr sz="1800"/>
          </a:p>
          <a:p>
            <a:pPr marL="342900" lvl="0" indent="-342900" algn="l" rtl="0">
              <a:lnSpc>
                <a:spcPct val="100000"/>
              </a:lnSpc>
              <a:spcBef>
                <a:spcPts val="360"/>
              </a:spcBef>
              <a:spcAft>
                <a:spcPts val="0"/>
              </a:spcAft>
              <a:buSzPts val="1440"/>
              <a:buNone/>
            </a:pPr>
            <a:endParaRPr sz="1800">
              <a:latin typeface="Arial"/>
              <a:ea typeface="Arial"/>
              <a:cs typeface="Arial"/>
              <a:sym typeface="Arial"/>
            </a:endParaRPr>
          </a:p>
        </p:txBody>
      </p:sp>
      <p:sp>
        <p:nvSpPr>
          <p:cNvPr id="194" name="Google Shape;194;p10"/>
          <p:cNvSpPr txBox="1"/>
          <p:nvPr/>
        </p:nvSpPr>
        <p:spPr>
          <a:xfrm>
            <a:off x="899592" y="2276872"/>
            <a:ext cx="3168352"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a = b -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b = b -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a = b + a</a:t>
            </a:r>
            <a:endParaRPr sz="1400" b="0" i="0" u="none" strike="noStrike" cap="none">
              <a:solidFill>
                <a:srgbClr val="000000"/>
              </a:solidFill>
              <a:latin typeface="Arial"/>
              <a:ea typeface="Arial"/>
              <a:cs typeface="Arial"/>
              <a:sym typeface="Arial"/>
            </a:endParaRPr>
          </a:p>
        </p:txBody>
      </p:sp>
      <p:sp>
        <p:nvSpPr>
          <p:cNvPr id="195" name="Google Shape;195;p10"/>
          <p:cNvSpPr txBox="1"/>
          <p:nvPr/>
        </p:nvSpPr>
        <p:spPr>
          <a:xfrm>
            <a:off x="899592" y="3717032"/>
            <a:ext cx="3168352"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math.sqrt(math.sin(b) + \ 	math.cos(c)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96" name="Google Shape;196;p10"/>
          <p:cNvSpPr txBox="1"/>
          <p:nvPr/>
        </p:nvSpPr>
        <p:spPr>
          <a:xfrm>
            <a:off x="899592" y="5085184"/>
            <a:ext cx="3168352"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"a":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"b":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"c":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0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05" name="Google Shape;705;p103"/>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Moduli i </a:t>
            </a:r>
            <a:r>
              <a:rPr lang="en-US" b="1" i="1"/>
              <a:t>import</a:t>
            </a:r>
            <a:endParaRPr/>
          </a:p>
          <a:p>
            <a:pPr marL="342900" lvl="0" indent="-342900" algn="l" rtl="0">
              <a:lnSpc>
                <a:spcPct val="100000"/>
              </a:lnSpc>
              <a:spcBef>
                <a:spcPts val="480"/>
              </a:spcBef>
              <a:spcAft>
                <a:spcPts val="0"/>
              </a:spcAft>
              <a:buSzPts val="1920"/>
              <a:buChar char="●"/>
            </a:pPr>
            <a:r>
              <a:rPr lang="en-US" sz="2400"/>
              <a:t>Pri importovanju modula, modul u stvari biva izvršen.</a:t>
            </a:r>
            <a:endParaRPr/>
          </a:p>
          <a:p>
            <a:pPr marL="342900" lvl="0" indent="-342900" algn="l" rtl="0">
              <a:lnSpc>
                <a:spcPct val="100000"/>
              </a:lnSpc>
              <a:spcBef>
                <a:spcPts val="480"/>
              </a:spcBef>
              <a:spcAft>
                <a:spcPts val="0"/>
              </a:spcAft>
              <a:buSzPts val="1920"/>
              <a:buChar char="●"/>
            </a:pPr>
            <a:r>
              <a:rPr lang="en-US" sz="2400"/>
              <a:t>Ako se u modulu osim definicija klasa, promenljivih i funkcija nalaze izvršni izrazi, biće izvršeni pri importovanju.</a:t>
            </a:r>
            <a:endParaRPr/>
          </a:p>
          <a:p>
            <a:pPr marL="342900" lvl="0" indent="-342900" algn="l" rtl="0">
              <a:lnSpc>
                <a:spcPct val="100000"/>
              </a:lnSpc>
              <a:spcBef>
                <a:spcPts val="480"/>
              </a:spcBef>
              <a:spcAft>
                <a:spcPts val="0"/>
              </a:spcAft>
              <a:buSzPts val="1920"/>
              <a:buChar char="●"/>
            </a:pPr>
            <a:r>
              <a:rPr lang="en-US" sz="2400"/>
              <a:t>Primer:</a:t>
            </a:r>
            <a:endParaRPr/>
          </a:p>
          <a:p>
            <a:pPr marL="342900" lvl="0" indent="-342900" algn="l" rtl="0">
              <a:lnSpc>
                <a:spcPct val="100000"/>
              </a:lnSpc>
              <a:spcBef>
                <a:spcPts val="480"/>
              </a:spcBef>
              <a:spcAft>
                <a:spcPts val="0"/>
              </a:spcAft>
              <a:buSzPts val="1920"/>
              <a:buNone/>
            </a:pPr>
            <a:endParaRPr sz="2400" i="1"/>
          </a:p>
          <a:p>
            <a:pPr marL="342900" lvl="0" indent="-342900" algn="l" rtl="0">
              <a:lnSpc>
                <a:spcPct val="100000"/>
              </a:lnSpc>
              <a:spcBef>
                <a:spcPts val="520"/>
              </a:spcBef>
              <a:spcAft>
                <a:spcPts val="0"/>
              </a:spcAft>
              <a:buSzPts val="2080"/>
              <a:buNone/>
            </a:pPr>
            <a:endParaRPr/>
          </a:p>
        </p:txBody>
      </p:sp>
      <p:sp>
        <p:nvSpPr>
          <p:cNvPr id="706" name="Google Shape;706;p103"/>
          <p:cNvSpPr txBox="1"/>
          <p:nvPr/>
        </p:nvSpPr>
        <p:spPr>
          <a:xfrm>
            <a:off x="899592" y="4221088"/>
            <a:ext cx="7416824" cy="107721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class Spam(object):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def __init__(self,eggs):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self.eggs = eggs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"Ovo ce biti izvrseno pri importovanju"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0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12" name="Google Shape;712;p104"/>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Moduli i </a:t>
            </a:r>
            <a:r>
              <a:rPr lang="en-US" b="1" i="1"/>
              <a:t>import</a:t>
            </a:r>
            <a:endParaRPr/>
          </a:p>
          <a:p>
            <a:pPr marL="342900" lvl="0" indent="-342900" algn="l" rtl="0">
              <a:lnSpc>
                <a:spcPct val="100000"/>
              </a:lnSpc>
              <a:spcBef>
                <a:spcPts val="480"/>
              </a:spcBef>
              <a:spcAft>
                <a:spcPts val="0"/>
              </a:spcAft>
              <a:buSzPts val="1920"/>
              <a:buChar char="●"/>
            </a:pPr>
            <a:r>
              <a:rPr lang="en-US" sz="2400"/>
              <a:t>Ime importovanog modula može biti promenjeno:</a:t>
            </a:r>
            <a:endParaRPr/>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Importovanje ne mora biti na početku fajla, a može biti i uslovno:</a:t>
            </a:r>
            <a:endParaRPr sz="2400" i="1"/>
          </a:p>
          <a:p>
            <a:pPr marL="342900" lvl="0" indent="-342900" algn="l" rtl="0">
              <a:lnSpc>
                <a:spcPct val="100000"/>
              </a:lnSpc>
              <a:spcBef>
                <a:spcPts val="520"/>
              </a:spcBef>
              <a:spcAft>
                <a:spcPts val="0"/>
              </a:spcAft>
              <a:buSzPts val="2080"/>
              <a:buNone/>
            </a:pPr>
            <a:endParaRPr/>
          </a:p>
        </p:txBody>
      </p:sp>
      <p:sp>
        <p:nvSpPr>
          <p:cNvPr id="713" name="Google Shape;713;p104"/>
          <p:cNvSpPr txBox="1"/>
          <p:nvPr/>
        </p:nvSpPr>
        <p:spPr>
          <a:xfrm>
            <a:off x="899592" y="2564904"/>
            <a:ext cx="7416824" cy="58477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import spam as eggs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 = eggs.Spam("test")</a:t>
            </a:r>
            <a:endParaRPr sz="1400" b="0" i="0" u="none" strike="noStrike" cap="none">
              <a:solidFill>
                <a:srgbClr val="000000"/>
              </a:solidFill>
              <a:latin typeface="Arial"/>
              <a:ea typeface="Arial"/>
              <a:cs typeface="Arial"/>
              <a:sym typeface="Arial"/>
            </a:endParaRPr>
          </a:p>
        </p:txBody>
      </p:sp>
      <p:sp>
        <p:nvSpPr>
          <p:cNvPr id="714" name="Google Shape;714;p104"/>
          <p:cNvSpPr txBox="1"/>
          <p:nvPr/>
        </p:nvSpPr>
        <p:spPr>
          <a:xfrm>
            <a:off x="899592" y="4319808"/>
            <a:ext cx="741682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if format == "xml":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import xmlreader as reader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elif format == "csv":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import csvreader as reader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data = reader.read_data(filename)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0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20" name="Google Shape;720;p105"/>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Selektivno importovanje</a:t>
            </a:r>
            <a:endParaRPr b="1"/>
          </a:p>
          <a:p>
            <a:pPr marL="342900" lvl="0" indent="-342900" algn="l" rtl="0">
              <a:lnSpc>
                <a:spcPct val="100000"/>
              </a:lnSpc>
              <a:spcBef>
                <a:spcPts val="480"/>
              </a:spcBef>
              <a:spcAft>
                <a:spcPts val="0"/>
              </a:spcAft>
              <a:buSzPts val="1920"/>
              <a:buChar char="●"/>
            </a:pPr>
            <a:r>
              <a:rPr lang="en-US" sz="2400"/>
              <a:t>Kada ne želimo čitav modul.</a:t>
            </a:r>
            <a:endParaRPr/>
          </a:p>
          <a:p>
            <a:pPr marL="342900" lvl="0" indent="-342900" algn="l" rtl="0">
              <a:lnSpc>
                <a:spcPct val="100000"/>
              </a:lnSpc>
              <a:spcBef>
                <a:spcPts val="480"/>
              </a:spcBef>
              <a:spcAft>
                <a:spcPts val="0"/>
              </a:spcAft>
              <a:buSzPts val="1920"/>
              <a:buChar char="●"/>
            </a:pPr>
            <a:r>
              <a:rPr lang="en-US" sz="2400" i="1"/>
              <a:t>from modul import definicija &lt;as ime&gt;</a:t>
            </a:r>
            <a:endParaRPr/>
          </a:p>
          <a:p>
            <a:pPr marL="342900" lvl="0" indent="-342900" algn="l" rtl="0">
              <a:lnSpc>
                <a:spcPct val="100000"/>
              </a:lnSpc>
              <a:spcBef>
                <a:spcPts val="480"/>
              </a:spcBef>
              <a:spcAft>
                <a:spcPts val="0"/>
              </a:spcAft>
              <a:buSzPts val="1920"/>
              <a:buChar char="●"/>
            </a:pPr>
            <a:r>
              <a:rPr lang="en-US" sz="2400"/>
              <a:t>Izbegavamo novi namespace.</a:t>
            </a:r>
            <a:endParaRPr/>
          </a:p>
          <a:p>
            <a:pPr marL="342900" lvl="0" indent="-342900" algn="l" rtl="0">
              <a:lnSpc>
                <a:spcPct val="100000"/>
              </a:lnSpc>
              <a:spcBef>
                <a:spcPts val="520"/>
              </a:spcBef>
              <a:spcAft>
                <a:spcPts val="0"/>
              </a:spcAft>
              <a:buSzPts val="2080"/>
              <a:buNone/>
            </a:pPr>
            <a:endParaRPr/>
          </a:p>
        </p:txBody>
      </p:sp>
      <p:sp>
        <p:nvSpPr>
          <p:cNvPr id="721" name="Google Shape;721;p105"/>
          <p:cNvSpPr txBox="1"/>
          <p:nvPr/>
        </p:nvSpPr>
        <p:spPr>
          <a:xfrm>
            <a:off x="899592" y="3443516"/>
            <a:ext cx="7416824" cy="156966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from math import sqrt </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sqrt(45)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from os import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system("dir")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from socket import socket as sock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 = sock()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10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27" name="Google Shape;727;p106"/>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Izvršavanje glavnog programa</a:t>
            </a:r>
            <a:endParaRPr b="1"/>
          </a:p>
          <a:p>
            <a:pPr marL="342900" lvl="0" indent="-342900" algn="l" rtl="0">
              <a:lnSpc>
                <a:spcPct val="100000"/>
              </a:lnSpc>
              <a:spcBef>
                <a:spcPts val="480"/>
              </a:spcBef>
              <a:spcAft>
                <a:spcPts val="0"/>
              </a:spcAft>
              <a:buSzPts val="1920"/>
              <a:buChar char="●"/>
            </a:pPr>
            <a:r>
              <a:rPr lang="en-US" sz="2400"/>
              <a:t>Kao što je već vidjeno, program pokrećemo tako što prosledimo ime fajla interpreteru.</a:t>
            </a:r>
            <a:endParaRPr/>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Svaki modul implicitno definiše promenljivu </a:t>
            </a:r>
            <a:r>
              <a:rPr lang="en-US" sz="2400" i="1"/>
              <a:t>__name__.</a:t>
            </a:r>
            <a:endParaRPr/>
          </a:p>
          <a:p>
            <a:pPr marL="342900" lvl="0" indent="-342900" algn="l" rtl="0">
              <a:lnSpc>
                <a:spcPct val="100000"/>
              </a:lnSpc>
              <a:spcBef>
                <a:spcPts val="480"/>
              </a:spcBef>
              <a:spcAft>
                <a:spcPts val="0"/>
              </a:spcAft>
              <a:buSzPts val="1920"/>
              <a:buChar char="●"/>
            </a:pPr>
            <a:r>
              <a:rPr lang="en-US" sz="2400" i="1"/>
              <a:t>__name__ </a:t>
            </a:r>
            <a:r>
              <a:rPr lang="en-US" sz="2400"/>
              <a:t>sadrži samo ime modula.</a:t>
            </a:r>
            <a:endParaRPr/>
          </a:p>
          <a:p>
            <a:pPr marL="342900" lvl="0" indent="-342900" algn="l" rtl="0">
              <a:lnSpc>
                <a:spcPct val="100000"/>
              </a:lnSpc>
              <a:spcBef>
                <a:spcPts val="520"/>
              </a:spcBef>
              <a:spcAft>
                <a:spcPts val="0"/>
              </a:spcAft>
              <a:buSzPts val="2080"/>
              <a:buNone/>
            </a:pPr>
            <a:endParaRPr/>
          </a:p>
        </p:txBody>
      </p:sp>
      <p:sp>
        <p:nvSpPr>
          <p:cNvPr id="728" name="Google Shape;728;p106"/>
          <p:cNvSpPr txBox="1"/>
          <p:nvPr/>
        </p:nvSpPr>
        <p:spPr>
          <a:xfrm>
            <a:off x="899592" y="2924944"/>
            <a:ext cx="7416824" cy="33855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python program.py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0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34" name="Google Shape;734;p107"/>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Izvršavanje glavnog programa</a:t>
            </a:r>
            <a:endParaRPr b="1"/>
          </a:p>
          <a:p>
            <a:pPr marL="342900" lvl="0" indent="-342900" algn="l" rtl="0">
              <a:lnSpc>
                <a:spcPct val="100000"/>
              </a:lnSpc>
              <a:spcBef>
                <a:spcPts val="480"/>
              </a:spcBef>
              <a:spcAft>
                <a:spcPts val="0"/>
              </a:spcAft>
              <a:buSzPts val="1920"/>
              <a:buChar char="●"/>
            </a:pPr>
            <a:r>
              <a:rPr lang="en-US" sz="2400"/>
              <a:t>Pri pokretanju programa, početni "modul" ima ime </a:t>
            </a:r>
            <a:r>
              <a:rPr lang="en-US" sz="2400" i="1"/>
              <a:t>__main__ </a:t>
            </a:r>
            <a:endParaRPr/>
          </a:p>
          <a:p>
            <a:pPr marL="342900" lvl="0" indent="-342900" algn="l" rtl="0">
              <a:lnSpc>
                <a:spcPct val="100000"/>
              </a:lnSpc>
              <a:spcBef>
                <a:spcPts val="480"/>
              </a:spcBef>
              <a:spcAft>
                <a:spcPts val="0"/>
              </a:spcAft>
              <a:buSzPts val="1920"/>
              <a:buChar char="●"/>
            </a:pPr>
            <a:r>
              <a:rPr lang="en-US" sz="2400"/>
              <a:t>Na osnovu ovoga razlikujemo da li je modul importovan ili pokrenut kao glavni program. </a:t>
            </a:r>
            <a:endParaRPr/>
          </a:p>
          <a:p>
            <a:pPr marL="342900" lvl="0" indent="-342900" algn="l" rtl="0">
              <a:lnSpc>
                <a:spcPct val="100000"/>
              </a:lnSpc>
              <a:spcBef>
                <a:spcPts val="480"/>
              </a:spcBef>
              <a:spcAft>
                <a:spcPts val="0"/>
              </a:spcAft>
              <a:buSzPts val="1920"/>
              <a:buChar char="●"/>
            </a:pPr>
            <a:r>
              <a:rPr lang="en-US" sz="2400"/>
              <a:t>Ekvivalent </a:t>
            </a:r>
            <a:r>
              <a:rPr lang="en-US" sz="2400" i="1"/>
              <a:t>main() </a:t>
            </a:r>
            <a:r>
              <a:rPr lang="en-US" sz="2400"/>
              <a:t>funkcije u C-u:</a:t>
            </a:r>
            <a:endParaRPr/>
          </a:p>
        </p:txBody>
      </p:sp>
      <p:sp>
        <p:nvSpPr>
          <p:cNvPr id="735" name="Google Shape;735;p107"/>
          <p:cNvSpPr txBox="1"/>
          <p:nvPr/>
        </p:nvSpPr>
        <p:spPr>
          <a:xfrm>
            <a:off x="899592" y="4221088"/>
            <a:ext cx="7416824" cy="107721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test():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"Ovo je test!"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if __name__ == '__main__':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test()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10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41" name="Google Shape;741;p108"/>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Putanje i nalaženje modula</a:t>
            </a:r>
            <a:endParaRPr b="1"/>
          </a:p>
          <a:p>
            <a:pPr marL="342900" lvl="0" indent="-342900" algn="l" rtl="0">
              <a:lnSpc>
                <a:spcPct val="100000"/>
              </a:lnSpc>
              <a:spcBef>
                <a:spcPts val="480"/>
              </a:spcBef>
              <a:spcAft>
                <a:spcPts val="0"/>
              </a:spcAft>
              <a:buSzPts val="1920"/>
              <a:buChar char="●"/>
            </a:pPr>
            <a:r>
              <a:rPr lang="en-US" sz="2400"/>
              <a:t>Pri importovanju se vrši pretraga za traženim modulom. </a:t>
            </a:r>
            <a:endParaRPr/>
          </a:p>
          <a:p>
            <a:pPr marL="342900" lvl="0" indent="-342900" algn="l" rtl="0">
              <a:lnSpc>
                <a:spcPct val="100000"/>
              </a:lnSpc>
              <a:spcBef>
                <a:spcPts val="480"/>
              </a:spcBef>
              <a:spcAft>
                <a:spcPts val="0"/>
              </a:spcAft>
              <a:buSzPts val="1920"/>
              <a:buChar char="●"/>
            </a:pPr>
            <a:r>
              <a:rPr lang="en-US" sz="2400"/>
              <a:t>Lista direktorijuma u kojima se vrši pretraga se nalazi u sys.path.</a:t>
            </a:r>
            <a:endParaRPr/>
          </a:p>
          <a:p>
            <a:pPr marL="342900" lvl="0" indent="-342900" algn="l" rtl="0">
              <a:lnSpc>
                <a:spcPct val="100000"/>
              </a:lnSpc>
              <a:spcBef>
                <a:spcPts val="480"/>
              </a:spcBef>
              <a:spcAft>
                <a:spcPts val="0"/>
              </a:spcAft>
              <a:buSzPts val="1920"/>
              <a:buChar char="●"/>
            </a:pPr>
            <a:r>
              <a:rPr lang="en-US" sz="2400"/>
              <a:t>Prvi direktorijum koji se pretražuje je trenutni , CWD. </a:t>
            </a:r>
            <a:endParaRPr/>
          </a:p>
          <a:p>
            <a:pPr marL="342900" lvl="0" indent="-342900" algn="l" rtl="0">
              <a:lnSpc>
                <a:spcPct val="100000"/>
              </a:lnSpc>
              <a:spcBef>
                <a:spcPts val="480"/>
              </a:spcBef>
              <a:spcAft>
                <a:spcPts val="0"/>
              </a:spcAft>
              <a:buSzPts val="1920"/>
              <a:buChar char="●"/>
            </a:pPr>
            <a:r>
              <a:rPr lang="en-US" sz="2400"/>
              <a:t>Kako je sys.path obična lista, može se dodati putanja za pretragu.</a:t>
            </a:r>
            <a:endParaRPr/>
          </a:p>
          <a:p>
            <a:pPr marL="342900" lvl="0" indent="-342900" algn="l" rtl="0">
              <a:lnSpc>
                <a:spcPct val="100000"/>
              </a:lnSpc>
              <a:spcBef>
                <a:spcPts val="480"/>
              </a:spcBef>
              <a:spcAft>
                <a:spcPts val="0"/>
              </a:spcAft>
              <a:buSzPts val="1920"/>
              <a:buChar char="●"/>
            </a:pPr>
            <a:r>
              <a:rPr lang="en-US" sz="2400"/>
              <a:t>Postoji podrška za arhive.</a:t>
            </a:r>
            <a:endParaRPr sz="2400"/>
          </a:p>
        </p:txBody>
      </p:sp>
      <p:sp>
        <p:nvSpPr>
          <p:cNvPr id="742" name="Google Shape;742;p108"/>
          <p:cNvSpPr txBox="1"/>
          <p:nvPr/>
        </p:nvSpPr>
        <p:spPr>
          <a:xfrm>
            <a:off x="899592" y="4941168"/>
            <a:ext cx="741682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import sys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print sys.path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sys.path.append("neka_putanja")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sys.path.append("zipovani_moduli.zip") sys.path.append("zipovani_moduli.zip/lib/")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0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48" name="Google Shape;748;p109"/>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Paketi</a:t>
            </a:r>
            <a:endParaRPr b="1"/>
          </a:p>
          <a:p>
            <a:pPr marL="342900" lvl="0" indent="-342900" algn="l" rtl="0">
              <a:lnSpc>
                <a:spcPct val="100000"/>
              </a:lnSpc>
              <a:spcBef>
                <a:spcPts val="480"/>
              </a:spcBef>
              <a:spcAft>
                <a:spcPts val="0"/>
              </a:spcAft>
              <a:buSzPts val="1920"/>
              <a:buChar char="●"/>
            </a:pPr>
            <a:r>
              <a:rPr lang="en-US" sz="2400"/>
              <a:t>Nekad je zgodno module organizovati u pakete, čime formiramo biblioteke. </a:t>
            </a:r>
            <a:endParaRPr/>
          </a:p>
          <a:p>
            <a:pPr marL="342900" lvl="0" indent="-342900" algn="l" rtl="0">
              <a:lnSpc>
                <a:spcPct val="100000"/>
              </a:lnSpc>
              <a:spcBef>
                <a:spcPts val="480"/>
              </a:spcBef>
              <a:spcAft>
                <a:spcPts val="0"/>
              </a:spcAft>
              <a:buSzPts val="1920"/>
              <a:buChar char="●"/>
            </a:pPr>
            <a:r>
              <a:rPr lang="en-US" sz="2400"/>
              <a:t>Tematski slični moduli se grupišu u pakete čime se smanjuje problem s namespace-ovima.</a:t>
            </a:r>
            <a:endParaRPr/>
          </a:p>
          <a:p>
            <a:pPr marL="342900" lvl="0" indent="-342900" algn="l" rtl="0">
              <a:lnSpc>
                <a:spcPct val="100000"/>
              </a:lnSpc>
              <a:spcBef>
                <a:spcPts val="480"/>
              </a:spcBef>
              <a:spcAft>
                <a:spcPts val="0"/>
              </a:spcAft>
              <a:buSzPts val="1920"/>
              <a:buChar char="●"/>
            </a:pPr>
            <a:r>
              <a:rPr lang="en-US" sz="2400"/>
              <a:t>Paket je u Pythonu predstavljen direktorijumom. </a:t>
            </a: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1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54" name="Google Shape;754;p110"/>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Paketi</a:t>
            </a:r>
            <a:endParaRPr b="1"/>
          </a:p>
          <a:p>
            <a:pPr marL="342900" lvl="0" indent="-342900" algn="l" rtl="0">
              <a:lnSpc>
                <a:spcPct val="100000"/>
              </a:lnSpc>
              <a:spcBef>
                <a:spcPts val="480"/>
              </a:spcBef>
              <a:spcAft>
                <a:spcPts val="0"/>
              </a:spcAft>
              <a:buSzPts val="1920"/>
              <a:buChar char="●"/>
            </a:pPr>
            <a:r>
              <a:rPr lang="en-US" sz="2400"/>
              <a:t>Svaki paket sadrži </a:t>
            </a:r>
            <a:r>
              <a:rPr lang="en-US" sz="2400" i="1"/>
              <a:t>__init__.py </a:t>
            </a:r>
            <a:r>
              <a:rPr lang="en-US" sz="2400"/>
              <a:t>fajl, module i/ili podpakete.</a:t>
            </a:r>
            <a:endParaRPr/>
          </a:p>
          <a:p>
            <a:pPr marL="342900" lvl="0" indent="-342900" algn="l" rtl="0">
              <a:lnSpc>
                <a:spcPct val="100000"/>
              </a:lnSpc>
              <a:spcBef>
                <a:spcPts val="480"/>
              </a:spcBef>
              <a:spcAft>
                <a:spcPts val="0"/>
              </a:spcAft>
              <a:buSzPts val="1920"/>
              <a:buChar char="●"/>
            </a:pPr>
            <a:r>
              <a:rPr lang="en-US" sz="2400" i="1"/>
              <a:t>__init__.py </a:t>
            </a:r>
            <a:r>
              <a:rPr lang="en-US" sz="2400"/>
              <a:t>može da sadrži kod za inicijalizaciju paketa, a može i da bude prazan.</a:t>
            </a:r>
            <a:endParaRPr/>
          </a:p>
          <a:p>
            <a:pPr marL="342900" lvl="0" indent="-342900" algn="l" rtl="0">
              <a:lnSpc>
                <a:spcPct val="100000"/>
              </a:lnSpc>
              <a:spcBef>
                <a:spcPts val="480"/>
              </a:spcBef>
              <a:spcAft>
                <a:spcPts val="0"/>
              </a:spcAft>
              <a:buSzPts val="1920"/>
              <a:buChar char="●"/>
            </a:pPr>
            <a:r>
              <a:rPr lang="en-US" sz="2400"/>
              <a:t>Biva pokrenut pri prvom importovanju modula iz paketa.</a:t>
            </a:r>
            <a:endParaRPr sz="2400"/>
          </a:p>
        </p:txBody>
      </p:sp>
      <p:sp>
        <p:nvSpPr>
          <p:cNvPr id="755" name="Google Shape;755;p110"/>
          <p:cNvSpPr txBox="1"/>
          <p:nvPr/>
        </p:nvSpPr>
        <p:spPr>
          <a:xfrm>
            <a:off x="899592" y="4149080"/>
            <a:ext cx="7416824" cy="107721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import Paket.PodPaket.modul1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k = Paket.PodPaket.modul1.Klasa()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import Paket.PodPaket.modul2 as modul2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k = modul2.Klasa()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111"/>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761" name="Google Shape;761;p111"/>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80"/>
              <a:buNone/>
            </a:pPr>
            <a:r>
              <a:rPr lang="en-US" sz="3600">
                <a:latin typeface="Arial"/>
                <a:ea typeface="Arial"/>
                <a:cs typeface="Arial"/>
                <a:sym typeface="Arial"/>
              </a:rPr>
              <a:t>IO</a:t>
            </a:r>
            <a:endParaRPr/>
          </a:p>
          <a:p>
            <a:pPr marL="0" lvl="0" indent="0" algn="ctr" rtl="0">
              <a:lnSpc>
                <a:spcPct val="100000"/>
              </a:lnSpc>
              <a:spcBef>
                <a:spcPts val="0"/>
              </a:spcBef>
              <a:spcAft>
                <a:spcPts val="0"/>
              </a:spcAft>
              <a:buSzPts val="2880"/>
              <a:buNone/>
            </a:pPr>
            <a:r>
              <a:rPr lang="en-US" sz="3600"/>
              <a:t>Argumenti, okruženje, fajlovi</a:t>
            </a:r>
            <a:endParaRPr sz="36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11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67" name="Google Shape;767;p112"/>
          <p:cNvSpPr txBox="1">
            <a:spLocks noGrp="1"/>
          </p:cNvSpPr>
          <p:nvPr>
            <p:ph type="body" idx="1"/>
          </p:nvPr>
        </p:nvSpPr>
        <p:spPr>
          <a:xfrm>
            <a:off x="1043608" y="1484784"/>
            <a:ext cx="6779096" cy="273630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a:t>Komandna linija</a:t>
            </a:r>
            <a:endParaRPr sz="2400" b="1"/>
          </a:p>
          <a:p>
            <a:pPr marL="342900" lvl="0" indent="-342900" algn="l" rtl="0">
              <a:lnSpc>
                <a:spcPct val="100000"/>
              </a:lnSpc>
              <a:spcBef>
                <a:spcPts val="480"/>
              </a:spcBef>
              <a:spcAft>
                <a:spcPts val="0"/>
              </a:spcAft>
              <a:buSzPts val="1920"/>
              <a:buChar char="●"/>
            </a:pPr>
            <a:r>
              <a:rPr lang="en-US" sz="2400"/>
              <a:t>Uobičajeno je da programi pri pokretanju primaju argumente sa komandne linije.</a:t>
            </a:r>
            <a:endParaRPr/>
          </a:p>
          <a:p>
            <a:pPr marL="342900" lvl="0" indent="-342900" algn="l" rtl="0">
              <a:lnSpc>
                <a:spcPct val="100000"/>
              </a:lnSpc>
              <a:spcBef>
                <a:spcPts val="480"/>
              </a:spcBef>
              <a:spcAft>
                <a:spcPts val="0"/>
              </a:spcAft>
              <a:buSzPts val="1920"/>
              <a:buChar char="●"/>
            </a:pPr>
            <a:r>
              <a:rPr lang="en-US" sz="2400"/>
              <a:t>Python interpreter argumente komandne linije smesta u </a:t>
            </a:r>
            <a:r>
              <a:rPr lang="en-US" sz="2400" i="1"/>
              <a:t>sys.args</a:t>
            </a:r>
            <a:r>
              <a:rPr lang="en-US" sz="2400"/>
              <a:t> listu.</a:t>
            </a:r>
            <a:endParaRPr/>
          </a:p>
          <a:p>
            <a:pPr marL="342900" lvl="0" indent="-342900" algn="l" rtl="0">
              <a:lnSpc>
                <a:spcPct val="100000"/>
              </a:lnSpc>
              <a:spcBef>
                <a:spcPts val="480"/>
              </a:spcBef>
              <a:spcAft>
                <a:spcPts val="0"/>
              </a:spcAft>
              <a:buSzPts val="1920"/>
              <a:buChar char="●"/>
            </a:pPr>
            <a:r>
              <a:rPr lang="en-US" sz="2400"/>
              <a:t>Argumentima pristupamo kao i bilo kojoj drugoj listi:</a:t>
            </a:r>
            <a:endParaRPr/>
          </a:p>
          <a:p>
            <a:pPr marL="342900" lvl="0" indent="-220980" algn="l" rtl="0">
              <a:lnSpc>
                <a:spcPct val="100000"/>
              </a:lnSpc>
              <a:spcBef>
                <a:spcPts val="480"/>
              </a:spcBef>
              <a:spcAft>
                <a:spcPts val="0"/>
              </a:spcAft>
              <a:buSzPts val="1920"/>
              <a:buNone/>
            </a:pPr>
            <a:endParaRPr sz="2400"/>
          </a:p>
          <a:p>
            <a:pPr marL="342900" lvl="0" indent="-342900" algn="ctr" rtl="0">
              <a:lnSpc>
                <a:spcPct val="100000"/>
              </a:lnSpc>
              <a:spcBef>
                <a:spcPts val="360"/>
              </a:spcBef>
              <a:spcAft>
                <a:spcPts val="0"/>
              </a:spcAft>
              <a:buSzPts val="1440"/>
              <a:buNone/>
            </a:pPr>
            <a:endParaRPr sz="1800">
              <a:latin typeface="Arial"/>
              <a:ea typeface="Arial"/>
              <a:cs typeface="Arial"/>
              <a:sym typeface="Arial"/>
            </a:endParaRPr>
          </a:p>
        </p:txBody>
      </p:sp>
      <p:sp>
        <p:nvSpPr>
          <p:cNvPr id="768" name="Google Shape;768;p112"/>
          <p:cNvSpPr txBox="1"/>
          <p:nvPr/>
        </p:nvSpPr>
        <p:spPr>
          <a:xfrm>
            <a:off x="1259632" y="4581128"/>
            <a:ext cx="6552728"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import sys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if len(sys.args) !=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print "Usage: %s &lt;n&gt;"%sys.args[0]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else: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print "%s"%hex(int(sys.args[1]))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02" name="Google Shape;202;p11"/>
          <p:cNvSpPr txBox="1">
            <a:spLocks noGrp="1"/>
          </p:cNvSpPr>
          <p:nvPr>
            <p:ph type="body" idx="1"/>
          </p:nvPr>
        </p:nvSpPr>
        <p:spPr>
          <a:xfrm>
            <a:off x="467544" y="836712"/>
            <a:ext cx="8229600" cy="532859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Struktura linije</a:t>
            </a:r>
            <a:endParaRPr b="1"/>
          </a:p>
          <a:p>
            <a:pPr marL="342900" lvl="0" indent="-342900" algn="l" rtl="0">
              <a:lnSpc>
                <a:spcPct val="100000"/>
              </a:lnSpc>
              <a:spcBef>
                <a:spcPts val="480"/>
              </a:spcBef>
              <a:spcAft>
                <a:spcPts val="0"/>
              </a:spcAft>
              <a:buSzPts val="1920"/>
              <a:buChar char="●"/>
            </a:pPr>
            <a:r>
              <a:rPr lang="en-US" sz="2400"/>
              <a:t>Komentari pocinju sa # </a:t>
            </a:r>
            <a:endParaRPr sz="1800"/>
          </a:p>
          <a:p>
            <a:pPr marL="342900" lvl="0" indent="-342900" algn="l" rtl="0">
              <a:lnSpc>
                <a:spcPct val="100000"/>
              </a:lnSpc>
              <a:spcBef>
                <a:spcPts val="360"/>
              </a:spcBef>
              <a:spcAft>
                <a:spcPts val="0"/>
              </a:spcAft>
              <a:buSzPts val="1440"/>
              <a:buNone/>
            </a:pPr>
            <a:endParaRPr sz="18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Blokovi koda se odvajaju indentacijom </a:t>
            </a:r>
            <a:endParaRPr/>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Indentacija je obavezna i mora biti konzistentna! </a:t>
            </a:r>
            <a:endParaRPr/>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251459" algn="l" rtl="0">
              <a:lnSpc>
                <a:spcPct val="100000"/>
              </a:lnSpc>
              <a:spcBef>
                <a:spcPts val="360"/>
              </a:spcBef>
              <a:spcAft>
                <a:spcPts val="0"/>
              </a:spcAft>
              <a:buSzPts val="1440"/>
              <a:buNone/>
            </a:pPr>
            <a:endParaRPr sz="1800"/>
          </a:p>
          <a:p>
            <a:pPr marL="342900" lvl="0" indent="-251459" algn="l" rtl="0">
              <a:lnSpc>
                <a:spcPct val="100000"/>
              </a:lnSpc>
              <a:spcBef>
                <a:spcPts val="360"/>
              </a:spcBef>
              <a:spcAft>
                <a:spcPts val="0"/>
              </a:spcAft>
              <a:buSzPts val="1440"/>
              <a:buNone/>
            </a:pPr>
            <a:endParaRPr sz="1800"/>
          </a:p>
          <a:p>
            <a:pPr marL="342900" lvl="0" indent="-251459" algn="l" rtl="0">
              <a:lnSpc>
                <a:spcPct val="100000"/>
              </a:lnSpc>
              <a:spcBef>
                <a:spcPts val="360"/>
              </a:spcBef>
              <a:spcAft>
                <a:spcPts val="0"/>
              </a:spcAft>
              <a:buSzPts val="1440"/>
              <a:buNone/>
            </a:pPr>
            <a:endParaRPr sz="1800"/>
          </a:p>
          <a:p>
            <a:pPr marL="342900" lvl="0" indent="-342900" algn="l" rtl="0">
              <a:lnSpc>
                <a:spcPct val="100000"/>
              </a:lnSpc>
              <a:spcBef>
                <a:spcPts val="480"/>
              </a:spcBef>
              <a:spcAft>
                <a:spcPts val="0"/>
              </a:spcAft>
              <a:buSzPts val="1920"/>
              <a:buChar char="●"/>
            </a:pPr>
            <a:r>
              <a:rPr lang="en-US" sz="2400"/>
              <a:t>Preporucuje se 4 space-a, ne tab</a:t>
            </a:r>
            <a:endParaRPr sz="2400"/>
          </a:p>
        </p:txBody>
      </p:sp>
      <p:sp>
        <p:nvSpPr>
          <p:cNvPr id="203" name="Google Shape;203;p11"/>
          <p:cNvSpPr txBox="1"/>
          <p:nvPr/>
        </p:nvSpPr>
        <p:spPr>
          <a:xfrm>
            <a:off x="899592" y="2996952"/>
            <a:ext cx="5760640"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if a ==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"Ovo je uvučen kod"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Arial"/>
              <a:ea typeface="Arial"/>
              <a:cs typeface="Arial"/>
              <a:sym typeface="Arial"/>
            </a:endParaRPr>
          </a:p>
        </p:txBody>
      </p:sp>
      <p:sp>
        <p:nvSpPr>
          <p:cNvPr id="204" name="Google Shape;204;p11"/>
          <p:cNvSpPr txBox="1"/>
          <p:nvPr/>
        </p:nvSpPr>
        <p:spPr>
          <a:xfrm>
            <a:off x="899592" y="1772817"/>
            <a:ext cx="5760640" cy="58477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Ovo je komentar</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Arial"/>
              <a:ea typeface="Arial"/>
              <a:cs typeface="Arial"/>
              <a:sym typeface="Arial"/>
            </a:endParaRPr>
          </a:p>
        </p:txBody>
      </p:sp>
      <p:sp>
        <p:nvSpPr>
          <p:cNvPr id="205" name="Google Shape;205;p11"/>
          <p:cNvSpPr txBox="1"/>
          <p:nvPr/>
        </p:nvSpPr>
        <p:spPr>
          <a:xfrm>
            <a:off x="899592" y="4293096"/>
            <a:ext cx="5832648" cy="1815882"/>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if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iskaz1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iskaz2 #konzistentna indentacija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statement3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statement4 #nekonzistentna indentacija (greska)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1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74" name="Google Shape;774;p113"/>
          <p:cNvSpPr txBox="1">
            <a:spLocks noGrp="1"/>
          </p:cNvSpPr>
          <p:nvPr>
            <p:ph type="body" idx="1"/>
          </p:nvPr>
        </p:nvSpPr>
        <p:spPr>
          <a:xfrm>
            <a:off x="1043608" y="1484784"/>
            <a:ext cx="6779096" cy="2736304"/>
          </a:xfrm>
          <a:prstGeom prst="rect">
            <a:avLst/>
          </a:prstGeom>
          <a:noFill/>
          <a:ln>
            <a:noFill/>
          </a:ln>
        </p:spPr>
        <p:txBody>
          <a:bodyPr spcFirstLastPara="1" wrap="square" lIns="91425" tIns="45700" rIns="91425" bIns="45700" anchor="t" anchorCtr="0">
            <a:noAutofit/>
          </a:bodyPr>
          <a:lstStyle/>
          <a:p>
            <a:pPr marL="342900" lvl="0" indent="-220980" algn="l" rtl="0">
              <a:lnSpc>
                <a:spcPct val="100000"/>
              </a:lnSpc>
              <a:spcBef>
                <a:spcPts val="0"/>
              </a:spcBef>
              <a:spcAft>
                <a:spcPts val="0"/>
              </a:spcAft>
              <a:buSzPts val="1920"/>
              <a:buNone/>
            </a:pPr>
            <a:endParaRPr sz="2400"/>
          </a:p>
          <a:p>
            <a:pPr marL="342900" lvl="0" indent="-342900" algn="ctr" rtl="0">
              <a:lnSpc>
                <a:spcPct val="100000"/>
              </a:lnSpc>
              <a:spcBef>
                <a:spcPts val="360"/>
              </a:spcBef>
              <a:spcAft>
                <a:spcPts val="0"/>
              </a:spcAft>
              <a:buSzPts val="1440"/>
              <a:buNone/>
            </a:pPr>
            <a:endParaRPr sz="1800">
              <a:latin typeface="Arial"/>
              <a:ea typeface="Arial"/>
              <a:cs typeface="Arial"/>
              <a:sym typeface="Arial"/>
            </a:endParaRPr>
          </a:p>
        </p:txBody>
      </p:sp>
      <p:sp>
        <p:nvSpPr>
          <p:cNvPr id="775" name="Google Shape;775;p113"/>
          <p:cNvSpPr txBox="1"/>
          <p:nvPr/>
        </p:nvSpPr>
        <p:spPr>
          <a:xfrm>
            <a:off x="467544" y="1412776"/>
            <a:ext cx="8136904" cy="452431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import sys from optparse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import OptionParser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#debug poruke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def debug(msg,verbose):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if verbose: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print msg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#dodavanje opcija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parser = OptionParser()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parser.add_option("-i", "--input",action="store",dest="input_file",help="Ulazni fajl") parser.add_option("-o", "--output",action="store",dest="output_file",help="Izlazni fajl") parser.add_option("-v", "--verbose", action="store_true",dest="debug",help="Verbosity") parser.set_defaults(debug=False)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#parsiranje opcija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opts,args = parser.parse_args()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#ako opcije nisu zadane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if opts.input_file == None or opts.output_file == None: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parser.print_help()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sys.exit(0)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1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81" name="Google Shape;781;p114"/>
          <p:cNvSpPr txBox="1">
            <a:spLocks noGrp="1"/>
          </p:cNvSpPr>
          <p:nvPr>
            <p:ph type="body" idx="1"/>
          </p:nvPr>
        </p:nvSpPr>
        <p:spPr>
          <a:xfrm>
            <a:off x="1043608" y="1484784"/>
            <a:ext cx="6779096" cy="2736304"/>
          </a:xfrm>
          <a:prstGeom prst="rect">
            <a:avLst/>
          </a:prstGeom>
          <a:noFill/>
          <a:ln>
            <a:noFill/>
          </a:ln>
        </p:spPr>
        <p:txBody>
          <a:bodyPr spcFirstLastPara="1" wrap="square" lIns="91425" tIns="45700" rIns="91425" bIns="45700" anchor="t" anchorCtr="0">
            <a:noAutofit/>
          </a:bodyPr>
          <a:lstStyle/>
          <a:p>
            <a:pPr marL="342900" lvl="0" indent="-220980" algn="l" rtl="0">
              <a:lnSpc>
                <a:spcPct val="100000"/>
              </a:lnSpc>
              <a:spcBef>
                <a:spcPts val="0"/>
              </a:spcBef>
              <a:spcAft>
                <a:spcPts val="0"/>
              </a:spcAft>
              <a:buSzPts val="1920"/>
              <a:buNone/>
            </a:pPr>
            <a:endParaRPr sz="2400"/>
          </a:p>
          <a:p>
            <a:pPr marL="342900" lvl="0" indent="-342900" algn="ctr" rtl="0">
              <a:lnSpc>
                <a:spcPct val="100000"/>
              </a:lnSpc>
              <a:spcBef>
                <a:spcPts val="360"/>
              </a:spcBef>
              <a:spcAft>
                <a:spcPts val="0"/>
              </a:spcAft>
              <a:buSzPts val="1440"/>
              <a:buNone/>
            </a:pPr>
            <a:endParaRPr sz="1800">
              <a:latin typeface="Arial"/>
              <a:ea typeface="Arial"/>
              <a:cs typeface="Arial"/>
              <a:sym typeface="Arial"/>
            </a:endParaRPr>
          </a:p>
        </p:txBody>
      </p:sp>
      <p:sp>
        <p:nvSpPr>
          <p:cNvPr id="782" name="Google Shape;782;p114"/>
          <p:cNvSpPr txBox="1"/>
          <p:nvPr/>
        </p:nvSpPr>
        <p:spPr>
          <a:xfrm>
            <a:off x="467544" y="1412776"/>
            <a:ext cx="8136904" cy="280076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#sam program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f1 = open(opts.input_file,"rb")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debug("Reading file...",opts.debug)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d1 = f1.read()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f1.close()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debug("Inverting data...",opts.debug)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d2 = d1[::-1]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debug("Writing file...",opts.debug)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with open(opts.output_file,"wb") as f2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f2.write(d2)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debug("Wrote file",opts.debug)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1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88" name="Google Shape;788;p115"/>
          <p:cNvSpPr txBox="1">
            <a:spLocks noGrp="1"/>
          </p:cNvSpPr>
          <p:nvPr>
            <p:ph type="body" idx="1"/>
          </p:nvPr>
        </p:nvSpPr>
        <p:spPr>
          <a:xfrm>
            <a:off x="1043608" y="1124744"/>
            <a:ext cx="6779096" cy="273630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a:t>Promenljive okruženja</a:t>
            </a:r>
            <a:endParaRPr sz="2400" b="1"/>
          </a:p>
          <a:p>
            <a:pPr marL="342900" lvl="0" indent="-342900" algn="l" rtl="0">
              <a:lnSpc>
                <a:spcPct val="100000"/>
              </a:lnSpc>
              <a:spcBef>
                <a:spcPts val="480"/>
              </a:spcBef>
              <a:spcAft>
                <a:spcPts val="0"/>
              </a:spcAft>
              <a:buSzPts val="1920"/>
              <a:buChar char="●"/>
            </a:pPr>
            <a:r>
              <a:rPr lang="en-US" sz="2400"/>
              <a:t>Često je neophodno pročitati promenljive okruženja kao što su PATH, USER ili neke specifičnije.</a:t>
            </a:r>
            <a:endParaRPr/>
          </a:p>
          <a:p>
            <a:pPr marL="342900" lvl="0" indent="-342900" algn="l" rtl="0">
              <a:lnSpc>
                <a:spcPct val="100000"/>
              </a:lnSpc>
              <a:spcBef>
                <a:spcPts val="480"/>
              </a:spcBef>
              <a:spcAft>
                <a:spcPts val="0"/>
              </a:spcAft>
              <a:buSzPts val="1920"/>
              <a:buChar char="●"/>
            </a:pPr>
            <a:r>
              <a:rPr lang="en-US" sz="2400"/>
              <a:t>U modulu </a:t>
            </a:r>
            <a:r>
              <a:rPr lang="en-US" sz="2400" i="1"/>
              <a:t>os</a:t>
            </a:r>
            <a:r>
              <a:rPr lang="en-US" sz="2400"/>
              <a:t> rečnik </a:t>
            </a:r>
            <a:r>
              <a:rPr lang="en-US" sz="2400" i="1"/>
              <a:t>environ</a:t>
            </a:r>
            <a:r>
              <a:rPr lang="en-US" sz="2400"/>
              <a:t> sadrži promenljive okruženja.</a:t>
            </a:r>
            <a:endParaRPr/>
          </a:p>
          <a:p>
            <a:pPr marL="342900" lvl="0" indent="-220980" algn="l" rtl="0">
              <a:lnSpc>
                <a:spcPct val="100000"/>
              </a:lnSpc>
              <a:spcBef>
                <a:spcPts val="480"/>
              </a:spcBef>
              <a:spcAft>
                <a:spcPts val="0"/>
              </a:spcAft>
              <a:buSzPts val="1920"/>
              <a:buNone/>
            </a:pPr>
            <a:endParaRPr sz="2400"/>
          </a:p>
          <a:p>
            <a:pPr marL="342900" lvl="0" indent="-22098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Char char="●"/>
            </a:pPr>
            <a:r>
              <a:rPr lang="en-US" sz="2400"/>
              <a:t>Pošto je u pitanju rečnik, nove promenljive dodajemo lako:</a:t>
            </a:r>
            <a:endParaRPr/>
          </a:p>
          <a:p>
            <a:pPr marL="342900" lvl="0" indent="-220980" algn="l" rtl="0">
              <a:lnSpc>
                <a:spcPct val="100000"/>
              </a:lnSpc>
              <a:spcBef>
                <a:spcPts val="480"/>
              </a:spcBef>
              <a:spcAft>
                <a:spcPts val="0"/>
              </a:spcAft>
              <a:buSzPts val="1920"/>
              <a:buNone/>
            </a:pPr>
            <a:endParaRPr sz="2400"/>
          </a:p>
          <a:p>
            <a:pPr marL="342900" lvl="0" indent="-342900" algn="ctr" rtl="0">
              <a:lnSpc>
                <a:spcPct val="100000"/>
              </a:lnSpc>
              <a:spcBef>
                <a:spcPts val="360"/>
              </a:spcBef>
              <a:spcAft>
                <a:spcPts val="0"/>
              </a:spcAft>
              <a:buSzPts val="1440"/>
              <a:buNone/>
            </a:pPr>
            <a:endParaRPr sz="1800">
              <a:latin typeface="Arial"/>
              <a:ea typeface="Arial"/>
              <a:cs typeface="Arial"/>
              <a:sym typeface="Arial"/>
            </a:endParaRPr>
          </a:p>
        </p:txBody>
      </p:sp>
      <p:sp>
        <p:nvSpPr>
          <p:cNvPr id="789" name="Google Shape;789;p115"/>
          <p:cNvSpPr txBox="1"/>
          <p:nvPr/>
        </p:nvSpPr>
        <p:spPr>
          <a:xfrm>
            <a:off x="1259632" y="3645024"/>
            <a:ext cx="6552728"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import 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print os.environ["PATH"]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print os.environ["USER"]</a:t>
            </a:r>
            <a:endParaRPr sz="1600" b="0" i="0" u="none" strike="noStrike" cap="none">
              <a:solidFill>
                <a:schemeClr val="lt1"/>
              </a:solidFill>
              <a:latin typeface="Arial"/>
              <a:ea typeface="Arial"/>
              <a:cs typeface="Arial"/>
              <a:sym typeface="Arial"/>
            </a:endParaRPr>
          </a:p>
        </p:txBody>
      </p:sp>
      <p:sp>
        <p:nvSpPr>
          <p:cNvPr id="790" name="Google Shape;790;p115"/>
          <p:cNvSpPr txBox="1"/>
          <p:nvPr/>
        </p:nvSpPr>
        <p:spPr>
          <a:xfrm>
            <a:off x="1259632" y="5262299"/>
            <a:ext cx="6552728"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import 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print os.environ["PATH"]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os.environ["NOVA_PROMENLJIVA"] = "NOVA_PROM_OKRUZENJA"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1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796" name="Google Shape;796;p116"/>
          <p:cNvSpPr txBox="1">
            <a:spLocks noGrp="1"/>
          </p:cNvSpPr>
          <p:nvPr>
            <p:ph type="body" idx="1"/>
          </p:nvPr>
        </p:nvSpPr>
        <p:spPr>
          <a:xfrm>
            <a:off x="1043608" y="980728"/>
            <a:ext cx="6779096" cy="288032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a:t>Rukovanje fajlovima</a:t>
            </a:r>
            <a:endParaRPr sz="2400" b="1"/>
          </a:p>
          <a:p>
            <a:pPr marL="342900" lvl="0" indent="-342900" algn="l" rtl="0">
              <a:lnSpc>
                <a:spcPct val="100000"/>
              </a:lnSpc>
              <a:spcBef>
                <a:spcPts val="480"/>
              </a:spcBef>
              <a:spcAft>
                <a:spcPts val="0"/>
              </a:spcAft>
              <a:buSzPts val="1920"/>
              <a:buChar char="●"/>
            </a:pPr>
            <a:r>
              <a:rPr lang="en-US" sz="2400"/>
              <a:t>Fajlovima se rukuje ugradjenom funkcijom </a:t>
            </a:r>
            <a:r>
              <a:rPr lang="en-US" sz="2400" i="1"/>
              <a:t>open(filename,options)</a:t>
            </a:r>
            <a:endParaRPr/>
          </a:p>
          <a:p>
            <a:pPr marL="342900" lvl="0" indent="-342900" algn="l" rtl="0">
              <a:lnSpc>
                <a:spcPct val="100000"/>
              </a:lnSpc>
              <a:spcBef>
                <a:spcPts val="480"/>
              </a:spcBef>
              <a:spcAft>
                <a:spcPts val="0"/>
              </a:spcAft>
              <a:buSzPts val="1920"/>
              <a:buChar char="●"/>
            </a:pPr>
            <a:r>
              <a:rPr lang="en-US" sz="2400"/>
              <a:t>U opcijama specificiramo koji način pristupa želimo:</a:t>
            </a:r>
            <a:endParaRPr/>
          </a:p>
          <a:p>
            <a:pPr marL="342900" lvl="0" indent="-342900" algn="l" rtl="0">
              <a:lnSpc>
                <a:spcPct val="100000"/>
              </a:lnSpc>
              <a:spcBef>
                <a:spcPts val="480"/>
              </a:spcBef>
              <a:spcAft>
                <a:spcPts val="0"/>
              </a:spcAft>
              <a:buSzPts val="1920"/>
              <a:buNone/>
            </a:pPr>
            <a:r>
              <a:rPr lang="en-US" sz="2400"/>
              <a:t>Oznaka 	Značenje </a:t>
            </a:r>
            <a:endParaRPr/>
          </a:p>
          <a:p>
            <a:pPr marL="342900" lvl="0" indent="-342900" algn="l" rtl="0">
              <a:lnSpc>
                <a:spcPct val="100000"/>
              </a:lnSpc>
              <a:spcBef>
                <a:spcPts val="440"/>
              </a:spcBef>
              <a:spcAft>
                <a:spcPts val="0"/>
              </a:spcAft>
              <a:buSzPts val="1760"/>
              <a:buNone/>
            </a:pPr>
            <a:r>
              <a:rPr lang="en-US" sz="2200" i="1"/>
              <a:t>r 	</a:t>
            </a:r>
            <a:r>
              <a:rPr lang="en-US" sz="2200"/>
              <a:t>		read </a:t>
            </a:r>
            <a:endParaRPr/>
          </a:p>
          <a:p>
            <a:pPr marL="342900" lvl="0" indent="-342900" algn="l" rtl="0">
              <a:lnSpc>
                <a:spcPct val="100000"/>
              </a:lnSpc>
              <a:spcBef>
                <a:spcPts val="440"/>
              </a:spcBef>
              <a:spcAft>
                <a:spcPts val="0"/>
              </a:spcAft>
              <a:buSzPts val="1760"/>
              <a:buNone/>
            </a:pPr>
            <a:r>
              <a:rPr lang="en-US" sz="2200" i="1"/>
              <a:t>w 	</a:t>
            </a:r>
            <a:r>
              <a:rPr lang="en-US" sz="2200"/>
              <a:t>		write </a:t>
            </a:r>
            <a:endParaRPr/>
          </a:p>
          <a:p>
            <a:pPr marL="342900" lvl="0" indent="-342900" algn="l" rtl="0">
              <a:lnSpc>
                <a:spcPct val="100000"/>
              </a:lnSpc>
              <a:spcBef>
                <a:spcPts val="440"/>
              </a:spcBef>
              <a:spcAft>
                <a:spcPts val="0"/>
              </a:spcAft>
              <a:buSzPts val="1760"/>
              <a:buNone/>
            </a:pPr>
            <a:r>
              <a:rPr lang="en-US" sz="2200" i="1"/>
              <a:t>a </a:t>
            </a:r>
            <a:r>
              <a:rPr lang="en-US" sz="2200"/>
              <a:t>			append </a:t>
            </a:r>
            <a:endParaRPr/>
          </a:p>
          <a:p>
            <a:pPr marL="342900" lvl="0" indent="-342900" algn="l" rtl="0">
              <a:lnSpc>
                <a:spcPct val="100000"/>
              </a:lnSpc>
              <a:spcBef>
                <a:spcPts val="440"/>
              </a:spcBef>
              <a:spcAft>
                <a:spcPts val="0"/>
              </a:spcAft>
              <a:buSzPts val="1760"/>
              <a:buNone/>
            </a:pPr>
            <a:r>
              <a:rPr lang="en-US" sz="2200" i="1"/>
              <a:t>b</a:t>
            </a:r>
            <a:r>
              <a:rPr lang="en-US" sz="2200"/>
              <a:t> 			binary file - modifikator </a:t>
            </a:r>
            <a:endParaRPr/>
          </a:p>
          <a:p>
            <a:pPr marL="342900" lvl="0" indent="-342900" algn="l" rtl="0">
              <a:lnSpc>
                <a:spcPct val="100000"/>
              </a:lnSpc>
              <a:spcBef>
                <a:spcPts val="440"/>
              </a:spcBef>
              <a:spcAft>
                <a:spcPts val="0"/>
              </a:spcAft>
              <a:buSzPts val="1760"/>
              <a:buNone/>
            </a:pPr>
            <a:r>
              <a:rPr lang="en-US" sz="2200" i="1"/>
              <a:t>+ </a:t>
            </a:r>
            <a:r>
              <a:rPr lang="en-US" sz="2200"/>
              <a:t>			update </a:t>
            </a:r>
            <a:endParaRPr/>
          </a:p>
          <a:p>
            <a:pPr marL="342900" lvl="0" indent="-342900" algn="l" rtl="0">
              <a:lnSpc>
                <a:spcPct val="100000"/>
              </a:lnSpc>
              <a:spcBef>
                <a:spcPts val="440"/>
              </a:spcBef>
              <a:spcAft>
                <a:spcPts val="0"/>
              </a:spcAft>
              <a:buSzPts val="1760"/>
              <a:buNone/>
            </a:pPr>
            <a:r>
              <a:rPr lang="en-US" sz="2200" i="1"/>
              <a:t>- </a:t>
            </a:r>
            <a:r>
              <a:rPr lang="en-US" sz="2200"/>
              <a:t>			modifikator </a:t>
            </a:r>
            <a:endParaRPr/>
          </a:p>
          <a:p>
            <a:pPr marL="342900" lvl="0" indent="-342900" algn="l" rtl="0">
              <a:lnSpc>
                <a:spcPct val="100000"/>
              </a:lnSpc>
              <a:spcBef>
                <a:spcPts val="440"/>
              </a:spcBef>
              <a:spcAft>
                <a:spcPts val="0"/>
              </a:spcAft>
              <a:buSzPts val="1760"/>
              <a:buNone/>
            </a:pPr>
            <a:r>
              <a:rPr lang="en-US" sz="2200" i="1"/>
              <a:t>U 	</a:t>
            </a:r>
            <a:r>
              <a:rPr lang="en-US" sz="2200"/>
              <a:t>		newline modifikator</a:t>
            </a:r>
            <a:endParaRPr sz="2200"/>
          </a:p>
          <a:p>
            <a:pPr marL="342900" lvl="0" indent="-342900" algn="ctr" rtl="0">
              <a:lnSpc>
                <a:spcPct val="100000"/>
              </a:lnSpc>
              <a:spcBef>
                <a:spcPts val="360"/>
              </a:spcBef>
              <a:spcAft>
                <a:spcPts val="0"/>
              </a:spcAft>
              <a:buSzPts val="1440"/>
              <a:buNone/>
            </a:pPr>
            <a:endParaRPr sz="1800">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1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802" name="Google Shape;802;p117"/>
          <p:cNvSpPr txBox="1">
            <a:spLocks noGrp="1"/>
          </p:cNvSpPr>
          <p:nvPr>
            <p:ph type="body" idx="1"/>
          </p:nvPr>
        </p:nvSpPr>
        <p:spPr>
          <a:xfrm>
            <a:off x="323528" y="980728"/>
            <a:ext cx="8568952" cy="288032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a:t>Pregled metoda fajl objekta</a:t>
            </a:r>
            <a:endParaRPr sz="2400" b="1"/>
          </a:p>
          <a:p>
            <a:pPr marL="342900" lvl="0" indent="-342900" algn="l" rtl="0">
              <a:lnSpc>
                <a:spcPct val="100000"/>
              </a:lnSpc>
              <a:spcBef>
                <a:spcPts val="400"/>
              </a:spcBef>
              <a:spcAft>
                <a:spcPts val="0"/>
              </a:spcAft>
              <a:buSzPts val="1600"/>
              <a:buNone/>
            </a:pPr>
            <a:r>
              <a:rPr lang="en-US" sz="2000" b="1" i="1"/>
              <a:t>Metoda 		Značenje </a:t>
            </a:r>
            <a:endParaRPr/>
          </a:p>
          <a:p>
            <a:pPr marL="342900" lvl="0" indent="-342900" algn="l" rtl="0">
              <a:lnSpc>
                <a:spcPct val="100000"/>
              </a:lnSpc>
              <a:spcBef>
                <a:spcPts val="400"/>
              </a:spcBef>
              <a:spcAft>
                <a:spcPts val="0"/>
              </a:spcAft>
              <a:buSzPts val="1600"/>
              <a:buNone/>
            </a:pPr>
            <a:r>
              <a:rPr lang="en-US" sz="2000" i="1"/>
              <a:t>file.read([n]) </a:t>
            </a:r>
            <a:r>
              <a:rPr lang="en-US" sz="2000"/>
              <a:t>		Čitanje n bajtova ili ceo fajl. </a:t>
            </a:r>
            <a:endParaRPr/>
          </a:p>
          <a:p>
            <a:pPr marL="342900" lvl="0" indent="-342900" algn="l" rtl="0">
              <a:lnSpc>
                <a:spcPct val="100000"/>
              </a:lnSpc>
              <a:spcBef>
                <a:spcPts val="400"/>
              </a:spcBef>
              <a:spcAft>
                <a:spcPts val="0"/>
              </a:spcAft>
              <a:buSzPts val="1600"/>
              <a:buNone/>
            </a:pPr>
            <a:r>
              <a:rPr lang="en-US" sz="2000" i="1"/>
              <a:t>file.readline([n]) </a:t>
            </a:r>
            <a:r>
              <a:rPr lang="en-US" sz="2000"/>
              <a:t>		Čita jednu liniju iz tekst fajla ili n bajtova linije </a:t>
            </a:r>
            <a:endParaRPr/>
          </a:p>
          <a:p>
            <a:pPr marL="342900" lvl="0" indent="-342900" algn="l" rtl="0">
              <a:lnSpc>
                <a:spcPct val="100000"/>
              </a:lnSpc>
              <a:spcBef>
                <a:spcPts val="400"/>
              </a:spcBef>
              <a:spcAft>
                <a:spcPts val="0"/>
              </a:spcAft>
              <a:buSzPts val="1600"/>
              <a:buNone/>
            </a:pPr>
            <a:r>
              <a:rPr lang="en-US" sz="2000" i="1"/>
              <a:t>file.readlines() </a:t>
            </a:r>
            <a:r>
              <a:rPr lang="en-US" sz="2000"/>
              <a:t>		Čita sve linije iz fajla u listu linija </a:t>
            </a:r>
            <a:endParaRPr/>
          </a:p>
          <a:p>
            <a:pPr marL="342900" lvl="0" indent="-342900" algn="l" rtl="0">
              <a:lnSpc>
                <a:spcPct val="100000"/>
              </a:lnSpc>
              <a:spcBef>
                <a:spcPts val="400"/>
              </a:spcBef>
              <a:spcAft>
                <a:spcPts val="0"/>
              </a:spcAft>
              <a:buSzPts val="1600"/>
              <a:buNone/>
            </a:pPr>
            <a:r>
              <a:rPr lang="en-US" sz="2000" i="1"/>
              <a:t>file.write(s)</a:t>
            </a:r>
            <a:r>
              <a:rPr lang="en-US" sz="2000"/>
              <a:t> 		Upisivanje sekvence u fajl </a:t>
            </a:r>
            <a:endParaRPr/>
          </a:p>
          <a:p>
            <a:pPr marL="342900" lvl="0" indent="-342900" algn="l" rtl="0">
              <a:lnSpc>
                <a:spcPct val="100000"/>
              </a:lnSpc>
              <a:spcBef>
                <a:spcPts val="400"/>
              </a:spcBef>
              <a:spcAft>
                <a:spcPts val="0"/>
              </a:spcAft>
              <a:buSzPts val="1600"/>
              <a:buNone/>
            </a:pPr>
            <a:r>
              <a:rPr lang="en-US" sz="2000" i="1"/>
              <a:t>f.writelines(l)</a:t>
            </a:r>
            <a:r>
              <a:rPr lang="en-US" sz="2000"/>
              <a:t> 		Upisivanje sekvence linija u </a:t>
            </a:r>
            <a:endParaRPr/>
          </a:p>
          <a:p>
            <a:pPr marL="342900" lvl="0" indent="-342900" algn="l" rtl="0">
              <a:lnSpc>
                <a:spcPct val="100000"/>
              </a:lnSpc>
              <a:spcBef>
                <a:spcPts val="400"/>
              </a:spcBef>
              <a:spcAft>
                <a:spcPts val="0"/>
              </a:spcAft>
              <a:buSzPts val="1600"/>
              <a:buNone/>
            </a:pPr>
            <a:r>
              <a:rPr lang="en-US" sz="2000" i="1"/>
              <a:t>fajl f.close() </a:t>
            </a:r>
            <a:r>
              <a:rPr lang="en-US" sz="2000"/>
              <a:t>		Zatvaranje fajla </a:t>
            </a:r>
            <a:endParaRPr/>
          </a:p>
          <a:p>
            <a:pPr marL="342900" lvl="0" indent="-342900" algn="l" rtl="0">
              <a:lnSpc>
                <a:spcPct val="100000"/>
              </a:lnSpc>
              <a:spcBef>
                <a:spcPts val="400"/>
              </a:spcBef>
              <a:spcAft>
                <a:spcPts val="0"/>
              </a:spcAft>
              <a:buSzPts val="1600"/>
              <a:buNone/>
            </a:pPr>
            <a:r>
              <a:rPr lang="en-US" sz="2000" i="1"/>
              <a:t>f.tell() 	</a:t>
            </a:r>
            <a:r>
              <a:rPr lang="en-US" sz="2000"/>
              <a:t>		Trenutna vrednost offseta unutar fajla</a:t>
            </a:r>
            <a:endParaRPr sz="2000"/>
          </a:p>
          <a:p>
            <a:pPr marL="342900" lvl="0" indent="-342900" algn="l" rtl="0">
              <a:lnSpc>
                <a:spcPct val="100000"/>
              </a:lnSpc>
              <a:spcBef>
                <a:spcPts val="400"/>
              </a:spcBef>
              <a:spcAft>
                <a:spcPts val="0"/>
              </a:spcAft>
              <a:buSzPts val="1600"/>
              <a:buNone/>
            </a:pPr>
            <a:r>
              <a:rPr lang="en-US" sz="2000" i="1"/>
              <a:t>f.seek(offset)</a:t>
            </a:r>
            <a:r>
              <a:rPr lang="en-US" sz="2000"/>
              <a:t> 		Pomeranje na ofset fajla </a:t>
            </a:r>
            <a:endParaRPr/>
          </a:p>
          <a:p>
            <a:pPr marL="342900" lvl="0" indent="-342900" algn="l" rtl="0">
              <a:lnSpc>
                <a:spcPct val="100000"/>
              </a:lnSpc>
              <a:spcBef>
                <a:spcPts val="400"/>
              </a:spcBef>
              <a:spcAft>
                <a:spcPts val="0"/>
              </a:spcAft>
              <a:buSzPts val="1600"/>
              <a:buNone/>
            </a:pPr>
            <a:r>
              <a:rPr lang="en-US" sz="2000" i="1"/>
              <a:t>f.flush() </a:t>
            </a:r>
            <a:r>
              <a:rPr lang="en-US" sz="2000"/>
              <a:t>		Pražnjenje bafera </a:t>
            </a:r>
            <a:endParaRPr/>
          </a:p>
          <a:p>
            <a:pPr marL="342900" lvl="0" indent="-342900" algn="l" rtl="0">
              <a:lnSpc>
                <a:spcPct val="100000"/>
              </a:lnSpc>
              <a:spcBef>
                <a:spcPts val="400"/>
              </a:spcBef>
              <a:spcAft>
                <a:spcPts val="0"/>
              </a:spcAft>
              <a:buSzPts val="1600"/>
              <a:buNone/>
            </a:pPr>
            <a:r>
              <a:rPr lang="en-US" sz="2000" i="1"/>
              <a:t>f.truncate(n) </a:t>
            </a:r>
            <a:r>
              <a:rPr lang="en-US" sz="2000"/>
              <a:t>		Skraćivanje fajla na max n bajtova </a:t>
            </a:r>
            <a:endParaRPr/>
          </a:p>
          <a:p>
            <a:pPr marL="342900" lvl="0" indent="-342900" algn="l" rtl="0">
              <a:lnSpc>
                <a:spcPct val="100000"/>
              </a:lnSpc>
              <a:spcBef>
                <a:spcPts val="400"/>
              </a:spcBef>
              <a:spcAft>
                <a:spcPts val="0"/>
              </a:spcAft>
              <a:buSzPts val="1600"/>
              <a:buNone/>
            </a:pPr>
            <a:r>
              <a:rPr lang="en-US" sz="2000" i="1"/>
              <a:t>f.fileno() </a:t>
            </a:r>
            <a:r>
              <a:rPr lang="en-US" sz="2000"/>
              <a:t>		Broj fajl deskriptora </a:t>
            </a:r>
            <a:endParaRPr/>
          </a:p>
          <a:p>
            <a:pPr marL="342900" lvl="0" indent="-342900" algn="l" rtl="0">
              <a:lnSpc>
                <a:spcPct val="100000"/>
              </a:lnSpc>
              <a:spcBef>
                <a:spcPts val="400"/>
              </a:spcBef>
              <a:spcAft>
                <a:spcPts val="0"/>
              </a:spcAft>
              <a:buSzPts val="1600"/>
              <a:buNone/>
            </a:pPr>
            <a:r>
              <a:rPr lang="en-US" sz="2000" i="1"/>
              <a:t>f.next() </a:t>
            </a:r>
            <a:r>
              <a:rPr lang="en-US" sz="2000"/>
              <a:t>			Čita sledeću liniju, za iteracije</a:t>
            </a:r>
            <a:endParaRPr sz="2000">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06"/>
        <p:cNvGrpSpPr/>
        <p:nvPr/>
      </p:nvGrpSpPr>
      <p:grpSpPr>
        <a:xfrm>
          <a:off x="0" y="0"/>
          <a:ext cx="0" cy="0"/>
          <a:chOff x="0" y="0"/>
          <a:chExt cx="0" cy="0"/>
        </a:xfrm>
      </p:grpSpPr>
      <p:sp>
        <p:nvSpPr>
          <p:cNvPr id="807" name="Google Shape;807;p118"/>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808" name="Google Shape;808;p1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37160" lvl="0" indent="0" algn="l" rtl="0">
              <a:lnSpc>
                <a:spcPct val="100000"/>
              </a:lnSpc>
              <a:spcBef>
                <a:spcPts val="360"/>
              </a:spcBef>
              <a:spcAft>
                <a:spcPts val="0"/>
              </a:spcAft>
              <a:buSzPts val="1440"/>
              <a:buNone/>
            </a:pPr>
            <a:r>
              <a:rPr lang="en-US"/>
              <a:t>Kontekst menadžer za otvaranje fajlova</a:t>
            </a:r>
            <a:endParaRPr/>
          </a:p>
          <a:p>
            <a:pPr marL="137160" lvl="0" indent="0" algn="l" rtl="0">
              <a:lnSpc>
                <a:spcPct val="100000"/>
              </a:lnSpc>
              <a:spcBef>
                <a:spcPts val="360"/>
              </a:spcBef>
              <a:spcAft>
                <a:spcPts val="0"/>
              </a:spcAft>
              <a:buSzPts val="1440"/>
              <a:buNone/>
            </a:pPr>
            <a:endParaRPr/>
          </a:p>
          <a:p>
            <a:pPr marL="137160" lvl="0" indent="0" algn="l" rtl="0">
              <a:lnSpc>
                <a:spcPct val="100000"/>
              </a:lnSpc>
              <a:spcBef>
                <a:spcPts val="360"/>
              </a:spcBef>
              <a:spcAft>
                <a:spcPts val="0"/>
              </a:spcAft>
              <a:buSzPts val="1440"/>
              <a:buNone/>
            </a:pPr>
            <a:endParaRPr/>
          </a:p>
        </p:txBody>
      </p:sp>
      <p:sp>
        <p:nvSpPr>
          <p:cNvPr id="809" name="Google Shape;809;p118"/>
          <p:cNvSpPr/>
          <p:nvPr/>
        </p:nvSpPr>
        <p:spPr>
          <a:xfrm>
            <a:off x="1099226" y="3042725"/>
            <a:ext cx="4289897" cy="615553"/>
          </a:xfrm>
          <a:prstGeom prst="rect">
            <a:avLst/>
          </a:prstGeom>
          <a:noFill/>
          <a:ln w="9525" cap="flat" cmpd="sng">
            <a:solidFill>
              <a:schemeClr val="dk1"/>
            </a:solidFill>
            <a:prstDash val="solid"/>
            <a:miter lim="800000"/>
            <a:headEnd type="none" w="sm" len="sm"/>
            <a:tailEnd type="none" w="sm" len="sm"/>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onsolas"/>
                <a:ea typeface="Consolas"/>
                <a:cs typeface="Consolas"/>
                <a:sym typeface="Consolas"/>
              </a:rPr>
              <a:t>with </a:t>
            </a:r>
            <a:r>
              <a:rPr lang="en-US" sz="2000" b="0" i="0" u="none" strike="noStrike" cap="none">
                <a:solidFill>
                  <a:srgbClr val="FF1493"/>
                </a:solidFill>
                <a:latin typeface="Consolas"/>
                <a:ea typeface="Consolas"/>
                <a:cs typeface="Consolas"/>
                <a:sym typeface="Consolas"/>
              </a:rPr>
              <a:t>open</a:t>
            </a:r>
            <a:r>
              <a:rPr lang="en-US" sz="2000" b="0" i="0" u="none" strike="noStrike" cap="none">
                <a:solidFill>
                  <a:srgbClr val="000000"/>
                </a:solidFill>
                <a:latin typeface="Consolas"/>
                <a:ea typeface="Consolas"/>
                <a:cs typeface="Consolas"/>
                <a:sym typeface="Consolas"/>
              </a:rPr>
              <a:t>("fajl.txt") as f: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000"/>
              <a:buFont typeface="Arial"/>
              <a:buNone/>
            </a:pPr>
            <a:r>
              <a:rPr lang="en-US" sz="2000" b="0" i="0" u="none" strike="noStrike" cap="none">
                <a:solidFill>
                  <a:srgbClr val="273239"/>
                </a:solidFill>
                <a:latin typeface="Consolas"/>
                <a:ea typeface="Consolas"/>
                <a:cs typeface="Consolas"/>
                <a:sym typeface="Consolas"/>
              </a:rPr>
              <a:t>    </a:t>
            </a:r>
            <a:r>
              <a:rPr lang="en-US" sz="2000" b="0" i="0" u="none" strike="noStrike" cap="none">
                <a:solidFill>
                  <a:srgbClr val="000000"/>
                </a:solidFill>
                <a:latin typeface="Consolas"/>
                <a:ea typeface="Consolas"/>
                <a:cs typeface="Consolas"/>
                <a:sym typeface="Consolas"/>
              </a:rPr>
              <a:t>data </a:t>
            </a:r>
            <a:r>
              <a:rPr lang="en-US" sz="2000" b="1" i="0" u="none" strike="noStrike" cap="none">
                <a:solidFill>
                  <a:srgbClr val="006699"/>
                </a:solidFill>
                <a:latin typeface="Consolas"/>
                <a:ea typeface="Consolas"/>
                <a:cs typeface="Consolas"/>
                <a:sym typeface="Consolas"/>
              </a:rPr>
              <a:t>=</a:t>
            </a:r>
            <a:r>
              <a:rPr lang="en-US" sz="2000" b="0" i="0" u="none" strike="noStrike" cap="none">
                <a:solidFill>
                  <a:srgbClr val="273239"/>
                </a:solidFill>
                <a:latin typeface="Consolas"/>
                <a:ea typeface="Consolas"/>
                <a:cs typeface="Consolas"/>
                <a:sym typeface="Consolas"/>
              </a:rPr>
              <a:t> </a:t>
            </a:r>
            <a:r>
              <a:rPr lang="en-US" sz="2000" b="0" i="0" u="none" strike="noStrike" cap="none">
                <a:solidFill>
                  <a:srgbClr val="000000"/>
                </a:solidFill>
                <a:latin typeface="Consolas"/>
                <a:ea typeface="Consolas"/>
                <a:cs typeface="Consolas"/>
                <a:sym typeface="Consolas"/>
              </a:rPr>
              <a:t>f.read()</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19"/>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815" name="Google Shape;815;p119"/>
          <p:cNvSpPr txBox="1">
            <a:spLocks noGrp="1"/>
          </p:cNvSpPr>
          <p:nvPr>
            <p:ph type="body" idx="1"/>
          </p:nvPr>
        </p:nvSpPr>
        <p:spPr>
          <a:xfrm>
            <a:off x="457200" y="1600200"/>
            <a:ext cx="8506500" cy="4526100"/>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Char char="●"/>
            </a:pPr>
            <a:r>
              <a:rPr lang="en-US"/>
              <a:t>Izuzeci – exception </a:t>
            </a:r>
            <a:endParaRPr/>
          </a:p>
          <a:p>
            <a:pPr marL="457200" lvl="0" indent="-320040" algn="l" rtl="0">
              <a:lnSpc>
                <a:spcPct val="100000"/>
              </a:lnSpc>
              <a:spcBef>
                <a:spcPts val="360"/>
              </a:spcBef>
              <a:spcAft>
                <a:spcPts val="0"/>
              </a:spcAft>
              <a:buSzPts val="1440"/>
              <a:buChar char="●"/>
            </a:pPr>
            <a:r>
              <a:rPr lang="en-US"/>
              <a:t>Podizanje izuzetka:</a:t>
            </a:r>
            <a:endParaRPr/>
          </a:p>
          <a:p>
            <a:pPr marL="914400" lvl="1" indent="-320040" algn="l" rtl="0">
              <a:lnSpc>
                <a:spcPct val="100000"/>
              </a:lnSpc>
              <a:spcBef>
                <a:spcPts val="360"/>
              </a:spcBef>
              <a:spcAft>
                <a:spcPts val="0"/>
              </a:spcAft>
              <a:buSzPts val="1440"/>
              <a:buChar char="●"/>
            </a:pPr>
            <a:r>
              <a:rPr lang="en-US"/>
              <a:t>raise Exception()</a:t>
            </a:r>
            <a:endParaRPr/>
          </a:p>
          <a:p>
            <a:pPr marL="457200" lvl="0" indent="-320040" algn="l" rtl="0">
              <a:lnSpc>
                <a:spcPct val="100000"/>
              </a:lnSpc>
              <a:spcBef>
                <a:spcPts val="360"/>
              </a:spcBef>
              <a:spcAft>
                <a:spcPts val="0"/>
              </a:spcAft>
              <a:buSzPts val="1440"/>
              <a:buChar char="●"/>
            </a:pPr>
            <a:r>
              <a:rPr lang="en-US"/>
              <a:t>Reagovanje na izuzetak:</a:t>
            </a:r>
            <a:endParaRPr/>
          </a:p>
          <a:p>
            <a:pPr marL="457200" lvl="0" indent="-228600" algn="l" rtl="0">
              <a:lnSpc>
                <a:spcPct val="100000"/>
              </a:lnSpc>
              <a:spcBef>
                <a:spcPts val="360"/>
              </a:spcBef>
              <a:spcAft>
                <a:spcPts val="0"/>
              </a:spcAft>
              <a:buSzPts val="1440"/>
              <a:buNone/>
            </a:pPr>
            <a:endParaRPr/>
          </a:p>
        </p:txBody>
      </p:sp>
      <p:sp>
        <p:nvSpPr>
          <p:cNvPr id="816" name="Google Shape;816;p119"/>
          <p:cNvSpPr/>
          <p:nvPr/>
        </p:nvSpPr>
        <p:spPr>
          <a:xfrm>
            <a:off x="84150" y="3571625"/>
            <a:ext cx="9363600" cy="25545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33B3"/>
              </a:buClr>
              <a:buSzPts val="2000"/>
              <a:buFont typeface="Arial"/>
              <a:buNone/>
            </a:pPr>
            <a:r>
              <a:rPr lang="en-US" sz="2000" b="0" i="0" u="none" strike="noStrike" cap="none">
                <a:solidFill>
                  <a:srgbClr val="0033B3"/>
                </a:solidFill>
                <a:latin typeface="JetBrains Mono"/>
                <a:ea typeface="JetBrains Mono"/>
                <a:cs typeface="JetBrains Mono"/>
                <a:sym typeface="JetBrains Mono"/>
              </a:rPr>
              <a:t>try</a:t>
            </a:r>
            <a:r>
              <a:rPr lang="en-US" sz="2000" b="0" i="0" u="none" strike="noStrike" cap="none">
                <a:solidFill>
                  <a:srgbClr val="080808"/>
                </a:solidFill>
                <a:latin typeface="JetBrains Mono"/>
                <a:ea typeface="JetBrains Mono"/>
                <a:cs typeface="JetBrains Mono"/>
                <a:sym typeface="JetBrains Mono"/>
              </a:rPr>
              <a:t>:</a:t>
            </a:r>
            <a:br>
              <a:rPr lang="en-US" sz="2000" b="0" i="0" u="none" strike="noStrike" cap="none">
                <a:solidFill>
                  <a:srgbClr val="080808"/>
                </a:solidFill>
                <a:latin typeface="JetBrains Mono"/>
                <a:ea typeface="JetBrains Mono"/>
                <a:cs typeface="JetBrains Mono"/>
                <a:sym typeface="JetBrains Mono"/>
              </a:rPr>
            </a:br>
            <a:r>
              <a:rPr lang="en-US" sz="1700" b="0" i="0" u="none" strike="noStrike" cap="none">
                <a:solidFill>
                  <a:srgbClr val="080808"/>
                </a:solidFill>
                <a:latin typeface="JetBrains Mono"/>
                <a:ea typeface="JetBrains Mono"/>
                <a:cs typeface="JetBrains Mono"/>
                <a:sym typeface="JetBrains Mono"/>
              </a:rPr>
              <a:t>    kontaktiraj_neki_sistem()</a:t>
            </a:r>
            <a:br>
              <a:rPr lang="en-US" sz="1700" b="0" i="0" u="none" strike="noStrike" cap="none">
                <a:solidFill>
                  <a:srgbClr val="080808"/>
                </a:solidFill>
                <a:latin typeface="JetBrains Mono"/>
                <a:ea typeface="JetBrains Mono"/>
                <a:cs typeface="JetBrains Mono"/>
                <a:sym typeface="JetBrains Mono"/>
              </a:rPr>
            </a:br>
            <a:r>
              <a:rPr lang="en-US" sz="1700" b="0" i="0" u="none" strike="noStrike" cap="none">
                <a:solidFill>
                  <a:srgbClr val="0033B3"/>
                </a:solidFill>
                <a:latin typeface="JetBrains Mono"/>
                <a:ea typeface="JetBrains Mono"/>
                <a:cs typeface="JetBrains Mono"/>
                <a:sym typeface="JetBrains Mono"/>
              </a:rPr>
              <a:t>except</a:t>
            </a:r>
            <a:r>
              <a:rPr lang="en-US" sz="1700" b="0" i="0" u="none" strike="noStrike" cap="none">
                <a:solidFill>
                  <a:srgbClr val="080808"/>
                </a:solidFill>
                <a:latin typeface="JetBrains Mono"/>
                <a:ea typeface="JetBrains Mono"/>
                <a:cs typeface="JetBrains Mono"/>
                <a:sym typeface="JetBrains Mono"/>
              </a:rPr>
              <a:t>:</a:t>
            </a:r>
            <a:br>
              <a:rPr lang="en-US" sz="1700" b="0" i="0" u="none" strike="noStrike" cap="none">
                <a:solidFill>
                  <a:srgbClr val="080808"/>
                </a:solidFill>
                <a:latin typeface="JetBrains Mono"/>
                <a:ea typeface="JetBrains Mono"/>
                <a:cs typeface="JetBrains Mono"/>
                <a:sym typeface="JetBrains Mono"/>
              </a:rPr>
            </a:br>
            <a:r>
              <a:rPr lang="en-US" sz="1700" b="0" i="0" u="none" strike="noStrike" cap="none">
                <a:solidFill>
                  <a:srgbClr val="080808"/>
                </a:solidFill>
                <a:latin typeface="JetBrains Mono"/>
                <a:ea typeface="JetBrains Mono"/>
                <a:cs typeface="JetBrains Mono"/>
                <a:sym typeface="JetBrains Mono"/>
              </a:rPr>
              <a:t>    </a:t>
            </a:r>
            <a:r>
              <a:rPr lang="en-US" sz="1700" b="0" i="0" u="none" strike="noStrike" cap="none">
                <a:solidFill>
                  <a:srgbClr val="000080"/>
                </a:solidFill>
                <a:latin typeface="JetBrains Mono"/>
                <a:ea typeface="JetBrains Mono"/>
                <a:cs typeface="JetBrains Mono"/>
                <a:sym typeface="JetBrains Mono"/>
              </a:rPr>
              <a:t>print</a:t>
            </a:r>
            <a:r>
              <a:rPr lang="en-US" sz="1700" b="0" i="0" u="none" strike="noStrike" cap="none">
                <a:solidFill>
                  <a:srgbClr val="080808"/>
                </a:solidFill>
                <a:latin typeface="JetBrains Mono"/>
                <a:ea typeface="JetBrains Mono"/>
                <a:cs typeface="JetBrains Mono"/>
                <a:sym typeface="JetBrains Mono"/>
              </a:rPr>
              <a:t>(</a:t>
            </a:r>
            <a:r>
              <a:rPr lang="en-US" sz="1700" b="0" i="0" u="none" strike="noStrike" cap="none">
                <a:solidFill>
                  <a:srgbClr val="067D17"/>
                </a:solidFill>
                <a:latin typeface="JetBrains Mono"/>
                <a:ea typeface="JetBrains Mono"/>
                <a:cs typeface="JetBrains Mono"/>
                <a:sym typeface="JetBrains Mono"/>
              </a:rPr>
              <a:t>"neuspjesno kontaktiranje sistema"</a:t>
            </a:r>
            <a:r>
              <a:rPr lang="en-US" sz="1700" b="0" i="0" u="none" strike="noStrike" cap="none">
                <a:solidFill>
                  <a:srgbClr val="080808"/>
                </a:solidFill>
                <a:latin typeface="JetBrains Mono"/>
                <a:ea typeface="JetBrains Mono"/>
                <a:cs typeface="JetBrains Mono"/>
                <a:sym typeface="JetBrains Mono"/>
              </a:rPr>
              <a:t>)</a:t>
            </a:r>
            <a:br>
              <a:rPr lang="en-US" sz="1700" b="0" i="0" u="none" strike="noStrike" cap="none">
                <a:solidFill>
                  <a:srgbClr val="080808"/>
                </a:solidFill>
                <a:latin typeface="JetBrains Mono"/>
                <a:ea typeface="JetBrains Mono"/>
                <a:cs typeface="JetBrains Mono"/>
                <a:sym typeface="JetBrains Mono"/>
              </a:rPr>
            </a:br>
            <a:r>
              <a:rPr lang="en-US" sz="1700" b="0" i="0" u="none" strike="noStrike" cap="none">
                <a:solidFill>
                  <a:srgbClr val="0033B3"/>
                </a:solidFill>
                <a:latin typeface="JetBrains Mono"/>
                <a:ea typeface="JetBrains Mono"/>
                <a:cs typeface="JetBrains Mono"/>
                <a:sym typeface="JetBrains Mono"/>
              </a:rPr>
              <a:t>else</a:t>
            </a:r>
            <a:r>
              <a:rPr lang="en-US" sz="1700" b="0" i="0" u="none" strike="noStrike" cap="none">
                <a:solidFill>
                  <a:srgbClr val="080808"/>
                </a:solidFill>
                <a:latin typeface="JetBrains Mono"/>
                <a:ea typeface="JetBrains Mono"/>
                <a:cs typeface="JetBrains Mono"/>
                <a:sym typeface="JetBrains Mono"/>
              </a:rPr>
              <a:t>:</a:t>
            </a:r>
            <a:br>
              <a:rPr lang="en-US" sz="1700" b="0" i="0" u="none" strike="noStrike" cap="none">
                <a:solidFill>
                  <a:srgbClr val="080808"/>
                </a:solidFill>
                <a:latin typeface="JetBrains Mono"/>
                <a:ea typeface="JetBrains Mono"/>
                <a:cs typeface="JetBrains Mono"/>
                <a:sym typeface="JetBrains Mono"/>
              </a:rPr>
            </a:br>
            <a:r>
              <a:rPr lang="en-US" sz="1700" b="0" i="0" u="none" strike="noStrike" cap="none">
                <a:solidFill>
                  <a:srgbClr val="080808"/>
                </a:solidFill>
                <a:latin typeface="JetBrains Mono"/>
                <a:ea typeface="JetBrains Mono"/>
                <a:cs typeface="JetBrains Mono"/>
                <a:sym typeface="JetBrains Mono"/>
              </a:rPr>
              <a:t>    </a:t>
            </a:r>
            <a:r>
              <a:rPr lang="en-US" sz="1700" b="0" i="0" u="none" strike="noStrike" cap="none">
                <a:solidFill>
                  <a:srgbClr val="000080"/>
                </a:solidFill>
                <a:latin typeface="JetBrains Mono"/>
                <a:ea typeface="JetBrains Mono"/>
                <a:cs typeface="JetBrains Mono"/>
                <a:sym typeface="JetBrains Mono"/>
              </a:rPr>
              <a:t>print</a:t>
            </a:r>
            <a:r>
              <a:rPr lang="en-US" sz="1700" b="0" i="0" u="none" strike="noStrike" cap="none">
                <a:solidFill>
                  <a:srgbClr val="080808"/>
                </a:solidFill>
                <a:latin typeface="JetBrains Mono"/>
                <a:ea typeface="JetBrains Mono"/>
                <a:cs typeface="JetBrains Mono"/>
                <a:sym typeface="JetBrains Mono"/>
              </a:rPr>
              <a:t>(</a:t>
            </a:r>
            <a:r>
              <a:rPr lang="en-US" sz="1700" b="0" i="0" u="none" strike="noStrike" cap="none">
                <a:solidFill>
                  <a:srgbClr val="067D17"/>
                </a:solidFill>
                <a:latin typeface="JetBrains Mono"/>
                <a:ea typeface="JetBrains Mono"/>
                <a:cs typeface="JetBrains Mono"/>
                <a:sym typeface="JetBrains Mono"/>
              </a:rPr>
              <a:t>"uspio sam kontaktirati sistem, idem dalje"</a:t>
            </a:r>
            <a:r>
              <a:rPr lang="en-US" sz="1700" b="0" i="0" u="none" strike="noStrike" cap="none">
                <a:solidFill>
                  <a:srgbClr val="080808"/>
                </a:solidFill>
                <a:latin typeface="JetBrains Mono"/>
                <a:ea typeface="JetBrains Mono"/>
                <a:cs typeface="JetBrains Mono"/>
                <a:sym typeface="JetBrains Mono"/>
              </a:rPr>
              <a:t>)</a:t>
            </a:r>
            <a:br>
              <a:rPr lang="en-US" sz="1700" b="0" i="0" u="none" strike="noStrike" cap="none">
                <a:solidFill>
                  <a:srgbClr val="080808"/>
                </a:solidFill>
                <a:latin typeface="JetBrains Mono"/>
                <a:ea typeface="JetBrains Mono"/>
                <a:cs typeface="JetBrains Mono"/>
                <a:sym typeface="JetBrains Mono"/>
              </a:rPr>
            </a:br>
            <a:r>
              <a:rPr lang="en-US" sz="1700" b="0" i="0" u="none" strike="noStrike" cap="none">
                <a:solidFill>
                  <a:srgbClr val="0033B3"/>
                </a:solidFill>
                <a:latin typeface="JetBrains Mono"/>
                <a:ea typeface="JetBrains Mono"/>
                <a:cs typeface="JetBrains Mono"/>
                <a:sym typeface="JetBrains Mono"/>
              </a:rPr>
              <a:t>finally</a:t>
            </a:r>
            <a:r>
              <a:rPr lang="en-US" sz="1700" b="0" i="0" u="none" strike="noStrike" cap="none">
                <a:solidFill>
                  <a:srgbClr val="080808"/>
                </a:solidFill>
                <a:latin typeface="JetBrains Mono"/>
                <a:ea typeface="JetBrains Mono"/>
                <a:cs typeface="JetBrains Mono"/>
                <a:sym typeface="JetBrains Mono"/>
              </a:rPr>
              <a:t>:</a:t>
            </a:r>
            <a:br>
              <a:rPr lang="en-US" sz="1700" b="0" i="0" u="none" strike="noStrike" cap="none">
                <a:solidFill>
                  <a:srgbClr val="080808"/>
                </a:solidFill>
                <a:latin typeface="JetBrains Mono"/>
                <a:ea typeface="JetBrains Mono"/>
                <a:cs typeface="JetBrains Mono"/>
                <a:sym typeface="JetBrains Mono"/>
              </a:rPr>
            </a:br>
            <a:r>
              <a:rPr lang="en-US" sz="1700" b="0" i="0" u="none" strike="noStrike" cap="none">
                <a:solidFill>
                  <a:srgbClr val="080808"/>
                </a:solidFill>
                <a:latin typeface="JetBrains Mono"/>
                <a:ea typeface="JetBrains Mono"/>
                <a:cs typeface="JetBrains Mono"/>
                <a:sym typeface="JetBrains Mono"/>
              </a:rPr>
              <a:t>    </a:t>
            </a:r>
            <a:r>
              <a:rPr lang="en-US" sz="1700" b="0" i="0" u="none" strike="noStrike" cap="none">
                <a:solidFill>
                  <a:srgbClr val="000080"/>
                </a:solidFill>
                <a:latin typeface="JetBrains Mono"/>
                <a:ea typeface="JetBrains Mono"/>
                <a:cs typeface="JetBrains Mono"/>
                <a:sym typeface="JetBrains Mono"/>
              </a:rPr>
              <a:t>print</a:t>
            </a:r>
            <a:r>
              <a:rPr lang="en-US" sz="1700" b="0" i="0" u="none" strike="noStrike" cap="none">
                <a:solidFill>
                  <a:srgbClr val="080808"/>
                </a:solidFill>
                <a:latin typeface="JetBrains Mono"/>
                <a:ea typeface="JetBrains Mono"/>
                <a:cs typeface="JetBrains Mono"/>
                <a:sym typeface="JetBrains Mono"/>
              </a:rPr>
              <a:t>(</a:t>
            </a:r>
            <a:r>
              <a:rPr lang="en-US" sz="1700" b="0" i="0" u="none" strike="noStrike" cap="none">
                <a:solidFill>
                  <a:srgbClr val="067D17"/>
                </a:solidFill>
                <a:latin typeface="JetBrains Mono"/>
                <a:ea typeface="JetBrains Mono"/>
                <a:cs typeface="JetBrains Mono"/>
                <a:sym typeface="JetBrains Mono"/>
              </a:rPr>
              <a:t>'Ako ima sta da se pocisti, ovdje cu biti u svakom slucaju'</a:t>
            </a:r>
            <a:r>
              <a:rPr lang="en-US" sz="1700" b="0" i="0" u="none" strike="noStrike" cap="none">
                <a:solidFill>
                  <a:srgbClr val="080808"/>
                </a:solidFill>
                <a:latin typeface="JetBrains Mono"/>
                <a:ea typeface="JetBrains Mono"/>
                <a:cs typeface="JetBrains Mono"/>
                <a:sym typeface="JetBrains Mono"/>
              </a:rPr>
              <a:t>)</a:t>
            </a:r>
            <a:endParaRPr sz="1700" b="0" i="0" u="none" strike="noStrike" cap="none">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20"/>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822" name="Google Shape;822;p120"/>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80"/>
              <a:buNone/>
            </a:pPr>
            <a:r>
              <a:rPr lang="en-US" sz="3600"/>
              <a:t>OOP</a:t>
            </a:r>
            <a:endParaRPr sz="3600">
              <a:latin typeface="Arial"/>
              <a:ea typeface="Arial"/>
              <a:cs typeface="Arial"/>
              <a:sym typeface="Arial"/>
            </a:endParaRPr>
          </a:p>
          <a:p>
            <a:pPr marL="0" lvl="0" indent="0" algn="ctr" rtl="0">
              <a:lnSpc>
                <a:spcPct val="100000"/>
              </a:lnSpc>
              <a:spcBef>
                <a:spcPts val="0"/>
              </a:spcBef>
              <a:spcAft>
                <a:spcPts val="0"/>
              </a:spcAft>
              <a:buSzPts val="2880"/>
              <a:buNone/>
            </a:pPr>
            <a:r>
              <a:rPr lang="en-US" sz="3600"/>
              <a:t>Klase i Objekti</a:t>
            </a:r>
            <a:endParaRPr sz="3600">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2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28" name="Google Shape;828;p121"/>
          <p:cNvSpPr txBox="1">
            <a:spLocks noGrp="1"/>
          </p:cNvSpPr>
          <p:nvPr>
            <p:ph type="body" idx="1"/>
          </p:nvPr>
        </p:nvSpPr>
        <p:spPr>
          <a:xfrm>
            <a:off x="539552" y="1556792"/>
            <a:ext cx="8064896" cy="47525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Objektno orjentisano programiranje</a:t>
            </a:r>
            <a:endParaRPr b="1"/>
          </a:p>
          <a:p>
            <a:pPr marL="342900" lvl="0" indent="-342900" algn="l" rtl="0">
              <a:lnSpc>
                <a:spcPct val="100000"/>
              </a:lnSpc>
              <a:spcBef>
                <a:spcPts val="480"/>
              </a:spcBef>
              <a:spcAft>
                <a:spcPts val="0"/>
              </a:spcAft>
              <a:buSzPts val="1920"/>
              <a:buChar char="●"/>
            </a:pPr>
            <a:r>
              <a:rPr lang="en-US" sz="2400"/>
              <a:t>Uvodi se koncept objekta koji se sastoji od:</a:t>
            </a:r>
            <a:endParaRPr/>
          </a:p>
          <a:p>
            <a:pPr marL="742950" lvl="1" indent="-285750" algn="l" rtl="0">
              <a:lnSpc>
                <a:spcPct val="100000"/>
              </a:lnSpc>
              <a:spcBef>
                <a:spcPts val="480"/>
              </a:spcBef>
              <a:spcAft>
                <a:spcPts val="0"/>
              </a:spcAft>
              <a:buSzPts val="1920"/>
              <a:buChar char="●"/>
            </a:pPr>
            <a:r>
              <a:rPr lang="en-US" sz="2400"/>
              <a:t>Podataka - atributi objekta</a:t>
            </a:r>
            <a:endParaRPr sz="2400"/>
          </a:p>
          <a:p>
            <a:pPr marL="742950" lvl="1" indent="-285750" algn="l" rtl="0">
              <a:lnSpc>
                <a:spcPct val="100000"/>
              </a:lnSpc>
              <a:spcBef>
                <a:spcPts val="480"/>
              </a:spcBef>
              <a:spcAft>
                <a:spcPts val="0"/>
              </a:spcAft>
              <a:buSzPts val="1920"/>
              <a:buChar char="●"/>
            </a:pPr>
            <a:r>
              <a:rPr lang="en-US" sz="2400"/>
              <a:t>Procedura - metode objekta</a:t>
            </a:r>
            <a:endParaRPr sz="2400"/>
          </a:p>
          <a:p>
            <a:pPr marL="342900" lvl="0" indent="-342900" algn="l" rtl="0">
              <a:lnSpc>
                <a:spcPct val="100000"/>
              </a:lnSpc>
              <a:spcBef>
                <a:spcPts val="480"/>
              </a:spcBef>
              <a:spcAft>
                <a:spcPts val="0"/>
              </a:spcAft>
              <a:buSzPts val="1920"/>
              <a:buChar char="●"/>
            </a:pPr>
            <a:r>
              <a:rPr lang="en-US" sz="2400"/>
              <a:t>Objekat predstavlja instancu klase</a:t>
            </a:r>
            <a:endParaRPr sz="2400"/>
          </a:p>
          <a:p>
            <a:pPr marL="342900" lvl="0" indent="-342900" algn="l" rtl="0">
              <a:lnSpc>
                <a:spcPct val="100000"/>
              </a:lnSpc>
              <a:spcBef>
                <a:spcPts val="480"/>
              </a:spcBef>
              <a:spcAft>
                <a:spcPts val="0"/>
              </a:spcAft>
              <a:buSzPts val="1920"/>
              <a:buChar char="●"/>
            </a:pPr>
            <a:r>
              <a:rPr lang="en-US" sz="2400"/>
              <a:t>Klasama se definišu nove vrste objekata</a:t>
            </a:r>
            <a:endParaRPr sz="2400"/>
          </a:p>
          <a:p>
            <a:pPr marL="342900" lvl="0" indent="-342900" algn="l" rtl="0">
              <a:lnSpc>
                <a:spcPct val="100000"/>
              </a:lnSpc>
              <a:spcBef>
                <a:spcPts val="480"/>
              </a:spcBef>
              <a:spcAft>
                <a:spcPts val="0"/>
              </a:spcAft>
              <a:buSzPts val="1920"/>
              <a:buChar char="●"/>
            </a:pPr>
            <a:r>
              <a:rPr lang="en-US" sz="2400"/>
              <a:t>U Python-u se klase označavaju ključnom reči </a:t>
            </a:r>
            <a:r>
              <a:rPr lang="en-US" sz="2400" i="1"/>
              <a:t>class</a:t>
            </a:r>
            <a:endParaRPr/>
          </a:p>
          <a:p>
            <a:pPr marL="342900" lvl="0" indent="-21082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2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SzPts val="1400"/>
              <a:buNone/>
            </a:pPr>
            <a:r>
              <a:rPr lang="en-US"/>
              <a:t>Elementi python jezika</a:t>
            </a:r>
            <a:endParaRPr/>
          </a:p>
        </p:txBody>
      </p:sp>
      <p:sp>
        <p:nvSpPr>
          <p:cNvPr id="834" name="Google Shape;834;p122"/>
          <p:cNvSpPr txBox="1">
            <a:spLocks noGrp="1"/>
          </p:cNvSpPr>
          <p:nvPr>
            <p:ph type="body" idx="1"/>
          </p:nvPr>
        </p:nvSpPr>
        <p:spPr>
          <a:xfrm>
            <a:off x="539552" y="1196752"/>
            <a:ext cx="8064896"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Klase</a:t>
            </a:r>
            <a:endParaRPr b="1"/>
          </a:p>
          <a:p>
            <a:pPr marL="342900" lvl="0" indent="-342900" algn="l" rtl="0">
              <a:lnSpc>
                <a:spcPct val="100000"/>
              </a:lnSpc>
              <a:spcBef>
                <a:spcPts val="480"/>
              </a:spcBef>
              <a:spcAft>
                <a:spcPts val="0"/>
              </a:spcAft>
              <a:buSzPts val="1920"/>
              <a:buChar char="●"/>
            </a:pPr>
            <a:r>
              <a:rPr lang="en-US" sz="2400" i="1"/>
              <a:t>class</a:t>
            </a:r>
            <a:r>
              <a:rPr lang="en-US" sz="2400"/>
              <a:t> definiše skup atributa i metoda vezanih za skup objekata - instanci.</a:t>
            </a:r>
            <a:endParaRPr/>
          </a:p>
          <a:p>
            <a:pPr marL="342900" lvl="0" indent="-342900" algn="l" rtl="0">
              <a:lnSpc>
                <a:spcPct val="100000"/>
              </a:lnSpc>
              <a:spcBef>
                <a:spcPts val="480"/>
              </a:spcBef>
              <a:spcAft>
                <a:spcPts val="0"/>
              </a:spcAft>
              <a:buSzPts val="1920"/>
              <a:buChar char="●"/>
            </a:pPr>
            <a:r>
              <a:rPr lang="en-US" sz="2400"/>
              <a:t>Klasa u pythonu predstavlja kolekciju:</a:t>
            </a:r>
            <a:endParaRPr/>
          </a:p>
          <a:p>
            <a:pPr marL="742950" lvl="1" indent="-285750" algn="l" rtl="0">
              <a:lnSpc>
                <a:spcPct val="100000"/>
              </a:lnSpc>
              <a:spcBef>
                <a:spcPts val="480"/>
              </a:spcBef>
              <a:spcAft>
                <a:spcPts val="0"/>
              </a:spcAft>
              <a:buSzPts val="1920"/>
              <a:buChar char="●"/>
            </a:pPr>
            <a:r>
              <a:rPr lang="en-US" sz="2400"/>
              <a:t>funkcija koje nazivamo metodatama instance</a:t>
            </a:r>
            <a:endParaRPr/>
          </a:p>
          <a:p>
            <a:pPr marL="742950" lvl="1" indent="-285750" algn="l" rtl="0">
              <a:lnSpc>
                <a:spcPct val="100000"/>
              </a:lnSpc>
              <a:spcBef>
                <a:spcPts val="480"/>
              </a:spcBef>
              <a:spcAft>
                <a:spcPts val="0"/>
              </a:spcAft>
              <a:buSzPts val="1920"/>
              <a:buChar char="●"/>
            </a:pPr>
            <a:r>
              <a:rPr lang="en-US" sz="2400"/>
              <a:t>promenljivih klase</a:t>
            </a:r>
            <a:endParaRPr sz="2400"/>
          </a:p>
          <a:p>
            <a:pPr marL="742950" lvl="1" indent="-285750" algn="l" rtl="0">
              <a:lnSpc>
                <a:spcPct val="100000"/>
              </a:lnSpc>
              <a:spcBef>
                <a:spcPts val="480"/>
              </a:spcBef>
              <a:spcAft>
                <a:spcPts val="0"/>
              </a:spcAft>
              <a:buSzPts val="1920"/>
              <a:buChar char="●"/>
            </a:pPr>
            <a:r>
              <a:rPr lang="en-US" sz="2400"/>
              <a:t>atributa klase - "properties"</a:t>
            </a:r>
            <a:endParaRPr/>
          </a:p>
          <a:p>
            <a:pPr marL="342900" lvl="0" indent="-342900" algn="l" rtl="0">
              <a:lnSpc>
                <a:spcPct val="100000"/>
              </a:lnSpc>
              <a:spcBef>
                <a:spcPts val="480"/>
              </a:spcBef>
              <a:spcAft>
                <a:spcPts val="0"/>
              </a:spcAft>
              <a:buSzPts val="1920"/>
              <a:buChar char="●"/>
            </a:pPr>
            <a:r>
              <a:rPr lang="en-US" sz="2400" i="1"/>
              <a:t>class</a:t>
            </a:r>
            <a:r>
              <a:rPr lang="en-US" sz="2400"/>
              <a:t> ne pravi instancu</a:t>
            </a:r>
            <a:endParaRPr sz="2400"/>
          </a:p>
          <a:p>
            <a:pPr marL="342900" lvl="0" indent="-342900" algn="l" rtl="0">
              <a:lnSpc>
                <a:spcPct val="100000"/>
              </a:lnSpc>
              <a:spcBef>
                <a:spcPts val="480"/>
              </a:spcBef>
              <a:spcAft>
                <a:spcPts val="0"/>
              </a:spcAft>
              <a:buSzPts val="1920"/>
              <a:buChar char="●"/>
            </a:pPr>
            <a:r>
              <a:rPr lang="en-US" sz="2400"/>
              <a:t>Sve metode klase kao prvi parametar primaju sam objekat, </a:t>
            </a:r>
            <a:r>
              <a:rPr lang="en-US" sz="2400" i="1"/>
              <a:t>self</a:t>
            </a:r>
            <a:endParaRPr/>
          </a:p>
          <a:p>
            <a:pPr marL="342900" lvl="0" indent="-210820" algn="l" rtl="0">
              <a:lnSpc>
                <a:spcPct val="100000"/>
              </a:lnSpc>
              <a:spcBef>
                <a:spcPts val="520"/>
              </a:spcBef>
              <a:spcAft>
                <a:spcPts val="0"/>
              </a:spcAft>
              <a:buSzPts val="2080"/>
              <a:buNone/>
            </a:pPr>
            <a:endParaRPr/>
          </a:p>
          <a:p>
            <a:pPr marL="342900" lvl="0" indent="-342900" algn="l" rtl="0">
              <a:lnSpc>
                <a:spcPct val="100000"/>
              </a:lnSpc>
              <a:spcBef>
                <a:spcPts val="520"/>
              </a:spcBef>
              <a:spcAft>
                <a:spcPts val="0"/>
              </a:spcAft>
              <a:buSzPts val="2080"/>
              <a:buNone/>
            </a:pPr>
            <a:endParaRPr/>
          </a:p>
        </p:txBody>
      </p:sp>
    </p:spTree>
  </p:cSld>
  <p:clrMapOvr>
    <a:masterClrMapping/>
  </p:clrMapOvr>
</p:sld>
</file>

<file path=ppt/theme/theme1.xml><?xml version="1.0" encoding="utf-8"?>
<a:theme xmlns:a="http://schemas.openxmlformats.org/drawingml/2006/main" name="ppt_RT-R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7991</Words>
  <Application>Microsoft Office PowerPoint</Application>
  <PresentationFormat>On-screen Show (4:3)</PresentationFormat>
  <Paragraphs>1274</Paragraphs>
  <Slides>121</Slides>
  <Notes>121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121</vt:i4>
      </vt:variant>
    </vt:vector>
  </HeadingPairs>
  <TitlesOfParts>
    <vt:vector size="130" baseType="lpstr">
      <vt:lpstr>JetBrains Mono</vt:lpstr>
      <vt:lpstr>Times New Roman</vt:lpstr>
      <vt:lpstr>Noto Sans Symbols</vt:lpstr>
      <vt:lpstr>Arial Black</vt:lpstr>
      <vt:lpstr>Arial</vt:lpstr>
      <vt:lpstr>Calibri</vt:lpstr>
      <vt:lpstr>Consolas</vt:lpstr>
      <vt:lpstr>Courier New</vt:lpstr>
      <vt:lpstr>ppt_RT-RK</vt:lpstr>
      <vt:lpstr>ELEMENTI  PYTHON JEZIKA </vt:lpstr>
      <vt:lpstr>Popularnost programskih jezika I</vt:lpstr>
      <vt:lpstr>Popularnost programskih jezika II</vt:lpstr>
      <vt:lpstr>Šta je Python u odnosu na druge jezike?</vt:lpstr>
      <vt:lpstr>Osnove </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Python kurs</vt:lpstr>
      <vt:lpstr>Sadržaj</vt:lpstr>
      <vt:lpstr>PowerPoint Presentation</vt:lpstr>
      <vt:lpstr>pip - osnovne komande</vt:lpstr>
      <vt:lpstr>Virtualenv</vt:lpstr>
      <vt:lpstr>PowerPoint Presentation</vt:lpstr>
      <vt:lpstr>IPython</vt:lpstr>
      <vt:lpstr>PowerPoint Presentation</vt:lpstr>
      <vt:lpstr>PowerPoint Presentation</vt:lpstr>
      <vt:lpstr>PowerPoint Presentation</vt:lpstr>
      <vt:lpstr>PowerPoint Presentation</vt:lpstr>
      <vt:lpstr>PowerPoint Presentation</vt:lpstr>
      <vt:lpstr>Eclipse + PyDev</vt:lpstr>
      <vt:lpstr>PowerPoint Presentation</vt:lpstr>
      <vt:lpstr>Konfiguracija</vt:lpstr>
      <vt:lpstr>PowerPoint Presentation</vt:lpstr>
      <vt:lpstr>Kreiranje novog projekta</vt:lpstr>
      <vt:lpstr>Debagovanje</vt:lpstr>
      <vt:lpstr>PyCharm</vt:lpstr>
      <vt:lpstr>Pakovanje i distribucija aplikacija u  python-u</vt:lpstr>
      <vt:lpstr>Distutils</vt:lpstr>
      <vt:lpstr>Setuptools</vt:lpstr>
      <vt:lpstr>setup.py fajl</vt:lpstr>
      <vt:lpstr>Instalacija iz setup.py</vt:lpstr>
      <vt:lpstr>Kreiranje installer-a iz setup.py</vt:lpstr>
      <vt:lpstr>Instalacija za razvoj</vt:lpstr>
      <vt:lpstr>Python package index – PyPi</vt:lpstr>
      <vt:lpstr>ELEMENTI  PYTHON JEZIKA </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 </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 </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 </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ELEMENTI  PYTHON JEZIKA </dc:title>
  <cp:lastModifiedBy>Zeljko Tripic</cp:lastModifiedBy>
  <cp:revision>1</cp:revision>
  <dcterms:modified xsi:type="dcterms:W3CDTF">2023-10-05T08:54:02Z</dcterms:modified>
</cp:coreProperties>
</file>