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</p:sldIdLst>
  <p:sldSz cy="6858000" cx="9144000"/>
  <p:notesSz cx="6858000" cy="9144000"/>
  <p:embeddedFontLst>
    <p:embeddedFont>
      <p:font typeface="Arial Black"/>
      <p:regular r:id="rId6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ArialBlack-regular.fntdata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2"/>
          <p:cNvGrpSpPr/>
          <p:nvPr/>
        </p:nvGrpSpPr>
        <p:grpSpPr>
          <a:xfrm>
            <a:off x="0" y="0"/>
            <a:ext cx="9144000" cy="6867525"/>
            <a:chOff x="0" y="0"/>
            <a:chExt cx="9144000" cy="6867525"/>
          </a:xfrm>
        </p:grpSpPr>
        <p:grpSp>
          <p:nvGrpSpPr>
            <p:cNvPr id="29" name="Google Shape;29;p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30" name="Google Shape;30;p2"/>
              <p:cNvSpPr/>
              <p:nvPr/>
            </p:nvSpPr>
            <p:spPr>
              <a:xfrm>
                <a:off x="7540625" y="0"/>
                <a:ext cx="1603375" cy="6858000"/>
              </a:xfrm>
              <a:custGeom>
                <a:rect b="b" l="l" r="r" t="t"/>
                <a:pathLst>
                  <a:path extrusionOk="0" h="3168" w="502">
                    <a:moveTo>
                      <a:pt x="502" y="0"/>
                    </a:moveTo>
                    <a:cubicBezTo>
                      <a:pt x="93" y="0"/>
                      <a:pt x="93" y="0"/>
                      <a:pt x="93" y="0"/>
                    </a:cubicBezTo>
                    <a:cubicBezTo>
                      <a:pt x="146" y="383"/>
                      <a:pt x="323" y="1900"/>
                      <a:pt x="0" y="3168"/>
                    </a:cubicBezTo>
                    <a:cubicBezTo>
                      <a:pt x="502" y="3168"/>
                      <a:pt x="502" y="3168"/>
                      <a:pt x="502" y="3168"/>
                    </a:cubicBezTo>
                    <a:lnTo>
                      <a:pt x="5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EFB32F"/>
                  </a:gs>
                  <a:gs pos="100000">
                    <a:srgbClr val="EF792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1" name="Google Shape;31;p2"/>
              <p:cNvGrpSpPr/>
              <p:nvPr/>
            </p:nvGrpSpPr>
            <p:grpSpPr>
              <a:xfrm>
                <a:off x="0" y="0"/>
                <a:ext cx="9144000" cy="1958975"/>
                <a:chOff x="0" y="0"/>
                <a:chExt cx="9144000" cy="1958975"/>
              </a:xfrm>
            </p:grpSpPr>
            <p:sp>
              <p:nvSpPr>
                <p:cNvPr id="32" name="Google Shape;32;p2"/>
                <p:cNvSpPr/>
                <p:nvPr/>
              </p:nvSpPr>
              <p:spPr>
                <a:xfrm flipH="1">
                  <a:off x="0" y="0"/>
                  <a:ext cx="9144000" cy="1908175"/>
                </a:xfrm>
                <a:custGeom>
                  <a:rect b="b" l="l" r="r" t="t"/>
                  <a:pathLst>
                    <a:path extrusionOk="0" h="627" w="3168">
                      <a:moveTo>
                        <a:pt x="0" y="0"/>
                      </a:moveTo>
                      <a:cubicBezTo>
                        <a:pt x="0" y="627"/>
                        <a:pt x="0" y="627"/>
                        <a:pt x="0" y="627"/>
                      </a:cubicBezTo>
                      <a:cubicBezTo>
                        <a:pt x="731" y="409"/>
                        <a:pt x="1853" y="296"/>
                        <a:pt x="2168" y="276"/>
                      </a:cubicBezTo>
                      <a:cubicBezTo>
                        <a:pt x="2610" y="249"/>
                        <a:pt x="2951" y="243"/>
                        <a:pt x="3168" y="242"/>
                      </a:cubicBezTo>
                      <a:cubicBezTo>
                        <a:pt x="3168" y="0"/>
                        <a:pt x="3168" y="0"/>
                        <a:pt x="3168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F6185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3" name="Google Shape;33;p2"/>
                <p:cNvGrpSpPr/>
                <p:nvPr/>
              </p:nvGrpSpPr>
              <p:grpSpPr>
                <a:xfrm flipH="1">
                  <a:off x="1" y="457200"/>
                  <a:ext cx="9144000" cy="1501775"/>
                  <a:chOff x="-13" y="149"/>
                  <a:chExt cx="15120" cy="2367"/>
                </a:xfrm>
              </p:grpSpPr>
              <p:grpSp>
                <p:nvGrpSpPr>
                  <p:cNvPr id="34" name="Google Shape;34;p2"/>
                  <p:cNvGrpSpPr/>
                  <p:nvPr/>
                </p:nvGrpSpPr>
                <p:grpSpPr>
                  <a:xfrm>
                    <a:off x="-13" y="149"/>
                    <a:ext cx="15120" cy="2367"/>
                    <a:chOff x="-13" y="779"/>
                    <a:chExt cx="15120" cy="2367"/>
                  </a:xfrm>
                </p:grpSpPr>
                <p:sp>
                  <p:nvSpPr>
                    <p:cNvPr id="35" name="Google Shape;35;p2"/>
                    <p:cNvSpPr/>
                    <p:nvPr/>
                  </p:nvSpPr>
                  <p:spPr>
                    <a:xfrm>
                      <a:off x="-13" y="942"/>
                      <a:ext cx="11962" cy="2027"/>
                    </a:xfrm>
                    <a:custGeom>
                      <a:rect b="b" l="l" r="r" t="t"/>
                      <a:pathLst>
                        <a:path extrusionOk="0" h="423" w="3171">
                          <a:moveTo>
                            <a:pt x="0" y="423"/>
                          </a:moveTo>
                          <a:cubicBezTo>
                            <a:pt x="1374" y="0"/>
                            <a:pt x="2711" y="30"/>
                            <a:pt x="3171" y="57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rgbClr val="FFFFFE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grpSp>
                  <p:nvGrpSpPr>
                    <p:cNvPr id="36" name="Google Shape;36;p2"/>
                    <p:cNvGrpSpPr/>
                    <p:nvPr/>
                  </p:nvGrpSpPr>
                  <p:grpSpPr>
                    <a:xfrm>
                      <a:off x="-13" y="779"/>
                      <a:ext cx="15120" cy="2367"/>
                      <a:chOff x="360" y="1151"/>
                      <a:chExt cx="15120" cy="2367"/>
                    </a:xfrm>
                  </p:grpSpPr>
                  <p:sp>
                    <p:nvSpPr>
                      <p:cNvPr id="37" name="Google Shape;37;p2"/>
                      <p:cNvSpPr/>
                      <p:nvPr/>
                    </p:nvSpPr>
                    <p:spPr>
                      <a:xfrm>
                        <a:off x="360" y="1151"/>
                        <a:ext cx="15120" cy="2042"/>
                      </a:xfrm>
                      <a:custGeom>
                        <a:rect b="b" l="l" r="r" t="t"/>
                        <a:pathLst>
                          <a:path extrusionOk="0" h="426" w="3171">
                            <a:moveTo>
                              <a:pt x="0" y="426"/>
                            </a:moveTo>
                            <a:cubicBezTo>
                              <a:pt x="1377" y="0"/>
                              <a:pt x="2716" y="29"/>
                              <a:pt x="3171" y="56"/>
                            </a:cubicBezTo>
                          </a:path>
                        </a:pathLst>
                      </a:custGeom>
                      <a:noFill/>
                      <a:ln cap="flat" cmpd="sng" w="9525">
                        <a:solidFill>
                          <a:srgbClr val="EFB32F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8" name="Google Shape;38;p2"/>
                      <p:cNvSpPr/>
                      <p:nvPr/>
                    </p:nvSpPr>
                    <p:spPr>
                      <a:xfrm>
                        <a:off x="360" y="1314"/>
                        <a:ext cx="15120" cy="2027"/>
                      </a:xfrm>
                      <a:custGeom>
                        <a:rect b="b" l="l" r="r" t="t"/>
                        <a:pathLst>
                          <a:path extrusionOk="0" h="423" w="3171">
                            <a:moveTo>
                              <a:pt x="0" y="423"/>
                            </a:moveTo>
                            <a:cubicBezTo>
                              <a:pt x="1374" y="0"/>
                              <a:pt x="2711" y="30"/>
                              <a:pt x="3171" y="57"/>
                            </a:cubicBezTo>
                          </a:path>
                        </a:pathLst>
                      </a:custGeom>
                      <a:noFill/>
                      <a:ln cap="flat" cmpd="sng" w="9525">
                        <a:solidFill>
                          <a:srgbClr val="FFFFFE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9" name="Google Shape;39;p2"/>
                      <p:cNvSpPr/>
                      <p:nvPr/>
                    </p:nvSpPr>
                    <p:spPr>
                      <a:xfrm>
                        <a:off x="360" y="1471"/>
                        <a:ext cx="15120" cy="2047"/>
                      </a:xfrm>
                      <a:custGeom>
                        <a:rect b="b" l="l" r="r" t="t"/>
                        <a:pathLst>
                          <a:path extrusionOk="0" h="427" w="3171">
                            <a:moveTo>
                              <a:pt x="0" y="427"/>
                            </a:moveTo>
                            <a:cubicBezTo>
                              <a:pt x="1369" y="0"/>
                              <a:pt x="2702" y="25"/>
                              <a:pt x="3171" y="52"/>
                            </a:cubicBezTo>
                          </a:path>
                        </a:pathLst>
                      </a:custGeom>
                      <a:noFill/>
                      <a:ln cap="flat" cmpd="sng" w="9525">
                        <a:solidFill>
                          <a:srgbClr val="EFB32F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  <p:sp>
                <p:nvSpPr>
                  <p:cNvPr id="40" name="Google Shape;40;p2"/>
                  <p:cNvSpPr/>
                  <p:nvPr/>
                </p:nvSpPr>
                <p:spPr>
                  <a:xfrm>
                    <a:off x="-13" y="317"/>
                    <a:ext cx="15120" cy="2114"/>
                  </a:xfrm>
                  <a:custGeom>
                    <a:rect b="b" l="l" r="r" t="t"/>
                    <a:pathLst>
                      <a:path extrusionOk="0" h="441" w="3171">
                        <a:moveTo>
                          <a:pt x="0" y="441"/>
                        </a:moveTo>
                        <a:cubicBezTo>
                          <a:pt x="1372" y="0"/>
                          <a:pt x="2713" y="16"/>
                          <a:pt x="3171" y="37"/>
                        </a:cubicBezTo>
                      </a:path>
                    </a:pathLst>
                  </a:custGeom>
                  <a:noFill/>
                  <a:ln cap="flat" cmpd="sng" w="9525">
                    <a:solidFill>
                      <a:srgbClr val="FFFFFE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41" name="Google Shape;41;p2"/>
            <p:cNvGrpSpPr/>
            <p:nvPr/>
          </p:nvGrpSpPr>
          <p:grpSpPr>
            <a:xfrm>
              <a:off x="7512060" y="9525"/>
              <a:ext cx="1403349" cy="6858000"/>
              <a:chOff x="21532" y="360"/>
              <a:chExt cx="2157" cy="15120"/>
            </a:xfrm>
          </p:grpSpPr>
          <p:sp>
            <p:nvSpPr>
              <p:cNvPr id="42" name="Google Shape;42;p2"/>
              <p:cNvSpPr/>
              <p:nvPr/>
            </p:nvSpPr>
            <p:spPr>
              <a:xfrm>
                <a:off x="21532" y="360"/>
                <a:ext cx="1854" cy="15120"/>
              </a:xfrm>
              <a:custGeom>
                <a:rect b="b" l="l" r="r" t="t"/>
                <a:pathLst>
                  <a:path extrusionOk="0" h="3172" w="387">
                    <a:moveTo>
                      <a:pt x="101" y="0"/>
                    </a:moveTo>
                    <a:cubicBezTo>
                      <a:pt x="387" y="1404"/>
                      <a:pt x="122" y="2697"/>
                      <a:pt x="0" y="3172"/>
                    </a:cubicBezTo>
                  </a:path>
                </a:pathLst>
              </a:custGeom>
              <a:noFill/>
              <a:ln cap="flat" cmpd="sng" w="9525">
                <a:solidFill>
                  <a:srgbClr val="FFFFFE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21886" y="360"/>
                <a:ext cx="1601" cy="15120"/>
              </a:xfrm>
              <a:custGeom>
                <a:rect b="b" l="l" r="r" t="t"/>
                <a:pathLst>
                  <a:path extrusionOk="0" h="3172" w="334">
                    <a:moveTo>
                      <a:pt x="0" y="0"/>
                    </a:moveTo>
                    <a:cubicBezTo>
                      <a:pt x="334" y="1375"/>
                      <a:pt x="126" y="2664"/>
                      <a:pt x="16" y="3172"/>
                    </a:cubicBezTo>
                  </a:path>
                </a:pathLst>
              </a:custGeom>
              <a:noFill/>
              <a:ln cap="flat" cmpd="sng" w="9525">
                <a:solidFill>
                  <a:srgbClr val="FFFFFE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22064" y="360"/>
                <a:ext cx="1625" cy="15120"/>
              </a:xfrm>
              <a:custGeom>
                <a:rect b="b" l="l" r="r" t="t"/>
                <a:pathLst>
                  <a:path extrusionOk="0" h="3172" w="339">
                    <a:moveTo>
                      <a:pt x="21" y="0"/>
                    </a:moveTo>
                    <a:cubicBezTo>
                      <a:pt x="339" y="1377"/>
                      <a:pt x="116" y="2664"/>
                      <a:pt x="0" y="3172"/>
                    </a:cubicBezTo>
                  </a:path>
                </a:pathLst>
              </a:custGeom>
              <a:noFill/>
              <a:ln cap="flat" cmpd="sng" w="9525">
                <a:solidFill>
                  <a:srgbClr val="EFB32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21864" y="360"/>
                <a:ext cx="1642" cy="15120"/>
              </a:xfrm>
              <a:custGeom>
                <a:rect b="b" l="l" r="r" t="t"/>
                <a:pathLst>
                  <a:path extrusionOk="0" h="3172" w="343">
                    <a:moveTo>
                      <a:pt x="28" y="0"/>
                    </a:moveTo>
                    <a:cubicBezTo>
                      <a:pt x="343" y="1379"/>
                      <a:pt x="117" y="2666"/>
                      <a:pt x="0" y="3172"/>
                    </a:cubicBezTo>
                  </a:path>
                </a:pathLst>
              </a:custGeom>
              <a:noFill/>
              <a:ln cap="flat" cmpd="sng" w="9525">
                <a:solidFill>
                  <a:srgbClr val="FFFFFE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21703" y="360"/>
                <a:ext cx="1620" cy="15120"/>
              </a:xfrm>
              <a:custGeom>
                <a:rect b="b" l="l" r="r" t="t"/>
                <a:pathLst>
                  <a:path extrusionOk="0" h="3172" w="338">
                    <a:moveTo>
                      <a:pt x="20" y="0"/>
                    </a:moveTo>
                    <a:cubicBezTo>
                      <a:pt x="338" y="1378"/>
                      <a:pt x="116" y="2664"/>
                      <a:pt x="0" y="3172"/>
                    </a:cubicBezTo>
                  </a:path>
                </a:pathLst>
              </a:custGeom>
              <a:noFill/>
              <a:ln cap="flat" cmpd="sng" w="9525">
                <a:solidFill>
                  <a:srgbClr val="EFB32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descr="logo RT-RK" id="47" name="Google Shape;4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080125" y="1643063"/>
            <a:ext cx="1920875" cy="1606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Google Shape;48;p2"/>
          <p:cNvCxnSpPr/>
          <p:nvPr/>
        </p:nvCxnSpPr>
        <p:spPr>
          <a:xfrm>
            <a:off x="428625" y="3124200"/>
            <a:ext cx="54864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" name="Google Shape;49;p2"/>
          <p:cNvSpPr txBox="1"/>
          <p:nvPr>
            <p:ph type="ctrTitle"/>
          </p:nvPr>
        </p:nvSpPr>
        <p:spPr>
          <a:xfrm>
            <a:off x="456760" y="1425600"/>
            <a:ext cx="54000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108000">
            <a:noAutofit/>
          </a:bodyPr>
          <a:lstStyle>
            <a:lvl1pPr lvl="0" algn="r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cap="none">
                <a:solidFill>
                  <a:srgbClr val="EFB1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"/>
          <p:cNvSpPr txBox="1"/>
          <p:nvPr>
            <p:ph idx="1" type="subTitle"/>
          </p:nvPr>
        </p:nvSpPr>
        <p:spPr>
          <a:xfrm>
            <a:off x="457216" y="3351600"/>
            <a:ext cx="6480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SzPts val="2240"/>
              <a:buNone/>
              <a:defRPr sz="2800">
                <a:solidFill>
                  <a:srgbClr val="6F618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40"/>
              </a:spcBef>
              <a:spcAft>
                <a:spcPts val="0"/>
              </a:spcAft>
              <a:buSzPts val="176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1" name="Google Shape;51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72000" lIns="91425" spcFirstLastPara="1" rIns="91425" wrap="square" tIns="10800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rgbClr val="6F6185"/>
              </a:buClr>
              <a:buSzPts val="256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rgbClr val="EFB100"/>
              </a:buClr>
              <a:buSzPts val="224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rgbClr val="72706F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6F6185"/>
              </a:buClr>
              <a:buSzPts val="2000"/>
              <a:buFont typeface="Courier New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rgbClr val="EFB1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7" name="Google Shape;127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108000">
            <a:noAutofit/>
          </a:bodyPr>
          <a:lstStyle>
            <a:lvl1pPr lv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2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3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108000">
            <a:noAutofit/>
          </a:bodyPr>
          <a:lstStyle>
            <a:lvl1pPr lv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3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"/>
          <p:cNvSpPr txBox="1"/>
          <p:nvPr>
            <p:ph type="title"/>
          </p:nvPr>
        </p:nvSpPr>
        <p:spPr>
          <a:xfrm>
            <a:off x="84138" y="-24"/>
            <a:ext cx="7920037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>
            <a:lvl1pPr lv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act Slide" showMasterSp="0">
  <p:cSld name="Contact Slid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T-RK.png" id="61" name="Google Shape;61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24438" y="1285875"/>
            <a:ext cx="3048000" cy="30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" name="Google Shape;62;p4"/>
          <p:cNvGrpSpPr/>
          <p:nvPr/>
        </p:nvGrpSpPr>
        <p:grpSpPr>
          <a:xfrm>
            <a:off x="0" y="0"/>
            <a:ext cx="9144000" cy="6867525"/>
            <a:chOff x="0" y="0"/>
            <a:chExt cx="9144000" cy="6867525"/>
          </a:xfrm>
        </p:grpSpPr>
        <p:grpSp>
          <p:nvGrpSpPr>
            <p:cNvPr id="63" name="Google Shape;63;p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64" name="Google Shape;64;p4"/>
              <p:cNvSpPr/>
              <p:nvPr/>
            </p:nvSpPr>
            <p:spPr>
              <a:xfrm>
                <a:off x="7540625" y="0"/>
                <a:ext cx="1603375" cy="6858000"/>
              </a:xfrm>
              <a:custGeom>
                <a:rect b="b" l="l" r="r" t="t"/>
                <a:pathLst>
                  <a:path extrusionOk="0" h="3168" w="502">
                    <a:moveTo>
                      <a:pt x="502" y="0"/>
                    </a:moveTo>
                    <a:cubicBezTo>
                      <a:pt x="93" y="0"/>
                      <a:pt x="93" y="0"/>
                      <a:pt x="93" y="0"/>
                    </a:cubicBezTo>
                    <a:cubicBezTo>
                      <a:pt x="146" y="383"/>
                      <a:pt x="323" y="1900"/>
                      <a:pt x="0" y="3168"/>
                    </a:cubicBezTo>
                    <a:cubicBezTo>
                      <a:pt x="502" y="3168"/>
                      <a:pt x="502" y="3168"/>
                      <a:pt x="502" y="3168"/>
                    </a:cubicBezTo>
                    <a:lnTo>
                      <a:pt x="5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EFB32F"/>
                  </a:gs>
                  <a:gs pos="100000">
                    <a:srgbClr val="EF792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5" name="Google Shape;65;p4"/>
              <p:cNvGrpSpPr/>
              <p:nvPr/>
            </p:nvGrpSpPr>
            <p:grpSpPr>
              <a:xfrm>
                <a:off x="0" y="0"/>
                <a:ext cx="9144000" cy="1958975"/>
                <a:chOff x="0" y="0"/>
                <a:chExt cx="9144000" cy="1958975"/>
              </a:xfrm>
            </p:grpSpPr>
            <p:sp>
              <p:nvSpPr>
                <p:cNvPr id="66" name="Google Shape;66;p4"/>
                <p:cNvSpPr/>
                <p:nvPr/>
              </p:nvSpPr>
              <p:spPr>
                <a:xfrm flipH="1">
                  <a:off x="0" y="0"/>
                  <a:ext cx="9144000" cy="1908175"/>
                </a:xfrm>
                <a:custGeom>
                  <a:rect b="b" l="l" r="r" t="t"/>
                  <a:pathLst>
                    <a:path extrusionOk="0" h="627" w="3168">
                      <a:moveTo>
                        <a:pt x="0" y="0"/>
                      </a:moveTo>
                      <a:cubicBezTo>
                        <a:pt x="0" y="627"/>
                        <a:pt x="0" y="627"/>
                        <a:pt x="0" y="627"/>
                      </a:cubicBezTo>
                      <a:cubicBezTo>
                        <a:pt x="731" y="409"/>
                        <a:pt x="1853" y="296"/>
                        <a:pt x="2168" y="276"/>
                      </a:cubicBezTo>
                      <a:cubicBezTo>
                        <a:pt x="2610" y="249"/>
                        <a:pt x="2951" y="243"/>
                        <a:pt x="3168" y="242"/>
                      </a:cubicBezTo>
                      <a:cubicBezTo>
                        <a:pt x="3168" y="0"/>
                        <a:pt x="3168" y="0"/>
                        <a:pt x="3168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F6185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7" name="Google Shape;67;p4"/>
                <p:cNvGrpSpPr/>
                <p:nvPr/>
              </p:nvGrpSpPr>
              <p:grpSpPr>
                <a:xfrm flipH="1">
                  <a:off x="1" y="457200"/>
                  <a:ext cx="9144000" cy="1501775"/>
                  <a:chOff x="-13" y="149"/>
                  <a:chExt cx="15120" cy="2367"/>
                </a:xfrm>
              </p:grpSpPr>
              <p:grpSp>
                <p:nvGrpSpPr>
                  <p:cNvPr id="68" name="Google Shape;68;p4"/>
                  <p:cNvGrpSpPr/>
                  <p:nvPr/>
                </p:nvGrpSpPr>
                <p:grpSpPr>
                  <a:xfrm>
                    <a:off x="-13" y="149"/>
                    <a:ext cx="15120" cy="2367"/>
                    <a:chOff x="-13" y="779"/>
                    <a:chExt cx="15120" cy="2367"/>
                  </a:xfrm>
                </p:grpSpPr>
                <p:sp>
                  <p:nvSpPr>
                    <p:cNvPr id="69" name="Google Shape;69;p4"/>
                    <p:cNvSpPr/>
                    <p:nvPr/>
                  </p:nvSpPr>
                  <p:spPr>
                    <a:xfrm>
                      <a:off x="-13" y="942"/>
                      <a:ext cx="11962" cy="2027"/>
                    </a:xfrm>
                    <a:custGeom>
                      <a:rect b="b" l="l" r="r" t="t"/>
                      <a:pathLst>
                        <a:path extrusionOk="0" h="423" w="3171">
                          <a:moveTo>
                            <a:pt x="0" y="423"/>
                          </a:moveTo>
                          <a:cubicBezTo>
                            <a:pt x="1374" y="0"/>
                            <a:pt x="2711" y="30"/>
                            <a:pt x="3171" y="57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rgbClr val="FFFFFE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grpSp>
                  <p:nvGrpSpPr>
                    <p:cNvPr id="70" name="Google Shape;70;p4"/>
                    <p:cNvGrpSpPr/>
                    <p:nvPr/>
                  </p:nvGrpSpPr>
                  <p:grpSpPr>
                    <a:xfrm>
                      <a:off x="-13" y="779"/>
                      <a:ext cx="15120" cy="2367"/>
                      <a:chOff x="360" y="1151"/>
                      <a:chExt cx="15120" cy="2367"/>
                    </a:xfrm>
                  </p:grpSpPr>
                  <p:sp>
                    <p:nvSpPr>
                      <p:cNvPr id="71" name="Google Shape;71;p4"/>
                      <p:cNvSpPr/>
                      <p:nvPr/>
                    </p:nvSpPr>
                    <p:spPr>
                      <a:xfrm>
                        <a:off x="360" y="1151"/>
                        <a:ext cx="15120" cy="2042"/>
                      </a:xfrm>
                      <a:custGeom>
                        <a:rect b="b" l="l" r="r" t="t"/>
                        <a:pathLst>
                          <a:path extrusionOk="0" h="426" w="3171">
                            <a:moveTo>
                              <a:pt x="0" y="426"/>
                            </a:moveTo>
                            <a:cubicBezTo>
                              <a:pt x="1377" y="0"/>
                              <a:pt x="2716" y="29"/>
                              <a:pt x="3171" y="56"/>
                            </a:cubicBezTo>
                          </a:path>
                        </a:pathLst>
                      </a:custGeom>
                      <a:noFill/>
                      <a:ln cap="flat" cmpd="sng" w="9525">
                        <a:solidFill>
                          <a:srgbClr val="EFB32F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72" name="Google Shape;72;p4"/>
                      <p:cNvSpPr/>
                      <p:nvPr/>
                    </p:nvSpPr>
                    <p:spPr>
                      <a:xfrm>
                        <a:off x="360" y="1314"/>
                        <a:ext cx="15120" cy="2027"/>
                      </a:xfrm>
                      <a:custGeom>
                        <a:rect b="b" l="l" r="r" t="t"/>
                        <a:pathLst>
                          <a:path extrusionOk="0" h="423" w="3171">
                            <a:moveTo>
                              <a:pt x="0" y="423"/>
                            </a:moveTo>
                            <a:cubicBezTo>
                              <a:pt x="1374" y="0"/>
                              <a:pt x="2711" y="30"/>
                              <a:pt x="3171" y="57"/>
                            </a:cubicBezTo>
                          </a:path>
                        </a:pathLst>
                      </a:custGeom>
                      <a:noFill/>
                      <a:ln cap="flat" cmpd="sng" w="9525">
                        <a:solidFill>
                          <a:srgbClr val="FFFFFE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73" name="Google Shape;73;p4"/>
                      <p:cNvSpPr/>
                      <p:nvPr/>
                    </p:nvSpPr>
                    <p:spPr>
                      <a:xfrm>
                        <a:off x="360" y="1471"/>
                        <a:ext cx="15120" cy="2047"/>
                      </a:xfrm>
                      <a:custGeom>
                        <a:rect b="b" l="l" r="r" t="t"/>
                        <a:pathLst>
                          <a:path extrusionOk="0" h="427" w="3171">
                            <a:moveTo>
                              <a:pt x="0" y="427"/>
                            </a:moveTo>
                            <a:cubicBezTo>
                              <a:pt x="1369" y="0"/>
                              <a:pt x="2702" y="25"/>
                              <a:pt x="3171" y="52"/>
                            </a:cubicBezTo>
                          </a:path>
                        </a:pathLst>
                      </a:custGeom>
                      <a:noFill/>
                      <a:ln cap="flat" cmpd="sng" w="9525">
                        <a:solidFill>
                          <a:srgbClr val="EFB32F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  <p:sp>
                <p:nvSpPr>
                  <p:cNvPr id="74" name="Google Shape;74;p4"/>
                  <p:cNvSpPr/>
                  <p:nvPr/>
                </p:nvSpPr>
                <p:spPr>
                  <a:xfrm>
                    <a:off x="-13" y="317"/>
                    <a:ext cx="15120" cy="2114"/>
                  </a:xfrm>
                  <a:custGeom>
                    <a:rect b="b" l="l" r="r" t="t"/>
                    <a:pathLst>
                      <a:path extrusionOk="0" h="441" w="3171">
                        <a:moveTo>
                          <a:pt x="0" y="441"/>
                        </a:moveTo>
                        <a:cubicBezTo>
                          <a:pt x="1372" y="0"/>
                          <a:pt x="2713" y="16"/>
                          <a:pt x="3171" y="37"/>
                        </a:cubicBezTo>
                      </a:path>
                    </a:pathLst>
                  </a:custGeom>
                  <a:noFill/>
                  <a:ln cap="flat" cmpd="sng" w="9525">
                    <a:solidFill>
                      <a:srgbClr val="FFFFFE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75" name="Google Shape;75;p4"/>
            <p:cNvGrpSpPr/>
            <p:nvPr/>
          </p:nvGrpSpPr>
          <p:grpSpPr>
            <a:xfrm>
              <a:off x="7512060" y="9525"/>
              <a:ext cx="1403349" cy="6858000"/>
              <a:chOff x="21532" y="360"/>
              <a:chExt cx="2157" cy="15120"/>
            </a:xfrm>
          </p:grpSpPr>
          <p:sp>
            <p:nvSpPr>
              <p:cNvPr id="76" name="Google Shape;76;p4"/>
              <p:cNvSpPr/>
              <p:nvPr/>
            </p:nvSpPr>
            <p:spPr>
              <a:xfrm>
                <a:off x="21532" y="360"/>
                <a:ext cx="1854" cy="15120"/>
              </a:xfrm>
              <a:custGeom>
                <a:rect b="b" l="l" r="r" t="t"/>
                <a:pathLst>
                  <a:path extrusionOk="0" h="3172" w="387">
                    <a:moveTo>
                      <a:pt x="101" y="0"/>
                    </a:moveTo>
                    <a:cubicBezTo>
                      <a:pt x="387" y="1404"/>
                      <a:pt x="122" y="2697"/>
                      <a:pt x="0" y="3172"/>
                    </a:cubicBezTo>
                  </a:path>
                </a:pathLst>
              </a:custGeom>
              <a:noFill/>
              <a:ln cap="flat" cmpd="sng" w="9525">
                <a:solidFill>
                  <a:srgbClr val="FFFFFE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4"/>
              <p:cNvSpPr/>
              <p:nvPr/>
            </p:nvSpPr>
            <p:spPr>
              <a:xfrm>
                <a:off x="21886" y="360"/>
                <a:ext cx="1601" cy="15120"/>
              </a:xfrm>
              <a:custGeom>
                <a:rect b="b" l="l" r="r" t="t"/>
                <a:pathLst>
                  <a:path extrusionOk="0" h="3172" w="334">
                    <a:moveTo>
                      <a:pt x="0" y="0"/>
                    </a:moveTo>
                    <a:cubicBezTo>
                      <a:pt x="334" y="1375"/>
                      <a:pt x="126" y="2664"/>
                      <a:pt x="16" y="3172"/>
                    </a:cubicBezTo>
                  </a:path>
                </a:pathLst>
              </a:custGeom>
              <a:noFill/>
              <a:ln cap="flat" cmpd="sng" w="9525">
                <a:solidFill>
                  <a:srgbClr val="FFFFFE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4"/>
              <p:cNvSpPr/>
              <p:nvPr/>
            </p:nvSpPr>
            <p:spPr>
              <a:xfrm>
                <a:off x="22064" y="360"/>
                <a:ext cx="1625" cy="15120"/>
              </a:xfrm>
              <a:custGeom>
                <a:rect b="b" l="l" r="r" t="t"/>
                <a:pathLst>
                  <a:path extrusionOk="0" h="3172" w="339">
                    <a:moveTo>
                      <a:pt x="21" y="0"/>
                    </a:moveTo>
                    <a:cubicBezTo>
                      <a:pt x="339" y="1377"/>
                      <a:pt x="116" y="2664"/>
                      <a:pt x="0" y="3172"/>
                    </a:cubicBezTo>
                  </a:path>
                </a:pathLst>
              </a:custGeom>
              <a:noFill/>
              <a:ln cap="flat" cmpd="sng" w="9525">
                <a:solidFill>
                  <a:srgbClr val="EFB32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4"/>
              <p:cNvSpPr/>
              <p:nvPr/>
            </p:nvSpPr>
            <p:spPr>
              <a:xfrm>
                <a:off x="21864" y="360"/>
                <a:ext cx="1642" cy="15120"/>
              </a:xfrm>
              <a:custGeom>
                <a:rect b="b" l="l" r="r" t="t"/>
                <a:pathLst>
                  <a:path extrusionOk="0" h="3172" w="343">
                    <a:moveTo>
                      <a:pt x="28" y="0"/>
                    </a:moveTo>
                    <a:cubicBezTo>
                      <a:pt x="343" y="1379"/>
                      <a:pt x="117" y="2666"/>
                      <a:pt x="0" y="3172"/>
                    </a:cubicBezTo>
                  </a:path>
                </a:pathLst>
              </a:custGeom>
              <a:noFill/>
              <a:ln cap="flat" cmpd="sng" w="9525">
                <a:solidFill>
                  <a:srgbClr val="FFFFFE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4"/>
              <p:cNvSpPr/>
              <p:nvPr/>
            </p:nvSpPr>
            <p:spPr>
              <a:xfrm>
                <a:off x="21703" y="360"/>
                <a:ext cx="1620" cy="15120"/>
              </a:xfrm>
              <a:custGeom>
                <a:rect b="b" l="l" r="r" t="t"/>
                <a:pathLst>
                  <a:path extrusionOk="0" h="3172" w="338">
                    <a:moveTo>
                      <a:pt x="20" y="0"/>
                    </a:moveTo>
                    <a:cubicBezTo>
                      <a:pt x="338" y="1378"/>
                      <a:pt x="116" y="2664"/>
                      <a:pt x="0" y="3172"/>
                    </a:cubicBezTo>
                  </a:path>
                </a:pathLst>
              </a:custGeom>
              <a:noFill/>
              <a:ln cap="flat" cmpd="sng" w="9525">
                <a:solidFill>
                  <a:srgbClr val="EFB32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1" name="Google Shape;81;p4"/>
          <p:cNvSpPr txBox="1"/>
          <p:nvPr/>
        </p:nvSpPr>
        <p:spPr>
          <a:xfrm>
            <a:off x="180975" y="1952625"/>
            <a:ext cx="4819650" cy="295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4775" lIns="89550" spcFirstLastPara="1" rIns="89550" wrap="square" tIns="447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6F6185"/>
                </a:solidFill>
                <a:latin typeface="Arial"/>
                <a:ea typeface="Arial"/>
                <a:cs typeface="Arial"/>
                <a:sym typeface="Arial"/>
              </a:rPr>
              <a:t>Contact us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F618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F618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F6185"/>
                </a:solidFill>
                <a:latin typeface="Arial"/>
                <a:ea typeface="Arial"/>
                <a:cs typeface="Arial"/>
                <a:sym typeface="Arial"/>
              </a:rPr>
              <a:t>RT-RK Institute for Computer Based Systems</a:t>
            </a:r>
            <a:endParaRPr sz="1800">
              <a:solidFill>
                <a:srgbClr val="6F618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F6185"/>
                </a:solidFill>
                <a:latin typeface="Arial"/>
                <a:ea typeface="Arial"/>
                <a:cs typeface="Arial"/>
                <a:sym typeface="Arial"/>
              </a:rPr>
              <a:t>Narodnog fronta 23a</a:t>
            </a:r>
            <a:endParaRPr sz="1800">
              <a:solidFill>
                <a:srgbClr val="6F618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F6185"/>
                </a:solidFill>
                <a:latin typeface="Arial"/>
                <a:ea typeface="Arial"/>
                <a:cs typeface="Arial"/>
                <a:sym typeface="Arial"/>
              </a:rPr>
              <a:t>21000 Novi Sad</a:t>
            </a:r>
            <a:br>
              <a:rPr lang="en-US" sz="1800">
                <a:solidFill>
                  <a:srgbClr val="6F618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rgbClr val="6F6185"/>
                </a:solidFill>
                <a:latin typeface="Arial"/>
                <a:ea typeface="Arial"/>
                <a:cs typeface="Arial"/>
                <a:sym typeface="Arial"/>
              </a:rPr>
              <a:t>Serbia</a:t>
            </a:r>
            <a:endParaRPr sz="1800">
              <a:solidFill>
                <a:srgbClr val="6F618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F618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F6185"/>
                </a:solidFill>
                <a:latin typeface="Arial"/>
                <a:ea typeface="Arial"/>
                <a:cs typeface="Arial"/>
                <a:sym typeface="Arial"/>
              </a:rPr>
              <a:t>www.rt-rk.com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F6185"/>
                </a:solidFill>
                <a:latin typeface="Arial"/>
                <a:ea typeface="Arial"/>
                <a:cs typeface="Arial"/>
                <a:sym typeface="Arial"/>
              </a:rPr>
              <a:t>info@rt-rk.com</a:t>
            </a:r>
            <a:endParaRPr/>
          </a:p>
        </p:txBody>
      </p:sp>
      <p:sp>
        <p:nvSpPr>
          <p:cNvPr id="82" name="Google Shape;82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91425" spcFirstLastPara="1" rIns="91425" wrap="square" tIns="108000">
            <a:noAutofit/>
          </a:bodyPr>
          <a:lstStyle>
            <a:lvl1pPr lv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8" name="Google Shape;88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108000">
            <a:noAutofit/>
          </a:bodyPr>
          <a:lstStyle>
            <a:lvl1pPr lv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algn="l">
              <a:spcBef>
                <a:spcPts val="560"/>
              </a:spcBef>
              <a:spcAft>
                <a:spcPts val="0"/>
              </a:spcAft>
              <a:buSzPts val="2240"/>
              <a:buChar char="●"/>
              <a:defRPr sz="2800"/>
            </a:lvl1pPr>
            <a:lvl2pPr indent="-350519" lvl="1" marL="914400" algn="l">
              <a:spcBef>
                <a:spcPts val="480"/>
              </a:spcBef>
              <a:spcAft>
                <a:spcPts val="0"/>
              </a:spcAft>
              <a:buSzPts val="1920"/>
              <a:buChar char="●"/>
              <a:defRPr sz="2400"/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o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4" name="Google Shape;94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algn="l">
              <a:spcBef>
                <a:spcPts val="560"/>
              </a:spcBef>
              <a:spcAft>
                <a:spcPts val="0"/>
              </a:spcAft>
              <a:buSzPts val="2240"/>
              <a:buChar char="●"/>
              <a:defRPr sz="2800"/>
            </a:lvl1pPr>
            <a:lvl2pPr indent="-350519" lvl="1" marL="914400" algn="l">
              <a:spcBef>
                <a:spcPts val="480"/>
              </a:spcBef>
              <a:spcAft>
                <a:spcPts val="0"/>
              </a:spcAft>
              <a:buSzPts val="1920"/>
              <a:buChar char="●"/>
              <a:defRPr sz="2400"/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o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5" name="Google Shape;95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108000">
            <a:noAutofit/>
          </a:bodyPr>
          <a:lstStyle>
            <a:lvl1pPr lv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1" name="Google Shape;101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spcBef>
                <a:spcPts val="480"/>
              </a:spcBef>
              <a:spcAft>
                <a:spcPts val="0"/>
              </a:spcAft>
              <a:buSzPts val="1920"/>
              <a:buChar char="●"/>
              <a:defRPr sz="2400"/>
            </a:lvl1pPr>
            <a:lvl2pPr indent="-330200" lvl="1" marL="914400" algn="l"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2000"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o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02" name="Google Shape;102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3" name="Google Shape;103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spcBef>
                <a:spcPts val="480"/>
              </a:spcBef>
              <a:spcAft>
                <a:spcPts val="0"/>
              </a:spcAft>
              <a:buSzPts val="1920"/>
              <a:buChar char="●"/>
              <a:defRPr sz="2400"/>
            </a:lvl1pPr>
            <a:lvl2pPr indent="-330200" lvl="1" marL="914400" algn="l"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2000"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o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04" name="Google Shape;104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108000">
            <a:noAutofit/>
          </a:bodyPr>
          <a:lstStyle>
            <a:lvl1pPr lv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72000" lIns="91425" spcFirstLastPara="1" rIns="91425" wrap="square" tIns="10800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algn="l">
              <a:spcBef>
                <a:spcPts val="640"/>
              </a:spcBef>
              <a:spcAft>
                <a:spcPts val="0"/>
              </a:spcAft>
              <a:buSzPts val="2560"/>
              <a:buChar char="●"/>
              <a:defRPr sz="3200"/>
            </a:lvl1pPr>
            <a:lvl2pPr indent="-370840" lvl="1" marL="914400" algn="l">
              <a:spcBef>
                <a:spcPts val="560"/>
              </a:spcBef>
              <a:spcAft>
                <a:spcPts val="0"/>
              </a:spcAft>
              <a:buSzPts val="2240"/>
              <a:buChar char="●"/>
              <a:defRPr sz="2800"/>
            </a:lvl2pPr>
            <a:lvl3pPr indent="-350519" lvl="2" marL="1371600" algn="l">
              <a:spcBef>
                <a:spcPts val="480"/>
              </a:spcBef>
              <a:spcAft>
                <a:spcPts val="0"/>
              </a:spcAft>
              <a:buSzPts val="1920"/>
              <a:buChar char="●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o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19" name="Google Shape;119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0" name="Google Shape;120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0680" lvl="0" marL="457200" marR="0" rtl="0" algn="l">
              <a:spcBef>
                <a:spcPts val="520"/>
              </a:spcBef>
              <a:spcAft>
                <a:spcPts val="0"/>
              </a:spcAft>
              <a:buClr>
                <a:srgbClr val="6F6185"/>
              </a:buClr>
              <a:buSzPts val="208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0360" lvl="1" marL="914400" marR="0" rtl="0" algn="l">
              <a:spcBef>
                <a:spcPts val="440"/>
              </a:spcBef>
              <a:spcAft>
                <a:spcPts val="0"/>
              </a:spcAft>
              <a:buClr>
                <a:srgbClr val="EFB100"/>
              </a:buClr>
              <a:buSzPts val="1760"/>
              <a:buFont typeface="Noto Sans Symbols"/>
              <a:buChar char="●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72706F"/>
              </a:buClr>
              <a:buSzPts val="16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6F6185"/>
              </a:buClr>
              <a:buSzPts val="18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EFB10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0" y="0"/>
            <a:ext cx="9144000" cy="1008063"/>
          </a:xfrm>
          <a:custGeom>
            <a:rect b="b" l="l" r="r" t="t"/>
            <a:pathLst>
              <a:path extrusionOk="0" h="1000084" w="6286544">
                <a:moveTo>
                  <a:pt x="0" y="0"/>
                </a:moveTo>
                <a:lnTo>
                  <a:pt x="6286544" y="0"/>
                </a:lnTo>
                <a:lnTo>
                  <a:pt x="6286544" y="714332"/>
                </a:lnTo>
                <a:cubicBezTo>
                  <a:pt x="3583966" y="665822"/>
                  <a:pt x="2081588" y="751890"/>
                  <a:pt x="0" y="1000084"/>
                </a:cubicBezTo>
                <a:lnTo>
                  <a:pt x="0" y="0"/>
                </a:lnTo>
                <a:close/>
              </a:path>
            </a:pathLst>
          </a:custGeom>
          <a:solidFill>
            <a:srgbClr val="6F6185"/>
          </a:solidFill>
          <a:ln cap="flat" cmpd="sng" w="25400">
            <a:solidFill>
              <a:srgbClr val="6F61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" name="Google Shape;15;p1"/>
          <p:cNvGrpSpPr/>
          <p:nvPr/>
        </p:nvGrpSpPr>
        <p:grpSpPr>
          <a:xfrm rot="326911">
            <a:off x="3820" y="485493"/>
            <a:ext cx="9148006" cy="1231358"/>
            <a:chOff x="-23" y="779"/>
            <a:chExt cx="15127" cy="2313"/>
          </a:xfrm>
        </p:grpSpPr>
        <p:grpSp>
          <p:nvGrpSpPr>
            <p:cNvPr id="16" name="Google Shape;16;p1"/>
            <p:cNvGrpSpPr/>
            <p:nvPr/>
          </p:nvGrpSpPr>
          <p:grpSpPr>
            <a:xfrm>
              <a:off x="-23" y="779"/>
              <a:ext cx="15124" cy="2313"/>
              <a:chOff x="-23" y="779"/>
              <a:chExt cx="15124" cy="2313"/>
            </a:xfrm>
          </p:grpSpPr>
          <p:sp>
            <p:nvSpPr>
              <p:cNvPr id="17" name="Google Shape;17;p1"/>
              <p:cNvSpPr/>
              <p:nvPr/>
            </p:nvSpPr>
            <p:spPr>
              <a:xfrm>
                <a:off x="-14" y="901"/>
                <a:ext cx="11962" cy="2028"/>
              </a:xfrm>
              <a:custGeom>
                <a:rect b="b" l="l" r="r" t="t"/>
                <a:pathLst>
                  <a:path extrusionOk="0" h="423" w="3171">
                    <a:moveTo>
                      <a:pt x="0" y="423"/>
                    </a:moveTo>
                    <a:cubicBezTo>
                      <a:pt x="1374" y="0"/>
                      <a:pt x="2711" y="30"/>
                      <a:pt x="3171" y="57"/>
                    </a:cubicBez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8" name="Google Shape;18;p1"/>
              <p:cNvGrpSpPr/>
              <p:nvPr/>
            </p:nvGrpSpPr>
            <p:grpSpPr>
              <a:xfrm>
                <a:off x="-23" y="779"/>
                <a:ext cx="15124" cy="2313"/>
                <a:chOff x="350" y="1151"/>
                <a:chExt cx="15124" cy="2313"/>
              </a:xfrm>
            </p:grpSpPr>
            <p:sp>
              <p:nvSpPr>
                <p:cNvPr id="19" name="Google Shape;19;p1"/>
                <p:cNvSpPr/>
                <p:nvPr/>
              </p:nvSpPr>
              <p:spPr>
                <a:xfrm>
                  <a:off x="356" y="1151"/>
                  <a:ext cx="15118" cy="2040"/>
                </a:xfrm>
                <a:custGeom>
                  <a:rect b="b" l="l" r="r" t="t"/>
                  <a:pathLst>
                    <a:path extrusionOk="0" h="426" w="3171">
                      <a:moveTo>
                        <a:pt x="0" y="426"/>
                      </a:moveTo>
                      <a:cubicBezTo>
                        <a:pt x="1377" y="0"/>
                        <a:pt x="2716" y="29"/>
                        <a:pt x="3171" y="56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EFB32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" name="Google Shape;20;p1"/>
                <p:cNvSpPr/>
                <p:nvPr/>
              </p:nvSpPr>
              <p:spPr>
                <a:xfrm>
                  <a:off x="355" y="1277"/>
                  <a:ext cx="15118" cy="2028"/>
                </a:xfrm>
                <a:custGeom>
                  <a:rect b="b" l="l" r="r" t="t"/>
                  <a:pathLst>
                    <a:path extrusionOk="0" h="423" w="3171">
                      <a:moveTo>
                        <a:pt x="0" y="423"/>
                      </a:moveTo>
                      <a:cubicBezTo>
                        <a:pt x="1374" y="0"/>
                        <a:pt x="2711" y="30"/>
                        <a:pt x="3171" y="57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625676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" name="Google Shape;21;p1"/>
                <p:cNvSpPr/>
                <p:nvPr/>
              </p:nvSpPr>
              <p:spPr>
                <a:xfrm>
                  <a:off x="350" y="1418"/>
                  <a:ext cx="15120" cy="2046"/>
                </a:xfrm>
                <a:custGeom>
                  <a:rect b="b" l="l" r="r" t="t"/>
                  <a:pathLst>
                    <a:path extrusionOk="0" h="427" w="3171">
                      <a:moveTo>
                        <a:pt x="0" y="427"/>
                      </a:moveTo>
                      <a:cubicBezTo>
                        <a:pt x="1369" y="0"/>
                        <a:pt x="2702" y="25"/>
                        <a:pt x="3171" y="52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EFB32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" name="Google Shape;22;p1"/>
            <p:cNvSpPr/>
            <p:nvPr/>
          </p:nvSpPr>
          <p:spPr>
            <a:xfrm>
              <a:off x="-16" y="937"/>
              <a:ext cx="15120" cy="2114"/>
            </a:xfrm>
            <a:custGeom>
              <a:rect b="b" l="l" r="r" t="t"/>
              <a:pathLst>
                <a:path extrusionOk="0" h="441" w="3171">
                  <a:moveTo>
                    <a:pt x="0" y="441"/>
                  </a:moveTo>
                  <a:cubicBezTo>
                    <a:pt x="1372" y="0"/>
                    <a:pt x="2713" y="16"/>
                    <a:pt x="3171" y="37"/>
                  </a:cubicBezTo>
                </a:path>
              </a:pathLst>
            </a:custGeom>
            <a:noFill/>
            <a:ln cap="flat" cmpd="sng" w="9525">
              <a:solidFill>
                <a:srgbClr val="62567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RT-RK_za_ppt_template.png" id="23" name="Google Shape;23;p1"/>
          <p:cNvPicPr preferRelativeResize="0"/>
          <p:nvPr/>
        </p:nvPicPr>
        <p:blipFill rotWithShape="1">
          <a:blip r:embed="rId1">
            <a:alphaModFix/>
          </a:blip>
          <a:srcRect b="42508" l="0" r="0" t="0"/>
          <a:stretch/>
        </p:blipFill>
        <p:spPr>
          <a:xfrm>
            <a:off x="8064500" y="0"/>
            <a:ext cx="1079500" cy="620713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108000">
            <a:noAutofit/>
          </a:bodyPr>
          <a:lstStyle>
            <a:lvl1pPr lvl="0" marR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EFB1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EFB1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EFB1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EFB1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EFB1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EFB1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EFB1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EFB1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EFB1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1"/>
          <p:cNvSpPr txBox="1"/>
          <p:nvPr/>
        </p:nvSpPr>
        <p:spPr>
          <a:xfrm>
            <a:off x="1854200" y="6643688"/>
            <a:ext cx="5435600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72706F"/>
                </a:solidFill>
                <a:latin typeface="Calibri"/>
                <a:ea typeface="Calibri"/>
                <a:cs typeface="Calibri"/>
                <a:sym typeface="Calibri"/>
              </a:rPr>
              <a:t>CONFIDENTIAL – Reproduction prohibited without the prior permission of RT-RK</a:t>
            </a:r>
            <a:endParaRPr b="0" i="0" sz="1200" u="none" cap="none" strike="noStrike">
              <a:solidFill>
                <a:srgbClr val="72706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72706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1"/>
          <p:cNvSpPr txBox="1"/>
          <p:nvPr/>
        </p:nvSpPr>
        <p:spPr>
          <a:xfrm>
            <a:off x="8070850" y="6524625"/>
            <a:ext cx="10731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775" lIns="89550" spcFirstLastPara="1" rIns="89550" wrap="square" tIns="447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6F6185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300" u="none" cap="none" strike="noStrike">
              <a:solidFill>
                <a:srgbClr val="6F618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7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5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6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8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/>
          <p:nvPr>
            <p:ph type="ctrTitle"/>
          </p:nvPr>
        </p:nvSpPr>
        <p:spPr>
          <a:xfrm>
            <a:off x="457200" y="1425575"/>
            <a:ext cx="5399088" cy="2147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108000">
            <a:noAutofit/>
          </a:bodyPr>
          <a:lstStyle/>
          <a:p>
            <a:pPr indent="0" lvl="0" marL="0" rtl="0" algn="ctr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ELEMENTI</a:t>
            </a:r>
            <a:br>
              <a:rPr lang="en-US"/>
            </a:br>
            <a:br>
              <a:rPr lang="en-US"/>
            </a:br>
            <a:r>
              <a:rPr lang="en-US"/>
              <a:t>PYTHON JEZIKA</a:t>
            </a:r>
            <a:br>
              <a:rPr lang="en-US"/>
            </a:br>
            <a:endParaRPr/>
          </a:p>
        </p:txBody>
      </p:sp>
      <p:sp>
        <p:nvSpPr>
          <p:cNvPr id="147" name="Google Shape;147;p14"/>
          <p:cNvSpPr txBox="1"/>
          <p:nvPr>
            <p:ph idx="1" type="subTitle"/>
          </p:nvPr>
        </p:nvSpPr>
        <p:spPr>
          <a:xfrm>
            <a:off x="457200" y="3351213"/>
            <a:ext cx="648017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880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3. dan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211" name="Google Shape;211;p23"/>
          <p:cNvSpPr txBox="1"/>
          <p:nvPr>
            <p:ph idx="1" type="body"/>
          </p:nvPr>
        </p:nvSpPr>
        <p:spPr>
          <a:xfrm>
            <a:off x="251520" y="1268760"/>
            <a:ext cx="8784976" cy="4752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1" lang="en-US"/>
              <a:t>Dekoratori</a:t>
            </a:r>
            <a:endParaRPr b="1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Korisni su kod operacija koje zelimo u svakoj funkciji debug ispis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logovanje u fajl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 ...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    Može biti više dekoratora i mogu imati parametre</a:t>
            </a:r>
            <a:endParaRPr sz="2400"/>
          </a:p>
          <a:p>
            <a:pPr indent="-22098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217" name="Google Shape;217;p24"/>
          <p:cNvSpPr txBox="1"/>
          <p:nvPr>
            <p:ph idx="1" type="body"/>
          </p:nvPr>
        </p:nvSpPr>
        <p:spPr>
          <a:xfrm>
            <a:off x="251520" y="1052736"/>
            <a:ext cx="8784976" cy="4968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1" lang="en-US"/>
              <a:t>Generatori i </a:t>
            </a:r>
            <a:r>
              <a:rPr b="1" i="1" lang="en-US"/>
              <a:t>yield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Generatori emituju sekvencu vrednosti za iteracije.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Rezultat se naznačuje pomoći </a:t>
            </a:r>
            <a:r>
              <a:rPr i="1" lang="en-US" sz="2400"/>
              <a:t>yield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Jasnije na primeru:</a:t>
            </a:r>
            <a:endParaRPr/>
          </a:p>
          <a:p>
            <a:pPr indent="-22098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22098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22098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Poziva se </a:t>
            </a:r>
            <a:r>
              <a:rPr i="1" lang="en-US" sz="2400"/>
              <a:t>next()</a:t>
            </a:r>
            <a:r>
              <a:rPr lang="en-US" sz="2400"/>
              <a:t> metoda generatora.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Izvršenje se prekida nakon yeild i nastavlja sledećim pozivom </a:t>
            </a:r>
            <a:r>
              <a:rPr i="1" lang="en-US" sz="2400"/>
              <a:t>next()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Obično se </a:t>
            </a:r>
            <a:r>
              <a:rPr i="1" lang="en-US" sz="2400"/>
              <a:t>next() </a:t>
            </a:r>
            <a:r>
              <a:rPr lang="en-US" sz="2400"/>
              <a:t>ne poziva eksplicitno, već u okviru </a:t>
            </a:r>
            <a:r>
              <a:rPr i="1" lang="en-US" sz="2400"/>
              <a:t>for, sum </a:t>
            </a:r>
            <a:r>
              <a:rPr lang="en-US" sz="2400"/>
              <a:t>i sličnim operacijama.</a:t>
            </a:r>
            <a:endParaRPr/>
          </a:p>
          <a:p>
            <a:pPr indent="-22098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</p:txBody>
      </p:sp>
      <p:sp>
        <p:nvSpPr>
          <p:cNvPr id="218" name="Google Shape;218;p24"/>
          <p:cNvSpPr txBox="1"/>
          <p:nvPr/>
        </p:nvSpPr>
        <p:spPr>
          <a:xfrm>
            <a:off x="971600" y="2852936"/>
            <a:ext cx="5760640" cy="15696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def brojac(n):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while n &gt; 0: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print "Stigao sam do %d"%n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yield 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n -= 1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return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224" name="Google Shape;224;p25"/>
          <p:cNvSpPr txBox="1"/>
          <p:nvPr>
            <p:ph idx="1" type="body"/>
          </p:nvPr>
        </p:nvSpPr>
        <p:spPr>
          <a:xfrm>
            <a:off x="251520" y="1052736"/>
            <a:ext cx="8784976" cy="4968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1" lang="en-US"/>
              <a:t>Korutine i </a:t>
            </a:r>
            <a:r>
              <a:rPr b="1" i="1" lang="en-US"/>
              <a:t>yield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Za razliku od generatora, korutine primaju vrednosti.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i="1" lang="en-US" sz="2400"/>
              <a:t>yield</a:t>
            </a:r>
            <a:r>
              <a:rPr lang="en-US" sz="2400"/>
              <a:t> predstavlja vrednost prosledjenu korutini.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Jasnije na primeru: </a:t>
            </a:r>
            <a:endParaRPr/>
          </a:p>
          <a:p>
            <a:pPr indent="-22098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22098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22098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22098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22098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Neophodno je prvo pozvati </a:t>
            </a:r>
            <a:r>
              <a:rPr i="1" lang="en-US" sz="2400"/>
              <a:t>next()</a:t>
            </a:r>
            <a:r>
              <a:rPr lang="en-US" sz="2400"/>
              <a:t> kako bi se došlo do </a:t>
            </a:r>
            <a:r>
              <a:rPr i="1" lang="en-US" sz="2400"/>
              <a:t>yield</a:t>
            </a:r>
            <a:r>
              <a:rPr lang="en-US" sz="2400"/>
              <a:t>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Zatim sa </a:t>
            </a:r>
            <a:r>
              <a:rPr i="1" lang="en-US" sz="2400"/>
              <a:t>send()</a:t>
            </a:r>
            <a:r>
              <a:rPr lang="en-US" sz="2400"/>
              <a:t> poslati odgovarajuću vrednost.</a:t>
            </a:r>
            <a:endParaRPr/>
          </a:p>
          <a:p>
            <a:pPr indent="-22098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</p:txBody>
      </p:sp>
      <p:sp>
        <p:nvSpPr>
          <p:cNvPr id="225" name="Google Shape;225;p25"/>
          <p:cNvSpPr txBox="1"/>
          <p:nvPr/>
        </p:nvSpPr>
        <p:spPr>
          <a:xfrm>
            <a:off x="971600" y="2924944"/>
            <a:ext cx="5760640" cy="206210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def korutina():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print "Cekam na podatak"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try: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while True: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	n = (yield)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	print "Primljeno %r"%n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except GeneratorExit: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print "Kraj korutine"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231" name="Google Shape;231;p26"/>
          <p:cNvSpPr txBox="1"/>
          <p:nvPr>
            <p:ph idx="1" type="body"/>
          </p:nvPr>
        </p:nvSpPr>
        <p:spPr>
          <a:xfrm>
            <a:off x="251520" y="1052736"/>
            <a:ext cx="8784976" cy="4968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1" lang="en-US"/>
              <a:t>Čemu sve to?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Na prvi pogled sve sto mogu dekoratori, generatori i </a:t>
            </a:r>
            <a:r>
              <a:rPr lang="en-US" sz="2400"/>
              <a:t>korutine</a:t>
            </a:r>
            <a:r>
              <a:rPr lang="en-US" sz="2400"/>
              <a:t> može da se postigne i bez njih.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ALI , pravilnim korišćenjem se dobija čistiji i efikasniji kod.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Primer - pipeline za obradu podataka: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Iz jednog skupa filtriraj podatke u podskup.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Obradi podatke i napravi novi podskup.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Još jedna obrada i još jedan podskup.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Prikaži rezultate.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Implementacijom pomocu generatora nema privremenih listi/recnika/promenljivih.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Efikasniji kod sa manje zauzeća memorije.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Zgodno za potencijalnu paralelizaciju i distribuiranje.</a:t>
            </a:r>
            <a:endParaRPr/>
          </a:p>
          <a:p>
            <a:pPr indent="-22098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237" name="Google Shape;237;p27"/>
          <p:cNvSpPr txBox="1"/>
          <p:nvPr>
            <p:ph idx="1" type="body"/>
          </p:nvPr>
        </p:nvSpPr>
        <p:spPr>
          <a:xfrm>
            <a:off x="251520" y="980728"/>
            <a:ext cx="8784976" cy="504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b="1" lang="en-US" sz="2400"/>
              <a:t>Čemu sve to?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</p:txBody>
      </p:sp>
      <p:sp>
        <p:nvSpPr>
          <p:cNvPr id="238" name="Google Shape;238;p27"/>
          <p:cNvSpPr txBox="1"/>
          <p:nvPr/>
        </p:nvSpPr>
        <p:spPr>
          <a:xfrm>
            <a:off x="971600" y="1631697"/>
            <a:ext cx="7560840" cy="489364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import os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import sys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import fnmatch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import gzip, bz2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def find_files(topdir, pattern):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for path, dirname, filelist in os.walk(topdir):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for name in filelist: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	if fnmatch.fnmatch(name, pattern):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		yield os.path.join(path,name)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def opener(filenames):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for name in filenames: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if name.endswith(".gz"):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	f = gzip.open(name)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elif name.endswith(".bz2"):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	f = bz2.BZ2File(name)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else: f = open(name)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	yield f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def cat(filelist):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for f in filelist: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for line in f: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	yield line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def grep(pattern, lines):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for line in lines: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if pattern in line: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	yield line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244" name="Google Shape;244;p28"/>
          <p:cNvSpPr txBox="1"/>
          <p:nvPr>
            <p:ph idx="1" type="body"/>
          </p:nvPr>
        </p:nvSpPr>
        <p:spPr>
          <a:xfrm>
            <a:off x="251520" y="1052736"/>
            <a:ext cx="8784976" cy="4968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1" lang="en-US"/>
              <a:t>Čemu sve to?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</p:txBody>
      </p:sp>
      <p:sp>
        <p:nvSpPr>
          <p:cNvPr id="245" name="Google Shape;245;p28"/>
          <p:cNvSpPr txBox="1"/>
          <p:nvPr/>
        </p:nvSpPr>
        <p:spPr>
          <a:xfrm>
            <a:off x="971600" y="1643316"/>
            <a:ext cx="7560840" cy="15696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wwwlogs = find_files("www","access-log*")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files = opener(wwwlogs)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lines = cat(files)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pylines = grep("python", lines)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for line in pylines: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sys.stdout.write(line)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9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251" name="Google Shape;251;p29"/>
          <p:cNvSpPr txBox="1"/>
          <p:nvPr>
            <p:ph idx="1" type="body"/>
          </p:nvPr>
        </p:nvSpPr>
        <p:spPr>
          <a:xfrm>
            <a:off x="251520" y="1196752"/>
            <a:ext cx="8784976" cy="4824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1" lang="en-US"/>
              <a:t>Sekvence i funkcije</a:t>
            </a:r>
            <a:endParaRPr b="1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Česta je potreba da primenimo funkciju nad svim članovima liste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Poseban operator nazvan </a:t>
            </a:r>
            <a:r>
              <a:rPr i="1" lang="en-US" sz="2400"/>
              <a:t>list comprehension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Moguće je dodati i uslove: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</p:txBody>
      </p:sp>
      <p:sp>
        <p:nvSpPr>
          <p:cNvPr id="252" name="Google Shape;252;p29"/>
          <p:cNvSpPr txBox="1"/>
          <p:nvPr/>
        </p:nvSpPr>
        <p:spPr>
          <a:xfrm>
            <a:off x="971600" y="3060249"/>
            <a:ext cx="7560840" cy="58477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brojevi = range(5)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kvadrati = [n * n for n in brojevi] </a:t>
            </a:r>
            <a:endParaRPr/>
          </a:p>
        </p:txBody>
      </p:sp>
      <p:sp>
        <p:nvSpPr>
          <p:cNvPr id="253" name="Google Shape;253;p29"/>
          <p:cNvSpPr txBox="1"/>
          <p:nvPr/>
        </p:nvSpPr>
        <p:spPr>
          <a:xfrm>
            <a:off x="971600" y="4428401"/>
            <a:ext cx="7560840" cy="58477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brojevi = range(5)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parni_kvadrati = [n * n for n in brojevi if n%2 == 0 ]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259" name="Google Shape;259;p30"/>
          <p:cNvSpPr txBox="1"/>
          <p:nvPr>
            <p:ph idx="1" type="body"/>
          </p:nvPr>
        </p:nvSpPr>
        <p:spPr>
          <a:xfrm>
            <a:off x="251520" y="836712"/>
            <a:ext cx="8784976" cy="5184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1" lang="en-US"/>
              <a:t>Sekvence i funkcije</a:t>
            </a:r>
            <a:endParaRPr b="1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Ili više sekvenci: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Raspetljano, prethodni primer u stvari izgleda ovako: </a:t>
            </a:r>
            <a:endParaRPr/>
          </a:p>
        </p:txBody>
      </p:sp>
      <p:sp>
        <p:nvSpPr>
          <p:cNvPr id="260" name="Google Shape;260;p30"/>
          <p:cNvSpPr txBox="1"/>
          <p:nvPr/>
        </p:nvSpPr>
        <p:spPr>
          <a:xfrm>
            <a:off x="971600" y="1844824"/>
            <a:ext cx="7560840" cy="83099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 = [1,2,3,4,5]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= ['a','b','c','d','e']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z = [(x,y) for x in a for y in i if y &gt; 2] </a:t>
            </a:r>
            <a:endParaRPr/>
          </a:p>
        </p:txBody>
      </p:sp>
      <p:sp>
        <p:nvSpPr>
          <p:cNvPr id="261" name="Google Shape;261;p30"/>
          <p:cNvSpPr txBox="1"/>
          <p:nvPr/>
        </p:nvSpPr>
        <p:spPr>
          <a:xfrm>
            <a:off x="971600" y="3645024"/>
            <a:ext cx="7560840" cy="181588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 = [1,2,3,4,5]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= ['a','b','c','d','e']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z = []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 x in a: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for y in i: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if y &gt; 2: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	z.append((y,x))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1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267" name="Google Shape;267;p31"/>
          <p:cNvSpPr txBox="1"/>
          <p:nvPr>
            <p:ph idx="1" type="body"/>
          </p:nvPr>
        </p:nvSpPr>
        <p:spPr>
          <a:xfrm>
            <a:off x="179512" y="908720"/>
            <a:ext cx="8856984" cy="5112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1" lang="en-US"/>
              <a:t>EVAL, EXEC I COMPILE</a:t>
            </a:r>
            <a:endParaRPr/>
          </a:p>
          <a:p>
            <a:pPr indent="-342900" lvl="0" marL="342900" rtl="0" algn="l">
              <a:spcBef>
                <a:spcPts val="460"/>
              </a:spcBef>
              <a:spcAft>
                <a:spcPts val="0"/>
              </a:spcAft>
              <a:buSzPts val="1840"/>
              <a:buChar char="●"/>
            </a:pPr>
            <a:r>
              <a:rPr lang="en-US" sz="2300"/>
              <a:t>U biti služe izvršavanju stringova</a:t>
            </a:r>
            <a:endParaRPr sz="2300"/>
          </a:p>
          <a:p>
            <a:pPr indent="-342900" lvl="0" marL="342900" rtl="0" algn="l">
              <a:spcBef>
                <a:spcPts val="46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sz="2300"/>
          </a:p>
          <a:p>
            <a:pPr indent="-342900" lvl="0" marL="342900" rtl="0" algn="l">
              <a:spcBef>
                <a:spcPts val="460"/>
              </a:spcBef>
              <a:spcAft>
                <a:spcPts val="0"/>
              </a:spcAft>
              <a:buSzPts val="1840"/>
              <a:buChar char="●"/>
            </a:pPr>
            <a:r>
              <a:rPr lang="en-US" sz="2300"/>
              <a:t>Za razliku od </a:t>
            </a:r>
            <a:r>
              <a:rPr i="1" lang="en-US" sz="2300"/>
              <a:t>eval, exec </a:t>
            </a:r>
            <a:r>
              <a:rPr lang="en-US" sz="2300"/>
              <a:t>može da sadrži složene izraze:</a:t>
            </a:r>
            <a:endParaRPr/>
          </a:p>
          <a:p>
            <a:pPr indent="-226059" lvl="0" marL="342900" rtl="0" algn="l">
              <a:spcBef>
                <a:spcPts val="46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sz="2300"/>
          </a:p>
          <a:p>
            <a:pPr indent="-226059" lvl="0" marL="342900" rtl="0" algn="l">
              <a:spcBef>
                <a:spcPts val="46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sz="2300"/>
          </a:p>
          <a:p>
            <a:pPr indent="-342900" lvl="0" marL="342900" rtl="0" algn="l">
              <a:spcBef>
                <a:spcPts val="460"/>
              </a:spcBef>
              <a:spcAft>
                <a:spcPts val="0"/>
              </a:spcAft>
              <a:buSzPts val="1840"/>
              <a:buChar char="●"/>
            </a:pPr>
            <a:r>
              <a:rPr i="1" lang="en-US" sz="2300"/>
              <a:t>exec</a:t>
            </a:r>
            <a:r>
              <a:rPr lang="en-US" sz="2300"/>
              <a:t> se ponaša kao da se izvršeni kod zaista nalazi umesto njega</a:t>
            </a:r>
            <a:endParaRPr sz="2300"/>
          </a:p>
          <a:p>
            <a:pPr indent="-342900" lvl="0" marL="342900" rtl="0" algn="l">
              <a:spcBef>
                <a:spcPts val="460"/>
              </a:spcBef>
              <a:spcAft>
                <a:spcPts val="0"/>
              </a:spcAft>
              <a:buSzPts val="1840"/>
              <a:buChar char="●"/>
            </a:pPr>
            <a:r>
              <a:rPr i="1" lang="en-US" sz="2300"/>
              <a:t>compile </a:t>
            </a:r>
            <a:r>
              <a:rPr lang="en-US" sz="2300"/>
              <a:t>omogucava da se željeni kod prevede u bytecode jednom, a izvršava više puta:</a:t>
            </a:r>
            <a:endParaRPr/>
          </a:p>
          <a:p>
            <a:pPr indent="-226059" lvl="0" marL="342900" rtl="0" algn="l">
              <a:spcBef>
                <a:spcPts val="46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sz="2300"/>
          </a:p>
          <a:p>
            <a:pPr indent="-226059" lvl="0" marL="342900" rtl="0" algn="l">
              <a:spcBef>
                <a:spcPts val="46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sz="2300"/>
          </a:p>
          <a:p>
            <a:pPr indent="-226059" lvl="0" marL="342900" rtl="0" algn="l">
              <a:spcBef>
                <a:spcPts val="46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sz="2300"/>
          </a:p>
          <a:p>
            <a:pPr indent="-342900" lvl="0" marL="342900" rtl="0" algn="l">
              <a:spcBef>
                <a:spcPts val="460"/>
              </a:spcBef>
              <a:spcAft>
                <a:spcPts val="0"/>
              </a:spcAft>
              <a:buSzPts val="1840"/>
              <a:buChar char="●"/>
            </a:pPr>
            <a:r>
              <a:rPr lang="en-US" sz="2300"/>
              <a:t>Opšti oblik im je </a:t>
            </a:r>
            <a:r>
              <a:rPr i="1" lang="en-US" sz="2300"/>
              <a:t>eval(str [,globals[,locals]])</a:t>
            </a:r>
            <a:endParaRPr i="1" sz="2300"/>
          </a:p>
        </p:txBody>
      </p:sp>
      <p:sp>
        <p:nvSpPr>
          <p:cNvPr id="268" name="Google Shape;268;p31"/>
          <p:cNvSpPr txBox="1"/>
          <p:nvPr/>
        </p:nvSpPr>
        <p:spPr>
          <a:xfrm>
            <a:off x="932225" y="1856460"/>
            <a:ext cx="7560900" cy="33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rezultat = eval("math.sqrt(4**2 + 10**2)") </a:t>
            </a:r>
            <a:endParaRPr/>
          </a:p>
        </p:txBody>
      </p:sp>
      <p:sp>
        <p:nvSpPr>
          <p:cNvPr id="269" name="Google Shape;269;p31"/>
          <p:cNvSpPr txBox="1"/>
          <p:nvPr/>
        </p:nvSpPr>
        <p:spPr>
          <a:xfrm>
            <a:off x="971600" y="2772217"/>
            <a:ext cx="7560840" cy="58477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= [1,2,3,4,5]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exec("for i in a: print i") </a:t>
            </a:r>
            <a:endParaRPr/>
          </a:p>
        </p:txBody>
      </p:sp>
      <p:sp>
        <p:nvSpPr>
          <p:cNvPr id="270" name="Google Shape;270;p31"/>
          <p:cNvSpPr txBox="1"/>
          <p:nvPr/>
        </p:nvSpPr>
        <p:spPr>
          <a:xfrm>
            <a:off x="971600" y="5160094"/>
            <a:ext cx="7560840" cy="107721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= 'for i in a: print a'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 = compile(s,"","exec")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eval(c)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eval(c)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2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276" name="Google Shape;276;p32"/>
          <p:cNvSpPr txBox="1"/>
          <p:nvPr>
            <p:ph idx="1" type="body"/>
          </p:nvPr>
        </p:nvSpPr>
        <p:spPr>
          <a:xfrm>
            <a:off x="683568" y="2204864"/>
            <a:ext cx="7704856" cy="2592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1" lang="en-US"/>
              <a:t>ZADACI</a:t>
            </a:r>
            <a:endParaRPr/>
          </a:p>
          <a:p>
            <a:pPr indent="-514350" lvl="0" marL="514350" rtl="0" algn="l">
              <a:spcBef>
                <a:spcPts val="480"/>
              </a:spcBef>
              <a:spcAft>
                <a:spcPts val="0"/>
              </a:spcAft>
              <a:buSzPts val="1920"/>
              <a:buFont typeface="Calibri"/>
              <a:buAutoNum type="arabicPeriod"/>
            </a:pPr>
            <a:r>
              <a:rPr lang="en-US" sz="2400"/>
              <a:t>Napisati funkciju koja vraća rešenja kvadratne jednačine.</a:t>
            </a:r>
            <a:endParaRPr/>
          </a:p>
          <a:p>
            <a:pPr indent="-514350" lvl="0" marL="514350" rtl="0" algn="l">
              <a:spcBef>
                <a:spcPts val="480"/>
              </a:spcBef>
              <a:spcAft>
                <a:spcPts val="0"/>
              </a:spcAft>
              <a:buSzPts val="1920"/>
              <a:buFont typeface="Calibri"/>
              <a:buAutoNum type="arabicPeriod"/>
            </a:pPr>
            <a:r>
              <a:rPr lang="en-US" sz="2400"/>
              <a:t>Napisati generator funkciju koja uvek vraća sledeći član fibonačijevog niza. </a:t>
            </a:r>
            <a:endParaRPr/>
          </a:p>
          <a:p>
            <a:pPr indent="-514350" lvl="0" marL="514350" rtl="0" algn="l">
              <a:spcBef>
                <a:spcPts val="480"/>
              </a:spcBef>
              <a:spcAft>
                <a:spcPts val="0"/>
              </a:spcAft>
              <a:buSzPts val="1920"/>
              <a:buFont typeface="Calibri"/>
              <a:buAutoNum type="arabicPeriod"/>
            </a:pPr>
            <a:r>
              <a:rPr lang="en-US" sz="2400"/>
              <a:t>Napisati funkciju koja testira da li je string palindrom. 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153" name="Google Shape;153;p15"/>
          <p:cNvSpPr txBox="1"/>
          <p:nvPr>
            <p:ph idx="1" type="body"/>
          </p:nvPr>
        </p:nvSpPr>
        <p:spPr>
          <a:xfrm>
            <a:off x="1043608" y="2780928"/>
            <a:ext cx="6779096" cy="1440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Funkcije:</a:t>
            </a:r>
            <a:endParaRPr/>
          </a:p>
          <a:p>
            <a:pPr indent="-342900" lvl="0" marL="342900" rtl="0" algn="ctr">
              <a:spcBef>
                <a:spcPts val="640"/>
              </a:spcBef>
              <a:spcAft>
                <a:spcPts val="0"/>
              </a:spcAft>
              <a:buSzPts val="2560"/>
              <a:buNone/>
            </a:pPr>
            <a:r>
              <a:rPr b="1" i="1" lang="en-US" sz="3200">
                <a:latin typeface="Arial"/>
                <a:ea typeface="Arial"/>
                <a:cs typeface="Arial"/>
                <a:sym typeface="Arial"/>
              </a:rPr>
              <a:t>Procedurno programiranje</a:t>
            </a:r>
            <a:endParaRPr b="1" i="1" sz="3200"/>
          </a:p>
          <a:p>
            <a:pPr indent="-342900" lvl="0" marL="342900" rtl="0" algn="ctr"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/>
          </a:p>
          <a:p>
            <a:pPr indent="-342900" lvl="0" marL="342900" rtl="0" algn="ctr"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3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282" name="Google Shape;282;p33"/>
          <p:cNvSpPr txBox="1"/>
          <p:nvPr>
            <p:ph idx="1" type="body"/>
          </p:nvPr>
        </p:nvSpPr>
        <p:spPr>
          <a:xfrm>
            <a:off x="1547664" y="2492896"/>
            <a:ext cx="5976664" cy="3816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Klase i objekti:</a:t>
            </a:r>
            <a:endParaRPr/>
          </a:p>
          <a:p>
            <a:pPr indent="-342900" lvl="0" marL="342900" rtl="0" algn="ctr">
              <a:spcBef>
                <a:spcPts val="560"/>
              </a:spcBef>
              <a:spcAft>
                <a:spcPts val="0"/>
              </a:spcAft>
              <a:buSzPts val="2240"/>
              <a:buNone/>
            </a:pPr>
            <a:r>
              <a:rPr b="1" i="1" lang="en-US" sz="2800">
                <a:latin typeface="Arial"/>
                <a:ea typeface="Arial"/>
                <a:cs typeface="Arial"/>
                <a:sym typeface="Arial"/>
              </a:rPr>
              <a:t>Objektno programiranje</a:t>
            </a:r>
            <a:endParaRPr b="1" i="1" sz="28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210820" lvl="0" marL="342900" rtl="0" algn="l"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4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288" name="Google Shape;288;p34"/>
          <p:cNvSpPr txBox="1"/>
          <p:nvPr>
            <p:ph idx="1" type="body"/>
          </p:nvPr>
        </p:nvSpPr>
        <p:spPr>
          <a:xfrm>
            <a:off x="539552" y="1556792"/>
            <a:ext cx="8064896" cy="4752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1" lang="en-US"/>
              <a:t>Objektno orjentisano programiranje</a:t>
            </a:r>
            <a:endParaRPr b="1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Uvodi se koncept objekta koji se sastoji od: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Podataka - atributi objekta</a:t>
            </a:r>
            <a:endParaRPr sz="2400"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Procedura - metode objekta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Objekat predstavlja instancu klase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Klasama se definišu nove vrste objekata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U Python-u se klase označavaju ključnom reči </a:t>
            </a:r>
            <a:r>
              <a:rPr i="1" lang="en-US" sz="2400"/>
              <a:t>class</a:t>
            </a:r>
            <a:endParaRPr/>
          </a:p>
          <a:p>
            <a:pPr indent="-210820" lvl="0" marL="342900" rtl="0" algn="l"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294" name="Google Shape;294;p35"/>
          <p:cNvSpPr txBox="1"/>
          <p:nvPr>
            <p:ph idx="1" type="body"/>
          </p:nvPr>
        </p:nvSpPr>
        <p:spPr>
          <a:xfrm>
            <a:off x="539552" y="1196752"/>
            <a:ext cx="8064896" cy="5112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1" lang="en-US"/>
              <a:t>Klase</a:t>
            </a:r>
            <a:endParaRPr b="1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i="1" lang="en-US" sz="2400"/>
              <a:t>class</a:t>
            </a:r>
            <a:r>
              <a:rPr lang="en-US" sz="2400"/>
              <a:t> definiše skup atributa i metoda vezanih za skup objekata - instanci.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Klasa u pythonu predstavlja kolekciju: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funkcija koje nazivamo metodatama instance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promenljivih klase</a:t>
            </a:r>
            <a:endParaRPr sz="2400"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atributa klase - "properties"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i="1" lang="en-US" sz="2400"/>
              <a:t>class</a:t>
            </a:r>
            <a:r>
              <a:rPr lang="en-US" sz="2400"/>
              <a:t> ne pravi instancu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Sve metode klase kao prvi parametar primaju sam objekat, </a:t>
            </a:r>
            <a:r>
              <a:rPr i="1" lang="en-US" sz="2400"/>
              <a:t>self</a:t>
            </a:r>
            <a:endParaRPr/>
          </a:p>
          <a:p>
            <a:pPr indent="-210820" lvl="0" marL="342900" rtl="0" algn="l"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6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300" name="Google Shape;300;p36"/>
          <p:cNvSpPr txBox="1"/>
          <p:nvPr>
            <p:ph idx="1" type="body"/>
          </p:nvPr>
        </p:nvSpPr>
        <p:spPr>
          <a:xfrm>
            <a:off x="467552" y="1206177"/>
            <a:ext cx="8064900" cy="51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1" lang="en-US"/>
              <a:t>Klase</a:t>
            </a:r>
            <a:endParaRPr b="1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Primer: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</p:txBody>
      </p:sp>
      <p:sp>
        <p:nvSpPr>
          <p:cNvPr id="301" name="Google Shape;301;p36"/>
          <p:cNvSpPr txBox="1"/>
          <p:nvPr/>
        </p:nvSpPr>
        <p:spPr>
          <a:xfrm>
            <a:off x="971600" y="2204864"/>
            <a:ext cx="7560840" cy="206210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class Automobil: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broj_automobila = 0 # atribut klase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def __init__(self,boja,naziv):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self.boja = boja #atribut objekta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self.naziv = naziv #atribut objekta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Automobil.broj_automobila += 1 #atribut klase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def info(self):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print "%s automobil %s boje "%(self.naziv,self.boja)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7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307" name="Google Shape;307;p37"/>
          <p:cNvSpPr txBox="1"/>
          <p:nvPr>
            <p:ph idx="1" type="body"/>
          </p:nvPr>
        </p:nvSpPr>
        <p:spPr>
          <a:xfrm>
            <a:off x="539552" y="1196752"/>
            <a:ext cx="8064896" cy="5112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1" lang="en-US"/>
              <a:t>Instance klase</a:t>
            </a:r>
            <a:endParaRPr b="1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Objekat - instanca klase - se pravi pozivanjem klase kao funkcije.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Implicitno se poziva </a:t>
            </a:r>
            <a:r>
              <a:rPr i="1" lang="en-US" sz="2400"/>
              <a:t>__init__() </a:t>
            </a:r>
            <a:r>
              <a:rPr lang="en-US" sz="2400"/>
              <a:t>metoda sa prosledjenim parametrima.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</p:txBody>
      </p:sp>
      <p:sp>
        <p:nvSpPr>
          <p:cNvPr id="308" name="Google Shape;308;p37"/>
          <p:cNvSpPr txBox="1"/>
          <p:nvPr/>
        </p:nvSpPr>
        <p:spPr>
          <a:xfrm>
            <a:off x="971600" y="3501008"/>
            <a:ext cx="7560840" cy="255454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class Automobil(object):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broj_automobila = 0 # atribut klase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def __init__(self,boja,naziv):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self.boja = boja #atribut objekta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self.naziv = naziv #atribut objekta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Automobil.broj_automobila += 1 #atribut klase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def info(self):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print "%s automobil %s boje "%(self.naziv,self.boja)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= Automobil("plava","jugo")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a.info()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8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314" name="Google Shape;314;p38"/>
          <p:cNvSpPr txBox="1"/>
          <p:nvPr>
            <p:ph idx="1" type="body"/>
          </p:nvPr>
        </p:nvSpPr>
        <p:spPr>
          <a:xfrm>
            <a:off x="596152" y="1215627"/>
            <a:ext cx="8064900" cy="51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1" lang="en-US"/>
              <a:t>Scoping pravila</a:t>
            </a:r>
            <a:endParaRPr b="1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Pristup atributima objekata se uvek kvalifikuje sa </a:t>
            </a:r>
            <a:r>
              <a:rPr i="1" lang="en-US" sz="2400"/>
              <a:t>self.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Isto važi i za metode.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</p:txBody>
      </p:sp>
      <p:sp>
        <p:nvSpPr>
          <p:cNvPr id="315" name="Google Shape;315;p38"/>
          <p:cNvSpPr txBox="1"/>
          <p:nvPr/>
        </p:nvSpPr>
        <p:spPr>
          <a:xfrm>
            <a:off x="971600" y="2708920"/>
            <a:ext cx="7560840" cy="230832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class Foo(object):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def __init__(self,bar):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self.bar = bar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def spam(self):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print "spam"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def eggs(self):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self.spam()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print "eggs"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print self.bar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9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321" name="Google Shape;321;p39"/>
          <p:cNvSpPr txBox="1"/>
          <p:nvPr>
            <p:ph idx="1" type="body"/>
          </p:nvPr>
        </p:nvSpPr>
        <p:spPr>
          <a:xfrm>
            <a:off x="539552" y="1196752"/>
            <a:ext cx="8064896" cy="5112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1" lang="en-US"/>
              <a:t>Nasledjivanje</a:t>
            </a:r>
            <a:endParaRPr b="1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Mehanizam za specijalizaciju klase.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Specifična klasa nasledjuje klasu opšteg tipa.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Osnovna klasa je </a:t>
            </a:r>
            <a:r>
              <a:rPr i="1" lang="en-US" sz="2400"/>
              <a:t>superclass</a:t>
            </a:r>
            <a:r>
              <a:rPr lang="en-US" sz="2400"/>
              <a:t>, a izvedena </a:t>
            </a:r>
            <a:r>
              <a:rPr i="1" lang="en-US" sz="2400"/>
              <a:t>subclass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Nasledjivanje može biti višestruko, superklase se razdvajaju zarezom.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Nasledjuju se atributi i metode.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Ali se mogu redefinisati.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0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327" name="Google Shape;327;p40"/>
          <p:cNvSpPr txBox="1"/>
          <p:nvPr>
            <p:ph idx="1" type="body"/>
          </p:nvPr>
        </p:nvSpPr>
        <p:spPr>
          <a:xfrm>
            <a:off x="539552" y="1196752"/>
            <a:ext cx="8064896" cy="5112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1" lang="en-US"/>
              <a:t>Nasledjivanje</a:t>
            </a:r>
            <a:endParaRPr b="1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Primer: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</p:txBody>
      </p:sp>
      <p:sp>
        <p:nvSpPr>
          <p:cNvPr id="328" name="Google Shape;328;p40"/>
          <p:cNvSpPr txBox="1"/>
          <p:nvPr/>
        </p:nvSpPr>
        <p:spPr>
          <a:xfrm>
            <a:off x="971600" y="2204864"/>
            <a:ext cx="7560840" cy="280076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class Osoba(object):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def __init__(self,ime,prezime):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self.ime = ime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self.prezime = prezime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def info(self):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print "Ime i prezime: %s, %s"%(self.ime,self.prezime)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class Student(Osoba):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def __init__(self,ime,prezime,broj_indeksa): 					Osoba.__init__(self,ime,prezime)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self.broj_indeksa = broj_indeksa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def info(self):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1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334" name="Google Shape;334;p41"/>
          <p:cNvSpPr txBox="1"/>
          <p:nvPr>
            <p:ph idx="1" type="body"/>
          </p:nvPr>
        </p:nvSpPr>
        <p:spPr>
          <a:xfrm>
            <a:off x="539552" y="980728"/>
            <a:ext cx="8064896" cy="5328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1" lang="en-US"/>
              <a:t>Višestruko nasledjivanje</a:t>
            </a:r>
            <a:endParaRPr b="1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Specijalizovana klasa može naslediti više od jedne klase.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Nasledjuju se metode i atributi obe klase.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Redak slučaj mešovitih klasa.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Izbegavati ako je moguće. 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</p:txBody>
      </p:sp>
      <p:sp>
        <p:nvSpPr>
          <p:cNvPr id="335" name="Google Shape;335;p41"/>
          <p:cNvSpPr txBox="1"/>
          <p:nvPr/>
        </p:nvSpPr>
        <p:spPr>
          <a:xfrm>
            <a:off x="971600" y="3573016"/>
            <a:ext cx="7560840" cy="280076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class A(object):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def foo(self):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print "foo"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class B(object):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def bar(self):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print "bar"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class C(A,B):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def spam(self):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self.foo()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self.bar()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print "spam"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2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341" name="Google Shape;341;p42"/>
          <p:cNvSpPr txBox="1"/>
          <p:nvPr>
            <p:ph idx="1" type="body"/>
          </p:nvPr>
        </p:nvSpPr>
        <p:spPr>
          <a:xfrm>
            <a:off x="539552" y="1124744"/>
            <a:ext cx="8064896" cy="5688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1" lang="en-US"/>
              <a:t>Polimorfizam</a:t>
            </a:r>
            <a:endParaRPr b="1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Korišćenje objekta bez brige o njegovom tipu.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Korišćenje objekta izvedene klase umesto objekta opšte klase.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U Python-u postoji više oblika polimorfizma: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Dynamic binding - kada se instanca koristi bez obzira na njen tip/klasu</a:t>
            </a:r>
            <a:endParaRPr sz="2400"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</p:txBody>
      </p:sp>
      <p:sp>
        <p:nvSpPr>
          <p:cNvPr id="342" name="Google Shape;342;p42"/>
          <p:cNvSpPr txBox="1"/>
          <p:nvPr/>
        </p:nvSpPr>
        <p:spPr>
          <a:xfrm>
            <a:off x="827584" y="4182179"/>
            <a:ext cx="7416824" cy="83099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= ["qwerty",1.5, False, sum]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 o in a: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print o, type(o)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159" name="Google Shape;159;p16"/>
          <p:cNvSpPr txBox="1"/>
          <p:nvPr>
            <p:ph idx="1" type="body"/>
          </p:nvPr>
        </p:nvSpPr>
        <p:spPr>
          <a:xfrm>
            <a:off x="467544" y="1268760"/>
            <a:ext cx="8229600" cy="504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1" lang="en-US"/>
              <a:t>Funkcije</a:t>
            </a:r>
            <a:endParaRPr b="1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Enkapsuliraju jedan odredjeni zadatak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U Pythonu se definišu ključnom reči </a:t>
            </a:r>
            <a:r>
              <a:rPr i="1" lang="en-US" sz="2400"/>
              <a:t>def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Telo funkcije su izrazi koji se izvršavaju sekvencijalno</a:t>
            </a:r>
            <a:endParaRPr sz="2400"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6"/>
          <p:cNvSpPr txBox="1"/>
          <p:nvPr/>
        </p:nvSpPr>
        <p:spPr>
          <a:xfrm>
            <a:off x="899592" y="3501008"/>
            <a:ext cx="6552728" cy="132343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def xor(s1, s2):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result = ""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for b1,b2 in zip(s1,s2):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result += chr(ord(b1) ^ ord(b2))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return result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3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348" name="Google Shape;348;p43"/>
          <p:cNvSpPr txBox="1"/>
          <p:nvPr>
            <p:ph idx="1" type="body"/>
          </p:nvPr>
        </p:nvSpPr>
        <p:spPr>
          <a:xfrm>
            <a:off x="539552" y="1124744"/>
            <a:ext cx="8064896" cy="5688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1" lang="en-US"/>
              <a:t>Polimorfizam</a:t>
            </a:r>
            <a:endParaRPr b="1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U Python-u postoji više oblika polimorfizma: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Polimorfizam - dynamic binding vezan za nasledjivanje</a:t>
            </a:r>
            <a:endParaRPr sz="2400"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</p:txBody>
      </p:sp>
      <p:sp>
        <p:nvSpPr>
          <p:cNvPr id="349" name="Google Shape;349;p43"/>
          <p:cNvSpPr txBox="1"/>
          <p:nvPr/>
        </p:nvSpPr>
        <p:spPr>
          <a:xfrm>
            <a:off x="1115616" y="2996952"/>
            <a:ext cx="7416824" cy="304698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class A(object):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def foo(self):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print "foo"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class B(A):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def foo(self):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print "bar"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def funkcija(a):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a.foo() # funkcija "ocekuje" objekat klase A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= [A(),B(),B(),A(),B(),A(),A()]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 o in a: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	funkcija(o)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4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355" name="Google Shape;355;p44"/>
          <p:cNvSpPr txBox="1"/>
          <p:nvPr>
            <p:ph idx="1" type="body"/>
          </p:nvPr>
        </p:nvSpPr>
        <p:spPr>
          <a:xfrm>
            <a:off x="539552" y="1124744"/>
            <a:ext cx="8064896" cy="5688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1" lang="en-US"/>
              <a:t>Statičke i metode klase</a:t>
            </a:r>
            <a:endParaRPr b="1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Statičke metode su u stvari funkcije definisane unutar klase.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Statičke metode nisu vezane za instancu klase.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Kvalifikuju se ključnom rečju </a:t>
            </a:r>
            <a:r>
              <a:rPr i="1" lang="en-US" sz="2400"/>
              <a:t>@staticmethod</a:t>
            </a:r>
            <a:endParaRPr i="1" sz="2400"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</p:txBody>
      </p:sp>
      <p:sp>
        <p:nvSpPr>
          <p:cNvPr id="356" name="Google Shape;356;p44"/>
          <p:cNvSpPr txBox="1"/>
          <p:nvPr/>
        </p:nvSpPr>
        <p:spPr>
          <a:xfrm>
            <a:off x="899592" y="3473713"/>
            <a:ext cx="7272808" cy="132343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class A(object):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@staticmethod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def info():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print "Ovo je staticna metoda klase A"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A.info() 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5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362" name="Google Shape;362;p45"/>
          <p:cNvSpPr txBox="1"/>
          <p:nvPr>
            <p:ph idx="1" type="body"/>
          </p:nvPr>
        </p:nvSpPr>
        <p:spPr>
          <a:xfrm>
            <a:off x="539552" y="1124744"/>
            <a:ext cx="8064896" cy="5688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1" lang="en-US"/>
              <a:t>Statičke i metode klase</a:t>
            </a:r>
            <a:endParaRPr b="1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Metode klase rukuju samom klasom.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Prvi parametar metode klase je uvek </a:t>
            </a:r>
            <a:r>
              <a:rPr i="1" lang="en-US" sz="2400"/>
              <a:t>cls</a:t>
            </a:r>
            <a:r>
              <a:rPr lang="en-US" sz="2400"/>
              <a:t> odnosno sama klasa (ne instanca!)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Kvalifikuju se ključnom reči </a:t>
            </a:r>
            <a:r>
              <a:rPr i="1" lang="en-US" sz="2400"/>
              <a:t>@classmethod</a:t>
            </a:r>
            <a:endParaRPr i="1"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i="1" sz="2400"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</p:txBody>
      </p:sp>
      <p:sp>
        <p:nvSpPr>
          <p:cNvPr id="363" name="Google Shape;363;p45"/>
          <p:cNvSpPr txBox="1"/>
          <p:nvPr/>
        </p:nvSpPr>
        <p:spPr>
          <a:xfrm>
            <a:off x="899592" y="3356992"/>
            <a:ext cx="7272808" cy="332398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class A(object):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@staticmethod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def info():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print "Ovo je staticna metoda klase A"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@classmethod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def info_class(cls):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print "Ja sam %s"%type(cls)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def info_obj():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print "Ovo je regularna metoda klase A\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	i mora se pozvati preko instance“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A.info()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A.info_obj() # greska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= A()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a.info_obj() # ok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A.info_class()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6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369" name="Google Shape;369;p46"/>
          <p:cNvSpPr txBox="1"/>
          <p:nvPr>
            <p:ph idx="1" type="body"/>
          </p:nvPr>
        </p:nvSpPr>
        <p:spPr>
          <a:xfrm>
            <a:off x="539552" y="1124744"/>
            <a:ext cx="8064896" cy="5688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1" lang="en-US"/>
              <a:t>Properties - osobine instance klase</a:t>
            </a:r>
            <a:endParaRPr b="1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U stvari predstavljaju posebno kvalifikovane metode.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Ključna reč @property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Služe za uniformni pristup objektu.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Primer: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i="1" sz="2400"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</p:txBody>
      </p:sp>
      <p:sp>
        <p:nvSpPr>
          <p:cNvPr id="370" name="Google Shape;370;p46"/>
          <p:cNvSpPr txBox="1"/>
          <p:nvPr/>
        </p:nvSpPr>
        <p:spPr>
          <a:xfrm>
            <a:off x="899592" y="3501008"/>
            <a:ext cx="7272808" cy="255454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class Circle(object):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def __init__(self,radius):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self.radius = radius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@property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def area(self):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return (self.radius**2)*3.14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 = Circle(10)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print c.area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c.radius = 100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print c.area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7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376" name="Google Shape;376;p47"/>
          <p:cNvSpPr txBox="1"/>
          <p:nvPr>
            <p:ph idx="1" type="body"/>
          </p:nvPr>
        </p:nvSpPr>
        <p:spPr>
          <a:xfrm>
            <a:off x="539552" y="1124744"/>
            <a:ext cx="8064896" cy="5688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1" lang="en-US"/>
              <a:t>Geteri, seteri i "deleteri"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Pomoću property-a je moguće implementirati ekvivalent getera i setera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Primer read-only atributa:</a:t>
            </a:r>
            <a:endParaRPr/>
          </a:p>
          <a:p>
            <a:pPr indent="-22098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22098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22098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22098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Setter mora imati isto ime kao i property: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i="1" sz="2400"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</p:txBody>
      </p:sp>
      <p:sp>
        <p:nvSpPr>
          <p:cNvPr id="377" name="Google Shape;377;p47"/>
          <p:cNvSpPr txBox="1"/>
          <p:nvPr/>
        </p:nvSpPr>
        <p:spPr>
          <a:xfrm>
            <a:off x="899592" y="2852936"/>
            <a:ext cx="7272808" cy="15696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class Foo(object):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def __init__(self,name):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self.__name = name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@property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def name(self): # getter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return self.__name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47"/>
          <p:cNvSpPr txBox="1"/>
          <p:nvPr/>
        </p:nvSpPr>
        <p:spPr>
          <a:xfrm>
            <a:off x="899592" y="5068341"/>
            <a:ext cx="7272808" cy="83099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@name.setter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def name(self,value): # setter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self.__name = value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8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384" name="Google Shape;384;p48"/>
          <p:cNvSpPr txBox="1"/>
          <p:nvPr>
            <p:ph idx="1" type="body"/>
          </p:nvPr>
        </p:nvSpPr>
        <p:spPr>
          <a:xfrm>
            <a:off x="539552" y="1124744"/>
            <a:ext cx="8064896" cy="5688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1" lang="en-US"/>
              <a:t>Objekti i memorija</a:t>
            </a:r>
            <a:endParaRPr b="1"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SzPts val="1760"/>
              <a:buChar char="●"/>
            </a:pPr>
            <a:r>
              <a:rPr lang="en-US" sz="2200"/>
              <a:t>Pri kreiranju insance klase pozivaju se dve metode: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1760"/>
              <a:buChar char="●"/>
            </a:pPr>
            <a:r>
              <a:rPr i="1" lang="en-US"/>
              <a:t>__new__() </a:t>
            </a:r>
            <a:r>
              <a:rPr lang="en-US"/>
              <a:t>- koja pravi novu instancu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1760"/>
              <a:buChar char="●"/>
            </a:pPr>
            <a:r>
              <a:rPr i="1" lang="en-US"/>
              <a:t>__init__() </a:t>
            </a:r>
            <a:r>
              <a:rPr lang="en-US"/>
              <a:t>- koja je inicijalizuje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SzPts val="1760"/>
              <a:buChar char="●"/>
            </a:pPr>
            <a:r>
              <a:rPr i="1" lang="en-US" sz="2200"/>
              <a:t>__new__() </a:t>
            </a:r>
            <a:r>
              <a:rPr lang="en-US" sz="2200"/>
              <a:t>je uvek metoda klase i prima </a:t>
            </a:r>
            <a:r>
              <a:rPr i="1" lang="en-US" sz="2200"/>
              <a:t>cls</a:t>
            </a:r>
            <a:r>
              <a:rPr lang="en-US" sz="2200"/>
              <a:t> kao parametar</a:t>
            </a:r>
            <a:endParaRPr sz="2200"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SzPts val="1760"/>
              <a:buChar char="●"/>
            </a:pPr>
            <a:r>
              <a:rPr lang="en-US" sz="2200"/>
              <a:t>Zaista retki slučajevi kada je neophodno eksplicitno implementirati </a:t>
            </a:r>
            <a:r>
              <a:rPr i="1" lang="en-US" sz="2200"/>
              <a:t>__new__() </a:t>
            </a:r>
            <a:r>
              <a:rPr lang="en-US" sz="2200"/>
              <a:t>(immutable instance klase)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SzPts val="1760"/>
              <a:buChar char="●"/>
            </a:pPr>
            <a:r>
              <a:rPr lang="en-US" sz="2200"/>
              <a:t>Pri oslobadjanju objekta poziva se </a:t>
            </a:r>
            <a:r>
              <a:rPr i="1" lang="en-US" sz="2200"/>
              <a:t>__del__()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SzPts val="1760"/>
              <a:buChar char="●"/>
            </a:pPr>
            <a:r>
              <a:rPr lang="en-US" sz="2200"/>
              <a:t>Memorija objekta se oslobadja kada broj referenci na objekat padne na nulu.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SzPts val="1760"/>
              <a:buChar char="●"/>
            </a:pPr>
            <a:r>
              <a:rPr lang="en-US" sz="2200"/>
              <a:t>Ne postoji garancija kada će , ili da li će, </a:t>
            </a:r>
            <a:r>
              <a:rPr i="1" lang="en-US" sz="2200"/>
              <a:t>__del__() </a:t>
            </a:r>
            <a:r>
              <a:rPr lang="en-US" sz="2200"/>
              <a:t>biti pozvana.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SzPts val="1760"/>
              <a:buChar char="●"/>
            </a:pPr>
            <a:r>
              <a:rPr lang="en-US" sz="2200"/>
              <a:t>Još jednom, izbegavati implementaciju </a:t>
            </a:r>
            <a:r>
              <a:rPr i="1" lang="en-US" sz="2200"/>
              <a:t>__del__() </a:t>
            </a:r>
            <a:r>
              <a:rPr lang="en-US" sz="2200"/>
              <a:t>metoda u kodu, ugradjeni garbage collector verovatno radi bolje.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i="1" sz="2400"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9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390" name="Google Shape;390;p49"/>
          <p:cNvSpPr txBox="1"/>
          <p:nvPr>
            <p:ph idx="1" type="body"/>
          </p:nvPr>
        </p:nvSpPr>
        <p:spPr>
          <a:xfrm>
            <a:off x="539552" y="1124744"/>
            <a:ext cx="8064896" cy="5688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1" lang="en-US"/>
              <a:t>Reprezentacija objekata</a:t>
            </a:r>
            <a:endParaRPr b="1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Instance klase, tj. objekti, su takodje </a:t>
            </a:r>
            <a:r>
              <a:rPr i="1" lang="en-US" sz="2400"/>
              <a:t>first class citizens</a:t>
            </a:r>
            <a:r>
              <a:rPr lang="en-US" sz="2400"/>
              <a:t>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Instanca je u stvari implementirana rečnikom kojem se može pristupiti preko </a:t>
            </a:r>
            <a:r>
              <a:rPr i="1" lang="en-US" sz="2400"/>
              <a:t>__dict__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Rečnik </a:t>
            </a:r>
            <a:r>
              <a:rPr i="1" lang="en-US" sz="2400"/>
              <a:t>__dict__ </a:t>
            </a:r>
            <a:r>
              <a:rPr lang="en-US" sz="2400"/>
              <a:t>sadrži stvari jedinstvene za instancu (dakle atributi).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Instance su povezane sa klasom preko specijalnog atributa </a:t>
            </a:r>
            <a:r>
              <a:rPr i="1" lang="en-US" sz="2400"/>
              <a:t>__class__.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Sama klasa je takodje predstavljena pomoću rečnika.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Klase su povezane sa baznim klasama pomoću specijalnog atributa </a:t>
            </a:r>
            <a:r>
              <a:rPr i="1" lang="en-US" sz="2400"/>
              <a:t>__bases__ </a:t>
            </a:r>
            <a:r>
              <a:rPr lang="en-US" sz="2400"/>
              <a:t>koji predstavlja torku baznih klasa.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i="1" sz="2400"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0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396" name="Google Shape;396;p50"/>
          <p:cNvSpPr txBox="1"/>
          <p:nvPr>
            <p:ph idx="1" type="body"/>
          </p:nvPr>
        </p:nvSpPr>
        <p:spPr>
          <a:xfrm>
            <a:off x="539552" y="1124744"/>
            <a:ext cx="8064896" cy="5688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1" lang="en-US"/>
              <a:t>Reprezentacija objekata</a:t>
            </a:r>
            <a:endParaRPr b="1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rPr lang="en-US" sz="2400"/>
              <a:t>Primer: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i="1" sz="2400"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</p:txBody>
      </p:sp>
      <p:sp>
        <p:nvSpPr>
          <p:cNvPr id="397" name="Google Shape;397;p50"/>
          <p:cNvSpPr txBox="1"/>
          <p:nvPr/>
        </p:nvSpPr>
        <p:spPr>
          <a:xfrm>
            <a:off x="899592" y="2204864"/>
            <a:ext cx="7272808" cy="255454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class Spam(object):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def __init__(self,egg):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self.egg = egg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def foo(self):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print "foo"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s = Spam("test")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print s.__dict__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print s.__class__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print s.__class__.__dict__.keys()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s.__class__.__dict__["foo"](s)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1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403" name="Google Shape;403;p51"/>
          <p:cNvSpPr txBox="1"/>
          <p:nvPr>
            <p:ph idx="1" type="body"/>
          </p:nvPr>
        </p:nvSpPr>
        <p:spPr>
          <a:xfrm>
            <a:off x="539552" y="1124744"/>
            <a:ext cx="8064896" cy="5688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1" lang="en-US"/>
              <a:t>Preklapanje operatora</a:t>
            </a:r>
            <a:endParaRPr b="1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Omogućava korišćenje ugradjenih python operatora nad novodefinisanim objektima.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Recimo, konkatenacija stringova je omogućena preklapanjem operatora sabiranja + u string klasi.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rPr b="1" lang="en-US" sz="1800"/>
              <a:t>	Metoda 		Operator 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rPr b="1" lang="en-US" sz="1800"/>
              <a:t>	</a:t>
            </a:r>
            <a:r>
              <a:rPr i="1" lang="en-US" sz="1800"/>
              <a:t>__bool__ </a:t>
            </a:r>
            <a:r>
              <a:rPr b="1" lang="en-US" sz="1800"/>
              <a:t>		u boolean izrazima 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rPr b="1" lang="en-US" sz="1800"/>
              <a:t>	</a:t>
            </a:r>
            <a:r>
              <a:rPr i="1" lang="en-US" sz="1800"/>
              <a:t>__sub</a:t>
            </a:r>
            <a:r>
              <a:rPr b="1" i="1" lang="en-US" sz="1800"/>
              <a:t>__ </a:t>
            </a:r>
            <a:r>
              <a:rPr b="1" lang="en-US" sz="1800"/>
              <a:t>		- 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rPr b="1" lang="en-US" sz="1800"/>
              <a:t>	</a:t>
            </a:r>
            <a:r>
              <a:rPr i="1" lang="en-US" sz="1800"/>
              <a:t>__add__ </a:t>
            </a:r>
            <a:r>
              <a:rPr b="1" lang="en-US" sz="1800"/>
              <a:t>		+ 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rPr b="1" lang="en-US" sz="1800"/>
              <a:t>	</a:t>
            </a:r>
            <a:r>
              <a:rPr i="1" lang="en-US" sz="1800"/>
              <a:t>__rsub__ </a:t>
            </a:r>
            <a:r>
              <a:rPr b="1" lang="en-US" sz="1800"/>
              <a:t>		- (kada je objekat desno) 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rPr b="1" lang="en-US" sz="1800"/>
              <a:t>	</a:t>
            </a:r>
            <a:r>
              <a:rPr i="1" lang="en-US" sz="1800"/>
              <a:t>__radd__ </a:t>
            </a:r>
            <a:r>
              <a:rPr b="1" i="1" lang="en-US" sz="1800"/>
              <a:t>	</a:t>
            </a:r>
            <a:r>
              <a:rPr b="1" lang="en-US" sz="1800"/>
              <a:t>	+ (kada je objekat desno) 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rPr b="1" lang="en-US" sz="1800"/>
              <a:t>	</a:t>
            </a:r>
            <a:r>
              <a:rPr i="1" lang="en-US" sz="1800"/>
              <a:t>__lt__ </a:t>
            </a:r>
            <a:r>
              <a:rPr b="1" lang="en-US" sz="1800"/>
              <a:t>		&lt; 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rPr b="1" lang="en-US" sz="1800"/>
              <a:t>	</a:t>
            </a:r>
            <a:r>
              <a:rPr i="1" lang="en-US" sz="1800"/>
              <a:t>__le__ </a:t>
            </a:r>
            <a:r>
              <a:rPr b="1" lang="en-US" sz="1800"/>
              <a:t>		&lt;= 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rPr b="1" lang="en-US" sz="1800"/>
              <a:t>	</a:t>
            </a:r>
            <a:r>
              <a:rPr i="1" lang="en-US" sz="1800"/>
              <a:t>__gt__ </a:t>
            </a:r>
            <a:r>
              <a:rPr b="1" lang="en-US" sz="1800"/>
              <a:t>		&gt;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rPr b="1" lang="en-US" sz="1800"/>
              <a:t>	</a:t>
            </a:r>
            <a:r>
              <a:rPr i="1" lang="en-US" sz="1800"/>
              <a:t>__ge__</a:t>
            </a:r>
            <a:r>
              <a:rPr lang="en-US" sz="1800"/>
              <a:t> </a:t>
            </a:r>
            <a:r>
              <a:rPr b="1" lang="en-US" sz="1800"/>
              <a:t>		&gt;=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i="1" sz="2400"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2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409" name="Google Shape;409;p52"/>
          <p:cNvSpPr txBox="1"/>
          <p:nvPr>
            <p:ph idx="1" type="body"/>
          </p:nvPr>
        </p:nvSpPr>
        <p:spPr>
          <a:xfrm>
            <a:off x="539552" y="1124744"/>
            <a:ext cx="8064896" cy="5688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1" lang="en-US"/>
              <a:t>Preklapanje operatora</a:t>
            </a:r>
            <a:endParaRPr b="1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i="1" sz="2400"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</p:txBody>
      </p:sp>
      <p:sp>
        <p:nvSpPr>
          <p:cNvPr id="410" name="Google Shape;410;p52"/>
          <p:cNvSpPr txBox="1"/>
          <p:nvPr/>
        </p:nvSpPr>
        <p:spPr>
          <a:xfrm>
            <a:off x="467544" y="1833786"/>
            <a:ext cx="8280920" cy="353943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class Complex(object):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def __init__(self,real,imag=0):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self.real = float(real)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self.imag = float(imag)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def __repr__(self):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return "Complex(%s,%s)" % (self.real, self.imag)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def __str__(self):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return "(%g+%gj)" % (self.real, self.imag)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# self + other 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def __add__(self,other):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return Complex(self.real + other.real, self.imag + other.imag)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# self - other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def __sub__(self,other):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return Complex(self.real - other.real, self.imag - other.imag)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166" name="Google Shape;166;p17"/>
          <p:cNvSpPr txBox="1"/>
          <p:nvPr>
            <p:ph idx="1" type="body"/>
          </p:nvPr>
        </p:nvSpPr>
        <p:spPr>
          <a:xfrm>
            <a:off x="467544" y="1124744"/>
            <a:ext cx="8229600" cy="504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1" lang="en-US"/>
              <a:t>Parametri funkcije</a:t>
            </a:r>
            <a:endParaRPr b="1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Neograničen broj parametara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Parametri mogu imati podrazumevane vrednosti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22098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Nakon prvog opcionog moraju biti i ostali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Funkcije mogu imati promenljivi broj parametara </a:t>
            </a:r>
            <a:endParaRPr/>
          </a:p>
          <a:p>
            <a:pPr indent="-22098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i="1" lang="en-US" sz="2400"/>
              <a:t>args</a:t>
            </a:r>
            <a:r>
              <a:rPr lang="en-US" sz="2400"/>
              <a:t> predstavlja torku kojoj se moze pristupati na uobičajen način</a:t>
            </a:r>
            <a:endParaRPr sz="2400"/>
          </a:p>
        </p:txBody>
      </p:sp>
      <p:sp>
        <p:nvSpPr>
          <p:cNvPr id="167" name="Google Shape;167;p17"/>
          <p:cNvSpPr txBox="1"/>
          <p:nvPr/>
        </p:nvSpPr>
        <p:spPr>
          <a:xfrm>
            <a:off x="899592" y="4293096"/>
            <a:ext cx="5760640" cy="83099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def printf(fmt,*args):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print fmt%args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printf("Moje ime je %s i imam %d godina","Pera",20) </a:t>
            </a:r>
            <a:endParaRPr/>
          </a:p>
        </p:txBody>
      </p:sp>
      <p:sp>
        <p:nvSpPr>
          <p:cNvPr id="168" name="Google Shape;168;p17"/>
          <p:cNvSpPr txBox="1"/>
          <p:nvPr/>
        </p:nvSpPr>
        <p:spPr>
          <a:xfrm>
            <a:off x="899592" y="2525995"/>
            <a:ext cx="5760640" cy="83099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def funkcija(a, b=0):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return a+b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funkcija(4) 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3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416" name="Google Shape;416;p53"/>
          <p:cNvSpPr txBox="1"/>
          <p:nvPr>
            <p:ph idx="1" type="body"/>
          </p:nvPr>
        </p:nvSpPr>
        <p:spPr>
          <a:xfrm>
            <a:off x="539552" y="1124744"/>
            <a:ext cx="8064896" cy="5688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1" lang="en-US"/>
              <a:t>Preklapanje operatora</a:t>
            </a:r>
            <a:endParaRPr b="1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i="1" sz="2400"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</p:txBody>
      </p:sp>
      <p:sp>
        <p:nvSpPr>
          <p:cNvPr id="417" name="Google Shape;417;p53"/>
          <p:cNvSpPr txBox="1"/>
          <p:nvPr/>
        </p:nvSpPr>
        <p:spPr>
          <a:xfrm>
            <a:off x="467544" y="1833786"/>
            <a:ext cx="8280920" cy="280076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&gt;&gt;&gt; c = Complex(1,4)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&gt;&gt;&gt; c1 = Complex(4,10)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&gt;&gt;&gt; c + c1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Complex(5.0,14.0)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&gt;&gt;&gt; print c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(1+4j)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&gt;&gt;&gt; c2 = c + c1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&gt;&gt;&gt; c2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Complex(5.0,14.0)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&gt;&gt;&gt; print c2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(5+14j)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4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423" name="Google Shape;423;p54"/>
          <p:cNvSpPr txBox="1"/>
          <p:nvPr>
            <p:ph idx="1" type="body"/>
          </p:nvPr>
        </p:nvSpPr>
        <p:spPr>
          <a:xfrm>
            <a:off x="539552" y="1124744"/>
            <a:ext cx="8064896" cy="5688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1" lang="en-US"/>
              <a:t>Pripadnost klasi</a:t>
            </a:r>
            <a:endParaRPr b="1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Tip instance klase je sama klasa.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Pojednostavljeno, mogućnost programskog jezika da ispita tip podataka u toku rada naziva se refleksija.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Pripadnost objekta nekoj klasi se može testirati pomoću </a:t>
            </a:r>
            <a:r>
              <a:rPr i="1" lang="en-US" sz="2400"/>
              <a:t>isinstance(obj,cname) </a:t>
            </a:r>
            <a:r>
              <a:rPr lang="en-US" sz="2400"/>
              <a:t>funkcije.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i="1" sz="2400"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</p:txBody>
      </p:sp>
      <p:sp>
        <p:nvSpPr>
          <p:cNvPr id="424" name="Google Shape;424;p54"/>
          <p:cNvSpPr txBox="1"/>
          <p:nvPr/>
        </p:nvSpPr>
        <p:spPr>
          <a:xfrm>
            <a:off x="899592" y="3645024"/>
            <a:ext cx="7416824" cy="280076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class A(object): pass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class B(A): pass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class C(object): pass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= A()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 = B()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 = C()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print isinstance(a,A)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print isinstance(b,A)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print isinstance(b,B)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print isinstance(b,C)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print isinstance(c,A) 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5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430" name="Google Shape;430;p55"/>
          <p:cNvSpPr txBox="1"/>
          <p:nvPr>
            <p:ph idx="1" type="body"/>
          </p:nvPr>
        </p:nvSpPr>
        <p:spPr>
          <a:xfrm>
            <a:off x="539552" y="1628800"/>
            <a:ext cx="8064896" cy="5184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1" lang="en-US"/>
              <a:t>Apstraktne klase</a:t>
            </a:r>
            <a:endParaRPr b="1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Prototipovske klase.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Za grupisanje sličnih klasa, kako bi imale zajedničkog pretka.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U Pythonu uz oslonac na abc modul.</a:t>
            </a:r>
            <a:endParaRPr i="1" sz="2400"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6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436" name="Google Shape;436;p56"/>
          <p:cNvSpPr txBox="1"/>
          <p:nvPr>
            <p:ph idx="1" type="body"/>
          </p:nvPr>
        </p:nvSpPr>
        <p:spPr>
          <a:xfrm>
            <a:off x="539552" y="1556792"/>
            <a:ext cx="8064896" cy="52565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1" lang="en-US"/>
              <a:t>Apstraktne klase</a:t>
            </a:r>
            <a:endParaRPr b="1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Primer: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i="1" sz="2400"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</p:txBody>
      </p:sp>
      <p:sp>
        <p:nvSpPr>
          <p:cNvPr id="437" name="Google Shape;437;p56"/>
          <p:cNvSpPr txBox="1"/>
          <p:nvPr/>
        </p:nvSpPr>
        <p:spPr>
          <a:xfrm>
            <a:off x="899592" y="2492896"/>
            <a:ext cx="7416824" cy="353943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from abc import ABCMeta, abstractmethod, abstractproperty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class Foo: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__metaclass__ = ABCMeta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@abstractmethod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def spam(self,a,b):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pass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@abstractproperty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def name(self):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pass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class Bar(Foo):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def spam(self,a,b):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print a,b @property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def name(self):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print "test" 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7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443" name="Google Shape;443;p57"/>
          <p:cNvSpPr txBox="1"/>
          <p:nvPr>
            <p:ph idx="1" type="body"/>
          </p:nvPr>
        </p:nvSpPr>
        <p:spPr>
          <a:xfrm>
            <a:off x="539552" y="2924944"/>
            <a:ext cx="8064896" cy="16561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UML dijagrami klasa:</a:t>
            </a:r>
            <a:endParaRPr/>
          </a:p>
          <a:p>
            <a:pPr indent="-342900" lvl="0" marL="342900" rtl="0" algn="ctr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rPr b="1" i="1" lang="en-US" sz="2400">
                <a:latin typeface="Arial"/>
                <a:ea typeface="Arial"/>
                <a:cs typeface="Arial"/>
                <a:sym typeface="Arial"/>
              </a:rPr>
              <a:t>Osnove UMLa</a:t>
            </a:r>
            <a:endParaRPr b="1" i="1"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i="1" sz="2400"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8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449" name="Google Shape;449;p58"/>
          <p:cNvSpPr txBox="1"/>
          <p:nvPr>
            <p:ph idx="1" type="body"/>
          </p:nvPr>
        </p:nvSpPr>
        <p:spPr>
          <a:xfrm>
            <a:off x="539552" y="1412776"/>
            <a:ext cx="8064896" cy="4536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1" lang="en-US"/>
              <a:t>Dijagrami klasa</a:t>
            </a:r>
            <a:endParaRPr b="1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Osnovni strukturni UML dijagram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Modeluje "statičnu" sliku sistema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Dijagram klasa uključuje: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Predstavljanje klasa</a:t>
            </a:r>
            <a:endParaRPr sz="2400"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Interfejsa (ili apstraktnih klasa)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Tipova podataka</a:t>
            </a:r>
            <a:endParaRPr sz="2400"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Medjusobnih veza.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i="1" sz="2400"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9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455" name="Google Shape;455;p59"/>
          <p:cNvSpPr txBox="1"/>
          <p:nvPr>
            <p:ph idx="1" type="body"/>
          </p:nvPr>
        </p:nvSpPr>
        <p:spPr>
          <a:xfrm>
            <a:off x="539552" y="980728"/>
            <a:ext cx="8064896" cy="4968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1" lang="en-US"/>
              <a:t>Predstavljanje klase</a:t>
            </a:r>
            <a:endParaRPr b="1"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Char char="●"/>
            </a:pPr>
            <a:r>
              <a:rPr lang="en-US"/>
              <a:t>Opis klase sadrži ime, atribute i metode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Char char="●"/>
            </a:pPr>
            <a:r>
              <a:rPr i="1" lang="en-US"/>
              <a:t>private</a:t>
            </a:r>
            <a:r>
              <a:rPr lang="en-US"/>
              <a:t> i </a:t>
            </a:r>
            <a:r>
              <a:rPr i="1" lang="en-US"/>
              <a:t>public</a:t>
            </a:r>
            <a:r>
              <a:rPr lang="en-US"/>
              <a:t> atributi i metode se obično označavaju sa - i + respektivno.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Char char="●"/>
            </a:pPr>
            <a:r>
              <a:rPr lang="en-US"/>
              <a:t>Lista atributa je opciona i ima format </a:t>
            </a:r>
            <a:r>
              <a:rPr i="1" lang="en-US"/>
              <a:t>ime_atributa</a:t>
            </a:r>
            <a:r>
              <a:rPr lang="en-US"/>
              <a:t>: </a:t>
            </a:r>
            <a:r>
              <a:rPr i="1" lang="en-US"/>
              <a:t>tip_atributa</a:t>
            </a:r>
            <a:endParaRPr i="1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i="1" sz="2400"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</p:txBody>
      </p:sp>
      <p:pic>
        <p:nvPicPr>
          <p:cNvPr descr="uml1.png" id="456" name="Google Shape;456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8191" y="2852937"/>
            <a:ext cx="4019953" cy="2448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60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462" name="Google Shape;462;p60"/>
          <p:cNvSpPr txBox="1"/>
          <p:nvPr>
            <p:ph idx="1" type="body"/>
          </p:nvPr>
        </p:nvSpPr>
        <p:spPr>
          <a:xfrm>
            <a:off x="539552" y="980728"/>
            <a:ext cx="8064896" cy="4968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1" lang="en-US"/>
              <a:t>Nasledjivanje</a:t>
            </a:r>
            <a:endParaRPr b="1"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Char char="●"/>
            </a:pPr>
            <a:r>
              <a:rPr lang="en-US"/>
              <a:t>Bitno je predstaviti hijerarhiju klasa UML dijagramom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i="1" sz="2400"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</p:txBody>
      </p:sp>
      <p:pic>
        <p:nvPicPr>
          <p:cNvPr descr="uml2.png" id="463" name="Google Shape;463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5656" y="2708920"/>
            <a:ext cx="5544616" cy="2952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1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469" name="Google Shape;469;p61"/>
          <p:cNvSpPr txBox="1"/>
          <p:nvPr>
            <p:ph idx="1" type="body"/>
          </p:nvPr>
        </p:nvSpPr>
        <p:spPr>
          <a:xfrm>
            <a:off x="539552" y="980728"/>
            <a:ext cx="8064896" cy="4968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1" lang="en-US"/>
              <a:t>Asocijacija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Char char="●"/>
            </a:pPr>
            <a:r>
              <a:rPr lang="en-US"/>
              <a:t>Klase su često povezane jedna s drugom.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i="1" sz="2400"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</p:txBody>
      </p:sp>
      <p:pic>
        <p:nvPicPr>
          <p:cNvPr descr="uml3.png" id="470" name="Google Shape;470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5616" y="2420888"/>
            <a:ext cx="6336704" cy="3024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2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476" name="Google Shape;476;p62"/>
          <p:cNvSpPr txBox="1"/>
          <p:nvPr>
            <p:ph idx="1" type="body"/>
          </p:nvPr>
        </p:nvSpPr>
        <p:spPr>
          <a:xfrm>
            <a:off x="539552" y="980728"/>
            <a:ext cx="8064896" cy="4968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1" lang="en-US"/>
              <a:t>Agregacija</a:t>
            </a:r>
            <a:endParaRPr b="1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Detaljnije modelovanje veze izmedju klasa.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Agregacija modeluje odnos "celina-&gt;deo"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i="1" sz="2400"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</p:txBody>
      </p:sp>
      <p:pic>
        <p:nvPicPr>
          <p:cNvPr descr="uml4.png" id="477" name="Google Shape;477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1680" y="2784756"/>
            <a:ext cx="5184576" cy="3164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174" name="Google Shape;174;p18"/>
          <p:cNvSpPr txBox="1"/>
          <p:nvPr>
            <p:ph idx="1" type="body"/>
          </p:nvPr>
        </p:nvSpPr>
        <p:spPr>
          <a:xfrm>
            <a:off x="467544" y="1124744"/>
            <a:ext cx="8229600" cy="504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1" lang="en-US"/>
              <a:t>Prosledjivanje parametara i povratne vrednosti</a:t>
            </a:r>
            <a:endParaRPr b="1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Mešavina "pass by value" i "pass by reference"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Ukoliko je prosledjeni parametar immutable, može se smatrati da je "pass by value"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Ukoliko je mutable tip, ako mu se promeni vrednost u funkciji, promena je vidljiva i van funkcije</a:t>
            </a:r>
            <a:endParaRPr sz="2400"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Preporuke je pisati "side-effect free" funkcije</a:t>
            </a:r>
            <a:endParaRPr sz="2400"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Ulazne liste moraju proći kroz funkciju kao „read only“</a:t>
            </a:r>
            <a:endParaRPr/>
          </a:p>
        </p:txBody>
      </p:sp>
      <p:sp>
        <p:nvSpPr>
          <p:cNvPr id="175" name="Google Shape;175;p18"/>
          <p:cNvSpPr txBox="1"/>
          <p:nvPr/>
        </p:nvSpPr>
        <p:spPr>
          <a:xfrm>
            <a:off x="611560" y="4707141"/>
            <a:ext cx="3816424" cy="107721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def doubler(values):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for i, old_value in enumerate(values):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values[i] = old_value *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return values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8"/>
          <p:cNvSpPr txBox="1"/>
          <p:nvPr/>
        </p:nvSpPr>
        <p:spPr>
          <a:xfrm>
            <a:off x="4932040" y="5157192"/>
            <a:ext cx="3546532" cy="132343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def doubler(values):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new_values = []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for value in values: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new_values.append(value * 2)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return new_values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63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483" name="Google Shape;483;p63"/>
          <p:cNvSpPr txBox="1"/>
          <p:nvPr>
            <p:ph idx="1" type="body"/>
          </p:nvPr>
        </p:nvSpPr>
        <p:spPr>
          <a:xfrm>
            <a:off x="539552" y="980728"/>
            <a:ext cx="8064896" cy="4968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1" lang="en-US"/>
              <a:t>Kompozicija</a:t>
            </a:r>
            <a:endParaRPr b="1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U prethodnom primeru točak može da postoji bez auta.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Kompoziciju koristimo kada želimo da preciziramo zavisnost.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i="1" sz="2400"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</p:txBody>
      </p:sp>
      <p:pic>
        <p:nvPicPr>
          <p:cNvPr descr="uml5.png" id="484" name="Google Shape;484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7664" y="2708920"/>
            <a:ext cx="5400600" cy="3672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64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490" name="Google Shape;490;p64"/>
          <p:cNvSpPr txBox="1"/>
          <p:nvPr>
            <p:ph idx="1" type="body"/>
          </p:nvPr>
        </p:nvSpPr>
        <p:spPr>
          <a:xfrm>
            <a:off x="539552" y="980728"/>
            <a:ext cx="8064896" cy="4968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i="1" sz="2400"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</p:txBody>
      </p:sp>
      <p:sp>
        <p:nvSpPr>
          <p:cNvPr id="491" name="Google Shape;491;p64"/>
          <p:cNvSpPr txBox="1"/>
          <p:nvPr/>
        </p:nvSpPr>
        <p:spPr>
          <a:xfrm>
            <a:off x="899592" y="1196752"/>
            <a:ext cx="7416824" cy="526297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class Osoba(object):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def __init__(self,ime,prezime):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self.ime = ime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self.prezime = prezime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def __str__(self):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return self.ime + " " + self.prezime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class Univerzitet(object):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def __init__(self,mesto):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self.mesto = mesto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self.fakulteti = []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def __str__(self):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return "Univerzitet u" + self.mesto + "\n Fakulteti:" + “\ 				".join([f.naziv for f in self.fakulteti])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class Fakultet(object):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def __init__(self,naziv,univerzitet):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self.naziv = naziv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self.univerzitet = univerzitet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self.departmani = []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def __str__(self):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return "Fakultet " + self.naziv + "\n Departmani: " + " \ 				".join([d.naziv for d in self.departmani])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65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497" name="Google Shape;497;p65"/>
          <p:cNvSpPr txBox="1"/>
          <p:nvPr>
            <p:ph idx="1" type="body"/>
          </p:nvPr>
        </p:nvSpPr>
        <p:spPr>
          <a:xfrm>
            <a:off x="539552" y="980728"/>
            <a:ext cx="8064896" cy="4968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i="1" sz="2400"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</p:txBody>
      </p:sp>
      <p:sp>
        <p:nvSpPr>
          <p:cNvPr id="498" name="Google Shape;498;p65"/>
          <p:cNvSpPr txBox="1"/>
          <p:nvPr/>
        </p:nvSpPr>
        <p:spPr>
          <a:xfrm>
            <a:off x="899592" y="1484784"/>
            <a:ext cx="7416824" cy="353943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class Departman(object):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def __init__(self,naziv,fakultet,sef):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self.naziv = naziv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self.fakultet = fakultet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self.sef_departmana = sef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def __str__(self):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return "Departman " + self.naziv + "\n Sef departmana: " + \ 					str(self.sef_departmana)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class Zaposleni(Osoba):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def __init__(self,broj_knjizice,ime,prezime): 				Osoba.__init__(self,ime,prezime)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self.broj_radne_knjizice = broj_knjizice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self.departman = []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66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504" name="Google Shape;504;p66"/>
          <p:cNvSpPr txBox="1"/>
          <p:nvPr>
            <p:ph idx="1" type="body"/>
          </p:nvPr>
        </p:nvSpPr>
        <p:spPr>
          <a:xfrm>
            <a:off x="539552" y="980728"/>
            <a:ext cx="8064896" cy="4968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i="1" sz="2400"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</p:txBody>
      </p:sp>
      <p:sp>
        <p:nvSpPr>
          <p:cNvPr id="505" name="Google Shape;505;p66"/>
          <p:cNvSpPr txBox="1"/>
          <p:nvPr/>
        </p:nvSpPr>
        <p:spPr>
          <a:xfrm>
            <a:off x="539552" y="2924944"/>
            <a:ext cx="8064896" cy="16561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185"/>
              </a:buClr>
              <a:buSzPts val="1920"/>
              <a:buFont typeface="Noto Sans Symbols"/>
              <a:buNone/>
            </a:pPr>
            <a:r>
              <a:rPr b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ZADACI ZA DOMA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ĆI</a:t>
            </a:r>
            <a:endParaRPr b="1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6F6185"/>
              </a:buClr>
              <a:buSzPts val="208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7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511" name="Google Shape;511;p67"/>
          <p:cNvSpPr txBox="1"/>
          <p:nvPr>
            <p:ph idx="1" type="body"/>
          </p:nvPr>
        </p:nvSpPr>
        <p:spPr>
          <a:xfrm>
            <a:off x="539552" y="980728"/>
            <a:ext cx="8064896" cy="4968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i="1" sz="2400"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</p:txBody>
      </p:sp>
      <p:sp>
        <p:nvSpPr>
          <p:cNvPr id="512" name="Google Shape;512;p67"/>
          <p:cNvSpPr txBox="1"/>
          <p:nvPr/>
        </p:nvSpPr>
        <p:spPr>
          <a:xfrm>
            <a:off x="539552" y="1484784"/>
            <a:ext cx="8064896" cy="3096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  Napisati funkciju koja vrši poredjenje dva stringa poput strcmp(). Funkcija vraca 0 ako su stringovi jednaki, -1 ako je prvi string veci od drugog i 1 ako je drugi string veći od prvog.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6F6185"/>
              </a:buClr>
              <a:buSzPts val="208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8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518" name="Google Shape;518;p68"/>
          <p:cNvSpPr txBox="1"/>
          <p:nvPr>
            <p:ph idx="1" type="body"/>
          </p:nvPr>
        </p:nvSpPr>
        <p:spPr>
          <a:xfrm>
            <a:off x="539552" y="980728"/>
            <a:ext cx="8064896" cy="4968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i="1" sz="2400"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</p:txBody>
      </p:sp>
      <p:sp>
        <p:nvSpPr>
          <p:cNvPr id="519" name="Google Shape;519;p68"/>
          <p:cNvSpPr txBox="1"/>
          <p:nvPr/>
        </p:nvSpPr>
        <p:spPr>
          <a:xfrm>
            <a:off x="539552" y="1484784"/>
            <a:ext cx="8064896" cy="3096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 Napisati funkciju koja iscrtava kvadrat sa stranicom od n karaktera. Ako nije zadat drugi parametar, za iscrtavanje koristiti #, u suprotnom iscrtati zadatim karakterom.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68"/>
          <p:cNvSpPr txBox="1"/>
          <p:nvPr/>
        </p:nvSpPr>
        <p:spPr>
          <a:xfrm>
            <a:off x="899592" y="3429000"/>
            <a:ext cx="7272808" cy="107721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kvadrat(4,"a")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aaaa 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    a 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aaaa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69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526" name="Google Shape;526;p69"/>
          <p:cNvSpPr txBox="1"/>
          <p:nvPr>
            <p:ph idx="1" type="body"/>
          </p:nvPr>
        </p:nvSpPr>
        <p:spPr>
          <a:xfrm>
            <a:off x="539552" y="980728"/>
            <a:ext cx="8064896" cy="4968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i="1" sz="2400"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</p:txBody>
      </p:sp>
      <p:sp>
        <p:nvSpPr>
          <p:cNvPr id="527" name="Google Shape;527;p69"/>
          <p:cNvSpPr txBox="1"/>
          <p:nvPr/>
        </p:nvSpPr>
        <p:spPr>
          <a:xfrm>
            <a:off x="539552" y="1484784"/>
            <a:ext cx="8064896" cy="3096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Nasledjivanje. Napisati abstraktnu klasu Adder koja definise metodu add(self,x,y). Zatim napisati dve klase koje nasledjuju abstraktnu klasu Adder i imeplementiraju add() metodu. Te dve klase su: 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ListAdder - cija metoda add() vraća kao rezultat konkatenaciju dve liste.</a:t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DictAdder - čija metoda add() vraća kao rezultat novi rečnik koji sadrži sve elemente iz dva prosledjena rečnika.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70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533" name="Google Shape;533;p70"/>
          <p:cNvSpPr txBox="1"/>
          <p:nvPr>
            <p:ph idx="1" type="body"/>
          </p:nvPr>
        </p:nvSpPr>
        <p:spPr>
          <a:xfrm>
            <a:off x="539552" y="980728"/>
            <a:ext cx="8064896" cy="4968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i="1" sz="2400"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</p:txBody>
      </p:sp>
      <p:sp>
        <p:nvSpPr>
          <p:cNvPr id="534" name="Google Shape;534;p70"/>
          <p:cNvSpPr txBox="1"/>
          <p:nvPr/>
        </p:nvSpPr>
        <p:spPr>
          <a:xfrm>
            <a:off x="539552" y="1484784"/>
            <a:ext cx="8064896" cy="3096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Napisati klasu koja implementira razlomke. Razlomci imaju brojioc i imenioc. Preklopiti metode </a:t>
            </a: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__str__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__mul__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__add__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kako bi omogućili ispisivanje u obliku razlomaka, množenje i sabiranje razlomaka respektivno. *Primer korišćenja: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70"/>
          <p:cNvSpPr txBox="1"/>
          <p:nvPr/>
        </p:nvSpPr>
        <p:spPr>
          <a:xfrm>
            <a:off x="899592" y="3573016"/>
            <a:ext cx="7272808" cy="206210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&gt;&gt;&gt; r = Razlomak(10,2) 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&gt;&gt;&gt; r 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&lt;__main__.Razlomak object at 0x7f2121407ed0&gt; 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&gt;&gt;&gt; print r 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10/2 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&gt;&gt;&gt; print Razlomak(10,4)*Razlomak(1,2) 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10/8 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`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182" name="Google Shape;182;p19"/>
          <p:cNvSpPr txBox="1"/>
          <p:nvPr>
            <p:ph idx="1" type="body"/>
          </p:nvPr>
        </p:nvSpPr>
        <p:spPr>
          <a:xfrm>
            <a:off x="467544" y="1124744"/>
            <a:ext cx="8229600" cy="504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1" lang="en-US"/>
              <a:t>Prosledjivanje parametara i povratne vrednosti</a:t>
            </a:r>
            <a:endParaRPr b="1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Ključna reč </a:t>
            </a:r>
            <a:r>
              <a:rPr i="1" lang="en-US" sz="2400"/>
              <a:t>return</a:t>
            </a:r>
            <a:r>
              <a:rPr lang="en-US" sz="2400"/>
              <a:t> za povratne vrednosti</a:t>
            </a:r>
            <a:endParaRPr sz="2400"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i="1" lang="en-US" sz="2400"/>
              <a:t>None</a:t>
            </a:r>
            <a:r>
              <a:rPr lang="en-US" sz="2400"/>
              <a:t> je podrazumevana povratna vrednost</a:t>
            </a:r>
            <a:endParaRPr sz="2400"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Više od jednog rezultata se može vratiti pomoću torki</a:t>
            </a:r>
            <a:endParaRPr sz="2400"/>
          </a:p>
        </p:txBody>
      </p:sp>
      <p:sp>
        <p:nvSpPr>
          <p:cNvPr id="183" name="Google Shape;183;p19"/>
          <p:cNvSpPr txBox="1"/>
          <p:nvPr/>
        </p:nvSpPr>
        <p:spPr>
          <a:xfrm>
            <a:off x="1187624" y="3068960"/>
            <a:ext cx="5760640" cy="15696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def krug(poluprecnik):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povrsina = 3.14 * (poluprecnik**2)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obim = 2 * poluprecnik * 3.14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return (povrsina,obim)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p,o = krug(4)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print "Površina je %f a obim %f"%(p,o)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189" name="Google Shape;189;p20"/>
          <p:cNvSpPr txBox="1"/>
          <p:nvPr>
            <p:ph idx="1" type="body"/>
          </p:nvPr>
        </p:nvSpPr>
        <p:spPr>
          <a:xfrm>
            <a:off x="251520" y="1124744"/>
            <a:ext cx="8784976" cy="4896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1" lang="en-US"/>
              <a:t>Lokalne i globalne promenljive</a:t>
            </a:r>
            <a:endParaRPr b="1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Svaki poziv funkcije pravi novi lokalni namespace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Interpreter promenljivu po imenu traži prvo u lokalnom namespace-u pa zatim u globalnom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Primer:</a:t>
            </a:r>
            <a:endParaRPr/>
          </a:p>
          <a:p>
            <a:pPr indent="-22098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22098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Promenljiva se eksplicitno proglasi globalnom pomoću </a:t>
            </a:r>
            <a:r>
              <a:rPr i="1" lang="en-US" sz="2400"/>
              <a:t>global</a:t>
            </a:r>
            <a:r>
              <a:rPr lang="en-US" sz="2400"/>
              <a:t> .</a:t>
            </a:r>
            <a:endParaRPr sz="2400"/>
          </a:p>
        </p:txBody>
      </p:sp>
      <p:sp>
        <p:nvSpPr>
          <p:cNvPr id="190" name="Google Shape;190;p20"/>
          <p:cNvSpPr txBox="1"/>
          <p:nvPr/>
        </p:nvSpPr>
        <p:spPr>
          <a:xfrm>
            <a:off x="971600" y="3284984"/>
            <a:ext cx="6480720" cy="132343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= 4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def test():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a = 10 # osim toga sto nema smisla, takodje i zbunjuje 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test()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print a</a:t>
            </a:r>
            <a:endParaRPr/>
          </a:p>
        </p:txBody>
      </p:sp>
      <p:sp>
        <p:nvSpPr>
          <p:cNvPr id="191" name="Google Shape;191;p20"/>
          <p:cNvSpPr txBox="1"/>
          <p:nvPr/>
        </p:nvSpPr>
        <p:spPr>
          <a:xfrm>
            <a:off x="971600" y="5085184"/>
            <a:ext cx="6480720" cy="132343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= 4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def test():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global a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a = 10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test()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197" name="Google Shape;197;p21"/>
          <p:cNvSpPr txBox="1"/>
          <p:nvPr>
            <p:ph idx="1" type="body"/>
          </p:nvPr>
        </p:nvSpPr>
        <p:spPr>
          <a:xfrm>
            <a:off x="251520" y="1268760"/>
            <a:ext cx="8784976" cy="4752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1" lang="en-US"/>
              <a:t>Funkcije kao objekti</a:t>
            </a:r>
            <a:endParaRPr b="1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Funkcije su "first class" objekti u Pythonu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Mogu biti prosledjene kao parametri ili vraćene kao rezultat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Funkcije mogu biti definisane unutar drugih funkcija</a:t>
            </a:r>
            <a:endParaRPr sz="2400"/>
          </a:p>
          <a:p>
            <a:pPr indent="-22098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Ovako definisane funkcije se nazivaju </a:t>
            </a:r>
            <a:r>
              <a:rPr i="1" lang="en-US" sz="2400"/>
              <a:t>closure</a:t>
            </a:r>
            <a:r>
              <a:rPr lang="en-US" sz="2400"/>
              <a:t> i obično se koriste za: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umesto hardkodiranih konstanti</a:t>
            </a:r>
            <a:endParaRPr sz="2400"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umesto globalnih promenljivih</a:t>
            </a:r>
            <a:endParaRPr sz="2400"/>
          </a:p>
        </p:txBody>
      </p:sp>
      <p:sp>
        <p:nvSpPr>
          <p:cNvPr id="198" name="Google Shape;198;p21"/>
          <p:cNvSpPr txBox="1"/>
          <p:nvPr/>
        </p:nvSpPr>
        <p:spPr>
          <a:xfrm>
            <a:off x="971600" y="3155484"/>
            <a:ext cx="5760640" cy="15696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def makeInc(x):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def inc(y):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return x+y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return inc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inc10 = makeInc(10)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print inc10(1)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204" name="Google Shape;204;p22"/>
          <p:cNvSpPr txBox="1"/>
          <p:nvPr>
            <p:ph idx="1" type="body"/>
          </p:nvPr>
        </p:nvSpPr>
        <p:spPr>
          <a:xfrm>
            <a:off x="251520" y="1124744"/>
            <a:ext cx="8784976" cy="4896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1" lang="en-US"/>
              <a:t>Dekoratori</a:t>
            </a:r>
            <a:endParaRPr b="1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Funkcija koja "obuhvata" drugu funkciju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Počinju sa </a:t>
            </a:r>
            <a:r>
              <a:rPr i="1" lang="en-US" sz="2400"/>
              <a:t>@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Jasnije na primeru:</a:t>
            </a:r>
            <a:endParaRPr/>
          </a:p>
          <a:p>
            <a:pPr indent="-22098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22098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</p:txBody>
      </p:sp>
      <p:sp>
        <p:nvSpPr>
          <p:cNvPr id="205" name="Google Shape;205;p22"/>
          <p:cNvSpPr txBox="1"/>
          <p:nvPr/>
        </p:nvSpPr>
        <p:spPr>
          <a:xfrm>
            <a:off x="971600" y="2996952"/>
            <a:ext cx="6912768" cy="353943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def something(f):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def debug(*args,**kwargs):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print "Pozivam funkciju %s"%f.__name__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return f(*args,**kwargs)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return debug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@something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def test():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print 4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@something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def druga_funkcija():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print 10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test()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druga_funkcija()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treci_test()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pt_RT-RK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