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6858000" cy="93138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eljko/Downloads/Mobile_cellular_2000-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zeljko/Downloads/Individuals_Internet_2000-2016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r>
              <a:rPr lang="en-US" b="1" dirty="0" smtClean="0"/>
              <a:t>Mobile-cellular </a:t>
            </a:r>
            <a:r>
              <a:rPr lang="en-US" b="1" dirty="0"/>
              <a:t>telephone </a:t>
            </a:r>
            <a:r>
              <a:rPr lang="en-US" b="1" dirty="0" smtClean="0"/>
              <a:t>subscriptions (2000-2016)</a:t>
            </a:r>
            <a:endParaRPr lang="en-US" b="1" dirty="0"/>
          </a:p>
        </c:rich>
      </c:tx>
      <c:layout>
        <c:manualLayout>
          <c:xMode val="edge"/>
          <c:yMode val="edge"/>
          <c:x val="0.186749404293762"/>
          <c:y val="0.0299984142423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eSans B4SemiLight" charset="0"/>
              <a:ea typeface="TheSans B4SemiLight" charset="0"/>
              <a:cs typeface="TheSans B4SemiLight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138270101822"/>
          <c:y val="0.118865729501602"/>
          <c:w val="0.835123790757258"/>
          <c:h val="0.776129635460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DataExtract!$B$2:$R$2</c:f>
              <c:numCache>
                <c:formatCode>General</c:formatCode>
                <c:ptCount val="17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  <c:pt idx="15">
                  <c:v>2015.0</c:v>
                </c:pt>
                <c:pt idx="16">
                  <c:v>2016.0</c:v>
                </c:pt>
              </c:numCache>
            </c:numRef>
          </c:cat>
          <c:val>
            <c:numRef>
              <c:f>DataExtract!$B$231:$R$231</c:f>
              <c:numCache>
                <c:formatCode>#,##0</c:formatCode>
                <c:ptCount val="17"/>
                <c:pt idx="0">
                  <c:v>7.38875988E8</c:v>
                </c:pt>
                <c:pt idx="1">
                  <c:v>9.62155328E8</c:v>
                </c:pt>
                <c:pt idx="2">
                  <c:v>1.165477766E9</c:v>
                </c:pt>
                <c:pt idx="3">
                  <c:v>1.416570715E9</c:v>
                </c:pt>
                <c:pt idx="4">
                  <c:v>1.762668346E9</c:v>
                </c:pt>
                <c:pt idx="5">
                  <c:v>2.205299676E9</c:v>
                </c:pt>
                <c:pt idx="6">
                  <c:v>2.744617621E9</c:v>
                </c:pt>
                <c:pt idx="7">
                  <c:v>3.368197558E9</c:v>
                </c:pt>
                <c:pt idx="8">
                  <c:v>4.028146773E9</c:v>
                </c:pt>
                <c:pt idx="9">
                  <c:v>4.635716411E9</c:v>
                </c:pt>
                <c:pt idx="10">
                  <c:v>5.293391978E9</c:v>
                </c:pt>
                <c:pt idx="11">
                  <c:v>5.887717764E9</c:v>
                </c:pt>
                <c:pt idx="12">
                  <c:v>6.258233673E9</c:v>
                </c:pt>
                <c:pt idx="13">
                  <c:v>6.658621014E9</c:v>
                </c:pt>
                <c:pt idx="14">
                  <c:v>6.993048439E9</c:v>
                </c:pt>
                <c:pt idx="15">
                  <c:v>7.180941918008E9</c:v>
                </c:pt>
                <c:pt idx="16">
                  <c:v>7.50871792893E9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804032"/>
        <c:axId val="-2130936304"/>
      </c:barChart>
      <c:catAx>
        <c:axId val="-213480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endParaRPr lang="en-US"/>
          </a:p>
        </c:txPr>
        <c:crossAx val="-2130936304"/>
        <c:crosses val="autoZero"/>
        <c:auto val="1"/>
        <c:lblAlgn val="ctr"/>
        <c:lblOffset val="100"/>
        <c:noMultiLvlLbl val="0"/>
      </c:catAx>
      <c:valAx>
        <c:axId val="-213093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endParaRPr lang="en-US"/>
          </a:p>
        </c:txPr>
        <c:crossAx val="-213480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TheSans B4SemiLight" charset="0"/>
          <a:ea typeface="TheSans B4SemiLight" charset="0"/>
          <a:cs typeface="TheSans B4SemiLight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r>
              <a:rPr lang="en-US" b="1" i="0" dirty="0">
                <a:latin typeface="TheSans B4SemiLight" charset="0"/>
                <a:ea typeface="TheSans B4SemiLight" charset="0"/>
                <a:cs typeface="TheSans B4SemiLight" charset="0"/>
              </a:rPr>
              <a:t>Percentage of Individuals using </a:t>
            </a:r>
            <a:r>
              <a:rPr lang="en-US" b="1" i="0">
                <a:latin typeface="TheSans B4SemiLight" charset="0"/>
                <a:ea typeface="TheSans B4SemiLight" charset="0"/>
                <a:cs typeface="TheSans B4SemiLight" charset="0"/>
              </a:rPr>
              <a:t>the </a:t>
            </a: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Internet</a:t>
            </a:r>
            <a:r>
              <a:rPr lang="en-US" b="1" i="0" baseline="0" smtClean="0">
                <a:latin typeface="TheSans B4SemiLight" charset="0"/>
                <a:ea typeface="TheSans B4SemiLight" charset="0"/>
                <a:cs typeface="TheSans B4SemiLight" charset="0"/>
              </a:rPr>
              <a:t> </a:t>
            </a: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in China</a:t>
            </a:r>
            <a:b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</a:b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(2000-2016</a:t>
            </a:r>
            <a:r>
              <a:rPr lang="en-US" b="1" i="0" dirty="0">
                <a:latin typeface="TheSans B4SemiLight" charset="0"/>
                <a:ea typeface="TheSans B4SemiLight" charset="0"/>
                <a:cs typeface="TheSans B4SemiLight" charset="0"/>
              </a:rPr>
              <a:t>)</a:t>
            </a:r>
          </a:p>
        </c:rich>
      </c:tx>
      <c:layout>
        <c:manualLayout>
          <c:xMode val="edge"/>
          <c:yMode val="edge"/>
          <c:x val="0.14427111408428"/>
          <c:y val="0.013431016659219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3940005269027"/>
          <c:y val="0.201834602846424"/>
          <c:w val="0.886522675025369"/>
          <c:h val="0.7185924400297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DataExtract!$B$2:$R$2</c:f>
              <c:numCache>
                <c:formatCode>General</c:formatCode>
                <c:ptCount val="17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  <c:pt idx="15">
                  <c:v>2015.0</c:v>
                </c:pt>
                <c:pt idx="16">
                  <c:v>2016.0</c:v>
                </c:pt>
              </c:numCache>
            </c:numRef>
          </c:cat>
          <c:val>
            <c:numRef>
              <c:f>DataExtract!$B$45:$R$45</c:f>
              <c:numCache>
                <c:formatCode>0.00</c:formatCode>
                <c:ptCount val="17"/>
                <c:pt idx="0">
                  <c:v>1.77591320677415</c:v>
                </c:pt>
                <c:pt idx="1">
                  <c:v>2.639650214858718</c:v>
                </c:pt>
                <c:pt idx="2">
                  <c:v>4.595704330775508</c:v>
                </c:pt>
                <c:pt idx="3">
                  <c:v>6.2</c:v>
                </c:pt>
                <c:pt idx="4">
                  <c:v>7.3</c:v>
                </c:pt>
                <c:pt idx="5">
                  <c:v>8.523257002695408</c:v>
                </c:pt>
                <c:pt idx="6">
                  <c:v>10.5231526193851</c:v>
                </c:pt>
                <c:pt idx="7">
                  <c:v>16.0</c:v>
                </c:pt>
                <c:pt idx="8">
                  <c:v>22.6</c:v>
                </c:pt>
                <c:pt idx="9">
                  <c:v>28.9</c:v>
                </c:pt>
                <c:pt idx="10">
                  <c:v>34.3</c:v>
                </c:pt>
                <c:pt idx="11">
                  <c:v>38.3</c:v>
                </c:pt>
                <c:pt idx="12">
                  <c:v>42.30011748559949</c:v>
                </c:pt>
                <c:pt idx="13">
                  <c:v>45.8</c:v>
                </c:pt>
                <c:pt idx="14">
                  <c:v>47.9</c:v>
                </c:pt>
                <c:pt idx="15">
                  <c:v>50.3</c:v>
                </c:pt>
                <c:pt idx="16">
                  <c:v>53.2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209792"/>
        <c:axId val="-2133068768"/>
      </c:barChart>
      <c:catAx>
        <c:axId val="-213220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68768"/>
        <c:crosses val="autoZero"/>
        <c:auto val="1"/>
        <c:lblAlgn val="ctr"/>
        <c:lblOffset val="100"/>
        <c:noMultiLvlLbl val="0"/>
      </c:catAx>
      <c:valAx>
        <c:axId val="-213306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097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24283"/>
            <a:ext cx="5829300" cy="324260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91935"/>
            <a:ext cx="5143500" cy="22486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5877"/>
            <a:ext cx="1478756" cy="7893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5877"/>
            <a:ext cx="4350544" cy="7893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22000"/>
            <a:ext cx="5915025" cy="387430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32960"/>
            <a:ext cx="5915025" cy="20374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79385"/>
            <a:ext cx="2914650" cy="5909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79385"/>
            <a:ext cx="2914650" cy="5909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5879"/>
            <a:ext cx="5915025" cy="180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83191"/>
            <a:ext cx="2901255" cy="11189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02147"/>
            <a:ext cx="2901255" cy="5004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83191"/>
            <a:ext cx="2915543" cy="11189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02147"/>
            <a:ext cx="2915543" cy="5004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924"/>
            <a:ext cx="2211884" cy="21732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1026"/>
            <a:ext cx="3471863" cy="66188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4159"/>
            <a:ext cx="2211884" cy="5176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924"/>
            <a:ext cx="2211884" cy="21732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1026"/>
            <a:ext cx="3471863" cy="66188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4159"/>
            <a:ext cx="2211884" cy="5176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5879"/>
            <a:ext cx="5915025" cy="180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79385"/>
            <a:ext cx="5915025" cy="590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32573"/>
            <a:ext cx="1543050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828C-0747-454B-8C97-DA3F33AE16E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32573"/>
            <a:ext cx="2314575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32573"/>
            <a:ext cx="1543050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3" y="278191"/>
            <a:ext cx="5048760" cy="4174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6521" y="4687090"/>
            <a:ext cx="6042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978"/>
            <a:ext cx="6858000" cy="39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98060"/>
              </p:ext>
            </p:extLst>
          </p:nvPr>
        </p:nvGraphicFramePr>
        <p:xfrm>
          <a:off x="290945" y="401782"/>
          <a:ext cx="6303820" cy="417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62608"/>
              </p:ext>
            </p:extLst>
          </p:nvPr>
        </p:nvGraphicFramePr>
        <p:xfrm>
          <a:off x="498763" y="4946073"/>
          <a:ext cx="6096002" cy="378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43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TheSans B4SemiLight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 Obrenovic</dc:creator>
  <cp:lastModifiedBy>Zeljko Obrenovic</cp:lastModifiedBy>
  <cp:revision>8</cp:revision>
  <dcterms:created xsi:type="dcterms:W3CDTF">2017-09-23T11:12:04Z</dcterms:created>
  <dcterms:modified xsi:type="dcterms:W3CDTF">2017-09-24T17:57:47Z</dcterms:modified>
</cp:coreProperties>
</file>