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3"/>
  </p:notesMasterIdLst>
  <p:handoutMasterIdLst>
    <p:handoutMasterId r:id="rId34"/>
  </p:handoutMasterIdLst>
  <p:sldIdLst>
    <p:sldId id="257" r:id="rId2"/>
    <p:sldId id="258" r:id="rId3"/>
    <p:sldId id="259" r:id="rId4"/>
    <p:sldId id="260" r:id="rId5"/>
    <p:sldId id="261" r:id="rId6"/>
    <p:sldId id="262" r:id="rId7"/>
    <p:sldId id="288" r:id="rId8"/>
    <p:sldId id="263" r:id="rId9"/>
    <p:sldId id="270" r:id="rId10"/>
    <p:sldId id="271" r:id="rId11"/>
    <p:sldId id="272" r:id="rId12"/>
    <p:sldId id="273" r:id="rId13"/>
    <p:sldId id="274" r:id="rId14"/>
    <p:sldId id="265" r:id="rId15"/>
    <p:sldId id="269" r:id="rId16"/>
    <p:sldId id="275" r:id="rId17"/>
    <p:sldId id="276" r:id="rId18"/>
    <p:sldId id="277" r:id="rId19"/>
    <p:sldId id="278" r:id="rId20"/>
    <p:sldId id="266" r:id="rId21"/>
    <p:sldId id="279" r:id="rId22"/>
    <p:sldId id="280" r:id="rId23"/>
    <p:sldId id="281" r:id="rId24"/>
    <p:sldId id="267" r:id="rId25"/>
    <p:sldId id="284" r:id="rId26"/>
    <p:sldId id="285" r:id="rId27"/>
    <p:sldId id="286" r:id="rId28"/>
    <p:sldId id="287" r:id="rId29"/>
    <p:sldId id="268" r:id="rId30"/>
    <p:sldId id="283" r:id="rId31"/>
    <p:sldId id="282"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333399"/>
    <a:srgbClr val="5F5F5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67204" autoAdjust="0"/>
  </p:normalViewPr>
  <p:slideViewPr>
    <p:cSldViewPr snapToGrid="0">
      <p:cViewPr>
        <p:scale>
          <a:sx n="50" d="100"/>
          <a:sy n="50" d="100"/>
        </p:scale>
        <p:origin x="-1410" y="-4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9F74-9BC3-41DF-8B68-907AB1327751}" type="datetimeFigureOut">
              <a:rPr lang="fr-FR" smtClean="0"/>
              <a:pPr/>
              <a:t>03/07/2021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88E1E-FDA6-4C05-A4AD-55E50E99BC66}" type="slidenum">
              <a:rPr lang="fr-FR" smtClean="0"/>
              <a:pPr/>
              <a:t>‹N°›</a:t>
            </a:fld>
            <a:endParaRPr lang="fr-FR"/>
          </a:p>
        </p:txBody>
      </p:sp>
    </p:spTree>
    <p:extLst>
      <p:ext uri="{BB962C8B-B14F-4D97-AF65-F5344CB8AC3E}">
        <p14:creationId xmlns:p14="http://schemas.microsoft.com/office/powerpoint/2010/main" xmlns="" val="7849425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63F3C-CA90-4557-A4D7-87E7C272B453}" type="datetimeFigureOut">
              <a:rPr lang="fr-FR" smtClean="0"/>
              <a:pPr/>
              <a:t>03/07/2021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BE858-C4BC-4720-9338-ADBE1279ED5B}" type="slidenum">
              <a:rPr lang="fr-FR" smtClean="0"/>
              <a:pPr/>
              <a:t>‹N°›</a:t>
            </a:fld>
            <a:endParaRPr lang="fr-FR"/>
          </a:p>
        </p:txBody>
      </p:sp>
    </p:spTree>
    <p:extLst>
      <p:ext uri="{BB962C8B-B14F-4D97-AF65-F5344CB8AC3E}">
        <p14:creationId xmlns:p14="http://schemas.microsoft.com/office/powerpoint/2010/main" xmlns="" val="706377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ntext.reverso.net/traduction/francais-anglais/%C3%A9l%C3%A9ment+graphiqu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Bonjour mesdames &amp; messieurs.</a:t>
            </a:r>
          </a:p>
          <a:p>
            <a:r>
              <a:rPr lang="fr-FR" dirty="0" smtClean="0"/>
              <a:t> les membres de jury</a:t>
            </a:r>
          </a:p>
          <a:p>
            <a:r>
              <a:rPr lang="fr-FR" dirty="0" smtClean="0"/>
              <a:t>Je m’appelle </a:t>
            </a:r>
            <a:r>
              <a:rPr lang="fr-FR" dirty="0" err="1" smtClean="0"/>
              <a:t>Ihsane</a:t>
            </a:r>
            <a:r>
              <a:rPr lang="fr-FR" dirty="0" smtClean="0"/>
              <a:t> </a:t>
            </a:r>
            <a:r>
              <a:rPr lang="fr-FR" dirty="0" err="1" smtClean="0"/>
              <a:t>asakour</a:t>
            </a:r>
            <a:r>
              <a:rPr lang="fr-FR" dirty="0" smtClean="0"/>
              <a:t> et voici ma </a:t>
            </a:r>
            <a:r>
              <a:rPr lang="fr-FR" dirty="0" err="1" smtClean="0"/>
              <a:t>collegue</a:t>
            </a:r>
            <a:r>
              <a:rPr lang="fr-FR" dirty="0" smtClean="0"/>
              <a:t> </a:t>
            </a:r>
            <a:r>
              <a:rPr lang="fr-FR" dirty="0" err="1" smtClean="0"/>
              <a:t>loubna</a:t>
            </a:r>
            <a:r>
              <a:rPr lang="fr-FR" dirty="0" smtClean="0"/>
              <a:t> n'</a:t>
            </a:r>
            <a:r>
              <a:rPr lang="fr-FR" dirty="0" err="1" smtClean="0"/>
              <a:t>anyi</a:t>
            </a:r>
            <a:r>
              <a:rPr lang="fr-FR" dirty="0" smtClean="0"/>
              <a:t>, étudiantes au cycle licence </a:t>
            </a:r>
            <a:r>
              <a:rPr lang="fr-FR" dirty="0" err="1" smtClean="0"/>
              <a:t>smi</a:t>
            </a:r>
            <a:r>
              <a:rPr lang="fr-FR" dirty="0" smtClean="0"/>
              <a:t> à la faculté des sciences </a:t>
            </a:r>
            <a:r>
              <a:rPr lang="fr-FR" dirty="0" err="1" smtClean="0"/>
              <a:t>agadir</a:t>
            </a:r>
            <a:endParaRPr lang="fr-FR" dirty="0" smtClean="0"/>
          </a:p>
          <a:p>
            <a:r>
              <a:rPr lang="fr-FR" dirty="0" smtClean="0"/>
              <a:t>Avant d’entamer notre présentation, permettez nous d’abord d’adresser nos profonds remerciements aux membres de jury pour avoir accepter d’évaluer notre travail, à notre encadrant</a:t>
            </a:r>
            <a:r>
              <a:rPr lang="fr-FR" baseline="0" dirty="0" smtClean="0"/>
              <a:t> </a:t>
            </a:r>
            <a:r>
              <a:rPr lang="fr-FR" dirty="0" smtClean="0"/>
              <a:t>Mr. </a:t>
            </a:r>
            <a:r>
              <a:rPr lang="fr-FR" dirty="0" err="1" smtClean="0"/>
              <a:t>Said</a:t>
            </a:r>
            <a:r>
              <a:rPr lang="fr-FR" dirty="0" smtClean="0"/>
              <a:t> </a:t>
            </a:r>
            <a:r>
              <a:rPr lang="fr-FR" dirty="0" err="1" smtClean="0"/>
              <a:t>charfi</a:t>
            </a:r>
            <a:r>
              <a:rPr lang="fr-FR" dirty="0" smtClean="0"/>
              <a:t> pour leur aide et disponibilité tout au curant de projet , </a:t>
            </a:r>
          </a:p>
          <a:p>
            <a:r>
              <a:rPr lang="fr-FR" dirty="0" smtClean="0"/>
              <a:t>nous avons l’immense plaisir &amp; l’honneur de vous présenter aujourd’hui notre projet de fin d’études.</a:t>
            </a:r>
          </a:p>
          <a:p>
            <a:r>
              <a:rPr lang="fr-FR" dirty="0" smtClean="0"/>
              <a:t>ce projet a pour objectif «réalisation du jeu vidéo OTHELLO  »</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En peut</a:t>
            </a:r>
            <a:r>
              <a:rPr lang="fr-FR" baseline="0" dirty="0" smtClean="0"/>
              <a:t> définir tout simplement l’AI par</a:t>
            </a:r>
            <a:endParaRPr lang="fr-FR" dirty="0" smtClean="0"/>
          </a:p>
          <a:p>
            <a:r>
              <a:rPr lang="fr-FR" dirty="0" smtClean="0"/>
              <a:t>l'ensemble des théories et des techniques mises en œuvre </a:t>
            </a:r>
            <a:r>
              <a:rPr lang="fr-FR" sz="1200" b="0" i="0" kern="1200" dirty="0" smtClean="0">
                <a:solidFill>
                  <a:schemeClr val="tx1"/>
                </a:solidFill>
                <a:latin typeface="+mn-lt"/>
                <a:ea typeface="+mn-ea"/>
                <a:cs typeface="+mn-cs"/>
              </a:rPr>
              <a:t>pour apporter une certaine forme d’intelligence aux machines.</a:t>
            </a:r>
            <a:r>
              <a:rPr lang="fr-FR" dirty="0" smtClean="0"/>
              <a:t>. </a:t>
            </a:r>
          </a:p>
          <a:p>
            <a:r>
              <a:rPr lang="fr-FR" dirty="0" smtClean="0"/>
              <a:t>Il offre de nombreux avantages qui peuvent être réduits en</a:t>
            </a:r>
          </a:p>
          <a:p>
            <a:r>
              <a:rPr lang="fr-FR" baseline="0" dirty="0" smtClean="0"/>
              <a:t>….</a:t>
            </a:r>
          </a:p>
          <a:p>
            <a:endParaRPr lang="fr-FR" baseline="0" dirty="0" smtClean="0"/>
          </a:p>
          <a:p>
            <a:r>
              <a:rPr lang="fr-FR" baseline="0" dirty="0" smtClean="0"/>
              <a:t>Nous avons inclus l'intelligence artificielle dans notre jeu en utilisant des algorithmes avancés. </a:t>
            </a:r>
          </a:p>
          <a:p>
            <a:r>
              <a:rPr lang="fr-FR" baseline="0" dirty="0" smtClean="0"/>
              <a:t>Ces algorithmes on a utilisé :</a:t>
            </a:r>
          </a:p>
          <a:p>
            <a:r>
              <a:rPr lang="fr-FR" baseline="0" dirty="0" err="1" smtClean="0"/>
              <a:t>Premierement</a:t>
            </a:r>
            <a:r>
              <a:rPr lang="fr-FR" baseline="0" dirty="0" smtClean="0"/>
              <a:t> :</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Algorithme</a:t>
            </a:r>
            <a:r>
              <a:rPr lang="fr-FR" baseline="0" dirty="0" smtClean="0"/>
              <a:t> minimax :</a:t>
            </a:r>
          </a:p>
          <a:p>
            <a:r>
              <a:rPr lang="fr-FR" dirty="0" smtClean="0"/>
              <a:t>s’applique à la théorie des jeux à deux joueurs.</a:t>
            </a:r>
            <a:endParaRPr lang="fr-FR" baseline="0" dirty="0" smtClean="0"/>
          </a:p>
          <a:p>
            <a:r>
              <a:rPr lang="fr-FR" dirty="0" smtClean="0"/>
              <a:t>Il est Généralement visé</a:t>
            </a:r>
            <a:r>
              <a:rPr lang="fr-FR" baseline="0" dirty="0" smtClean="0"/>
              <a:t> à </a:t>
            </a:r>
            <a:r>
              <a:rPr lang="fr-FR" dirty="0" smtClean="0"/>
              <a:t>minimiser la perte maximum.</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Algorithme alpha-</a:t>
            </a:r>
            <a:r>
              <a:rPr lang="fr-FR" baseline="0" dirty="0" smtClean="0"/>
              <a:t> beta</a:t>
            </a:r>
          </a:p>
          <a:p>
            <a:endParaRPr lang="fr-FR" dirty="0" smtClean="0"/>
          </a:p>
          <a:p>
            <a:r>
              <a:rPr lang="fr-FR" dirty="0" smtClean="0"/>
              <a:t>Il s'agit d'une version améliorée de l'algorithme </a:t>
            </a:r>
            <a:r>
              <a:rPr lang="fr-FR" dirty="0" err="1" smtClean="0"/>
              <a:t>MinMax</a:t>
            </a:r>
            <a:r>
              <a:rPr lang="fr-FR" dirty="0" smtClean="0"/>
              <a:t>, qui est plus économique en termes de temps de calcul et de mémoire puisque cette technologie est capable de couper les sous-branches qui n’ont pas besoin d’être visitée.</a:t>
            </a:r>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err="1" smtClean="0">
                <a:solidFill>
                  <a:srgbClr val="333399"/>
                </a:solidFill>
                <a:latin typeface="Calibri" panose="020F0502020204030204" pitchFamily="34" charset="0"/>
                <a:ea typeface="Malgun Gothic" panose="020B0503020000020004" pitchFamily="34" charset="-127"/>
                <a:cs typeface="Arial" panose="020B0604020202020204" pitchFamily="34" charset="0"/>
              </a:rPr>
              <a:t>Iterative</a:t>
            </a:r>
            <a:r>
              <a:rPr lang="fr-FR" sz="12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 </a:t>
            </a:r>
            <a:r>
              <a:rPr lang="fr-FR" sz="1200" dirty="0" err="1" smtClean="0">
                <a:solidFill>
                  <a:srgbClr val="333399"/>
                </a:solidFill>
                <a:latin typeface="Calibri" panose="020F0502020204030204" pitchFamily="34" charset="0"/>
                <a:ea typeface="Malgun Gothic" panose="020B0503020000020004" pitchFamily="34" charset="-127"/>
                <a:cs typeface="Arial" panose="020B0604020202020204" pitchFamily="34" charset="0"/>
              </a:rPr>
              <a:t>Deepening</a:t>
            </a:r>
            <a:r>
              <a:rPr lang="fr-FR" sz="12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 </a:t>
            </a:r>
          </a:p>
          <a:p>
            <a:r>
              <a:rPr lang="fr-FR" dirty="0" smtClean="0"/>
              <a:t>effectue une recherche en profondeur jusqu'à une certaine « limite de profondeur », et il continue d'augmenter la limite de profondeur après chaque itération jusqu'à ce que le nœud cible soit trouvé. </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Au niveau de ce chapitre nous allons représenter l’ensemble des besoins fonctionnels et non fonctionnels. Puis on va mettre l’accent sur la partie conception </a:t>
            </a:r>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smtClean="0">
                <a:solidFill>
                  <a:schemeClr val="tx1"/>
                </a:solidFill>
                <a:latin typeface="+mn-lt"/>
                <a:ea typeface="+mn-ea"/>
                <a:cs typeface="+mn-cs"/>
              </a:rPr>
              <a:t>Nous commençons tout d'abord par présentant les besoins fonctionnels assurés par notre application, qui sont :</a:t>
            </a:r>
            <a:endParaRPr lang="fr-FR" dirty="0" smtClean="0"/>
          </a:p>
          <a:p>
            <a:r>
              <a:rPr lang="fr-FR" dirty="0" smtClean="0"/>
              <a:t>Puis on passant a les besoins non </a:t>
            </a:r>
            <a:r>
              <a:rPr lang="fr-FR" dirty="0" err="1" smtClean="0"/>
              <a:t>fonct</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Ergonomie : le jeu doit être utilisable par toute personne,</a:t>
            </a:r>
          </a:p>
          <a:p>
            <a:endParaRPr lang="fr-FR" dirty="0" smtClean="0"/>
          </a:p>
          <a:p>
            <a:r>
              <a:rPr lang="fr-FR" dirty="0" smtClean="0"/>
              <a:t> Performance : le temps de calcul d’un mouvement ne doit pas être trop long</a:t>
            </a:r>
          </a:p>
          <a:p>
            <a:r>
              <a:rPr lang="fr-FR" dirty="0" smtClean="0"/>
              <a:t> </a:t>
            </a:r>
          </a:p>
          <a:p>
            <a:r>
              <a:rPr lang="fr-FR" dirty="0" smtClean="0"/>
              <a:t> Portabilité : le jeu doit être multiplateformes est bien fonctionne dans les différents systèmes d’exploitation</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kern="1200" dirty="0" smtClean="0">
                <a:solidFill>
                  <a:schemeClr val="tx1"/>
                </a:solidFill>
                <a:effectLst/>
                <a:latin typeface="+mn-lt"/>
                <a:ea typeface="+mn-ea"/>
                <a:cs typeface="+mn-cs"/>
              </a:rPr>
              <a:t>Et voilà le diagramme de cas d’utilisation qui permet de </a:t>
            </a:r>
            <a:r>
              <a:rPr lang="fr-FR" sz="1200" b="1" kern="1200" dirty="0" err="1" smtClean="0">
                <a:solidFill>
                  <a:schemeClr val="tx1"/>
                </a:solidFill>
                <a:effectLst/>
                <a:latin typeface="+mn-lt"/>
                <a:ea typeface="+mn-ea"/>
                <a:cs typeface="+mn-cs"/>
              </a:rPr>
              <a:t>répresenter</a:t>
            </a:r>
            <a:r>
              <a:rPr lang="fr-FR" sz="1200" b="1" kern="1200" dirty="0" smtClean="0">
                <a:solidFill>
                  <a:schemeClr val="tx1"/>
                </a:solidFill>
                <a:effectLst/>
                <a:latin typeface="+mn-lt"/>
                <a:ea typeface="+mn-ea"/>
                <a:cs typeface="+mn-cs"/>
              </a:rPr>
              <a:t> la relation entre l’acteur et</a:t>
            </a:r>
            <a:r>
              <a:rPr lang="fr-FR" sz="1200" b="1" kern="1200" baseline="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l’option qu’</a:t>
            </a:r>
            <a:r>
              <a:rPr lang="fr-FR" sz="1200" b="1" kern="1200" baseline="0" dirty="0" smtClean="0">
                <a:solidFill>
                  <a:schemeClr val="tx1"/>
                </a:solidFill>
                <a:effectLst/>
                <a:latin typeface="+mn-lt"/>
                <a:ea typeface="+mn-ea"/>
                <a:cs typeface="+mn-cs"/>
              </a:rPr>
              <a:t>il veut</a:t>
            </a:r>
            <a:endParaRPr lang="fr-FR"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Et la relation entre les cas d’utilisation avec elles </a:t>
            </a:r>
            <a:r>
              <a:rPr lang="fr-FR" sz="1200" b="1" kern="1200" dirty="0" err="1" smtClean="0">
                <a:solidFill>
                  <a:schemeClr val="tx1"/>
                </a:solidFill>
                <a:effectLst/>
                <a:latin typeface="+mn-lt"/>
                <a:ea typeface="+mn-ea"/>
                <a:cs typeface="+mn-cs"/>
              </a:rPr>
              <a:t>meme</a:t>
            </a:r>
            <a:r>
              <a:rPr lang="fr-FR" sz="1200" b="1" kern="1200" dirty="0" smtClean="0">
                <a:solidFill>
                  <a:schemeClr val="tx1"/>
                </a:solidFill>
                <a:effectLst/>
                <a:latin typeface="+mn-lt"/>
                <a:ea typeface="+mn-ea"/>
                <a:cs typeface="+mn-cs"/>
              </a:rPr>
              <a:t>  </a:t>
            </a:r>
          </a:p>
          <a:p>
            <a:endParaRPr lang="fr-FR" sz="1200" b="1"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le diagramme de séquence qui permet</a:t>
            </a:r>
            <a:r>
              <a:rPr lang="fr-FR" sz="1200" b="1" kern="1200" baseline="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de préciser les interactions entre le gestionnaire</a:t>
            </a:r>
            <a:r>
              <a:rPr lang="fr-FR" sz="1200" b="1" kern="1200" baseline="0" dirty="0" smtClean="0">
                <a:solidFill>
                  <a:schemeClr val="tx1"/>
                </a:solidFill>
                <a:effectLst/>
                <a:latin typeface="+mn-lt"/>
                <a:ea typeface="+mn-ea"/>
                <a:cs typeface="+mn-cs"/>
              </a:rPr>
              <a:t> de jeu et</a:t>
            </a:r>
            <a:r>
              <a:rPr lang="fr-FR" sz="1200" b="1" kern="1200" dirty="0" smtClean="0">
                <a:solidFill>
                  <a:schemeClr val="tx1"/>
                </a:solidFill>
                <a:effectLst/>
                <a:latin typeface="+mn-lt"/>
                <a:ea typeface="+mn-ea"/>
                <a:cs typeface="+mn-cs"/>
              </a:rPr>
              <a:t> le</a:t>
            </a:r>
            <a:r>
              <a:rPr lang="fr-FR" sz="1200" b="1" kern="1200" baseline="0" dirty="0" smtClean="0">
                <a:solidFill>
                  <a:schemeClr val="tx1"/>
                </a:solidFill>
                <a:effectLst/>
                <a:latin typeface="+mn-lt"/>
                <a:ea typeface="+mn-ea"/>
                <a:cs typeface="+mn-cs"/>
              </a:rPr>
              <a:t> joueur</a:t>
            </a:r>
            <a:r>
              <a:rPr lang="fr-FR" sz="1200" b="1" kern="1200" dirty="0" smtClean="0">
                <a:solidFill>
                  <a:schemeClr val="tx1"/>
                </a:solidFill>
                <a:effectLst/>
                <a:latin typeface="+mn-lt"/>
                <a:ea typeface="+mn-ea"/>
                <a:cs typeface="+mn-cs"/>
              </a:rPr>
              <a:t> </a:t>
            </a:r>
            <a:r>
              <a:rPr lang="fr-FR" dirty="0" err="1" smtClean="0"/>
              <a:t>apres</a:t>
            </a:r>
            <a:r>
              <a:rPr lang="fr-FR" dirty="0" smtClean="0"/>
              <a:t> que ce</a:t>
            </a:r>
            <a:r>
              <a:rPr lang="fr-FR" baseline="0" dirty="0" smtClean="0"/>
              <a:t> dernier </a:t>
            </a:r>
            <a:r>
              <a:rPr lang="fr-FR" dirty="0" smtClean="0"/>
              <a:t>choisi à jouer. </a:t>
            </a:r>
            <a:endParaRPr lang="en-US" b="1"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Dans</a:t>
            </a:r>
            <a:r>
              <a:rPr lang="en-US" b="1" dirty="0" smtClean="0"/>
              <a:t> </a:t>
            </a:r>
            <a:r>
              <a:rPr lang="en-US" b="1" dirty="0" err="1" smtClean="0"/>
              <a:t>ce</a:t>
            </a:r>
            <a:r>
              <a:rPr lang="en-US" b="1" dirty="0" smtClean="0"/>
              <a:t> </a:t>
            </a:r>
            <a:r>
              <a:rPr lang="en-US" b="1" dirty="0" err="1" smtClean="0"/>
              <a:t>diagramme</a:t>
            </a:r>
            <a:r>
              <a:rPr lang="en-US" b="1" dirty="0" smtClean="0"/>
              <a:t> on </a:t>
            </a:r>
            <a:r>
              <a:rPr lang="en-US" b="1" dirty="0" err="1" smtClean="0"/>
              <a:t>trouve</a:t>
            </a:r>
            <a:r>
              <a:rPr lang="en-US" b="1" dirty="0" smtClean="0"/>
              <a:t> la </a:t>
            </a:r>
            <a:r>
              <a:rPr lang="en-US" b="1" dirty="0" err="1" smtClean="0"/>
              <a:t>classe</a:t>
            </a:r>
            <a:r>
              <a:rPr lang="en-US" b="1" dirty="0" smtClean="0"/>
              <a:t> </a:t>
            </a:r>
            <a:r>
              <a:rPr lang="en-US" b="1" dirty="0" err="1" smtClean="0"/>
              <a:t>Gtkwindow</a:t>
            </a:r>
            <a:r>
              <a:rPr lang="en-US" b="1" dirty="0" smtClean="0"/>
              <a:t> </a:t>
            </a:r>
            <a:r>
              <a:rPr lang="en-US" b="1" dirty="0" err="1" smtClean="0"/>
              <a:t>consacre</a:t>
            </a:r>
            <a:r>
              <a:rPr lang="en-US" b="1" baseline="0" dirty="0" smtClean="0"/>
              <a:t> la creation des </a:t>
            </a:r>
            <a:r>
              <a:rPr lang="en-US" b="1" baseline="0" dirty="0" err="1" smtClean="0"/>
              <a:t>fenetres</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err="1" smtClean="0"/>
              <a:t>Tous</a:t>
            </a:r>
            <a:r>
              <a:rPr lang="en-US" b="1" baseline="0" dirty="0" smtClean="0"/>
              <a:t> les </a:t>
            </a:r>
            <a:r>
              <a:rPr lang="en-US" b="1" baseline="0" dirty="0" err="1" smtClean="0"/>
              <a:t>classe</a:t>
            </a:r>
            <a:r>
              <a:rPr lang="en-US" b="1" baseline="0" dirty="0" smtClean="0"/>
              <a:t> </a:t>
            </a:r>
            <a:r>
              <a:rPr lang="en-US" b="1" baseline="0" dirty="0" err="1" smtClean="0"/>
              <a:t>sauf</a:t>
            </a:r>
            <a:r>
              <a:rPr lang="en-US" b="1" baseline="0" dirty="0" smtClean="0"/>
              <a:t> la </a:t>
            </a:r>
            <a:r>
              <a:rPr lang="en-US" b="1" baseline="0" dirty="0" err="1" smtClean="0"/>
              <a:t>classe</a:t>
            </a:r>
            <a:r>
              <a:rPr lang="en-US" b="1" baseline="0" dirty="0" smtClean="0"/>
              <a:t> board </a:t>
            </a:r>
            <a:r>
              <a:rPr lang="en-US" b="1" baseline="0" dirty="0" err="1" smtClean="0"/>
              <a:t>sont</a:t>
            </a:r>
            <a:r>
              <a:rPr lang="en-US" b="1" baseline="0" dirty="0" smtClean="0"/>
              <a:t> </a:t>
            </a:r>
            <a:r>
              <a:rPr lang="en-US" b="1" baseline="0" dirty="0" err="1" smtClean="0"/>
              <a:t>heritent</a:t>
            </a:r>
            <a:r>
              <a:rPr lang="en-US" b="1" baseline="0" dirty="0" smtClean="0"/>
              <a:t> de </a:t>
            </a:r>
            <a:r>
              <a:rPr lang="en-US" b="1" baseline="0" dirty="0" err="1" smtClean="0"/>
              <a:t>gtkwindow</a:t>
            </a:r>
            <a:r>
              <a:rPr lang="en-US" b="1"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err="1" smtClean="0"/>
              <a:t>D’outre</a:t>
            </a:r>
            <a:r>
              <a:rPr lang="en-US" b="1" baseline="0" dirty="0" smtClean="0"/>
              <a:t>, la relation entre les </a:t>
            </a:r>
            <a:r>
              <a:rPr lang="en-US" b="1" baseline="0" dirty="0" err="1" smtClean="0"/>
              <a:t>differentes</a:t>
            </a:r>
            <a:r>
              <a:rPr lang="en-US" b="1" baseline="0" dirty="0" smtClean="0"/>
              <a:t> classes </a:t>
            </a:r>
            <a:r>
              <a:rPr lang="en-US" b="1" baseline="0" dirty="0" err="1" smtClean="0"/>
              <a:t>presente</a:t>
            </a:r>
            <a:r>
              <a:rPr lang="en-US" b="1" baseline="0" dirty="0" smtClean="0"/>
              <a:t> </a:t>
            </a:r>
            <a:r>
              <a:rPr lang="en-US" b="1" baseline="0" dirty="0" err="1" smtClean="0"/>
              <a:t>l’interaction</a:t>
            </a:r>
            <a:r>
              <a:rPr lang="en-US" b="1" baseline="0" dirty="0" smtClean="0"/>
              <a:t>  </a:t>
            </a:r>
            <a:r>
              <a:rPr lang="fr-FR" sz="1200" b="0" i="0" kern="1200" dirty="0" smtClean="0">
                <a:solidFill>
                  <a:schemeClr val="tx1"/>
                </a:solidFill>
                <a:latin typeface="+mn-lt"/>
                <a:ea typeface="+mn-ea"/>
                <a:cs typeface="+mn-cs"/>
              </a:rPr>
              <a:t>des </a:t>
            </a:r>
            <a:r>
              <a:rPr lang="fr-FR" sz="1200" b="0" i="0" u="none" strike="noStrike" kern="1200" dirty="0" smtClean="0">
                <a:solidFill>
                  <a:schemeClr val="tx1"/>
                </a:solidFill>
                <a:latin typeface="+mn-lt"/>
                <a:ea typeface="+mn-ea"/>
                <a:cs typeface="+mn-cs"/>
                <a:hlinkClick r:id="rId3"/>
              </a:rPr>
              <a:t>élément graphique</a:t>
            </a:r>
            <a:r>
              <a:rPr lang="fr-FR" sz="1200" b="0" i="0" kern="1200" dirty="0" smtClean="0">
                <a:solidFill>
                  <a:schemeClr val="tx1"/>
                </a:solidFill>
                <a:latin typeface="+mn-lt"/>
                <a:ea typeface="+mn-ea"/>
                <a:cs typeface="+mn-cs"/>
              </a:rPr>
              <a:t> </a:t>
            </a:r>
            <a:r>
              <a:rPr lang="en-US" b="1" baseline="0" dirty="0" smtClean="0"/>
              <a:t>qui </a:t>
            </a:r>
            <a:r>
              <a:rPr lang="en-US" b="1" baseline="0" dirty="0" err="1" smtClean="0"/>
              <a:t>sont</a:t>
            </a:r>
            <a:r>
              <a:rPr lang="en-US" b="1" baseline="0" dirty="0" smtClean="0"/>
              <a:t> </a:t>
            </a:r>
            <a:r>
              <a:rPr lang="en-US" b="1" baseline="0" dirty="0" err="1" smtClean="0"/>
              <a:t>apparu</a:t>
            </a:r>
            <a:r>
              <a:rPr lang="en-US" b="1" baseline="0" dirty="0" smtClean="0"/>
              <a:t> </a:t>
            </a:r>
            <a:r>
              <a:rPr lang="en-US" b="1" baseline="0" dirty="0" err="1" smtClean="0"/>
              <a:t>dans</a:t>
            </a:r>
            <a:r>
              <a:rPr lang="en-US" b="1" baseline="0" dirty="0" smtClean="0"/>
              <a:t> les </a:t>
            </a:r>
            <a:r>
              <a:rPr lang="en-US" b="1" baseline="0" dirty="0" err="1" smtClean="0"/>
              <a:t>distincts</a:t>
            </a:r>
            <a:r>
              <a:rPr lang="en-US" b="1" baseline="0" dirty="0" smtClean="0"/>
              <a:t> interfaces</a:t>
            </a:r>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fr-FR" sz="1200" b="0" i="0" kern="1200" dirty="0" smtClean="0">
                <a:solidFill>
                  <a:schemeClr val="tx1"/>
                </a:solidFill>
                <a:latin typeface="+mn-lt"/>
                <a:ea typeface="+mn-ea"/>
                <a:cs typeface="+mn-cs"/>
              </a:rPr>
              <a:t>Tout au long de cette présentation, nous allons suivre le plan suivant qui se décompose en 6 parties nous </a:t>
            </a:r>
            <a:r>
              <a:rPr lang="fr-FR" sz="1200" b="0" i="0" u="sng" kern="1200" dirty="0" smtClean="0">
                <a:solidFill>
                  <a:schemeClr val="tx1"/>
                </a:solidFill>
                <a:latin typeface="+mn-lt"/>
                <a:ea typeface="+mn-ea"/>
                <a:cs typeface="+mn-cs"/>
              </a:rPr>
              <a:t>débutant</a:t>
            </a:r>
            <a:r>
              <a:rPr lang="fr-FR" sz="1200" b="0" i="0" kern="1200" dirty="0" smtClean="0">
                <a:solidFill>
                  <a:schemeClr val="tx1"/>
                </a:solidFill>
                <a:latin typeface="+mn-lt"/>
                <a:ea typeface="+mn-ea"/>
                <a:cs typeface="+mn-cs"/>
              </a:rPr>
              <a:t> par une introduction et par suite Nous métrons le sujet dans </a:t>
            </a:r>
            <a:r>
              <a:rPr lang="fr-FR" sz="1200" b="0" i="0" u="sng" kern="1200" dirty="0" smtClean="0">
                <a:solidFill>
                  <a:schemeClr val="tx1"/>
                </a:solidFill>
                <a:latin typeface="+mn-lt"/>
                <a:ea typeface="+mn-ea"/>
                <a:cs typeface="+mn-cs"/>
              </a:rPr>
              <a:t>son</a:t>
            </a:r>
            <a:r>
              <a:rPr lang="fr-FR" sz="1200" b="0" i="0" kern="1200" dirty="0" smtClean="0">
                <a:solidFill>
                  <a:schemeClr val="tx1"/>
                </a:solidFill>
                <a:latin typeface="+mn-lt"/>
                <a:ea typeface="+mn-ea"/>
                <a:cs typeface="+mn-cs"/>
              </a:rPr>
              <a:t> contexte général.</a:t>
            </a:r>
            <a:r>
              <a:rPr lang="fr-FR" dirty="0" smtClean="0"/>
              <a:t/>
            </a:r>
            <a:br>
              <a:rPr lang="fr-FR" dirty="0" smtClean="0"/>
            </a:br>
            <a:r>
              <a:rPr lang="fr-FR" sz="1200" b="0" i="0" kern="1200" dirty="0" smtClean="0">
                <a:solidFill>
                  <a:schemeClr val="tx1"/>
                </a:solidFill>
                <a:latin typeface="+mn-lt"/>
                <a:ea typeface="+mn-ea"/>
                <a:cs typeface="+mn-cs"/>
              </a:rPr>
              <a:t>Après nous présenterons les besoins du projet et la </a:t>
            </a:r>
            <a:r>
              <a:rPr lang="fr-FR" sz="1200" b="0" i="0" u="sng" kern="1200" dirty="0" smtClean="0">
                <a:solidFill>
                  <a:schemeClr val="tx1"/>
                </a:solidFill>
                <a:latin typeface="+mn-lt"/>
                <a:ea typeface="+mn-ea"/>
                <a:cs typeface="+mn-cs"/>
              </a:rPr>
              <a:t>modélisation</a:t>
            </a:r>
            <a:r>
              <a:rPr lang="fr-FR" sz="1200" b="0" i="0" kern="1200" dirty="0" smtClean="0">
                <a:solidFill>
                  <a:schemeClr val="tx1"/>
                </a:solidFill>
                <a:latin typeface="+mn-lt"/>
                <a:ea typeface="+mn-ea"/>
                <a:cs typeface="+mn-cs"/>
              </a:rPr>
              <a:t> </a:t>
            </a:r>
            <a:r>
              <a:rPr lang="fr-FR" sz="1200" b="0" i="0" u="sng" kern="1200" dirty="0" err="1" smtClean="0">
                <a:solidFill>
                  <a:schemeClr val="tx1"/>
                </a:solidFill>
                <a:latin typeface="+mn-lt"/>
                <a:ea typeface="+mn-ea"/>
                <a:cs typeface="+mn-cs"/>
              </a:rPr>
              <a:t>Uml</a:t>
            </a:r>
            <a:r>
              <a:rPr lang="fr-FR" sz="1200" b="0" i="0" kern="1200" dirty="0" smtClean="0">
                <a:solidFill>
                  <a:schemeClr val="tx1"/>
                </a:solidFill>
                <a:latin typeface="+mn-lt"/>
                <a:ea typeface="+mn-ea"/>
                <a:cs typeface="+mn-cs"/>
              </a:rPr>
              <a:t> dans la phase d’analyse et de conception.</a:t>
            </a:r>
            <a:r>
              <a:rPr lang="fr-FR" dirty="0" smtClean="0"/>
              <a:t/>
            </a:r>
            <a:br>
              <a:rPr lang="fr-FR" dirty="0" smtClean="0"/>
            </a:br>
            <a:r>
              <a:rPr lang="fr-FR" sz="1200" b="0" i="0" kern="1200" dirty="0" smtClean="0">
                <a:solidFill>
                  <a:schemeClr val="tx1"/>
                </a:solidFill>
                <a:latin typeface="+mn-lt"/>
                <a:ea typeface="+mn-ea"/>
                <a:cs typeface="+mn-cs"/>
              </a:rPr>
              <a:t>Nous résumerons ensuite les </a:t>
            </a:r>
            <a:r>
              <a:rPr lang="fr-FR" sz="1200" b="0" i="0" u="sng" kern="1200" dirty="0" smtClean="0">
                <a:solidFill>
                  <a:schemeClr val="tx1"/>
                </a:solidFill>
                <a:latin typeface="+mn-lt"/>
                <a:ea typeface="+mn-ea"/>
                <a:cs typeface="+mn-cs"/>
              </a:rPr>
              <a:t>techniques</a:t>
            </a:r>
            <a:r>
              <a:rPr lang="fr-FR" sz="1200" b="0" i="0" kern="1200" dirty="0" smtClean="0">
                <a:solidFill>
                  <a:schemeClr val="tx1"/>
                </a:solidFill>
                <a:latin typeface="+mn-lt"/>
                <a:ea typeface="+mn-ea"/>
                <a:cs typeface="+mn-cs"/>
              </a:rPr>
              <a:t> et </a:t>
            </a:r>
            <a:r>
              <a:rPr lang="fr-FR" sz="1200" b="0" i="0" u="sng" kern="1200" dirty="0" smtClean="0">
                <a:solidFill>
                  <a:schemeClr val="tx1"/>
                </a:solidFill>
                <a:latin typeface="+mn-lt"/>
                <a:ea typeface="+mn-ea"/>
                <a:cs typeface="+mn-cs"/>
              </a:rPr>
              <a:t>les outils utilisés</a:t>
            </a:r>
            <a:r>
              <a:rPr lang="fr-FR" sz="1200" b="0" i="0" kern="1200" dirty="0" smtClean="0">
                <a:solidFill>
                  <a:schemeClr val="tx1"/>
                </a:solidFill>
                <a:latin typeface="+mn-lt"/>
                <a:ea typeface="+mn-ea"/>
                <a:cs typeface="+mn-cs"/>
              </a:rPr>
              <a:t>.</a:t>
            </a:r>
            <a:r>
              <a:rPr lang="fr-FR" dirty="0" smtClean="0"/>
              <a:t/>
            </a:r>
            <a:br>
              <a:rPr lang="fr-FR" dirty="0" smtClean="0"/>
            </a:br>
            <a:r>
              <a:rPr lang="fr-FR" sz="1200" b="0" i="0" kern="1200" dirty="0" smtClean="0">
                <a:solidFill>
                  <a:schemeClr val="tx1"/>
                </a:solidFill>
                <a:latin typeface="+mn-lt"/>
                <a:ea typeface="+mn-ea"/>
                <a:cs typeface="+mn-cs"/>
              </a:rPr>
              <a:t>et on </a:t>
            </a:r>
            <a:r>
              <a:rPr lang="fr-FR" sz="1200" b="0" i="0" u="sng" kern="1200" dirty="0" smtClean="0">
                <a:solidFill>
                  <a:schemeClr val="tx1"/>
                </a:solidFill>
                <a:latin typeface="+mn-lt"/>
                <a:ea typeface="+mn-ea"/>
                <a:cs typeface="+mn-cs"/>
              </a:rPr>
              <a:t>donnera</a:t>
            </a:r>
            <a:r>
              <a:rPr lang="fr-FR" sz="1200" b="0" i="0" kern="1200" dirty="0" smtClean="0">
                <a:solidFill>
                  <a:schemeClr val="tx1"/>
                </a:solidFill>
                <a:latin typeface="+mn-lt"/>
                <a:ea typeface="+mn-ea"/>
                <a:cs typeface="+mn-cs"/>
              </a:rPr>
              <a:t> une démonstration du jeu.</a:t>
            </a:r>
          </a:p>
          <a:p>
            <a:pPr algn="l"/>
            <a:r>
              <a:rPr lang="fr-FR" dirty="0" smtClean="0"/>
              <a:t>Nous terminerons la présentation par une brève </a:t>
            </a:r>
            <a:r>
              <a:rPr lang="fr-FR" dirty="0" smtClean="0"/>
              <a:t>conclusion et perspective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Ce chapitre est dédié principalement à exposer l'architecture adoptée ,les technologies</a:t>
            </a:r>
            <a:r>
              <a:rPr lang="fr-FR" baseline="0" dirty="0" smtClean="0"/>
              <a:t> et les outils u</a:t>
            </a:r>
            <a:r>
              <a:rPr lang="fr-FR" dirty="0" smtClean="0"/>
              <a:t>tilisé pour la réalisation de ce jeu</a:t>
            </a:r>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smtClean="0"/>
              <a:t>La programmation oriente objet est un paradigme au sein de la programmation informatique. Elle consiste à concevoir une application sous la forme d'un ensemble d'objets reliés entre eux par des relations. Elle </a:t>
            </a:r>
            <a:r>
              <a:rPr lang="fr-FR" dirty="0" smtClean="0"/>
              <a:t>a basé</a:t>
            </a:r>
            <a:r>
              <a:rPr lang="fr-FR" baseline="0" dirty="0" smtClean="0"/>
              <a:t> sur</a:t>
            </a:r>
            <a:r>
              <a:rPr lang="fr-FR" dirty="0" smtClean="0"/>
              <a:t> </a:t>
            </a:r>
            <a:r>
              <a:rPr lang="fr-FR" dirty="0" smtClean="0"/>
              <a:t>quatre </a:t>
            </a:r>
            <a:r>
              <a:rPr lang="fr-FR" dirty="0" smtClean="0"/>
              <a:t>concepts principaux qui </a:t>
            </a:r>
            <a:r>
              <a:rPr lang="fr-FR" dirty="0" smtClean="0"/>
              <a:t>sont :</a:t>
            </a:r>
          </a:p>
          <a:p>
            <a:r>
              <a:rPr lang="fr-FR" dirty="0" err="1" smtClean="0"/>
              <a:t>Heritage</a:t>
            </a:r>
            <a:r>
              <a:rPr lang="fr-FR" dirty="0" smtClean="0"/>
              <a:t> : l’utilisation de ce principe permet de gagner le temps,</a:t>
            </a:r>
          </a:p>
          <a:p>
            <a:r>
              <a:rPr lang="fr-FR" dirty="0" smtClean="0"/>
              <a:t> Encapsulation ;</a:t>
            </a:r>
            <a:r>
              <a:rPr lang="fr-FR" baseline="0" dirty="0" smtClean="0"/>
              <a:t> responsable d’autoriser </a:t>
            </a:r>
            <a:r>
              <a:rPr lang="fr-FR" dirty="0" smtClean="0"/>
              <a:t>les droits d'accès aux données. </a:t>
            </a:r>
          </a:p>
          <a:p>
            <a:r>
              <a:rPr lang="fr-FR" dirty="0" smtClean="0"/>
              <a:t>Polymorphisme : ce principe signifie qu’on peut utiliser des méthodes ou des variables selon nos besoins d’eux. </a:t>
            </a:r>
          </a:p>
          <a:p>
            <a:r>
              <a:rPr lang="fr-FR" dirty="0" smtClean="0"/>
              <a:t>Abstraction :ce concept consiste à cacher les détails inutiles à l’utilisateur. </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On peut diviser</a:t>
            </a:r>
            <a:r>
              <a:rPr lang="fr-FR" baseline="0" dirty="0" smtClean="0"/>
              <a:t> en trois </a:t>
            </a:r>
            <a:r>
              <a:rPr lang="fr-FR" baseline="0" dirty="0" err="1" smtClean="0"/>
              <a:t>categories</a:t>
            </a:r>
            <a:r>
              <a:rPr lang="fr-FR" baseline="0" dirty="0" smtClean="0"/>
              <a:t> </a:t>
            </a:r>
          </a:p>
          <a:p>
            <a:r>
              <a:rPr lang="fr-FR" baseline="0" dirty="0" smtClean="0"/>
              <a:t>La </a:t>
            </a:r>
            <a:r>
              <a:rPr lang="fr-FR" baseline="0" dirty="0" err="1" smtClean="0"/>
              <a:t>premiere</a:t>
            </a:r>
            <a:r>
              <a:rPr lang="fr-FR" baseline="0" dirty="0" smtClean="0"/>
              <a:t> </a:t>
            </a:r>
            <a:r>
              <a:rPr lang="fr-FR" baseline="0" dirty="0" err="1" smtClean="0"/>
              <a:t>Categorie</a:t>
            </a:r>
            <a:r>
              <a:rPr lang="fr-FR" baseline="0" dirty="0" smtClean="0"/>
              <a:t> qui consacre le </a:t>
            </a:r>
            <a:r>
              <a:rPr lang="fr-FR" baseline="0" dirty="0" err="1" smtClean="0"/>
              <a:t>langague</a:t>
            </a:r>
            <a:r>
              <a:rPr lang="fr-FR" baseline="0" dirty="0" smtClean="0"/>
              <a:t> de programmation oriente objet </a:t>
            </a:r>
            <a:r>
              <a:rPr lang="fr-FR" baseline="0" dirty="0" err="1" smtClean="0"/>
              <a:t>cPP</a:t>
            </a:r>
            <a:r>
              <a:rPr lang="fr-FR" baseline="0" dirty="0" smtClean="0"/>
              <a:t> : </a:t>
            </a:r>
          </a:p>
          <a:p>
            <a:r>
              <a:rPr lang="fr-FR" b="1" baseline="0" dirty="0" smtClean="0"/>
              <a:t>La </a:t>
            </a:r>
            <a:r>
              <a:rPr lang="fr-FR" b="1" baseline="0" dirty="0" err="1" smtClean="0"/>
              <a:t>deuxieme</a:t>
            </a:r>
            <a:r>
              <a:rPr lang="fr-FR" b="1" baseline="0" dirty="0" smtClean="0"/>
              <a:t> </a:t>
            </a:r>
            <a:r>
              <a:rPr lang="fr-FR" b="1" baseline="0" dirty="0" err="1" smtClean="0"/>
              <a:t>categorie</a:t>
            </a:r>
            <a:r>
              <a:rPr lang="fr-FR" b="1" baseline="0" dirty="0" smtClean="0"/>
              <a:t> responsable de créer les interfaces visible à l’utilisateur, elle est </a:t>
            </a:r>
            <a:r>
              <a:rPr lang="fr-FR" sz="1200" b="1" i="0" kern="1200" dirty="0" smtClean="0">
                <a:solidFill>
                  <a:schemeClr val="tx1"/>
                </a:solidFill>
                <a:effectLst/>
                <a:latin typeface="+mn-lt"/>
                <a:ea typeface="+mn-ea"/>
                <a:cs typeface="+mn-cs"/>
              </a:rPr>
              <a:t>composés de </a:t>
            </a:r>
          </a:p>
          <a:p>
            <a:r>
              <a:rPr lang="fr-FR" sz="1200" b="1" i="0" kern="1200" dirty="0" err="1" smtClean="0">
                <a:solidFill>
                  <a:schemeClr val="tx1"/>
                </a:solidFill>
                <a:effectLst/>
                <a:latin typeface="+mn-lt"/>
                <a:ea typeface="+mn-ea"/>
                <a:cs typeface="+mn-cs"/>
              </a:rPr>
              <a:t>gtkmm</a:t>
            </a:r>
            <a:r>
              <a:rPr lang="fr-FR" sz="1200" b="1" i="0" kern="1200" dirty="0" smtClean="0">
                <a:solidFill>
                  <a:schemeClr val="tx1"/>
                </a:solidFill>
                <a:effectLst/>
                <a:latin typeface="+mn-lt"/>
                <a:ea typeface="+mn-ea"/>
                <a:cs typeface="+mn-cs"/>
              </a:rPr>
              <a:t> qui</a:t>
            </a:r>
            <a:r>
              <a:rPr lang="fr-FR" sz="1200" b="1" i="0" kern="1200" baseline="0" dirty="0" smtClean="0">
                <a:solidFill>
                  <a:schemeClr val="tx1"/>
                </a:solidFill>
                <a:effectLst/>
                <a:latin typeface="+mn-lt"/>
                <a:ea typeface="+mn-ea"/>
                <a:cs typeface="+mn-cs"/>
              </a:rPr>
              <a:t> est une surcouche de </a:t>
            </a:r>
            <a:r>
              <a:rPr lang="fr-FR" sz="1200" b="1" i="0" kern="1200" baseline="0" dirty="0" err="1" smtClean="0">
                <a:solidFill>
                  <a:schemeClr val="tx1"/>
                </a:solidFill>
                <a:effectLst/>
                <a:latin typeface="+mn-lt"/>
                <a:ea typeface="+mn-ea"/>
                <a:cs typeface="+mn-cs"/>
              </a:rPr>
              <a:t>gtk</a:t>
            </a:r>
            <a:r>
              <a:rPr lang="fr-FR" sz="1200" b="1" i="0" kern="1200" baseline="0" dirty="0" smtClean="0">
                <a:solidFill>
                  <a:schemeClr val="tx1"/>
                </a:solidFill>
                <a:effectLst/>
                <a:latin typeface="+mn-lt"/>
                <a:ea typeface="+mn-ea"/>
                <a:cs typeface="+mn-cs"/>
              </a:rPr>
              <a:t> </a:t>
            </a:r>
            <a:r>
              <a:rPr lang="fr-FR" dirty="0" smtClean="0"/>
              <a:t>permet de créer des interfaces graphiques en utilisant les mécanismes du C++.</a:t>
            </a:r>
          </a:p>
          <a:p>
            <a:r>
              <a:rPr lang="fr-FR" sz="1200" b="1" i="0" kern="1200" baseline="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glibmm</a:t>
            </a:r>
            <a:r>
              <a:rPr lang="fr-FR" sz="1200" b="1" i="0" kern="1200" dirty="0" smtClean="0">
                <a:solidFill>
                  <a:schemeClr val="tx1"/>
                </a:solidFill>
                <a:effectLst/>
                <a:latin typeface="+mn-lt"/>
                <a:ea typeface="+mn-ea"/>
                <a:cs typeface="+mn-cs"/>
              </a:rPr>
              <a:t> </a:t>
            </a:r>
            <a:r>
              <a:rPr lang="fr-FR" dirty="0" smtClean="0"/>
              <a:t>est une surcouche de la bibliothèque GLIB elle charge la boucle d’évènement, utilisation des threads et système orienté objet …</a:t>
            </a:r>
          </a:p>
          <a:p>
            <a:r>
              <a:rPr lang="fr-FR" sz="1200" b="1" i="0" kern="1200" dirty="0" smtClean="0">
                <a:solidFill>
                  <a:schemeClr val="tx1"/>
                </a:solidFill>
                <a:effectLst/>
                <a:latin typeface="+mn-lt"/>
                <a:ea typeface="+mn-ea"/>
                <a:cs typeface="+mn-cs"/>
              </a:rPr>
              <a:t>et </a:t>
            </a:r>
            <a:r>
              <a:rPr lang="fr-FR" sz="1200" b="1" i="0" kern="1200" dirty="0" err="1" smtClean="0">
                <a:solidFill>
                  <a:schemeClr val="tx1"/>
                </a:solidFill>
                <a:effectLst/>
                <a:latin typeface="+mn-lt"/>
                <a:ea typeface="+mn-ea"/>
                <a:cs typeface="+mn-cs"/>
              </a:rPr>
              <a:t>css</a:t>
            </a:r>
            <a:r>
              <a:rPr lang="fr-FR" sz="1200" b="1" i="0" kern="1200" dirty="0" smtClean="0">
                <a:solidFill>
                  <a:schemeClr val="tx1"/>
                </a:solidFill>
                <a:effectLst/>
                <a:latin typeface="+mn-lt"/>
                <a:ea typeface="+mn-ea"/>
                <a:cs typeface="+mn-cs"/>
              </a:rPr>
              <a:t> </a:t>
            </a:r>
            <a:r>
              <a:rPr lang="fr-FR" dirty="0" smtClean="0"/>
              <a:t>un langage informatique utilisé pour la mise en forme.</a:t>
            </a:r>
            <a:endParaRPr lang="fr-FR" sz="1200" b="1" i="0" kern="1200" dirty="0" smtClean="0">
              <a:solidFill>
                <a:schemeClr val="tx1"/>
              </a:solidFill>
              <a:effectLst/>
              <a:latin typeface="+mn-lt"/>
              <a:ea typeface="+mn-ea"/>
              <a:cs typeface="+mn-cs"/>
            </a:endParaRPr>
          </a:p>
          <a:p>
            <a:r>
              <a:rPr lang="fr-FR" sz="1200" b="1" i="0" kern="1200" baseline="0" dirty="0" smtClean="0">
                <a:solidFill>
                  <a:schemeClr val="tx1"/>
                </a:solidFill>
                <a:effectLst/>
                <a:latin typeface="+mn-lt"/>
                <a:ea typeface="+mn-ea"/>
                <a:cs typeface="+mn-cs"/>
              </a:rPr>
              <a:t>En fin la </a:t>
            </a:r>
            <a:r>
              <a:rPr lang="fr-FR" sz="1200" b="1" i="0" kern="1200" baseline="0" dirty="0" err="1" smtClean="0">
                <a:solidFill>
                  <a:schemeClr val="tx1"/>
                </a:solidFill>
                <a:effectLst/>
                <a:latin typeface="+mn-lt"/>
                <a:ea typeface="+mn-ea"/>
                <a:cs typeface="+mn-cs"/>
              </a:rPr>
              <a:t>troisieme</a:t>
            </a:r>
            <a:r>
              <a:rPr lang="fr-FR" sz="1200" b="1" i="0" kern="1200" baseline="0" dirty="0" smtClean="0">
                <a:solidFill>
                  <a:schemeClr val="tx1"/>
                </a:solidFill>
                <a:effectLst/>
                <a:latin typeface="+mn-lt"/>
                <a:ea typeface="+mn-ea"/>
                <a:cs typeface="+mn-cs"/>
              </a:rPr>
              <a:t> </a:t>
            </a:r>
            <a:r>
              <a:rPr lang="fr-FR" sz="1200" b="1" i="0" kern="1200" baseline="0" dirty="0" err="1" smtClean="0">
                <a:solidFill>
                  <a:schemeClr val="tx1"/>
                </a:solidFill>
                <a:effectLst/>
                <a:latin typeface="+mn-lt"/>
                <a:ea typeface="+mn-ea"/>
                <a:cs typeface="+mn-cs"/>
              </a:rPr>
              <a:t>categorie</a:t>
            </a:r>
            <a:r>
              <a:rPr lang="fr-FR" sz="1200" b="1" i="0" kern="1200" baseline="0" dirty="0" smtClean="0">
                <a:solidFill>
                  <a:schemeClr val="tx1"/>
                </a:solidFill>
                <a:effectLst/>
                <a:latin typeface="+mn-lt"/>
                <a:ea typeface="+mn-ea"/>
                <a:cs typeface="+mn-cs"/>
              </a:rPr>
              <a:t> aborde la </a:t>
            </a:r>
            <a:r>
              <a:rPr lang="fr-FR" sz="1200" b="1" i="0" kern="1200" baseline="0" dirty="0" err="1" smtClean="0">
                <a:solidFill>
                  <a:schemeClr val="tx1"/>
                </a:solidFill>
                <a:effectLst/>
                <a:latin typeface="+mn-lt"/>
                <a:ea typeface="+mn-ea"/>
                <a:cs typeface="+mn-cs"/>
              </a:rPr>
              <a:t>modelisation</a:t>
            </a:r>
            <a:r>
              <a:rPr lang="fr-FR" sz="1200" b="1" i="0" kern="1200" baseline="0" dirty="0" smtClean="0">
                <a:solidFill>
                  <a:schemeClr val="tx1"/>
                </a:solidFill>
                <a:effectLst/>
                <a:latin typeface="+mn-lt"/>
                <a:ea typeface="+mn-ea"/>
                <a:cs typeface="+mn-cs"/>
              </a:rPr>
              <a:t> avec </a:t>
            </a:r>
            <a:r>
              <a:rPr lang="fr-FR" sz="1200" b="1" i="0" kern="1200" baseline="0" dirty="0" err="1" smtClean="0">
                <a:solidFill>
                  <a:schemeClr val="tx1"/>
                </a:solidFill>
                <a:effectLst/>
                <a:latin typeface="+mn-lt"/>
                <a:ea typeface="+mn-ea"/>
                <a:cs typeface="+mn-cs"/>
              </a:rPr>
              <a:t>uml</a:t>
            </a:r>
            <a:r>
              <a:rPr lang="fr-FR" sz="1200" b="1" i="0" kern="1200" baseline="0" dirty="0" smtClean="0">
                <a:solidFill>
                  <a:schemeClr val="tx1"/>
                </a:solidFill>
                <a:effectLst/>
                <a:latin typeface="+mn-lt"/>
                <a:ea typeface="+mn-ea"/>
                <a:cs typeface="+mn-cs"/>
              </a:rPr>
              <a:t> : </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Comme outils, nous avons utilisé</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cette</a:t>
            </a:r>
            <a:r>
              <a:rPr lang="fr-FR" baseline="0" dirty="0" smtClean="0"/>
              <a:t> partie nous allons montrer des vidéos du fonctionnement de jeu.</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a:t>
            </a:r>
            <a:r>
              <a:rPr lang="fr-FR" dirty="0" err="1" smtClean="0"/>
              <a:t>video</a:t>
            </a:r>
            <a:r>
              <a:rPr lang="fr-FR" dirty="0" smtClean="0"/>
              <a:t> montre le fonctionnement de </a:t>
            </a:r>
          </a:p>
          <a:p>
            <a:r>
              <a:rPr lang="fr-FR" dirty="0" err="1" smtClean="0"/>
              <a:t>Boutton</a:t>
            </a:r>
            <a:r>
              <a:rPr lang="fr-FR" dirty="0" smtClean="0"/>
              <a:t> option qui</a:t>
            </a:r>
            <a:r>
              <a:rPr lang="fr-FR" baseline="0" dirty="0" smtClean="0"/>
              <a:t> est responsable  de la sélection du thème de damier et la langue</a:t>
            </a:r>
          </a:p>
          <a:p>
            <a:r>
              <a:rPr lang="fr-FR" baseline="0" dirty="0" smtClean="0"/>
              <a:t>Le </a:t>
            </a:r>
            <a:r>
              <a:rPr lang="fr-FR" baseline="0" dirty="0" err="1" smtClean="0"/>
              <a:t>deuxieme</a:t>
            </a:r>
            <a:r>
              <a:rPr lang="fr-FR" baseline="0" dirty="0" smtClean="0"/>
              <a:t> </a:t>
            </a:r>
            <a:r>
              <a:rPr lang="fr-FR" baseline="0" dirty="0" err="1" smtClean="0"/>
              <a:t>button</a:t>
            </a:r>
            <a:r>
              <a:rPr lang="fr-FR" baseline="0" dirty="0" smtClean="0"/>
              <a:t> sous le nom help affiche les </a:t>
            </a:r>
            <a:r>
              <a:rPr lang="fr-FR" baseline="0" dirty="0" err="1" smtClean="0"/>
              <a:t>regles</a:t>
            </a:r>
            <a:r>
              <a:rPr lang="fr-FR" baseline="0" dirty="0" smtClean="0"/>
              <a:t> de jeu et permet au joueur de regarder un tutoriel.</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25</a:t>
            </a:fld>
            <a:endParaRPr lang="fr-FR"/>
          </a:p>
        </p:txBody>
      </p:sp>
    </p:spTree>
    <p:extLst>
      <p:ext uri="{BB962C8B-B14F-4D97-AF65-F5344CB8AC3E}">
        <p14:creationId xmlns:p14="http://schemas.microsoft.com/office/powerpoint/2010/main" xmlns="" val="3814043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dans cette vidéo, nous voyons le joueur jouer contre l'ordinateur au niveau facile </a:t>
            </a:r>
          </a:p>
          <a:p>
            <a:r>
              <a:rPr lang="fr-FR" dirty="0" smtClean="0"/>
              <a:t>Ce niveau offre de grandes chances pour un joueur de gagner</a:t>
            </a:r>
            <a:r>
              <a:rPr lang="fr-FR" dirty="0" smtClean="0"/>
              <a:t>.</a:t>
            </a:r>
            <a:endParaRPr lang="ar-MA" dirty="0" smtClean="0"/>
          </a:p>
          <a:p>
            <a:r>
              <a:rPr lang="fr-FR" dirty="0" smtClean="0"/>
              <a:t>On</a:t>
            </a:r>
            <a:r>
              <a:rPr lang="fr-FR" baseline="0" dirty="0" smtClean="0"/>
              <a:t> a </a:t>
            </a:r>
            <a:r>
              <a:rPr lang="fr-FR" baseline="0" dirty="0" err="1" smtClean="0"/>
              <a:t>acceleré</a:t>
            </a:r>
            <a:r>
              <a:rPr lang="fr-FR" baseline="0" dirty="0" smtClean="0"/>
              <a:t> les vidéos pour réduire le </a:t>
            </a:r>
            <a:r>
              <a:rPr lang="fr-FR" baseline="0" dirty="0" err="1" smtClean="0"/>
              <a:t>tmps</a:t>
            </a:r>
            <a:endParaRPr lang="ar-MA" dirty="0" smtClean="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cette vidéo , le joueur choisit le niveau moyen comme vous voyez il a rencontré des difficultés a battre </a:t>
            </a:r>
            <a:r>
              <a:rPr lang="fr-FR" dirty="0" smtClean="0"/>
              <a:t>l'ordinateur</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ce niveau</a:t>
            </a:r>
            <a:r>
              <a:rPr lang="fr-FR" baseline="0" dirty="0" smtClean="0"/>
              <a:t> on a utilisé l’algorithme minimax</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ici le joueur choisit le niveau hard dans lequel il est impossible de battre l'ordinateur par un humain</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ce niveau</a:t>
            </a:r>
            <a:r>
              <a:rPr lang="fr-FR" baseline="0" dirty="0" smtClean="0"/>
              <a:t> on a utilisé l’algorithme alpha beta par l’inclusion d’</a:t>
            </a:r>
            <a:r>
              <a:rPr lang="fr-FR" baseline="0" dirty="0" err="1" smtClean="0"/>
              <a:t>Iterative</a:t>
            </a:r>
            <a:r>
              <a:rPr lang="fr-FR" baseline="0" dirty="0" smtClean="0"/>
              <a:t> </a:t>
            </a:r>
            <a:r>
              <a:rPr lang="fr-FR" baseline="0" dirty="0" err="1" smtClean="0"/>
              <a:t>deepening</a:t>
            </a:r>
            <a:r>
              <a:rPr lang="fr-FR" baseline="0" dirty="0" smtClean="0"/>
              <a:t> </a:t>
            </a:r>
            <a:r>
              <a:rPr lang="fr-FR" baseline="0" dirty="0" err="1" smtClean="0"/>
              <a:t>search</a:t>
            </a:r>
            <a:r>
              <a:rPr lang="fr-FR" baseline="0" dirty="0" smtClean="0"/>
              <a:t> </a:t>
            </a:r>
            <a:endParaRPr lang="fr-FR" dirty="0" smtClean="0"/>
          </a:p>
          <a:p>
            <a:endParaRPr lang="fr-FR" dirty="0" smtClean="0"/>
          </a:p>
          <a:p>
            <a:r>
              <a:rPr lang="fr-FR" dirty="0" smtClean="0"/>
              <a:t>ici il expose le contenu de menu 'about' et en fin il quitte le jeu </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conclure, </a:t>
            </a:r>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A fin d’obtenir un jeu vidéo Othello intelligent </a:t>
            </a:r>
            <a:r>
              <a:rPr lang="fr-FR" dirty="0" smtClean="0"/>
              <a:t>nous suivons une démarche …-&gt;</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 projet de fin d’étude, visé de concevoir et de réaliser le jeu vidéo Othello. Au terme de ce travail de 3 mois, nous avons pu concrétiser ce jeu qui est impossible de le battre par un humain. Nous avons atteint notre objectif dans ce délai en se basant sur les directives de notre encadrant et par suivre une méthodologie de travail.</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L’élaboration de ce projet nous a permis d’élargir notre connaissance et d’utiliser différentes pratiques et concepts que nous avons acquis tout au long de notre année académique.</a:t>
            </a:r>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Mesdames et </a:t>
            </a:r>
            <a:r>
              <a:rPr lang="fr-FR" dirty="0" err="1" smtClean="0"/>
              <a:t>monsieurs</a:t>
            </a:r>
            <a:r>
              <a:rPr lang="fr-FR" dirty="0" smtClean="0"/>
              <a:t>,</a:t>
            </a:r>
            <a:r>
              <a:rPr lang="fr-FR" baseline="0" dirty="0" smtClean="0"/>
              <a:t> nous vous remercions pour votre attention. Nous sommes à vous pour répondre à vos questions.</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31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qui s’articule essentiellement autour de</a:t>
            </a:r>
          </a:p>
          <a:p>
            <a:r>
              <a:rPr lang="fr-FR" dirty="0" smtClean="0"/>
              <a:t>quatre phases  principaux </a:t>
            </a:r>
            <a:endParaRPr lang="fr-FR" dirty="0" smtClean="0"/>
          </a:p>
          <a:p>
            <a:r>
              <a:rPr lang="fr-FR" dirty="0" smtClean="0"/>
              <a:t>Phase de recherche , analyse, conception</a:t>
            </a:r>
            <a:r>
              <a:rPr lang="fr-FR" baseline="0" dirty="0" smtClean="0"/>
              <a:t> et finalement la phase de </a:t>
            </a:r>
            <a:r>
              <a:rPr lang="fr-FR" baseline="0" dirty="0" err="1" smtClean="0"/>
              <a:t>realisation</a:t>
            </a:r>
            <a:r>
              <a:rPr lang="fr-FR" baseline="0" dirty="0" smtClean="0"/>
              <a:t>.</a:t>
            </a:r>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Cette partie </a:t>
            </a:r>
            <a:r>
              <a:rPr lang="fr-FR" sz="1200" b="0" i="0" u="sng" kern="1200" dirty="0" smtClean="0">
                <a:solidFill>
                  <a:schemeClr val="tx1"/>
                </a:solidFill>
                <a:latin typeface="+mn-lt"/>
                <a:ea typeface="+mn-ea"/>
                <a:cs typeface="+mn-cs"/>
              </a:rPr>
              <a:t>de la présentation</a:t>
            </a:r>
            <a:r>
              <a:rPr lang="fr-FR" sz="1200" b="0" i="0" kern="1200" dirty="0" smtClean="0">
                <a:solidFill>
                  <a:schemeClr val="tx1"/>
                </a:solidFill>
                <a:latin typeface="+mn-lt"/>
                <a:ea typeface="+mn-ea"/>
                <a:cs typeface="+mn-cs"/>
              </a:rPr>
              <a:t> </a:t>
            </a:r>
            <a:r>
              <a:rPr lang="fr-FR" sz="1200" b="0" i="0" u="sng" kern="1200" dirty="0" smtClean="0">
                <a:solidFill>
                  <a:schemeClr val="tx1"/>
                </a:solidFill>
                <a:latin typeface="+mn-lt"/>
                <a:ea typeface="+mn-ea"/>
                <a:cs typeface="+mn-cs"/>
              </a:rPr>
              <a:t>à</a:t>
            </a:r>
            <a:r>
              <a:rPr lang="fr-FR" sz="1200" b="0" i="0" kern="1200" dirty="0" smtClean="0">
                <a:solidFill>
                  <a:schemeClr val="tx1"/>
                </a:solidFill>
                <a:latin typeface="+mn-lt"/>
                <a:ea typeface="+mn-ea"/>
                <a:cs typeface="+mn-cs"/>
              </a:rPr>
              <a:t> pour objectif de donner un cadre général du projet.</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z="1200" b="0" i="0" kern="1200" dirty="0" smtClean="0">
                <a:solidFill>
                  <a:schemeClr val="tx1"/>
                </a:solidFill>
                <a:latin typeface="+mn-lt"/>
                <a:ea typeface="+mn-ea"/>
                <a:cs typeface="+mn-cs"/>
              </a:rPr>
              <a:t>Pour bien comprendre la problématique, </a:t>
            </a:r>
            <a:r>
              <a:rPr lang="fr-FR" sz="1200" b="0" i="0" u="sng" kern="1200" dirty="0" smtClean="0">
                <a:solidFill>
                  <a:schemeClr val="tx1"/>
                </a:solidFill>
                <a:latin typeface="+mn-lt"/>
                <a:ea typeface="+mn-ea"/>
                <a:cs typeface="+mn-cs"/>
              </a:rPr>
              <a:t>mettez-vous</a:t>
            </a:r>
            <a:r>
              <a:rPr lang="fr-FR" sz="1200" b="0" i="0" kern="1200" dirty="0" smtClean="0">
                <a:solidFill>
                  <a:schemeClr val="tx1"/>
                </a:solidFill>
                <a:latin typeface="+mn-lt"/>
                <a:ea typeface="+mn-ea"/>
                <a:cs typeface="+mn-cs"/>
              </a:rPr>
              <a:t> dans la situation suivante :</a:t>
            </a:r>
            <a:r>
              <a:rPr lang="fr-FR" dirty="0" smtClean="0"/>
              <a:t/>
            </a:r>
            <a:br>
              <a:rPr lang="fr-FR" dirty="0" smtClean="0"/>
            </a:br>
            <a:r>
              <a:rPr lang="fr-FR" sz="1200" b="0" i="0" kern="1200" dirty="0" smtClean="0">
                <a:solidFill>
                  <a:schemeClr val="tx1"/>
                </a:solidFill>
                <a:latin typeface="+mn-lt"/>
                <a:ea typeface="+mn-ea"/>
                <a:cs typeface="+mn-cs"/>
              </a:rPr>
              <a:t>vous avez téléchargé un jeu et à chaque fois que vous jouez, vous gagnez. Ça vous fera perdre votre intérêt pour le </a:t>
            </a:r>
            <a:r>
              <a:rPr lang="fr-FR" sz="1200" b="0" i="0" kern="1200" dirty="0" smtClean="0">
                <a:solidFill>
                  <a:schemeClr val="tx1"/>
                </a:solidFill>
                <a:latin typeface="+mn-lt"/>
                <a:ea typeface="+mn-ea"/>
                <a:cs typeface="+mn-cs"/>
              </a:rPr>
              <a:t>jeu</a:t>
            </a:r>
            <a:r>
              <a:rPr lang="fr-FR" sz="1200" b="0" i="0" kern="1200" dirty="0" smtClean="0">
                <a:solidFill>
                  <a:schemeClr val="tx1"/>
                </a:solidFill>
                <a:latin typeface="+mn-lt"/>
                <a:ea typeface="+mn-ea"/>
                <a:cs typeface="+mn-cs"/>
              </a:rPr>
              <a:t> en plus de</a:t>
            </a:r>
            <a:r>
              <a:rPr lang="fr-FR" sz="1200" b="0" i="0" kern="1200" baseline="0" dirty="0" smtClean="0">
                <a:solidFill>
                  <a:schemeClr val="tx1"/>
                </a:solidFill>
                <a:latin typeface="+mn-lt"/>
                <a:ea typeface="+mn-ea"/>
                <a:cs typeface="+mn-cs"/>
              </a:rPr>
              <a:t> </a:t>
            </a:r>
            <a:r>
              <a:rPr lang="fr-FR" sz="1200" b="0" i="0" u="sng" kern="1200" dirty="0" smtClean="0">
                <a:solidFill>
                  <a:schemeClr val="tx1"/>
                </a:solidFill>
                <a:latin typeface="+mn-lt"/>
                <a:ea typeface="+mn-ea"/>
                <a:cs typeface="+mn-cs"/>
              </a:rPr>
              <a:t>ça</a:t>
            </a:r>
            <a:r>
              <a:rPr lang="fr-FR" sz="1200" b="0" i="0" u="none"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 Aucune version téléchargeable n'est disponible pour les différents systèmes d'exploitation.</a:t>
            </a:r>
            <a:endParaRPr lang="fr-FR" sz="1200" b="0" u="none" strike="noStrike" kern="1200" baseline="0" dirty="0" smtClean="0">
              <a:solidFill>
                <a:schemeClr val="tx1"/>
              </a:solidFill>
              <a:effectLst/>
              <a:latin typeface="Arial" pitchFamily="34" charset="0"/>
              <a:ea typeface="+mn-ea"/>
              <a:cs typeface="Arial" pitchFamily="34" charset="0"/>
            </a:endParaRPr>
          </a:p>
          <a:p>
            <a:endParaRPr lang="fr-FR" sz="1200" b="0" u="none" strike="noStrike" kern="1200" baseline="0" dirty="0" smtClean="0">
              <a:solidFill>
                <a:schemeClr val="tx1"/>
              </a:solidFill>
              <a:effectLst/>
              <a:latin typeface="Arial" pitchFamily="34" charset="0"/>
              <a:ea typeface="+mn-ea"/>
              <a:cs typeface="Arial" pitchFamily="34" charset="0"/>
            </a:endParaRPr>
          </a:p>
          <a:p>
            <a:r>
              <a:rPr lang="fr-FR" sz="1200" b="0" i="0" kern="1200" dirty="0" smtClean="0">
                <a:solidFill>
                  <a:schemeClr val="tx1"/>
                </a:solidFill>
                <a:latin typeface="+mn-lt"/>
                <a:ea typeface="+mn-ea"/>
                <a:cs typeface="+mn-cs"/>
              </a:rPr>
              <a:t>Pour </a:t>
            </a:r>
            <a:r>
              <a:rPr lang="fr-FR" sz="1200" b="0" i="0" u="sng" kern="1200" dirty="0" smtClean="0">
                <a:solidFill>
                  <a:schemeClr val="tx1"/>
                </a:solidFill>
                <a:latin typeface="+mn-lt"/>
                <a:ea typeface="+mn-ea"/>
                <a:cs typeface="+mn-cs"/>
              </a:rPr>
              <a:t>évaluer</a:t>
            </a:r>
            <a:r>
              <a:rPr lang="fr-FR" sz="1200" b="0" i="0" kern="1200" dirty="0" smtClean="0">
                <a:solidFill>
                  <a:schemeClr val="tx1"/>
                </a:solidFill>
                <a:latin typeface="+mn-lt"/>
                <a:ea typeface="+mn-ea"/>
                <a:cs typeface="+mn-cs"/>
              </a:rPr>
              <a:t> cette </a:t>
            </a:r>
            <a:r>
              <a:rPr lang="fr-FR" sz="1200" b="0" i="0" u="sng" kern="1200" dirty="0" smtClean="0">
                <a:solidFill>
                  <a:schemeClr val="tx1"/>
                </a:solidFill>
                <a:latin typeface="+mn-lt"/>
                <a:ea typeface="+mn-ea"/>
                <a:cs typeface="+mn-cs"/>
              </a:rPr>
              <a:t>problématique</a:t>
            </a:r>
            <a:r>
              <a:rPr lang="fr-FR" sz="1200" b="0" i="0" kern="1200" dirty="0" smtClean="0">
                <a:solidFill>
                  <a:schemeClr val="tx1"/>
                </a:solidFill>
                <a:latin typeface="+mn-lt"/>
                <a:ea typeface="+mn-ea"/>
                <a:cs typeface="+mn-cs"/>
              </a:rPr>
              <a:t> on a décidé de :</a:t>
            </a:r>
            <a:r>
              <a:rPr lang="fr-FR" dirty="0" smtClean="0"/>
              <a:t/>
            </a:r>
            <a:br>
              <a:rPr lang="fr-FR" dirty="0" smtClean="0"/>
            </a:br>
            <a:r>
              <a:rPr lang="fr-FR" dirty="0" smtClean="0"/>
              <a:t>   *  </a:t>
            </a:r>
            <a:r>
              <a:rPr lang="fr-FR" sz="1200" b="0" i="0" u="sng" kern="1200" dirty="0" smtClean="0">
                <a:solidFill>
                  <a:schemeClr val="tx1"/>
                </a:solidFill>
                <a:latin typeface="+mn-lt"/>
                <a:ea typeface="+mn-ea"/>
                <a:cs typeface="+mn-cs"/>
              </a:rPr>
              <a:t>améliorer</a:t>
            </a:r>
            <a:r>
              <a:rPr lang="fr-FR" sz="1200" b="0" i="0" kern="1200" dirty="0" smtClean="0">
                <a:solidFill>
                  <a:schemeClr val="tx1"/>
                </a:solidFill>
                <a:latin typeface="+mn-lt"/>
                <a:ea typeface="+mn-ea"/>
                <a:cs typeface="+mn-cs"/>
              </a:rPr>
              <a:t> la performance et Augmenter le niveau de difficulté de jeu par l’inclusion </a:t>
            </a:r>
            <a:r>
              <a:rPr lang="fr-FR" sz="1200" b="0" i="0" u="sng" kern="1200" dirty="0" smtClean="0">
                <a:solidFill>
                  <a:schemeClr val="tx1"/>
                </a:solidFill>
                <a:latin typeface="+mn-lt"/>
                <a:ea typeface="+mn-ea"/>
                <a:cs typeface="+mn-cs"/>
              </a:rPr>
              <a:t>d'Ai</a:t>
            </a:r>
            <a:r>
              <a:rPr lang="fr-FR" sz="1200" b="0" i="0" kern="1200" dirty="0" smtClean="0">
                <a:solidFill>
                  <a:schemeClr val="tx1"/>
                </a:solidFill>
                <a:latin typeface="+mn-lt"/>
                <a:ea typeface="+mn-ea"/>
                <a:cs typeface="+mn-cs"/>
              </a:rPr>
              <a:t>.</a:t>
            </a:r>
            <a:r>
              <a:rPr lang="fr-FR" dirty="0" smtClean="0"/>
              <a:t/>
            </a:r>
            <a:br>
              <a:rPr lang="fr-FR" dirty="0" smtClean="0"/>
            </a:br>
            <a:r>
              <a:rPr lang="fr-FR" dirty="0" smtClean="0"/>
              <a:t>   *  </a:t>
            </a:r>
            <a:r>
              <a:rPr lang="fr-FR" sz="1200" b="0" i="0" kern="1200" dirty="0" smtClean="0">
                <a:solidFill>
                  <a:schemeClr val="tx1"/>
                </a:solidFill>
                <a:latin typeface="+mn-lt"/>
                <a:ea typeface="+mn-ea"/>
                <a:cs typeface="+mn-cs"/>
              </a:rPr>
              <a:t>Et rendre le jeu Portable sur les différentes OS</a:t>
            </a:r>
            <a:endParaRPr lang="fr-FR" sz="1200" b="0" u="none" strike="noStrike" kern="1200" baseline="0" dirty="0" smtClean="0">
              <a:solidFill>
                <a:schemeClr val="tx1"/>
              </a:solidFill>
              <a:effectLst/>
              <a:latin typeface="Arial" pitchFamily="34" charset="0"/>
              <a:ea typeface="+mn-ea"/>
              <a:cs typeface="Arial" pitchFamily="34" charset="0"/>
            </a:endParaRPr>
          </a:p>
          <a:p>
            <a:endParaRPr lang="fr-FR" sz="1200" b="0" u="none" strike="noStrike" kern="1200" baseline="0" dirty="0" smtClean="0">
              <a:solidFill>
                <a:schemeClr val="tx1"/>
              </a:solidFill>
              <a:effectLst/>
              <a:latin typeface="Arial" pitchFamily="34" charset="0"/>
              <a:ea typeface="+mn-ea"/>
              <a:cs typeface="Arial" pitchFamily="34" charset="0"/>
            </a:endParaRPr>
          </a:p>
          <a:p>
            <a:endParaRPr lang="fr-FR" sz="1200" b="0" u="none" strike="noStrike" kern="1200" baseline="0" dirty="0" smtClean="0">
              <a:solidFill>
                <a:schemeClr val="tx1"/>
              </a:solidFill>
              <a:effectLst/>
              <a:latin typeface="Arial" pitchFamily="34" charset="0"/>
              <a:ea typeface="+mn-ea"/>
              <a:cs typeface="Arial" pitchFamily="34" charset="0"/>
            </a:endParaRPr>
          </a:p>
          <a:p>
            <a:endParaRPr lang="fr-FR" sz="1200" b="0" u="none" strike="noStrike" kern="1200" baseline="0" dirty="0" smtClean="0">
              <a:solidFill>
                <a:schemeClr val="tx1"/>
              </a:solidFill>
              <a:effectLst/>
              <a:latin typeface="Arial" pitchFamily="34" charset="0"/>
              <a:ea typeface="+mn-ea"/>
              <a:cs typeface="Arial" pitchFamily="34" charset="0"/>
            </a:endParaRPr>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De ce fait nous avons </a:t>
            </a:r>
            <a:r>
              <a:rPr lang="fr-FR" sz="1200" b="0" i="0" u="sng" kern="1200" dirty="0" smtClean="0">
                <a:solidFill>
                  <a:schemeClr val="tx1"/>
                </a:solidFill>
                <a:latin typeface="+mn-lt"/>
                <a:ea typeface="+mn-ea"/>
                <a:cs typeface="+mn-cs"/>
              </a:rPr>
              <a:t>planifié</a:t>
            </a:r>
            <a:r>
              <a:rPr lang="fr-FR" sz="1200" b="0" i="0" kern="1200" dirty="0" smtClean="0">
                <a:solidFill>
                  <a:schemeClr val="tx1"/>
                </a:solidFill>
                <a:latin typeface="+mn-lt"/>
                <a:ea typeface="+mn-ea"/>
                <a:cs typeface="+mn-cs"/>
              </a:rPr>
              <a:t> notre projet comme ceci</a:t>
            </a:r>
          </a:p>
          <a:p>
            <a:r>
              <a:rPr lang="en-US" b="1" baseline="0" dirty="0" smtClean="0"/>
              <a:t>La phase </a:t>
            </a:r>
            <a:r>
              <a:rPr lang="en-US" b="1" baseline="0" dirty="0" err="1" smtClean="0"/>
              <a:t>Analyse</a:t>
            </a:r>
            <a:r>
              <a:rPr lang="en-US" b="1" baseline="0" dirty="0" smtClean="0"/>
              <a:t>  avec </a:t>
            </a:r>
            <a:r>
              <a:rPr lang="en-US" b="1" baseline="0" dirty="0" err="1" smtClean="0"/>
              <a:t>une</a:t>
            </a:r>
            <a:r>
              <a:rPr lang="en-US" b="1" baseline="0" dirty="0" smtClean="0"/>
              <a:t> </a:t>
            </a:r>
            <a:r>
              <a:rPr lang="en-US" b="1" baseline="0" dirty="0" err="1" smtClean="0"/>
              <a:t>durée</a:t>
            </a:r>
            <a:r>
              <a:rPr lang="en-US" b="1" baseline="0" dirty="0" smtClean="0"/>
              <a:t> </a:t>
            </a:r>
            <a:r>
              <a:rPr lang="en-US" b="1" baseline="0" dirty="0" err="1" smtClean="0"/>
              <a:t>estimée</a:t>
            </a:r>
            <a:r>
              <a:rPr lang="en-US" b="1" baseline="0" dirty="0" smtClean="0"/>
              <a:t> de 22 </a:t>
            </a:r>
            <a:r>
              <a:rPr lang="en-US" b="1" baseline="0" dirty="0" err="1" smtClean="0"/>
              <a:t>jrs</a:t>
            </a:r>
            <a:endParaRPr lang="en-US" b="1" baseline="0" dirty="0" smtClean="0"/>
          </a:p>
          <a:p>
            <a:pPr marL="171450" indent="-171450">
              <a:buFontTx/>
              <a:buChar char="-"/>
            </a:pPr>
            <a:r>
              <a:rPr lang="en-US" b="1" baseline="0" dirty="0" smtClean="0"/>
              <a:t>…</a:t>
            </a:r>
            <a:endParaRPr lang="en-US" b="1"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Et voilà la </a:t>
            </a:r>
            <a:r>
              <a:rPr lang="fr-FR" sz="1200" b="0" i="0" u="sng" kern="1200" dirty="0" smtClean="0">
                <a:solidFill>
                  <a:schemeClr val="tx1"/>
                </a:solidFill>
                <a:latin typeface="+mn-lt"/>
                <a:ea typeface="+mn-ea"/>
                <a:cs typeface="+mn-cs"/>
              </a:rPr>
              <a:t>représentation</a:t>
            </a:r>
            <a:r>
              <a:rPr lang="fr-FR" sz="1200" b="0" i="0" kern="1200" dirty="0" smtClean="0">
                <a:solidFill>
                  <a:schemeClr val="tx1"/>
                </a:solidFill>
                <a:latin typeface="+mn-lt"/>
                <a:ea typeface="+mn-ea"/>
                <a:cs typeface="+mn-cs"/>
              </a:rPr>
              <a:t> graphique de notre </a:t>
            </a:r>
            <a:r>
              <a:rPr lang="fr-FR" sz="1200" b="0" i="0" u="sng" kern="1200" dirty="0" smtClean="0">
                <a:solidFill>
                  <a:schemeClr val="tx1"/>
                </a:solidFill>
                <a:latin typeface="+mn-lt"/>
                <a:ea typeface="+mn-ea"/>
                <a:cs typeface="+mn-cs"/>
              </a:rPr>
              <a:t>planning</a:t>
            </a:r>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À notre époque, nous avons assisté  la propagation des jeux, en particulier les jeux</a:t>
            </a:r>
            <a:r>
              <a:rPr lang="ar-MA" baseline="0" dirty="0" smtClean="0"/>
              <a:t> </a:t>
            </a:r>
            <a:r>
              <a:rPr lang="fr-FR" baseline="0" dirty="0" smtClean="0"/>
              <a:t>vidéo de stratégie ou </a:t>
            </a:r>
            <a:r>
              <a:rPr lang="fr-FR" sz="1200" b="0" i="0" kern="1200" dirty="0" smtClean="0">
                <a:solidFill>
                  <a:schemeClr val="tx1"/>
                </a:solidFill>
                <a:latin typeface="+mn-lt"/>
                <a:ea typeface="+mn-ea"/>
                <a:cs typeface="+mn-cs"/>
              </a:rPr>
              <a:t>de </a:t>
            </a:r>
            <a:r>
              <a:rPr lang="fr-FR" sz="1200" b="0" i="0" u="sng" kern="1200" dirty="0" smtClean="0">
                <a:solidFill>
                  <a:schemeClr val="tx1"/>
                </a:solidFill>
                <a:latin typeface="+mn-lt"/>
                <a:ea typeface="+mn-ea"/>
                <a:cs typeface="+mn-cs"/>
              </a:rPr>
              <a:t>réflexion</a:t>
            </a:r>
            <a:r>
              <a:rPr lang="fr-FR" sz="1200" b="0" i="0" kern="1200" dirty="0" smtClean="0">
                <a:solidFill>
                  <a:schemeClr val="tx1"/>
                </a:solidFill>
                <a:latin typeface="+mn-lt"/>
                <a:ea typeface="+mn-ea"/>
                <a:cs typeface="+mn-cs"/>
              </a:rPr>
              <a:t> </a:t>
            </a:r>
            <a:r>
              <a:rPr lang="fr-FR" baseline="0" dirty="0" smtClean="0"/>
              <a:t>, qui nécessitent l’intelligence des joueur.</a:t>
            </a:r>
          </a:p>
          <a:p>
            <a:r>
              <a:rPr lang="fr-FR" baseline="0" dirty="0" smtClean="0"/>
              <a:t>Il existe de nombreux jeux vidéo populaires de ce type, tels que les échecs, le poker et le </a:t>
            </a:r>
            <a:r>
              <a:rPr lang="fr-FR" baseline="0" dirty="0" err="1" smtClean="0"/>
              <a:t>théo</a:t>
            </a:r>
            <a:r>
              <a:rPr lang="fr-FR" baseline="0" dirty="0" smtClean="0"/>
              <a:t>. </a:t>
            </a:r>
          </a:p>
          <a:p>
            <a:r>
              <a:rPr lang="fr-FR" sz="1200" b="0" i="0" kern="1200" dirty="0" smtClean="0">
                <a:solidFill>
                  <a:schemeClr val="tx1"/>
                </a:solidFill>
                <a:latin typeface="+mn-lt"/>
                <a:ea typeface="+mn-ea"/>
                <a:cs typeface="+mn-cs"/>
              </a:rPr>
              <a:t>Qui est l’essence </a:t>
            </a:r>
            <a:r>
              <a:rPr lang="fr-FR" baseline="0" dirty="0" smtClean="0"/>
              <a:t>de notre projet</a:t>
            </a:r>
          </a:p>
          <a:p>
            <a:r>
              <a:rPr lang="fr-FR" baseline="0" dirty="0" smtClean="0"/>
              <a:t>Ce dernier apparaît pour la première fois en 1971</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E1EBE858-C4BC-4720-9338-ADBE1279ED5B}"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CD20CA4-C0D1-4E28-8813-D856562DAD3B}" type="datetime1">
              <a:rPr lang="fr-FR" smtClean="0"/>
              <a:pPr/>
              <a:t>03/07/2021</a:t>
            </a:fld>
            <a:endParaRPr lang="fr-FR"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4C04F38-3E65-4BCD-ACAC-38086F9A8884}" type="slidenum">
              <a:rPr lang="fr-FR" smtClean="0"/>
              <a:pPr/>
              <a:t>‹N°›</a:t>
            </a:fld>
            <a:endParaRPr lang="fr-FR"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40980487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CB7550B-C6A5-4F87-8311-1F02F53C1F48}" type="datetime1">
              <a:rPr lang="fr-FR" smtClean="0"/>
              <a:pPr/>
              <a:t>03/07/2021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4C04F38-3E65-4BCD-ACAC-38086F9A8884}" type="slidenum">
              <a:rPr lang="fr-FR" smtClean="0"/>
              <a:pPr/>
              <a:t>‹N°›</a:t>
            </a:fld>
            <a:endParaRPr lang="fr-FR" dirty="0"/>
          </a:p>
        </p:txBody>
      </p:sp>
    </p:spTree>
    <p:extLst>
      <p:ext uri="{BB962C8B-B14F-4D97-AF65-F5344CB8AC3E}">
        <p14:creationId xmlns:p14="http://schemas.microsoft.com/office/powerpoint/2010/main" xmlns="" val="154947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5050735-ED6E-4DEA-B679-837783CC7B96}" type="datetime1">
              <a:rPr lang="fr-FR" smtClean="0"/>
              <a:pPr/>
              <a:t>03/07/2021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4C04F38-3E65-4BCD-ACAC-38086F9A8884}" type="slidenum">
              <a:rPr lang="fr-FR" smtClean="0"/>
              <a:pPr/>
              <a:t>‹N°›</a:t>
            </a:fld>
            <a:endParaRPr lang="fr-FR" dirty="0"/>
          </a:p>
        </p:txBody>
      </p:sp>
    </p:spTree>
    <p:extLst>
      <p:ext uri="{BB962C8B-B14F-4D97-AF65-F5344CB8AC3E}">
        <p14:creationId xmlns:p14="http://schemas.microsoft.com/office/powerpoint/2010/main" xmlns="" val="53581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04A2E37-11E3-40D5-AB8B-5E34B6D86639}" type="datetime1">
              <a:rPr lang="fr-FR" smtClean="0"/>
              <a:pPr/>
              <a:t>03/07/2021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4C04F38-3E65-4BCD-ACAC-38086F9A8884}" type="slidenum">
              <a:rPr lang="fr-FR" smtClean="0"/>
              <a:pPr/>
              <a:t>‹N°›</a:t>
            </a:fld>
            <a:endParaRPr lang="fr-FR" dirty="0"/>
          </a:p>
        </p:txBody>
      </p:sp>
    </p:spTree>
    <p:extLst>
      <p:ext uri="{BB962C8B-B14F-4D97-AF65-F5344CB8AC3E}">
        <p14:creationId xmlns:p14="http://schemas.microsoft.com/office/powerpoint/2010/main" xmlns="" val="151813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CB0058C-8AA4-4891-9303-CDCC11B5A274}" type="datetime1">
              <a:rPr lang="fr-FR" smtClean="0"/>
              <a:pPr/>
              <a:t>03/07/2021</a:t>
            </a:fld>
            <a:endParaRPr lang="fr-F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4C04F38-3E65-4BCD-ACAC-38086F9A8884}" type="slidenum">
              <a:rPr lang="fr-FR" smtClean="0"/>
              <a:pPr/>
              <a:t>‹N°›</a:t>
            </a:fld>
            <a:endParaRPr lang="fr-FR"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40628326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DD38134-C908-4542-B0F2-F1AEF7AD8A92}" type="datetime1">
              <a:rPr lang="fr-FR" smtClean="0"/>
              <a:pPr/>
              <a:t>03/07/2021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4C04F38-3E65-4BCD-ACAC-38086F9A8884}" type="slidenum">
              <a:rPr lang="fr-FR" smtClean="0"/>
              <a:pPr/>
              <a:t>‹N°›</a:t>
            </a:fld>
            <a:endParaRPr lang="fr-FR" dirty="0"/>
          </a:p>
        </p:txBody>
      </p:sp>
    </p:spTree>
    <p:extLst>
      <p:ext uri="{BB962C8B-B14F-4D97-AF65-F5344CB8AC3E}">
        <p14:creationId xmlns:p14="http://schemas.microsoft.com/office/powerpoint/2010/main" xmlns="" val="157318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7909E00-0F48-408F-843B-1A7C31DD10D6}" type="datetime1">
              <a:rPr lang="fr-FR" smtClean="0"/>
              <a:pPr/>
              <a:t>03/07/2021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94C04F38-3E65-4BCD-ACAC-38086F9A8884}" type="slidenum">
              <a:rPr lang="fr-FR" smtClean="0"/>
              <a:pPr/>
              <a:t>‹N°›</a:t>
            </a:fld>
            <a:endParaRPr lang="fr-FR" dirty="0"/>
          </a:p>
        </p:txBody>
      </p:sp>
    </p:spTree>
    <p:extLst>
      <p:ext uri="{BB962C8B-B14F-4D97-AF65-F5344CB8AC3E}">
        <p14:creationId xmlns:p14="http://schemas.microsoft.com/office/powerpoint/2010/main" xmlns="" val="361798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74B730D-2947-4388-B7C4-1E0243338C5B}" type="datetime1">
              <a:rPr lang="fr-FR" smtClean="0"/>
              <a:pPr/>
              <a:t>03/07/2021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94C04F38-3E65-4BCD-ACAC-38086F9A8884}" type="slidenum">
              <a:rPr lang="fr-FR" smtClean="0"/>
              <a:pPr/>
              <a:t>‹N°›</a:t>
            </a:fld>
            <a:endParaRPr lang="fr-FR" dirty="0"/>
          </a:p>
        </p:txBody>
      </p:sp>
    </p:spTree>
    <p:extLst>
      <p:ext uri="{BB962C8B-B14F-4D97-AF65-F5344CB8AC3E}">
        <p14:creationId xmlns:p14="http://schemas.microsoft.com/office/powerpoint/2010/main" xmlns="" val="285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18DDE-BAD9-4BF5-AA91-5153DBE2064B}" type="datetime1">
              <a:rPr lang="fr-FR" smtClean="0"/>
              <a:pPr/>
              <a:t>03/07/2021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94C04F38-3E65-4BCD-ACAC-38086F9A8884}" type="slidenum">
              <a:rPr lang="fr-FR" smtClean="0"/>
              <a:pPr/>
              <a:t>‹N°›</a:t>
            </a:fld>
            <a:endParaRPr lang="fr-FR" dirty="0"/>
          </a:p>
        </p:txBody>
      </p:sp>
    </p:spTree>
    <p:extLst>
      <p:ext uri="{BB962C8B-B14F-4D97-AF65-F5344CB8AC3E}">
        <p14:creationId xmlns:p14="http://schemas.microsoft.com/office/powerpoint/2010/main" xmlns="" val="350392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6B8FCAC-1D26-4CB0-8074-6048A9B6C4B6}" type="datetime1">
              <a:rPr lang="fr-FR" smtClean="0"/>
              <a:pPr/>
              <a:t>03/07/2021</a:t>
            </a:fld>
            <a:endParaRPr lang="fr-F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4C04F38-3E65-4BCD-ACAC-38086F9A8884}" type="slidenum">
              <a:rPr lang="fr-FR" smtClean="0"/>
              <a:pPr/>
              <a:t>‹N°›</a:t>
            </a:fld>
            <a:endParaRPr lang="fr-FR"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51532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3775A8C-32AC-4866-8763-F03563631BAA}" type="datetime1">
              <a:rPr lang="fr-FR" smtClean="0"/>
              <a:pPr/>
              <a:t>03/07/2021</a:t>
            </a:fld>
            <a:endParaRPr lang="fr-F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4C04F38-3E65-4BCD-ACAC-38086F9A8884}" type="slidenum">
              <a:rPr lang="fr-FR" smtClean="0"/>
              <a:pPr/>
              <a:t>‹N°›</a:t>
            </a:fld>
            <a:endParaRPr lang="fr-FR"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12681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E37E490-9767-4374-8B26-F54FEAD129C3}" type="datetime1">
              <a:rPr lang="fr-FR" smtClean="0"/>
              <a:pPr/>
              <a:t>03/07/2021</a:t>
            </a:fld>
            <a:endParaRPr lang="fr-FR"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4C04F38-3E65-4BCD-ACAC-38086F9A8884}" type="slidenum">
              <a:rPr lang="fr-FR" smtClean="0"/>
              <a:pPr/>
              <a:t>‹N°›</a:t>
            </a:fld>
            <a:endParaRPr lang="fr-FR"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6450223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emf"/><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ideo" Target="file:///C:\Users\hp\Desktop\nn\intro.mp4" TargetMode="Externa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ideo" Target="file:///C:\Users\hp\Desktop\nn\easy.mp4" TargetMode="Externa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ideo" Target="file:///C:\Users\hp\Desktop\nn\moy.mp4" TargetMode="Externa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ideo" Target="file:///C:\Users\hp\Desktop\nn\hard.mp4" TargetMode="Externa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48941" y="155452"/>
            <a:ext cx="4081815" cy="132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ZoneTexte 4"/>
          <p:cNvSpPr txBox="1"/>
          <p:nvPr/>
        </p:nvSpPr>
        <p:spPr>
          <a:xfrm>
            <a:off x="1388743" y="282523"/>
            <a:ext cx="5425628" cy="1292662"/>
          </a:xfrm>
          <a:prstGeom prst="rect">
            <a:avLst/>
          </a:prstGeom>
          <a:noFill/>
        </p:spPr>
        <p:txBody>
          <a:bodyPr wrap="square" rtlCol="0">
            <a:spAutoFit/>
          </a:bodyPr>
          <a:lstStyle/>
          <a:p>
            <a:pPr algn="ctr"/>
            <a:r>
              <a:rPr lang="fr-FR" sz="2000" dirty="0">
                <a:solidFill>
                  <a:srgbClr val="000066"/>
                </a:solidFill>
                <a:latin typeface="Times New Roman" panose="02020603050405020304" pitchFamily="18" charset="0"/>
                <a:cs typeface="Times New Roman" panose="02020603050405020304" pitchFamily="18" charset="0"/>
              </a:rPr>
              <a:t>ROYAUME DU MAROC</a:t>
            </a:r>
          </a:p>
          <a:p>
            <a:pPr algn="ctr"/>
            <a:r>
              <a:rPr lang="fr-FR" sz="2000" dirty="0">
                <a:solidFill>
                  <a:srgbClr val="000066"/>
                </a:solidFill>
                <a:latin typeface="Times New Roman" panose="02020603050405020304" pitchFamily="18" charset="0"/>
                <a:cs typeface="Times New Roman" panose="02020603050405020304" pitchFamily="18" charset="0"/>
              </a:rPr>
              <a:t>UNIVERSITE </a:t>
            </a:r>
            <a:r>
              <a:rPr lang="fr-FR" sz="2000" dirty="0" smtClean="0">
                <a:solidFill>
                  <a:srgbClr val="000066"/>
                </a:solidFill>
                <a:latin typeface="Times New Roman" panose="02020603050405020304" pitchFamily="18" charset="0"/>
                <a:cs typeface="Times New Roman" panose="02020603050405020304" pitchFamily="18" charset="0"/>
              </a:rPr>
              <a:t>IBN ZOHR</a:t>
            </a:r>
            <a:endParaRPr lang="fr-FR" sz="2000" dirty="0">
              <a:solidFill>
                <a:srgbClr val="000066"/>
              </a:solidFill>
              <a:latin typeface="Times New Roman" panose="02020603050405020304" pitchFamily="18" charset="0"/>
              <a:cs typeface="Times New Roman" panose="02020603050405020304" pitchFamily="18" charset="0"/>
            </a:endParaRPr>
          </a:p>
          <a:p>
            <a:pPr algn="ctr"/>
            <a:r>
              <a:rPr lang="fr-FR" sz="2000" dirty="0">
                <a:solidFill>
                  <a:srgbClr val="000066"/>
                </a:solidFill>
                <a:latin typeface="Times New Roman" panose="02020603050405020304" pitchFamily="18" charset="0"/>
                <a:cs typeface="Times New Roman" panose="02020603050405020304" pitchFamily="18" charset="0"/>
              </a:rPr>
              <a:t>FACULTE DES SCIENCES </a:t>
            </a:r>
            <a:r>
              <a:rPr lang="fr-FR" sz="2000" dirty="0" smtClean="0">
                <a:solidFill>
                  <a:srgbClr val="000066"/>
                </a:solidFill>
                <a:latin typeface="Times New Roman" panose="02020603050405020304" pitchFamily="18" charset="0"/>
                <a:cs typeface="Times New Roman" panose="02020603050405020304" pitchFamily="18" charset="0"/>
              </a:rPr>
              <a:t>AGADIR</a:t>
            </a:r>
            <a:endParaRPr lang="fr-FR" sz="2000" dirty="0">
              <a:solidFill>
                <a:srgbClr val="000066"/>
              </a:solidFill>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7" name="Rectangle 6"/>
          <p:cNvSpPr/>
          <p:nvPr/>
        </p:nvSpPr>
        <p:spPr>
          <a:xfrm>
            <a:off x="2460978" y="1912519"/>
            <a:ext cx="7913512" cy="2739211"/>
          </a:xfrm>
          <a:prstGeom prst="rect">
            <a:avLst/>
          </a:prstGeom>
        </p:spPr>
        <p:txBody>
          <a:bodyPr wrap="square">
            <a:spAutoFit/>
          </a:bodyPr>
          <a:lstStyle/>
          <a:p>
            <a:pPr algn="ctr"/>
            <a:r>
              <a:rPr lang="fr-FR" sz="2400" dirty="0" smtClean="0">
                <a:effectLst>
                  <a:outerShdw blurRad="50800" dist="38100" dir="5400000" algn="t" rotWithShape="0">
                    <a:prstClr val="black">
                      <a:alpha val="40000"/>
                    </a:prstClr>
                  </a:outerShdw>
                </a:effectLst>
              </a:rPr>
              <a:t>Pour l’obtention de :</a:t>
            </a:r>
          </a:p>
          <a:p>
            <a:pPr algn="ctr"/>
            <a:endParaRPr lang="fr-FR" sz="800" dirty="0" smtClean="0">
              <a:effectLst>
                <a:outerShdw blurRad="50800" dist="38100" dir="5400000" algn="t" rotWithShape="0">
                  <a:prstClr val="black">
                    <a:alpha val="40000"/>
                  </a:prstClr>
                </a:outerShdw>
              </a:effectLst>
            </a:endParaRPr>
          </a:p>
          <a:p>
            <a:pPr algn="ctr"/>
            <a:r>
              <a:rPr lang="fr-FR" sz="2400" b="1" dirty="0" smtClean="0">
                <a:solidFill>
                  <a:srgbClr val="5F5F5F"/>
                </a:solidFill>
                <a:effectLst>
                  <a:outerShdw blurRad="50800" dist="38100" dir="5400000" algn="t" rotWithShape="0">
                    <a:prstClr val="black">
                      <a:alpha val="40000"/>
                    </a:prstClr>
                  </a:outerShdw>
                </a:effectLst>
                <a:latin typeface="Andalus" panose="02020603050405020304" pitchFamily="18" charset="-78"/>
                <a:cs typeface="Andalus" panose="02020603050405020304" pitchFamily="18" charset="-78"/>
              </a:rPr>
              <a:t>La licence en science mathématique et informatique</a:t>
            </a:r>
          </a:p>
          <a:p>
            <a:pPr algn="ctr"/>
            <a:endParaRPr lang="fr-FR" sz="2400" dirty="0">
              <a:effectLst>
                <a:outerShdw blurRad="50800" dist="38100" dir="5400000" algn="t" rotWithShape="0">
                  <a:prstClr val="black">
                    <a:alpha val="40000"/>
                  </a:prstClr>
                </a:outerShdw>
              </a:effectLst>
            </a:endParaRPr>
          </a:p>
          <a:p>
            <a:pPr algn="ctr"/>
            <a:r>
              <a:rPr lang="fr-FR" sz="2400" dirty="0" smtClean="0">
                <a:effectLst>
                  <a:outerShdw blurRad="50800" dist="38100" dir="5400000" algn="t" rotWithShape="0">
                    <a:prstClr val="black">
                      <a:alpha val="40000"/>
                    </a:prstClr>
                  </a:outerShdw>
                </a:effectLst>
              </a:rPr>
              <a:t>Projet de fin d'études :</a:t>
            </a:r>
          </a:p>
          <a:p>
            <a:pPr algn="ctr"/>
            <a:endParaRPr lang="fr-FR" sz="1200" dirty="0" smtClean="0">
              <a:solidFill>
                <a:srgbClr val="333399"/>
              </a:solidFill>
              <a:effectLst>
                <a:outerShdw blurRad="50800" dist="38100" dir="5400000" algn="t" rotWithShape="0">
                  <a:prstClr val="black">
                    <a:alpha val="40000"/>
                  </a:prstClr>
                </a:outerShdw>
              </a:effectLst>
            </a:endParaRPr>
          </a:p>
          <a:p>
            <a:pPr algn="ctr"/>
            <a:r>
              <a:rPr lang="fr-FR" sz="2800" b="1" dirty="0" smtClean="0">
                <a:solidFill>
                  <a:srgbClr val="5F5F5F"/>
                </a:solidFill>
                <a:effectLst>
                  <a:outerShdw blurRad="50800" dist="38100" dir="5400000" algn="t" rotWithShape="0">
                    <a:prstClr val="black">
                      <a:alpha val="40000"/>
                    </a:prstClr>
                  </a:outerShdw>
                </a:effectLst>
                <a:latin typeface="Andalus" panose="02020603050405020304" pitchFamily="18" charset="-78"/>
                <a:cs typeface="Andalus" panose="02020603050405020304" pitchFamily="18" charset="-78"/>
              </a:rPr>
              <a:t>REALISATION DU JEU VEDIO OTHELLO</a:t>
            </a:r>
          </a:p>
          <a:p>
            <a:pPr algn="ctr"/>
            <a:endParaRPr lang="fr-FR" sz="2800" b="1" dirty="0" smtClean="0">
              <a:solidFill>
                <a:srgbClr val="5F5F5F"/>
              </a:solidFill>
              <a:effectLst>
                <a:outerShdw blurRad="50800" dist="38100" dir="5400000" algn="t" rotWithShape="0">
                  <a:prstClr val="black">
                    <a:alpha val="40000"/>
                  </a:prstClr>
                </a:outerShdw>
              </a:effectLst>
              <a:latin typeface="Andalus" panose="02020603050405020304" pitchFamily="18" charset="-78"/>
              <a:cs typeface="Andalus" panose="02020603050405020304" pitchFamily="18" charset="-78"/>
            </a:endParaRPr>
          </a:p>
        </p:txBody>
      </p:sp>
      <p:sp>
        <p:nvSpPr>
          <p:cNvPr id="8" name="ZoneTexte 7"/>
          <p:cNvSpPr txBox="1"/>
          <p:nvPr/>
        </p:nvSpPr>
        <p:spPr>
          <a:xfrm>
            <a:off x="1190271" y="4919308"/>
            <a:ext cx="3672408" cy="1200329"/>
          </a:xfrm>
          <a:prstGeom prst="rect">
            <a:avLst/>
          </a:prstGeom>
          <a:noFill/>
        </p:spPr>
        <p:txBody>
          <a:bodyPr wrap="square" rtlCol="0">
            <a:spAutoFit/>
          </a:bodyPr>
          <a:lstStyle/>
          <a:p>
            <a:r>
              <a:rPr lang="fr-FR" dirty="0"/>
              <a:t>Réalisé </a:t>
            </a:r>
            <a:r>
              <a:rPr lang="fr-FR" dirty="0" smtClean="0"/>
              <a:t>par </a:t>
            </a:r>
            <a:r>
              <a:rPr lang="fr-FR" dirty="0"/>
              <a:t>: </a:t>
            </a:r>
          </a:p>
          <a:p>
            <a:pPr lvl="2"/>
            <a:r>
              <a:rPr lang="fr-FR" b="1" dirty="0"/>
              <a:t> </a:t>
            </a:r>
            <a:r>
              <a:rPr lang="fr-FR" b="1" dirty="0" smtClean="0"/>
              <a:t>        ASAKOUR Ihsane</a:t>
            </a:r>
          </a:p>
          <a:p>
            <a:pPr lvl="2"/>
            <a:r>
              <a:rPr lang="fr-FR" b="1" dirty="0"/>
              <a:t> </a:t>
            </a:r>
            <a:r>
              <a:rPr lang="fr-FR" b="1" dirty="0" smtClean="0"/>
              <a:t>        N’ANYI Loubna</a:t>
            </a:r>
            <a:endParaRPr lang="fr-FR" b="1" dirty="0"/>
          </a:p>
          <a:p>
            <a:endParaRPr lang="fr-FR" dirty="0"/>
          </a:p>
        </p:txBody>
      </p:sp>
      <p:sp>
        <p:nvSpPr>
          <p:cNvPr id="10" name="ZoneTexte 9"/>
          <p:cNvSpPr txBox="1"/>
          <p:nvPr/>
        </p:nvSpPr>
        <p:spPr>
          <a:xfrm>
            <a:off x="6970720" y="4919308"/>
            <a:ext cx="4860036" cy="646331"/>
          </a:xfrm>
          <a:prstGeom prst="rect">
            <a:avLst/>
          </a:prstGeom>
          <a:noFill/>
        </p:spPr>
        <p:txBody>
          <a:bodyPr wrap="square" rtlCol="0">
            <a:spAutoFit/>
          </a:bodyPr>
          <a:lstStyle/>
          <a:p>
            <a:r>
              <a:rPr lang="fr-FR" dirty="0" smtClean="0"/>
              <a:t>Encadré par :</a:t>
            </a:r>
            <a:endParaRPr lang="fr-FR" dirty="0"/>
          </a:p>
          <a:p>
            <a:pPr marL="0" lvl="4"/>
            <a:r>
              <a:rPr lang="fr-FR" dirty="0"/>
              <a:t>	</a:t>
            </a:r>
            <a:r>
              <a:rPr lang="fr-FR" dirty="0" smtClean="0"/>
              <a:t>          </a:t>
            </a:r>
            <a:r>
              <a:rPr lang="fr-FR" b="1" dirty="0" smtClean="0"/>
              <a:t>Mr</a:t>
            </a:r>
            <a:r>
              <a:rPr lang="fr-FR" b="1" dirty="0"/>
              <a:t>. </a:t>
            </a:r>
            <a:r>
              <a:rPr lang="fr-FR" b="1" dirty="0" smtClean="0"/>
              <a:t>CHARFI Said</a:t>
            </a:r>
            <a:endParaRPr lang="fr-FR" b="1" dirty="0"/>
          </a:p>
        </p:txBody>
      </p:sp>
      <p:sp>
        <p:nvSpPr>
          <p:cNvPr id="11" name="Rectangle 10"/>
          <p:cNvSpPr/>
          <p:nvPr/>
        </p:nvSpPr>
        <p:spPr>
          <a:xfrm>
            <a:off x="4496036" y="6250093"/>
            <a:ext cx="3357971" cy="369332"/>
          </a:xfrm>
          <a:prstGeom prst="rect">
            <a:avLst/>
          </a:prstGeom>
        </p:spPr>
        <p:txBody>
          <a:bodyPr wrap="none">
            <a:spAutoFit/>
          </a:bodyPr>
          <a:lstStyle/>
          <a:p>
            <a:r>
              <a:rPr lang="fr-FR" dirty="0" smtClean="0"/>
              <a:t>Année universitaire : 2020-2021</a:t>
            </a:r>
            <a:endParaRPr lang="fr-FR" dirty="0"/>
          </a:p>
        </p:txBody>
      </p:sp>
    </p:spTree>
    <p:extLst>
      <p:ext uri="{BB962C8B-B14F-4D97-AF65-F5344CB8AC3E}">
        <p14:creationId xmlns:p14="http://schemas.microsoft.com/office/powerpoint/2010/main" xmlns="" val="234888585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384" y="1006607"/>
            <a:ext cx="4271490" cy="532903"/>
          </a:xfrm>
          <a:prstGeom prst="rect">
            <a:avLst/>
          </a:prstGeom>
        </p:spPr>
        <p:txBody>
          <a:bodyPr wrap="none">
            <a:spAutoFit/>
          </a:bodyPr>
          <a:lstStyle/>
          <a:p>
            <a:pPr marL="457200" lvl="0" indent="-457200" algn="just">
              <a:lnSpc>
                <a:spcPct val="107000"/>
              </a:lnSpc>
              <a:buFont typeface="+mj-lt"/>
              <a:buAutoNum type="alphaLcPeriod" startAt="2"/>
            </a:pPr>
            <a:r>
              <a:rPr lang="fr-FR" sz="28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L’intelligence </a:t>
            </a:r>
            <a:r>
              <a:rPr lang="fr-FR" sz="2800" dirty="0">
                <a:solidFill>
                  <a:srgbClr val="333399"/>
                </a:solidFill>
                <a:latin typeface="Calibri" panose="020F0502020204030204" pitchFamily="34" charset="0"/>
                <a:ea typeface="Malgun Gothic" panose="020B0503020000020004" pitchFamily="34" charset="-127"/>
                <a:cs typeface="Arial" panose="020B0604020202020204" pitchFamily="34" charset="0"/>
              </a:rPr>
              <a:t>Artificielle </a:t>
            </a:r>
            <a:r>
              <a:rPr lang="fr-FR" sz="28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a:t>
            </a:r>
            <a:endParaRPr lang="fr-FR" sz="2800" dirty="0">
              <a:solidFill>
                <a:srgbClr val="333399"/>
              </a:solidFill>
              <a:latin typeface="Calibri" panose="020F0502020204030204" pitchFamily="34" charset="0"/>
              <a:ea typeface="Malgun Gothic" panose="020B0503020000020004" pitchFamily="34" charset="-127"/>
              <a:cs typeface="Arial" panose="020B0604020202020204" pitchFamily="34" charset="0"/>
            </a:endParaRPr>
          </a:p>
        </p:txBody>
      </p:sp>
      <p:sp>
        <p:nvSpPr>
          <p:cNvPr id="3" name="Rectangle 2"/>
          <p:cNvSpPr/>
          <p:nvPr/>
        </p:nvSpPr>
        <p:spPr>
          <a:xfrm>
            <a:off x="978434" y="95101"/>
            <a:ext cx="4969950" cy="707886"/>
          </a:xfrm>
          <a:prstGeom prst="rect">
            <a:avLst/>
          </a:prstGeom>
        </p:spPr>
        <p:txBody>
          <a:bodyPr wrap="none">
            <a:spAutoFit/>
          </a:bodyPr>
          <a:lstStyle/>
          <a:p>
            <a:pPr marL="571500" indent="-571500">
              <a:buFont typeface="Wingdings" pitchFamily="2" charset="2"/>
              <a:buChar char="§"/>
            </a:pPr>
            <a:r>
              <a:rPr lang="fr-FR" sz="4000" b="1" dirty="0" smtClean="0"/>
              <a:t>Contexte </a:t>
            </a:r>
            <a:r>
              <a:rPr lang="fr-FR" sz="4000" b="1" dirty="0"/>
              <a:t>du Projet :</a:t>
            </a:r>
          </a:p>
        </p:txBody>
      </p:sp>
      <p:pic>
        <p:nvPicPr>
          <p:cNvPr id="8" name="Imag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96962" y="3849039"/>
            <a:ext cx="4303824" cy="2601212"/>
          </a:xfrm>
          <a:prstGeom prst="rect">
            <a:avLst/>
          </a:prstGeom>
        </p:spPr>
      </p:pic>
      <p:sp>
        <p:nvSpPr>
          <p:cNvPr id="9" name="Rectangle 8"/>
          <p:cNvSpPr/>
          <p:nvPr/>
        </p:nvSpPr>
        <p:spPr>
          <a:xfrm>
            <a:off x="2434107" y="1723464"/>
            <a:ext cx="5252307" cy="487506"/>
          </a:xfrm>
          <a:prstGeom prst="rect">
            <a:avLst/>
          </a:prstGeom>
        </p:spPr>
        <p:txBody>
          <a:bodyPr wrap="square">
            <a:spAutoFit/>
          </a:bodyPr>
          <a:lstStyle/>
          <a:p>
            <a:pPr marL="342900" lvl="0" indent="-342900">
              <a:lnSpc>
                <a:spcPct val="107000"/>
              </a:lnSpc>
              <a:buFont typeface="Wingdings" panose="05000000000000000000" pitchFamily="2" charset="2"/>
              <a:buChar char="ü"/>
            </a:pPr>
            <a:r>
              <a:rPr lang="fr-FR" sz="2400" dirty="0"/>
              <a:t>L'imitation de l'intelligence </a:t>
            </a:r>
            <a:r>
              <a:rPr lang="fr-FR" sz="2400" dirty="0" smtClean="0"/>
              <a:t>humaine.</a:t>
            </a:r>
          </a:p>
        </p:txBody>
      </p:sp>
      <p:sp>
        <p:nvSpPr>
          <p:cNvPr id="10" name="Rectangle 9"/>
          <p:cNvSpPr/>
          <p:nvPr/>
        </p:nvSpPr>
        <p:spPr>
          <a:xfrm>
            <a:off x="2732975" y="2338878"/>
            <a:ext cx="4444871" cy="467757"/>
          </a:xfrm>
          <a:prstGeom prst="rect">
            <a:avLst/>
          </a:prstGeom>
        </p:spPr>
        <p:txBody>
          <a:bodyPr wrap="none">
            <a:spAutoFit/>
          </a:bodyPr>
          <a:lstStyle/>
          <a:p>
            <a:pPr marL="342900" lvl="0" indent="-342900">
              <a:lnSpc>
                <a:spcPct val="107000"/>
              </a:lnSpc>
              <a:buFont typeface="Wingdings" panose="05000000000000000000" pitchFamily="2" charset="2"/>
              <a:buChar char="ü"/>
            </a:pPr>
            <a:r>
              <a:rPr lang="fr-FR" sz="2400" dirty="0" smtClean="0"/>
              <a:t>Fournir des jeux plus évolués. </a:t>
            </a:r>
            <a:endParaRPr lang="fr-FR" sz="2400" dirty="0">
              <a:solidFill>
                <a:srgbClr val="333399"/>
              </a:solidFill>
              <a:latin typeface="Calibri" panose="020F0502020204030204" pitchFamily="34" charset="0"/>
              <a:ea typeface="Malgun Gothic" panose="020B0503020000020004" pitchFamily="34" charset="-127"/>
              <a:cs typeface="Arial" panose="020B0604020202020204" pitchFamily="34" charset="0"/>
            </a:endParaRPr>
          </a:p>
        </p:txBody>
      </p:sp>
      <p:sp>
        <p:nvSpPr>
          <p:cNvPr id="11" name="Rectangle 10"/>
          <p:cNvSpPr/>
          <p:nvPr/>
        </p:nvSpPr>
        <p:spPr>
          <a:xfrm>
            <a:off x="3204033" y="2954292"/>
            <a:ext cx="7326173" cy="459549"/>
          </a:xfrm>
          <a:prstGeom prst="rect">
            <a:avLst/>
          </a:prstGeom>
        </p:spPr>
        <p:txBody>
          <a:bodyPr wrap="none">
            <a:spAutoFit/>
          </a:bodyPr>
          <a:lstStyle/>
          <a:p>
            <a:pPr marL="342900" lvl="0" indent="-342900">
              <a:lnSpc>
                <a:spcPct val="107000"/>
              </a:lnSpc>
              <a:buFont typeface="Wingdings" panose="05000000000000000000" pitchFamily="2" charset="2"/>
              <a:buChar char="ü"/>
            </a:pPr>
            <a:r>
              <a:rPr lang="fr-FR" sz="2400" dirty="0" smtClean="0"/>
              <a:t> Basé sur la création et l'application d'algorithmes. </a:t>
            </a:r>
          </a:p>
        </p:txBody>
      </p:sp>
    </p:spTree>
    <p:extLst>
      <p:ext uri="{BB962C8B-B14F-4D97-AF65-F5344CB8AC3E}">
        <p14:creationId xmlns:p14="http://schemas.microsoft.com/office/powerpoint/2010/main" xmlns="" val="309764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9798" y="114767"/>
            <a:ext cx="4969950" cy="707886"/>
          </a:xfrm>
          <a:prstGeom prst="rect">
            <a:avLst/>
          </a:prstGeom>
        </p:spPr>
        <p:txBody>
          <a:bodyPr wrap="none">
            <a:spAutoFit/>
          </a:bodyPr>
          <a:lstStyle/>
          <a:p>
            <a:pPr marL="571500" indent="-571500">
              <a:buFont typeface="Wingdings" pitchFamily="2" charset="2"/>
              <a:buChar char="§"/>
            </a:pPr>
            <a:r>
              <a:rPr lang="fr-FR" sz="4000" b="1" dirty="0" smtClean="0"/>
              <a:t>Contexte </a:t>
            </a:r>
            <a:r>
              <a:rPr lang="fr-FR" sz="4000" b="1" dirty="0"/>
              <a:t>du Projet :</a:t>
            </a:r>
          </a:p>
        </p:txBody>
      </p:sp>
      <p:sp>
        <p:nvSpPr>
          <p:cNvPr id="4" name="Rectangle 3"/>
          <p:cNvSpPr/>
          <p:nvPr/>
        </p:nvSpPr>
        <p:spPr>
          <a:xfrm>
            <a:off x="1778433" y="1006607"/>
            <a:ext cx="5069401" cy="553357"/>
          </a:xfrm>
          <a:prstGeom prst="rect">
            <a:avLst/>
          </a:prstGeom>
        </p:spPr>
        <p:txBody>
          <a:bodyPr wrap="none">
            <a:spAutoFit/>
          </a:bodyPr>
          <a:lstStyle/>
          <a:p>
            <a:pPr marL="514350" lvl="0" indent="-514350" algn="just">
              <a:lnSpc>
                <a:spcPct val="107000"/>
              </a:lnSpc>
              <a:buFont typeface="+mj-lt"/>
              <a:buAutoNum type="alphaLcPeriod" startAt="3"/>
            </a:pPr>
            <a:r>
              <a:rPr lang="fr-FR" sz="28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Les algorithmes de recherche:</a:t>
            </a:r>
            <a:endParaRPr lang="fr-FR" sz="2800" dirty="0">
              <a:solidFill>
                <a:srgbClr val="333399"/>
              </a:solidFill>
              <a:latin typeface="Calibri" panose="020F0502020204030204" pitchFamily="34" charset="0"/>
              <a:ea typeface="Malgun Gothic" panose="020B0503020000020004" pitchFamily="34" charset="-127"/>
              <a:cs typeface="Arial" panose="020B0604020202020204" pitchFamily="34" charset="0"/>
            </a:endParaRPr>
          </a:p>
        </p:txBody>
      </p:sp>
      <p:sp>
        <p:nvSpPr>
          <p:cNvPr id="5" name="Rectangle 4"/>
          <p:cNvSpPr/>
          <p:nvPr/>
        </p:nvSpPr>
        <p:spPr>
          <a:xfrm>
            <a:off x="3290572" y="1743918"/>
            <a:ext cx="2116157" cy="532903"/>
          </a:xfrm>
          <a:prstGeom prst="rect">
            <a:avLst/>
          </a:prstGeom>
        </p:spPr>
        <p:txBody>
          <a:bodyPr wrap="none">
            <a:spAutoFit/>
          </a:bodyPr>
          <a:lstStyle/>
          <a:p>
            <a:pPr marL="457200" lvl="0" indent="-457200" algn="just">
              <a:lnSpc>
                <a:spcPct val="107000"/>
              </a:lnSpc>
              <a:buFont typeface="Wingdings" panose="05000000000000000000" pitchFamily="2" charset="2"/>
              <a:buChar char="v"/>
            </a:pPr>
            <a:r>
              <a:rPr lang="fr-FR" sz="2800" dirty="0" err="1" smtClean="0">
                <a:solidFill>
                  <a:srgbClr val="333399"/>
                </a:solidFill>
                <a:latin typeface="Calibri" panose="020F0502020204030204" pitchFamily="34" charset="0"/>
                <a:ea typeface="Malgun Gothic" panose="020B0503020000020004" pitchFamily="34" charset="-127"/>
                <a:cs typeface="Arial" panose="020B0604020202020204" pitchFamily="34" charset="0"/>
              </a:rPr>
              <a:t>MiniMax</a:t>
            </a:r>
            <a:r>
              <a:rPr lang="fr-FR" sz="28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 :</a:t>
            </a:r>
            <a:endParaRPr lang="fr-FR" sz="2800" dirty="0">
              <a:solidFill>
                <a:srgbClr val="333399"/>
              </a:solidFill>
              <a:latin typeface="Calibri" panose="020F0502020204030204" pitchFamily="34" charset="0"/>
              <a:ea typeface="Malgun Gothic" panose="020B0503020000020004" pitchFamily="34" charset="-127"/>
              <a:cs typeface="Arial" panose="020B0604020202020204" pitchFamily="34" charset="0"/>
            </a:endParaRPr>
          </a:p>
        </p:txBody>
      </p:sp>
      <p:pic>
        <p:nvPicPr>
          <p:cNvPr id="9" name="Imag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20119" y="2642959"/>
            <a:ext cx="9753995" cy="3862344"/>
          </a:xfrm>
          <a:prstGeom prst="rect">
            <a:avLst/>
          </a:prstGeom>
          <a:ln w="28575">
            <a:solidFill>
              <a:schemeClr val="tx2">
                <a:lumMod val="75000"/>
                <a:lumOff val="25000"/>
              </a:schemeClr>
            </a:solidFill>
          </a:ln>
        </p:spPr>
      </p:pic>
    </p:spTree>
    <p:extLst>
      <p:ext uri="{BB962C8B-B14F-4D97-AF65-F5344CB8AC3E}">
        <p14:creationId xmlns:p14="http://schemas.microsoft.com/office/powerpoint/2010/main" xmlns="" val="380643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758" y="166283"/>
            <a:ext cx="4969950" cy="707886"/>
          </a:xfrm>
          <a:prstGeom prst="rect">
            <a:avLst/>
          </a:prstGeom>
        </p:spPr>
        <p:txBody>
          <a:bodyPr wrap="none">
            <a:spAutoFit/>
          </a:bodyPr>
          <a:lstStyle/>
          <a:p>
            <a:pPr marL="571500" indent="-571500">
              <a:buFont typeface="Wingdings" pitchFamily="2" charset="2"/>
              <a:buChar char="§"/>
            </a:pPr>
            <a:r>
              <a:rPr lang="fr-FR" sz="4000" b="1" dirty="0"/>
              <a:t>Contexte du Projet :</a:t>
            </a: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37013" y="2036404"/>
            <a:ext cx="9910250" cy="3939393"/>
          </a:xfrm>
          <a:prstGeom prst="rect">
            <a:avLst/>
          </a:prstGeom>
          <a:ln w="19050">
            <a:solidFill>
              <a:schemeClr val="tx2">
                <a:lumMod val="75000"/>
                <a:lumOff val="25000"/>
              </a:schemeClr>
            </a:solidFill>
          </a:ln>
        </p:spPr>
      </p:pic>
      <p:sp>
        <p:nvSpPr>
          <p:cNvPr id="7" name="Rectangle 6"/>
          <p:cNvSpPr/>
          <p:nvPr/>
        </p:nvSpPr>
        <p:spPr>
          <a:xfrm>
            <a:off x="3379941" y="986272"/>
            <a:ext cx="2433808" cy="532903"/>
          </a:xfrm>
          <a:prstGeom prst="rect">
            <a:avLst/>
          </a:prstGeom>
        </p:spPr>
        <p:txBody>
          <a:bodyPr wrap="none">
            <a:spAutoFit/>
          </a:bodyPr>
          <a:lstStyle/>
          <a:p>
            <a:pPr marL="457200" lvl="0" indent="-457200" algn="just">
              <a:lnSpc>
                <a:spcPct val="107000"/>
              </a:lnSpc>
              <a:buFont typeface="Wingdings" panose="05000000000000000000" pitchFamily="2" charset="2"/>
              <a:buChar char="v"/>
            </a:pPr>
            <a:r>
              <a:rPr lang="fr-FR" sz="28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Alpha-Beta :</a:t>
            </a:r>
            <a:endParaRPr lang="fr-FR" sz="2800" dirty="0">
              <a:solidFill>
                <a:srgbClr val="333399"/>
              </a:solidFill>
              <a:latin typeface="Calibri" panose="020F0502020204030204" pitchFamily="34" charset="0"/>
              <a:ea typeface="Malgun Gothic" panose="020B0503020000020004" pitchFamily="34" charset="-127"/>
              <a:cs typeface="Arial" panose="020B0604020202020204" pitchFamily="34" charset="0"/>
            </a:endParaRPr>
          </a:p>
        </p:txBody>
      </p:sp>
    </p:spTree>
    <p:extLst>
      <p:ext uri="{BB962C8B-B14F-4D97-AF65-F5344CB8AC3E}">
        <p14:creationId xmlns:p14="http://schemas.microsoft.com/office/powerpoint/2010/main" xmlns="" val="132483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099" y="1006608"/>
            <a:ext cx="6443495" cy="553357"/>
          </a:xfrm>
          <a:prstGeom prst="rect">
            <a:avLst/>
          </a:prstGeom>
        </p:spPr>
        <p:txBody>
          <a:bodyPr wrap="none">
            <a:spAutoFit/>
          </a:bodyPr>
          <a:lstStyle/>
          <a:p>
            <a:pPr marL="1371600" lvl="2" indent="-457200" algn="just">
              <a:lnSpc>
                <a:spcPct val="107000"/>
              </a:lnSpc>
              <a:buFont typeface="Wingdings" panose="05000000000000000000" pitchFamily="2" charset="2"/>
              <a:buChar char="v"/>
            </a:pPr>
            <a:r>
              <a:rPr lang="fr-FR" sz="28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Iterative Deepening Search (IDS) :</a:t>
            </a:r>
            <a:endParaRPr lang="fr-FR" sz="2800" dirty="0">
              <a:solidFill>
                <a:srgbClr val="333399"/>
              </a:solidFill>
              <a:latin typeface="Calibri" panose="020F0502020204030204" pitchFamily="34" charset="0"/>
              <a:ea typeface="Malgun Gothic" panose="020B0503020000020004" pitchFamily="34" charset="-127"/>
              <a:cs typeface="Arial" panose="020B0604020202020204" pitchFamily="34" charset="0"/>
            </a:endParaRPr>
          </a:p>
        </p:txBody>
      </p:sp>
      <p:sp>
        <p:nvSpPr>
          <p:cNvPr id="3" name="Rectangle 2"/>
          <p:cNvSpPr/>
          <p:nvPr/>
        </p:nvSpPr>
        <p:spPr>
          <a:xfrm>
            <a:off x="953758" y="166283"/>
            <a:ext cx="4969950" cy="707886"/>
          </a:xfrm>
          <a:prstGeom prst="rect">
            <a:avLst/>
          </a:prstGeom>
        </p:spPr>
        <p:txBody>
          <a:bodyPr wrap="none">
            <a:spAutoFit/>
          </a:bodyPr>
          <a:lstStyle/>
          <a:p>
            <a:pPr marL="571500" indent="-571500">
              <a:buFont typeface="Wingdings" pitchFamily="2" charset="2"/>
              <a:buChar char="§"/>
            </a:pPr>
            <a:r>
              <a:rPr lang="fr-FR" sz="4000" b="1" dirty="0"/>
              <a:t>Contexte du Projet :</a:t>
            </a: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52466" y="2129037"/>
            <a:ext cx="10058400" cy="4121201"/>
          </a:xfrm>
          <a:prstGeom prst="rect">
            <a:avLst/>
          </a:prstGeom>
          <a:ln w="28575">
            <a:solidFill>
              <a:schemeClr val="tx2">
                <a:lumMod val="75000"/>
                <a:lumOff val="25000"/>
              </a:schemeClr>
            </a:solidFill>
          </a:ln>
        </p:spPr>
      </p:pic>
    </p:spTree>
    <p:extLst>
      <p:ext uri="{BB962C8B-B14F-4D97-AF65-F5344CB8AC3E}">
        <p14:creationId xmlns:p14="http://schemas.microsoft.com/office/powerpoint/2010/main" xmlns="" val="138920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p:cNvSpPr>
            <a:spLocks/>
          </p:cNvSpPr>
          <p:nvPr/>
        </p:nvSpPr>
        <p:spPr bwMode="gray">
          <a:xfrm>
            <a:off x="3105513" y="3559629"/>
            <a:ext cx="2021658" cy="95006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3" name="Freeform 5"/>
          <p:cNvSpPr>
            <a:spLocks/>
          </p:cNvSpPr>
          <p:nvPr/>
        </p:nvSpPr>
        <p:spPr bwMode="gray">
          <a:xfrm rot="10800000">
            <a:off x="8268063" y="2103932"/>
            <a:ext cx="1924050" cy="1014824"/>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4" name="Rectangle 6"/>
          <p:cNvSpPr>
            <a:spLocks noChangeArrowheads="1"/>
          </p:cNvSpPr>
          <p:nvPr/>
        </p:nvSpPr>
        <p:spPr bwMode="gray">
          <a:xfrm>
            <a:off x="3267438" y="2317891"/>
            <a:ext cx="6762750" cy="1977841"/>
          </a:xfrm>
          <a:prstGeom prst="rect">
            <a:avLst/>
          </a:prstGeom>
          <a:solidFill>
            <a:schemeClr val="tx1">
              <a:lumMod val="65000"/>
              <a:lumOff val="35000"/>
            </a:schemeClr>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a:defRPr/>
            </a:pPr>
            <a:r>
              <a:rPr lang="fr-MA" sz="5400" dirty="0" smtClean="0">
                <a:solidFill>
                  <a:srgbClr val="FFFFCC"/>
                </a:solidFill>
                <a:latin typeface="Constantia" pitchFamily="18" charset="0"/>
              </a:rPr>
              <a:t>Analyse</a:t>
            </a:r>
            <a:r>
              <a:rPr lang="en-US" sz="5400" dirty="0" smtClean="0">
                <a:solidFill>
                  <a:srgbClr val="FFFFCC"/>
                </a:solidFill>
                <a:latin typeface="Constantia" pitchFamily="18" charset="0"/>
              </a:rPr>
              <a:t> et Conception</a:t>
            </a:r>
            <a:endParaRPr lang="en-US" sz="5400" dirty="0">
              <a:solidFill>
                <a:srgbClr val="FFFFFF"/>
              </a:solidFill>
              <a:latin typeface="Constantia" pitchFamily="18" charset="0"/>
            </a:endParaRPr>
          </a:p>
        </p:txBody>
      </p:sp>
    </p:spTree>
    <p:extLst>
      <p:ext uri="{BB962C8B-B14F-4D97-AF65-F5344CB8AC3E}">
        <p14:creationId xmlns:p14="http://schemas.microsoft.com/office/powerpoint/2010/main" xmlns="" val="427162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6386557" cy="707886"/>
          </a:xfrm>
          <a:prstGeom prst="rect">
            <a:avLst/>
          </a:prstGeom>
        </p:spPr>
        <p:txBody>
          <a:bodyPr wrap="none">
            <a:spAutoFit/>
          </a:bodyPr>
          <a:lstStyle/>
          <a:p>
            <a:pPr marL="571500" indent="-571500">
              <a:buFont typeface="Wingdings" pitchFamily="2" charset="2"/>
              <a:buChar char="§"/>
            </a:pPr>
            <a:r>
              <a:rPr lang="fr-FR" sz="4000" b="1" dirty="0" smtClean="0"/>
              <a:t>Les Besoins Fonctionnels:</a:t>
            </a:r>
            <a:endParaRPr lang="fr-FR" sz="4000" b="1" dirty="0"/>
          </a:p>
        </p:txBody>
      </p:sp>
      <p:sp>
        <p:nvSpPr>
          <p:cNvPr id="3" name="Chevron 12"/>
          <p:cNvSpPr>
            <a:spLocks noChangeArrowheads="1"/>
          </p:cNvSpPr>
          <p:nvPr/>
        </p:nvSpPr>
        <p:spPr bwMode="auto">
          <a:xfrm>
            <a:off x="1813825" y="1327966"/>
            <a:ext cx="2886964" cy="1015989"/>
          </a:xfrm>
          <a:prstGeom prst="chevron">
            <a:avLst>
              <a:gd name="adj" fmla="val 49992"/>
            </a:avLst>
          </a:prstGeom>
          <a:solidFill>
            <a:schemeClr val="bg1">
              <a:lumMod val="95000"/>
            </a:schemeClr>
          </a:solidFill>
          <a:ln>
            <a:headEnd/>
            <a:tailEnd/>
          </a:ln>
        </p:spPr>
        <p:style>
          <a:lnRef idx="1">
            <a:schemeClr val="dk1"/>
          </a:lnRef>
          <a:fillRef idx="2">
            <a:schemeClr val="dk1"/>
          </a:fillRef>
          <a:effectRef idx="1">
            <a:schemeClr val="dk1"/>
          </a:effectRef>
          <a:fontRef idx="minor">
            <a:schemeClr val="dk1"/>
          </a:fontRef>
        </p:style>
        <p:txBody>
          <a:bodyPr wrap="none" lIns="0" tIns="0" rIns="0" bIns="0" anchor="ctr"/>
          <a:lstStyle>
            <a:lvl1pPr>
              <a:spcBef>
                <a:spcPct val="20000"/>
              </a:spcBef>
              <a:buClr>
                <a:schemeClr val="tx1"/>
              </a:buClr>
              <a:buFont typeface="Wingdings" panose="05000000000000000000" pitchFamily="2" charset="2"/>
              <a:buChar char="Ø"/>
              <a:defRPr sz="2300">
                <a:solidFill>
                  <a:schemeClr val="bg2"/>
                </a:solidFill>
                <a:latin typeface="Arial" panose="020B0604020202020204" pitchFamily="34" charset="0"/>
              </a:defRPr>
            </a:lvl1pPr>
            <a:lvl2pPr marL="742950" indent="-285750">
              <a:spcBef>
                <a:spcPct val="15000"/>
              </a:spcBef>
              <a:buClr>
                <a:schemeClr val="tx1"/>
              </a:buClr>
              <a:buChar char="•"/>
              <a:defRPr sz="2300">
                <a:solidFill>
                  <a:schemeClr val="bg2"/>
                </a:solidFill>
                <a:latin typeface="Arial" panose="020B0604020202020204" pitchFamily="34" charset="0"/>
              </a:defRPr>
            </a:lvl2pPr>
            <a:lvl3pPr marL="1143000" indent="-228600">
              <a:spcBef>
                <a:spcPct val="15000"/>
              </a:spcBef>
              <a:buClr>
                <a:schemeClr val="tx1"/>
              </a:buClr>
              <a:buChar char="•"/>
              <a:defRPr sz="2100">
                <a:solidFill>
                  <a:schemeClr val="bg2"/>
                </a:solidFill>
                <a:latin typeface="Arial" panose="020B0604020202020204" pitchFamily="34" charset="0"/>
              </a:defRPr>
            </a:lvl3pPr>
            <a:lvl4pPr marL="1600200" indent="-228600">
              <a:spcBef>
                <a:spcPct val="15000"/>
              </a:spcBef>
              <a:buClr>
                <a:schemeClr val="tx1"/>
              </a:buClr>
              <a:buChar char="•"/>
              <a:defRPr sz="2100">
                <a:solidFill>
                  <a:schemeClr val="bg2"/>
                </a:solidFill>
                <a:latin typeface="Arial" panose="020B0604020202020204" pitchFamily="34" charset="0"/>
              </a:defRPr>
            </a:lvl4pPr>
            <a:lvl5pPr marL="2057400" indent="-228600">
              <a:spcBef>
                <a:spcPct val="30000"/>
              </a:spcBef>
              <a:buClr>
                <a:schemeClr val="tx1"/>
              </a:buClr>
              <a:buChar char="•"/>
              <a:defRPr sz="1900">
                <a:solidFill>
                  <a:schemeClr val="bg2"/>
                </a:solidFill>
                <a:latin typeface="Arial" panose="020B0604020202020204" pitchFamily="34" charset="0"/>
              </a:defRPr>
            </a:lvl5pPr>
            <a:lvl6pPr marL="25146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6pPr>
            <a:lvl7pPr marL="29718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7pPr>
            <a:lvl8pPr marL="34290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8pPr>
            <a:lvl9pPr marL="38862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9pPr>
          </a:lstStyle>
          <a:p>
            <a:pPr algn="ctr">
              <a:spcBef>
                <a:spcPct val="0"/>
              </a:spcBef>
              <a:buFont typeface="Wingdings" panose="05000000000000000000" pitchFamily="2" charset="2"/>
              <a:buNone/>
            </a:pPr>
            <a:r>
              <a:rPr lang="fr-FR" altLang="fr-FR" sz="2400" b="1" dirty="0" smtClean="0">
                <a:solidFill>
                  <a:schemeClr val="accent5">
                    <a:lumMod val="50000"/>
                  </a:schemeClr>
                </a:solidFill>
                <a:latin typeface="Calibri" panose="020F0502020204030204" pitchFamily="34" charset="0"/>
              </a:rPr>
              <a:t>Joueur</a:t>
            </a:r>
            <a:endParaRPr lang="fr-FR" altLang="fr-FR" sz="2400" dirty="0"/>
          </a:p>
        </p:txBody>
      </p:sp>
      <p:sp>
        <p:nvSpPr>
          <p:cNvPr id="4" name="Chevron 12"/>
          <p:cNvSpPr>
            <a:spLocks noChangeArrowheads="1"/>
          </p:cNvSpPr>
          <p:nvPr/>
        </p:nvSpPr>
        <p:spPr bwMode="auto">
          <a:xfrm>
            <a:off x="4594772" y="3102552"/>
            <a:ext cx="2856401" cy="1015989"/>
          </a:xfrm>
          <a:prstGeom prst="chevron">
            <a:avLst>
              <a:gd name="adj" fmla="val 49992"/>
            </a:avLst>
          </a:prstGeom>
          <a:solidFill>
            <a:schemeClr val="bg1">
              <a:lumMod val="95000"/>
            </a:schemeClr>
          </a:solidFill>
          <a:ln>
            <a:headEnd/>
            <a:tailEnd/>
          </a:ln>
        </p:spPr>
        <p:style>
          <a:lnRef idx="1">
            <a:schemeClr val="dk1"/>
          </a:lnRef>
          <a:fillRef idx="2">
            <a:schemeClr val="dk1"/>
          </a:fillRef>
          <a:effectRef idx="1">
            <a:schemeClr val="dk1"/>
          </a:effectRef>
          <a:fontRef idx="minor">
            <a:schemeClr val="dk1"/>
          </a:fontRef>
        </p:style>
        <p:txBody>
          <a:bodyPr wrap="none" lIns="0" tIns="0" rIns="0" bIns="0" anchor="ctr"/>
          <a:lstStyle>
            <a:lvl1pPr>
              <a:spcBef>
                <a:spcPct val="20000"/>
              </a:spcBef>
              <a:buClr>
                <a:schemeClr val="tx1"/>
              </a:buClr>
              <a:buFont typeface="Wingdings" panose="05000000000000000000" pitchFamily="2" charset="2"/>
              <a:buChar char="Ø"/>
              <a:defRPr sz="2300">
                <a:solidFill>
                  <a:schemeClr val="bg2"/>
                </a:solidFill>
                <a:latin typeface="Arial" panose="020B0604020202020204" pitchFamily="34" charset="0"/>
              </a:defRPr>
            </a:lvl1pPr>
            <a:lvl2pPr marL="742950" indent="-285750">
              <a:spcBef>
                <a:spcPct val="15000"/>
              </a:spcBef>
              <a:buClr>
                <a:schemeClr val="tx1"/>
              </a:buClr>
              <a:buChar char="•"/>
              <a:defRPr sz="2300">
                <a:solidFill>
                  <a:schemeClr val="bg2"/>
                </a:solidFill>
                <a:latin typeface="Arial" panose="020B0604020202020204" pitchFamily="34" charset="0"/>
              </a:defRPr>
            </a:lvl2pPr>
            <a:lvl3pPr marL="1143000" indent="-228600">
              <a:spcBef>
                <a:spcPct val="15000"/>
              </a:spcBef>
              <a:buClr>
                <a:schemeClr val="tx1"/>
              </a:buClr>
              <a:buChar char="•"/>
              <a:defRPr sz="2100">
                <a:solidFill>
                  <a:schemeClr val="bg2"/>
                </a:solidFill>
                <a:latin typeface="Arial" panose="020B0604020202020204" pitchFamily="34" charset="0"/>
              </a:defRPr>
            </a:lvl3pPr>
            <a:lvl4pPr marL="1600200" indent="-228600">
              <a:spcBef>
                <a:spcPct val="15000"/>
              </a:spcBef>
              <a:buClr>
                <a:schemeClr val="tx1"/>
              </a:buClr>
              <a:buChar char="•"/>
              <a:defRPr sz="2100">
                <a:solidFill>
                  <a:schemeClr val="bg2"/>
                </a:solidFill>
                <a:latin typeface="Arial" panose="020B0604020202020204" pitchFamily="34" charset="0"/>
              </a:defRPr>
            </a:lvl4pPr>
            <a:lvl5pPr marL="2057400" indent="-228600">
              <a:spcBef>
                <a:spcPct val="30000"/>
              </a:spcBef>
              <a:buClr>
                <a:schemeClr val="tx1"/>
              </a:buClr>
              <a:buChar char="•"/>
              <a:defRPr sz="1900">
                <a:solidFill>
                  <a:schemeClr val="bg2"/>
                </a:solidFill>
                <a:latin typeface="Arial" panose="020B0604020202020204" pitchFamily="34" charset="0"/>
              </a:defRPr>
            </a:lvl5pPr>
            <a:lvl6pPr marL="25146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6pPr>
            <a:lvl7pPr marL="29718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7pPr>
            <a:lvl8pPr marL="34290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8pPr>
            <a:lvl9pPr marL="38862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9pPr>
          </a:lstStyle>
          <a:p>
            <a:pPr algn="ctr">
              <a:spcBef>
                <a:spcPct val="0"/>
              </a:spcBef>
              <a:buFont typeface="Wingdings" panose="05000000000000000000" pitchFamily="2" charset="2"/>
              <a:buNone/>
            </a:pPr>
            <a:r>
              <a:rPr lang="fr-FR" altLang="fr-FR" sz="2200" b="1" dirty="0" smtClean="0">
                <a:solidFill>
                  <a:schemeClr val="accent5">
                    <a:lumMod val="50000"/>
                  </a:schemeClr>
                </a:solidFill>
                <a:latin typeface="Calibri" panose="020F0502020204030204" pitchFamily="34" charset="0"/>
              </a:rPr>
              <a:t>      </a:t>
            </a:r>
            <a:r>
              <a:rPr lang="fr-FR" altLang="fr-FR" b="1" dirty="0" smtClean="0">
                <a:solidFill>
                  <a:schemeClr val="accent5">
                    <a:lumMod val="50000"/>
                  </a:schemeClr>
                </a:solidFill>
                <a:latin typeface="Calibri" panose="020F0502020204030204" pitchFamily="34" charset="0"/>
              </a:rPr>
              <a:t>Damier et Pions</a:t>
            </a:r>
            <a:r>
              <a:rPr lang="fr-FR" altLang="fr-FR" b="1" dirty="0" smtClean="0"/>
              <a:t> </a:t>
            </a:r>
            <a:endParaRPr lang="fr-FR" altLang="fr-FR" dirty="0"/>
          </a:p>
        </p:txBody>
      </p:sp>
      <p:sp>
        <p:nvSpPr>
          <p:cNvPr id="5" name="Chevron 12"/>
          <p:cNvSpPr>
            <a:spLocks noChangeArrowheads="1"/>
          </p:cNvSpPr>
          <p:nvPr/>
        </p:nvSpPr>
        <p:spPr bwMode="auto">
          <a:xfrm>
            <a:off x="7557190" y="4909736"/>
            <a:ext cx="2905821" cy="1015989"/>
          </a:xfrm>
          <a:prstGeom prst="chevron">
            <a:avLst>
              <a:gd name="adj" fmla="val 49992"/>
            </a:avLst>
          </a:prstGeom>
          <a:solidFill>
            <a:schemeClr val="bg1">
              <a:lumMod val="95000"/>
            </a:schemeClr>
          </a:solidFill>
          <a:ln>
            <a:headEnd/>
            <a:tailEnd/>
          </a:ln>
        </p:spPr>
        <p:style>
          <a:lnRef idx="1">
            <a:schemeClr val="dk1"/>
          </a:lnRef>
          <a:fillRef idx="2">
            <a:schemeClr val="dk1"/>
          </a:fillRef>
          <a:effectRef idx="1">
            <a:schemeClr val="dk1"/>
          </a:effectRef>
          <a:fontRef idx="minor">
            <a:schemeClr val="dk1"/>
          </a:fontRef>
        </p:style>
        <p:txBody>
          <a:bodyPr wrap="none" lIns="0" tIns="0" rIns="0" bIns="0" anchor="ctr"/>
          <a:lstStyle>
            <a:lvl1pPr>
              <a:spcBef>
                <a:spcPct val="20000"/>
              </a:spcBef>
              <a:buClr>
                <a:schemeClr val="tx1"/>
              </a:buClr>
              <a:buFont typeface="Wingdings" panose="05000000000000000000" pitchFamily="2" charset="2"/>
              <a:buChar char="Ø"/>
              <a:defRPr sz="2300">
                <a:solidFill>
                  <a:schemeClr val="bg2"/>
                </a:solidFill>
                <a:latin typeface="Arial" panose="020B0604020202020204" pitchFamily="34" charset="0"/>
              </a:defRPr>
            </a:lvl1pPr>
            <a:lvl2pPr marL="742950" indent="-285750">
              <a:spcBef>
                <a:spcPct val="15000"/>
              </a:spcBef>
              <a:buClr>
                <a:schemeClr val="tx1"/>
              </a:buClr>
              <a:buChar char="•"/>
              <a:defRPr sz="2300">
                <a:solidFill>
                  <a:schemeClr val="bg2"/>
                </a:solidFill>
                <a:latin typeface="Arial" panose="020B0604020202020204" pitchFamily="34" charset="0"/>
              </a:defRPr>
            </a:lvl2pPr>
            <a:lvl3pPr marL="1143000" indent="-228600">
              <a:spcBef>
                <a:spcPct val="15000"/>
              </a:spcBef>
              <a:buClr>
                <a:schemeClr val="tx1"/>
              </a:buClr>
              <a:buChar char="•"/>
              <a:defRPr sz="2100">
                <a:solidFill>
                  <a:schemeClr val="bg2"/>
                </a:solidFill>
                <a:latin typeface="Arial" panose="020B0604020202020204" pitchFamily="34" charset="0"/>
              </a:defRPr>
            </a:lvl3pPr>
            <a:lvl4pPr marL="1600200" indent="-228600">
              <a:spcBef>
                <a:spcPct val="15000"/>
              </a:spcBef>
              <a:buClr>
                <a:schemeClr val="tx1"/>
              </a:buClr>
              <a:buChar char="•"/>
              <a:defRPr sz="2100">
                <a:solidFill>
                  <a:schemeClr val="bg2"/>
                </a:solidFill>
                <a:latin typeface="Arial" panose="020B0604020202020204" pitchFamily="34" charset="0"/>
              </a:defRPr>
            </a:lvl4pPr>
            <a:lvl5pPr marL="2057400" indent="-228600">
              <a:spcBef>
                <a:spcPct val="30000"/>
              </a:spcBef>
              <a:buClr>
                <a:schemeClr val="tx1"/>
              </a:buClr>
              <a:buChar char="•"/>
              <a:defRPr sz="1900">
                <a:solidFill>
                  <a:schemeClr val="bg2"/>
                </a:solidFill>
                <a:latin typeface="Arial" panose="020B0604020202020204" pitchFamily="34" charset="0"/>
              </a:defRPr>
            </a:lvl5pPr>
            <a:lvl6pPr marL="25146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6pPr>
            <a:lvl7pPr marL="29718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7pPr>
            <a:lvl8pPr marL="34290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8pPr>
            <a:lvl9pPr marL="38862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9pPr>
          </a:lstStyle>
          <a:p>
            <a:pPr algn="ctr">
              <a:spcBef>
                <a:spcPct val="0"/>
              </a:spcBef>
              <a:buFont typeface="Wingdings" panose="05000000000000000000" pitchFamily="2" charset="2"/>
              <a:buNone/>
            </a:pPr>
            <a:r>
              <a:rPr lang="fr-FR" altLang="fr-FR" sz="2400" b="1" dirty="0" smtClean="0">
                <a:solidFill>
                  <a:schemeClr val="accent5">
                    <a:lumMod val="50000"/>
                  </a:schemeClr>
                </a:solidFill>
                <a:latin typeface="Calibri" panose="020F0502020204030204" pitchFamily="34" charset="0"/>
              </a:rPr>
              <a:t>Les règles</a:t>
            </a:r>
            <a:endParaRPr lang="fr-FR" altLang="fr-FR" sz="1600" dirty="0"/>
          </a:p>
        </p:txBody>
      </p:sp>
    </p:spTree>
    <p:extLst>
      <p:ext uri="{BB962C8B-B14F-4D97-AF65-F5344CB8AC3E}">
        <p14:creationId xmlns:p14="http://schemas.microsoft.com/office/powerpoint/2010/main" xmlns="" val="282510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7396448" cy="707886"/>
          </a:xfrm>
          <a:prstGeom prst="rect">
            <a:avLst/>
          </a:prstGeom>
        </p:spPr>
        <p:txBody>
          <a:bodyPr wrap="none">
            <a:spAutoFit/>
          </a:bodyPr>
          <a:lstStyle/>
          <a:p>
            <a:pPr marL="571500" indent="-571500">
              <a:buFont typeface="Wingdings" pitchFamily="2" charset="2"/>
              <a:buChar char="§"/>
            </a:pPr>
            <a:r>
              <a:rPr lang="fr-FR" sz="4000" b="1" dirty="0" smtClean="0"/>
              <a:t>Les Besoins Non Fonctionnels:</a:t>
            </a:r>
            <a:endParaRPr lang="fr-FR" sz="4000" b="1" dirty="0"/>
          </a:p>
        </p:txBody>
      </p:sp>
      <p:sp>
        <p:nvSpPr>
          <p:cNvPr id="4" name="Chevron 12"/>
          <p:cNvSpPr>
            <a:spLocks noChangeArrowheads="1"/>
          </p:cNvSpPr>
          <p:nvPr/>
        </p:nvSpPr>
        <p:spPr bwMode="auto">
          <a:xfrm>
            <a:off x="1813825" y="1327966"/>
            <a:ext cx="2886964" cy="1015989"/>
          </a:xfrm>
          <a:prstGeom prst="chevron">
            <a:avLst>
              <a:gd name="adj" fmla="val 49992"/>
            </a:avLst>
          </a:prstGeom>
          <a:solidFill>
            <a:schemeClr val="bg1">
              <a:lumMod val="95000"/>
            </a:schemeClr>
          </a:solidFill>
          <a:ln>
            <a:headEnd/>
            <a:tailEnd/>
          </a:ln>
        </p:spPr>
        <p:style>
          <a:lnRef idx="1">
            <a:schemeClr val="dk1"/>
          </a:lnRef>
          <a:fillRef idx="2">
            <a:schemeClr val="dk1"/>
          </a:fillRef>
          <a:effectRef idx="1">
            <a:schemeClr val="dk1"/>
          </a:effectRef>
          <a:fontRef idx="minor">
            <a:schemeClr val="dk1"/>
          </a:fontRef>
        </p:style>
        <p:txBody>
          <a:bodyPr wrap="none" lIns="0" tIns="0" rIns="0" bIns="0" anchor="ctr"/>
          <a:lstStyle>
            <a:lvl1pPr>
              <a:spcBef>
                <a:spcPct val="20000"/>
              </a:spcBef>
              <a:buClr>
                <a:schemeClr val="tx1"/>
              </a:buClr>
              <a:buFont typeface="Wingdings" panose="05000000000000000000" pitchFamily="2" charset="2"/>
              <a:buChar char="Ø"/>
              <a:defRPr sz="2300">
                <a:solidFill>
                  <a:schemeClr val="bg2"/>
                </a:solidFill>
                <a:latin typeface="Arial" panose="020B0604020202020204" pitchFamily="34" charset="0"/>
              </a:defRPr>
            </a:lvl1pPr>
            <a:lvl2pPr marL="742950" indent="-285750">
              <a:spcBef>
                <a:spcPct val="15000"/>
              </a:spcBef>
              <a:buClr>
                <a:schemeClr val="tx1"/>
              </a:buClr>
              <a:buChar char="•"/>
              <a:defRPr sz="2300">
                <a:solidFill>
                  <a:schemeClr val="bg2"/>
                </a:solidFill>
                <a:latin typeface="Arial" panose="020B0604020202020204" pitchFamily="34" charset="0"/>
              </a:defRPr>
            </a:lvl2pPr>
            <a:lvl3pPr marL="1143000" indent="-228600">
              <a:spcBef>
                <a:spcPct val="15000"/>
              </a:spcBef>
              <a:buClr>
                <a:schemeClr val="tx1"/>
              </a:buClr>
              <a:buChar char="•"/>
              <a:defRPr sz="2100">
                <a:solidFill>
                  <a:schemeClr val="bg2"/>
                </a:solidFill>
                <a:latin typeface="Arial" panose="020B0604020202020204" pitchFamily="34" charset="0"/>
              </a:defRPr>
            </a:lvl3pPr>
            <a:lvl4pPr marL="1600200" indent="-228600">
              <a:spcBef>
                <a:spcPct val="15000"/>
              </a:spcBef>
              <a:buClr>
                <a:schemeClr val="tx1"/>
              </a:buClr>
              <a:buChar char="•"/>
              <a:defRPr sz="2100">
                <a:solidFill>
                  <a:schemeClr val="bg2"/>
                </a:solidFill>
                <a:latin typeface="Arial" panose="020B0604020202020204" pitchFamily="34" charset="0"/>
              </a:defRPr>
            </a:lvl4pPr>
            <a:lvl5pPr marL="2057400" indent="-228600">
              <a:spcBef>
                <a:spcPct val="30000"/>
              </a:spcBef>
              <a:buClr>
                <a:schemeClr val="tx1"/>
              </a:buClr>
              <a:buChar char="•"/>
              <a:defRPr sz="1900">
                <a:solidFill>
                  <a:schemeClr val="bg2"/>
                </a:solidFill>
                <a:latin typeface="Arial" panose="020B0604020202020204" pitchFamily="34" charset="0"/>
              </a:defRPr>
            </a:lvl5pPr>
            <a:lvl6pPr marL="25146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6pPr>
            <a:lvl7pPr marL="29718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7pPr>
            <a:lvl8pPr marL="34290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8pPr>
            <a:lvl9pPr marL="38862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9pPr>
          </a:lstStyle>
          <a:p>
            <a:pPr algn="ctr">
              <a:spcBef>
                <a:spcPct val="0"/>
              </a:spcBef>
              <a:buFont typeface="Wingdings" panose="05000000000000000000" pitchFamily="2" charset="2"/>
              <a:buNone/>
            </a:pPr>
            <a:r>
              <a:rPr lang="fr-FR" altLang="fr-FR" sz="2400" b="1" dirty="0">
                <a:solidFill>
                  <a:schemeClr val="accent5">
                    <a:lumMod val="50000"/>
                  </a:schemeClr>
                </a:solidFill>
                <a:latin typeface="Calibri" panose="020F0502020204030204" pitchFamily="34" charset="0"/>
              </a:rPr>
              <a:t>E</a:t>
            </a:r>
            <a:r>
              <a:rPr lang="fr-FR" altLang="fr-FR" sz="2400" b="1" dirty="0" smtClean="0">
                <a:solidFill>
                  <a:schemeClr val="accent5">
                    <a:lumMod val="50000"/>
                  </a:schemeClr>
                </a:solidFill>
                <a:latin typeface="Calibri" panose="020F0502020204030204" pitchFamily="34" charset="0"/>
              </a:rPr>
              <a:t>rgonomie</a:t>
            </a:r>
            <a:r>
              <a:rPr lang="fr-FR" altLang="fr-FR" sz="1600" b="1" dirty="0" smtClean="0"/>
              <a:t> </a:t>
            </a:r>
            <a:endParaRPr lang="fr-FR" altLang="fr-FR" sz="1600" dirty="0"/>
          </a:p>
        </p:txBody>
      </p:sp>
      <p:sp>
        <p:nvSpPr>
          <p:cNvPr id="5" name="Chevron 12"/>
          <p:cNvSpPr>
            <a:spLocks noChangeArrowheads="1"/>
          </p:cNvSpPr>
          <p:nvPr/>
        </p:nvSpPr>
        <p:spPr bwMode="auto">
          <a:xfrm>
            <a:off x="4700789" y="3092372"/>
            <a:ext cx="2856401" cy="1015989"/>
          </a:xfrm>
          <a:prstGeom prst="chevron">
            <a:avLst>
              <a:gd name="adj" fmla="val 49992"/>
            </a:avLst>
          </a:prstGeom>
          <a:solidFill>
            <a:schemeClr val="bg1">
              <a:lumMod val="95000"/>
            </a:schemeClr>
          </a:solidFill>
          <a:ln>
            <a:headEnd/>
            <a:tailEnd/>
          </a:ln>
        </p:spPr>
        <p:style>
          <a:lnRef idx="1">
            <a:schemeClr val="dk1"/>
          </a:lnRef>
          <a:fillRef idx="2">
            <a:schemeClr val="dk1"/>
          </a:fillRef>
          <a:effectRef idx="1">
            <a:schemeClr val="dk1"/>
          </a:effectRef>
          <a:fontRef idx="minor">
            <a:schemeClr val="dk1"/>
          </a:fontRef>
        </p:style>
        <p:txBody>
          <a:bodyPr wrap="none" lIns="0" tIns="0" rIns="0" bIns="0" anchor="ctr"/>
          <a:lstStyle>
            <a:lvl1pPr>
              <a:spcBef>
                <a:spcPct val="20000"/>
              </a:spcBef>
              <a:buClr>
                <a:schemeClr val="tx1"/>
              </a:buClr>
              <a:buFont typeface="Wingdings" panose="05000000000000000000" pitchFamily="2" charset="2"/>
              <a:buChar char="Ø"/>
              <a:defRPr sz="2300">
                <a:solidFill>
                  <a:schemeClr val="bg2"/>
                </a:solidFill>
                <a:latin typeface="Arial" panose="020B0604020202020204" pitchFamily="34" charset="0"/>
              </a:defRPr>
            </a:lvl1pPr>
            <a:lvl2pPr marL="742950" indent="-285750">
              <a:spcBef>
                <a:spcPct val="15000"/>
              </a:spcBef>
              <a:buClr>
                <a:schemeClr val="tx1"/>
              </a:buClr>
              <a:buChar char="•"/>
              <a:defRPr sz="2300">
                <a:solidFill>
                  <a:schemeClr val="bg2"/>
                </a:solidFill>
                <a:latin typeface="Arial" panose="020B0604020202020204" pitchFamily="34" charset="0"/>
              </a:defRPr>
            </a:lvl2pPr>
            <a:lvl3pPr marL="1143000" indent="-228600">
              <a:spcBef>
                <a:spcPct val="15000"/>
              </a:spcBef>
              <a:buClr>
                <a:schemeClr val="tx1"/>
              </a:buClr>
              <a:buChar char="•"/>
              <a:defRPr sz="2100">
                <a:solidFill>
                  <a:schemeClr val="bg2"/>
                </a:solidFill>
                <a:latin typeface="Arial" panose="020B0604020202020204" pitchFamily="34" charset="0"/>
              </a:defRPr>
            </a:lvl3pPr>
            <a:lvl4pPr marL="1600200" indent="-228600">
              <a:spcBef>
                <a:spcPct val="15000"/>
              </a:spcBef>
              <a:buClr>
                <a:schemeClr val="tx1"/>
              </a:buClr>
              <a:buChar char="•"/>
              <a:defRPr sz="2100">
                <a:solidFill>
                  <a:schemeClr val="bg2"/>
                </a:solidFill>
                <a:latin typeface="Arial" panose="020B0604020202020204" pitchFamily="34" charset="0"/>
              </a:defRPr>
            </a:lvl4pPr>
            <a:lvl5pPr marL="2057400" indent="-228600">
              <a:spcBef>
                <a:spcPct val="30000"/>
              </a:spcBef>
              <a:buClr>
                <a:schemeClr val="tx1"/>
              </a:buClr>
              <a:buChar char="•"/>
              <a:defRPr sz="1900">
                <a:solidFill>
                  <a:schemeClr val="bg2"/>
                </a:solidFill>
                <a:latin typeface="Arial" panose="020B0604020202020204" pitchFamily="34" charset="0"/>
              </a:defRPr>
            </a:lvl5pPr>
            <a:lvl6pPr marL="25146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6pPr>
            <a:lvl7pPr marL="29718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7pPr>
            <a:lvl8pPr marL="34290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8pPr>
            <a:lvl9pPr marL="38862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9pPr>
          </a:lstStyle>
          <a:p>
            <a:pPr algn="ctr">
              <a:spcBef>
                <a:spcPct val="0"/>
              </a:spcBef>
              <a:buFont typeface="Wingdings" panose="05000000000000000000" pitchFamily="2" charset="2"/>
              <a:buNone/>
            </a:pPr>
            <a:r>
              <a:rPr lang="fr-FR" altLang="fr-FR" sz="2400" b="1" dirty="0" smtClean="0">
                <a:solidFill>
                  <a:schemeClr val="accent5">
                    <a:lumMod val="50000"/>
                  </a:schemeClr>
                </a:solidFill>
                <a:latin typeface="Calibri" panose="020F0502020204030204" pitchFamily="34" charset="0"/>
              </a:rPr>
              <a:t>Performance</a:t>
            </a:r>
            <a:r>
              <a:rPr lang="fr-FR" altLang="fr-FR" sz="1600" b="1" dirty="0" smtClean="0"/>
              <a:t> </a:t>
            </a:r>
            <a:endParaRPr lang="fr-FR" altLang="fr-FR" sz="1600" dirty="0"/>
          </a:p>
        </p:txBody>
      </p:sp>
      <p:sp>
        <p:nvSpPr>
          <p:cNvPr id="6" name="Chevron 12"/>
          <p:cNvSpPr>
            <a:spLocks noChangeArrowheads="1"/>
          </p:cNvSpPr>
          <p:nvPr/>
        </p:nvSpPr>
        <p:spPr bwMode="auto">
          <a:xfrm>
            <a:off x="7557190" y="4909736"/>
            <a:ext cx="2905821" cy="1015989"/>
          </a:xfrm>
          <a:prstGeom prst="chevron">
            <a:avLst>
              <a:gd name="adj" fmla="val 49992"/>
            </a:avLst>
          </a:prstGeom>
          <a:solidFill>
            <a:schemeClr val="bg1">
              <a:lumMod val="95000"/>
            </a:schemeClr>
          </a:solidFill>
          <a:ln>
            <a:headEnd/>
            <a:tailEnd/>
          </a:ln>
        </p:spPr>
        <p:style>
          <a:lnRef idx="1">
            <a:schemeClr val="dk1"/>
          </a:lnRef>
          <a:fillRef idx="2">
            <a:schemeClr val="dk1"/>
          </a:fillRef>
          <a:effectRef idx="1">
            <a:schemeClr val="dk1"/>
          </a:effectRef>
          <a:fontRef idx="minor">
            <a:schemeClr val="dk1"/>
          </a:fontRef>
        </p:style>
        <p:txBody>
          <a:bodyPr wrap="none" lIns="0" tIns="0" rIns="0" bIns="0" anchor="ctr"/>
          <a:lstStyle>
            <a:lvl1pPr>
              <a:spcBef>
                <a:spcPct val="20000"/>
              </a:spcBef>
              <a:buClr>
                <a:schemeClr val="tx1"/>
              </a:buClr>
              <a:buFont typeface="Wingdings" panose="05000000000000000000" pitchFamily="2" charset="2"/>
              <a:buChar char="Ø"/>
              <a:defRPr sz="2300">
                <a:solidFill>
                  <a:schemeClr val="bg2"/>
                </a:solidFill>
                <a:latin typeface="Arial" panose="020B0604020202020204" pitchFamily="34" charset="0"/>
              </a:defRPr>
            </a:lvl1pPr>
            <a:lvl2pPr marL="742950" indent="-285750">
              <a:spcBef>
                <a:spcPct val="15000"/>
              </a:spcBef>
              <a:buClr>
                <a:schemeClr val="tx1"/>
              </a:buClr>
              <a:buChar char="•"/>
              <a:defRPr sz="2300">
                <a:solidFill>
                  <a:schemeClr val="bg2"/>
                </a:solidFill>
                <a:latin typeface="Arial" panose="020B0604020202020204" pitchFamily="34" charset="0"/>
              </a:defRPr>
            </a:lvl2pPr>
            <a:lvl3pPr marL="1143000" indent="-228600">
              <a:spcBef>
                <a:spcPct val="15000"/>
              </a:spcBef>
              <a:buClr>
                <a:schemeClr val="tx1"/>
              </a:buClr>
              <a:buChar char="•"/>
              <a:defRPr sz="2100">
                <a:solidFill>
                  <a:schemeClr val="bg2"/>
                </a:solidFill>
                <a:latin typeface="Arial" panose="020B0604020202020204" pitchFamily="34" charset="0"/>
              </a:defRPr>
            </a:lvl3pPr>
            <a:lvl4pPr marL="1600200" indent="-228600">
              <a:spcBef>
                <a:spcPct val="15000"/>
              </a:spcBef>
              <a:buClr>
                <a:schemeClr val="tx1"/>
              </a:buClr>
              <a:buChar char="•"/>
              <a:defRPr sz="2100">
                <a:solidFill>
                  <a:schemeClr val="bg2"/>
                </a:solidFill>
                <a:latin typeface="Arial" panose="020B0604020202020204" pitchFamily="34" charset="0"/>
              </a:defRPr>
            </a:lvl4pPr>
            <a:lvl5pPr marL="2057400" indent="-228600">
              <a:spcBef>
                <a:spcPct val="30000"/>
              </a:spcBef>
              <a:buClr>
                <a:schemeClr val="tx1"/>
              </a:buClr>
              <a:buChar char="•"/>
              <a:defRPr sz="1900">
                <a:solidFill>
                  <a:schemeClr val="bg2"/>
                </a:solidFill>
                <a:latin typeface="Arial" panose="020B0604020202020204" pitchFamily="34" charset="0"/>
              </a:defRPr>
            </a:lvl5pPr>
            <a:lvl6pPr marL="25146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6pPr>
            <a:lvl7pPr marL="29718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7pPr>
            <a:lvl8pPr marL="34290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8pPr>
            <a:lvl9pPr marL="3886200" indent="-228600" eaLnBrk="0" fontAlgn="base" hangingPunct="0">
              <a:spcBef>
                <a:spcPct val="30000"/>
              </a:spcBef>
              <a:spcAft>
                <a:spcPct val="0"/>
              </a:spcAft>
              <a:buClr>
                <a:schemeClr val="tx1"/>
              </a:buClr>
              <a:buChar char="•"/>
              <a:defRPr sz="1900">
                <a:solidFill>
                  <a:schemeClr val="bg2"/>
                </a:solidFill>
                <a:latin typeface="Arial" panose="020B0604020202020204" pitchFamily="34" charset="0"/>
              </a:defRPr>
            </a:lvl9pPr>
          </a:lstStyle>
          <a:p>
            <a:pPr algn="ctr">
              <a:spcBef>
                <a:spcPct val="0"/>
              </a:spcBef>
              <a:buFont typeface="Wingdings" panose="05000000000000000000" pitchFamily="2" charset="2"/>
              <a:buNone/>
            </a:pPr>
            <a:r>
              <a:rPr lang="fr-FR" altLang="fr-FR" sz="2400" b="1" dirty="0" smtClean="0">
                <a:solidFill>
                  <a:schemeClr val="accent5">
                    <a:lumMod val="50000"/>
                  </a:schemeClr>
                </a:solidFill>
                <a:latin typeface="Calibri" panose="020F0502020204030204" pitchFamily="34" charset="0"/>
              </a:rPr>
              <a:t>Portabilité</a:t>
            </a:r>
            <a:r>
              <a:rPr lang="fr-FR" altLang="fr-FR" sz="1600" b="1" dirty="0" smtClean="0"/>
              <a:t> </a:t>
            </a:r>
            <a:endParaRPr lang="fr-FR" altLang="fr-FR" sz="1600" dirty="0"/>
          </a:p>
        </p:txBody>
      </p:sp>
    </p:spTree>
    <p:extLst>
      <p:ext uri="{BB962C8B-B14F-4D97-AF65-F5344CB8AC3E}">
        <p14:creationId xmlns:p14="http://schemas.microsoft.com/office/powerpoint/2010/main" xmlns="" val="173843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7744428" cy="707886"/>
          </a:xfrm>
          <a:prstGeom prst="rect">
            <a:avLst/>
          </a:prstGeom>
        </p:spPr>
        <p:txBody>
          <a:bodyPr wrap="none">
            <a:spAutoFit/>
          </a:bodyPr>
          <a:lstStyle/>
          <a:p>
            <a:pPr marL="571500" indent="-571500">
              <a:buFont typeface="Wingdings" pitchFamily="2" charset="2"/>
              <a:buChar char="§"/>
            </a:pPr>
            <a:r>
              <a:rPr lang="fr-FR" sz="4000" b="1" dirty="0" smtClean="0"/>
              <a:t>Diagramme de cas d’utilisation :</a:t>
            </a:r>
            <a:endParaRPr lang="fr-FR" sz="4000" b="1"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07971" y="906949"/>
            <a:ext cx="9321286" cy="5649881"/>
          </a:xfrm>
          <a:prstGeom prst="rect">
            <a:avLst/>
          </a:prstGeom>
          <a:ln w="28575">
            <a:solidFill>
              <a:schemeClr val="tx2">
                <a:lumMod val="75000"/>
                <a:lumOff val="25000"/>
              </a:schemeClr>
            </a:solidFill>
          </a:ln>
        </p:spPr>
      </p:pic>
    </p:spTree>
    <p:extLst>
      <p:ext uri="{BB962C8B-B14F-4D97-AF65-F5344CB8AC3E}">
        <p14:creationId xmlns:p14="http://schemas.microsoft.com/office/powerpoint/2010/main" xmlns="" val="11695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6445804" cy="707886"/>
          </a:xfrm>
          <a:prstGeom prst="rect">
            <a:avLst/>
          </a:prstGeom>
        </p:spPr>
        <p:txBody>
          <a:bodyPr wrap="none">
            <a:spAutoFit/>
          </a:bodyPr>
          <a:lstStyle/>
          <a:p>
            <a:pPr marL="571500" indent="-571500">
              <a:buFont typeface="Wingdings" pitchFamily="2" charset="2"/>
              <a:buChar char="§"/>
            </a:pPr>
            <a:r>
              <a:rPr lang="fr-FR" sz="4000" b="1" dirty="0" smtClean="0"/>
              <a:t>Diagramme de séquence :</a:t>
            </a:r>
            <a:endParaRPr lang="fr-FR" sz="4000" b="1" dirty="0"/>
          </a:p>
        </p:txBody>
      </p:sp>
      <p:pic>
        <p:nvPicPr>
          <p:cNvPr id="3" name="Imag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666598" y="874169"/>
            <a:ext cx="7757596" cy="5800725"/>
          </a:xfrm>
          <a:prstGeom prst="rect">
            <a:avLst/>
          </a:prstGeom>
          <a:ln w="28575">
            <a:solidFill>
              <a:schemeClr val="tx2">
                <a:lumMod val="75000"/>
                <a:lumOff val="25000"/>
              </a:schemeClr>
            </a:solidFill>
          </a:ln>
        </p:spPr>
      </p:pic>
    </p:spTree>
    <p:extLst>
      <p:ext uri="{BB962C8B-B14F-4D97-AF65-F5344CB8AC3E}">
        <p14:creationId xmlns:p14="http://schemas.microsoft.com/office/powerpoint/2010/main" xmlns="" val="86608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5711820" cy="707886"/>
          </a:xfrm>
          <a:prstGeom prst="rect">
            <a:avLst/>
          </a:prstGeom>
        </p:spPr>
        <p:txBody>
          <a:bodyPr wrap="none">
            <a:spAutoFit/>
          </a:bodyPr>
          <a:lstStyle/>
          <a:p>
            <a:pPr marL="571500" indent="-571500">
              <a:buFont typeface="Wingdings" pitchFamily="2" charset="2"/>
              <a:buChar char="§"/>
            </a:pPr>
            <a:r>
              <a:rPr lang="fr-FR" sz="4000" b="1" dirty="0" smtClean="0"/>
              <a:t>Diagramme de classe :</a:t>
            </a:r>
            <a:endParaRPr lang="fr-FR" sz="4000" b="1" dirty="0"/>
          </a:p>
        </p:txBody>
      </p:sp>
      <p:pic>
        <p:nvPicPr>
          <p:cNvPr id="3" name="Imag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32585" y="874169"/>
            <a:ext cx="9929612" cy="5874361"/>
          </a:xfrm>
          <a:prstGeom prst="rect">
            <a:avLst/>
          </a:prstGeom>
          <a:ln w="28575">
            <a:solidFill>
              <a:schemeClr val="tx2">
                <a:lumMod val="75000"/>
                <a:lumOff val="25000"/>
              </a:schemeClr>
            </a:solidFill>
          </a:ln>
        </p:spPr>
      </p:pic>
    </p:spTree>
    <p:extLst>
      <p:ext uri="{BB962C8B-B14F-4D97-AF65-F5344CB8AC3E}">
        <p14:creationId xmlns:p14="http://schemas.microsoft.com/office/powerpoint/2010/main" xmlns="" val="376418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56"/>
          <p:cNvSpPr>
            <a:spLocks noChangeArrowheads="1"/>
          </p:cNvSpPr>
          <p:nvPr/>
        </p:nvSpPr>
        <p:spPr bwMode="gray">
          <a:xfrm>
            <a:off x="1692293" y="2522139"/>
            <a:ext cx="1787525" cy="1773237"/>
          </a:xfrm>
          <a:prstGeom prst="ellipse">
            <a:avLst/>
          </a:prstGeom>
          <a:blipFill dpi="0" rotWithShape="1">
            <a:blip r:embed="rId3" cstate="print"/>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pPr algn="ctr">
              <a:defRPr/>
            </a:pPr>
            <a:endParaRPr lang="fr-FR" dirty="0">
              <a:latin typeface="Arial" charset="0"/>
            </a:endParaRPr>
          </a:p>
        </p:txBody>
      </p:sp>
      <p:sp>
        <p:nvSpPr>
          <p:cNvPr id="39" name="ZoneTexte 38"/>
          <p:cNvSpPr txBox="1"/>
          <p:nvPr/>
        </p:nvSpPr>
        <p:spPr>
          <a:xfrm>
            <a:off x="954809" y="64698"/>
            <a:ext cx="4703890" cy="707886"/>
          </a:xfrm>
          <a:prstGeom prst="rect">
            <a:avLst/>
          </a:prstGeom>
          <a:noFill/>
        </p:spPr>
        <p:txBody>
          <a:bodyPr wrap="square" rtlCol="0">
            <a:spAutoFit/>
          </a:bodyPr>
          <a:lstStyle/>
          <a:p>
            <a:pPr marL="571500" indent="-571500">
              <a:buFont typeface="Wingdings" pitchFamily="2" charset="2"/>
              <a:buChar char="§"/>
            </a:pPr>
            <a:r>
              <a:rPr lang="fr-FR" sz="4000" b="1" dirty="0"/>
              <a:t>Plan</a:t>
            </a:r>
          </a:p>
        </p:txBody>
      </p:sp>
      <p:grpSp>
        <p:nvGrpSpPr>
          <p:cNvPr id="41" name="Group 39"/>
          <p:cNvGrpSpPr>
            <a:grpSpLocks/>
          </p:cNvGrpSpPr>
          <p:nvPr/>
        </p:nvGrpSpPr>
        <p:grpSpPr bwMode="auto">
          <a:xfrm>
            <a:off x="3479485" y="2884610"/>
            <a:ext cx="2027159" cy="179146"/>
            <a:chOff x="1567" y="1538"/>
            <a:chExt cx="1530" cy="69"/>
          </a:xfrm>
        </p:grpSpPr>
        <p:sp>
          <p:nvSpPr>
            <p:cNvPr id="42" name="Line 40"/>
            <p:cNvSpPr>
              <a:spLocks noChangeShapeType="1"/>
            </p:cNvSpPr>
            <p:nvPr/>
          </p:nvSpPr>
          <p:spPr bwMode="auto">
            <a:xfrm flipV="1">
              <a:off x="1732" y="1538"/>
              <a:ext cx="136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sp>
          <p:nvSpPr>
            <p:cNvPr id="43" name="Line 41"/>
            <p:cNvSpPr>
              <a:spLocks noChangeShapeType="1"/>
            </p:cNvSpPr>
            <p:nvPr/>
          </p:nvSpPr>
          <p:spPr bwMode="auto">
            <a:xfrm flipV="1">
              <a:off x="1567" y="1538"/>
              <a:ext cx="165"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grpSp>
      <p:sp>
        <p:nvSpPr>
          <p:cNvPr id="50" name="AutoShape 45"/>
          <p:cNvSpPr>
            <a:spLocks noChangeArrowheads="1"/>
          </p:cNvSpPr>
          <p:nvPr/>
        </p:nvSpPr>
        <p:spPr bwMode="gray">
          <a:xfrm>
            <a:off x="5650330" y="569495"/>
            <a:ext cx="4737854" cy="61731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defRPr/>
            </a:pPr>
            <a:r>
              <a:rPr lang="fr-FR" dirty="0">
                <a:solidFill>
                  <a:schemeClr val="accent4"/>
                </a:solidFill>
                <a:latin typeface="Constantia" pitchFamily="18" charset="0"/>
              </a:rPr>
              <a:t>Introduction</a:t>
            </a:r>
          </a:p>
        </p:txBody>
      </p:sp>
      <p:grpSp>
        <p:nvGrpSpPr>
          <p:cNvPr id="54" name="Group 39"/>
          <p:cNvGrpSpPr>
            <a:grpSpLocks/>
          </p:cNvGrpSpPr>
          <p:nvPr/>
        </p:nvGrpSpPr>
        <p:grpSpPr bwMode="auto">
          <a:xfrm>
            <a:off x="3122371" y="1959452"/>
            <a:ext cx="2384778" cy="669595"/>
            <a:chOff x="1563" y="1467"/>
            <a:chExt cx="1397" cy="265"/>
          </a:xfrm>
        </p:grpSpPr>
        <p:sp>
          <p:nvSpPr>
            <p:cNvPr id="55" name="Line 40"/>
            <p:cNvSpPr>
              <a:spLocks noChangeShapeType="1"/>
            </p:cNvSpPr>
            <p:nvPr/>
          </p:nvSpPr>
          <p:spPr bwMode="auto">
            <a:xfrm flipV="1">
              <a:off x="1732" y="1467"/>
              <a:ext cx="1228" cy="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sp>
          <p:nvSpPr>
            <p:cNvPr id="56" name="Line 41"/>
            <p:cNvSpPr>
              <a:spLocks noChangeShapeType="1"/>
            </p:cNvSpPr>
            <p:nvPr/>
          </p:nvSpPr>
          <p:spPr bwMode="auto">
            <a:xfrm flipV="1">
              <a:off x="1563" y="1538"/>
              <a:ext cx="169" cy="1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grpSp>
      <p:grpSp>
        <p:nvGrpSpPr>
          <p:cNvPr id="57" name="Group 39"/>
          <p:cNvGrpSpPr>
            <a:grpSpLocks/>
          </p:cNvGrpSpPr>
          <p:nvPr/>
        </p:nvGrpSpPr>
        <p:grpSpPr bwMode="auto">
          <a:xfrm>
            <a:off x="2443203" y="872199"/>
            <a:ext cx="3018042" cy="1638193"/>
            <a:chOff x="1497" y="1401"/>
            <a:chExt cx="1324" cy="368"/>
          </a:xfrm>
        </p:grpSpPr>
        <p:sp>
          <p:nvSpPr>
            <p:cNvPr id="58" name="Line 40"/>
            <p:cNvSpPr>
              <a:spLocks noChangeShapeType="1"/>
            </p:cNvSpPr>
            <p:nvPr/>
          </p:nvSpPr>
          <p:spPr bwMode="auto">
            <a:xfrm flipV="1">
              <a:off x="1732" y="1401"/>
              <a:ext cx="1089" cy="1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sp>
          <p:nvSpPr>
            <p:cNvPr id="59" name="Line 41"/>
            <p:cNvSpPr>
              <a:spLocks noChangeShapeType="1"/>
            </p:cNvSpPr>
            <p:nvPr/>
          </p:nvSpPr>
          <p:spPr bwMode="auto">
            <a:xfrm flipV="1">
              <a:off x="1497" y="1538"/>
              <a:ext cx="235" cy="23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grpSp>
      <p:grpSp>
        <p:nvGrpSpPr>
          <p:cNvPr id="65" name="Group 42"/>
          <p:cNvGrpSpPr>
            <a:grpSpLocks/>
          </p:cNvGrpSpPr>
          <p:nvPr/>
        </p:nvGrpSpPr>
        <p:grpSpPr bwMode="auto">
          <a:xfrm>
            <a:off x="3479023" y="3924858"/>
            <a:ext cx="2107514" cy="247326"/>
            <a:chOff x="1314" y="2947"/>
            <a:chExt cx="2745" cy="169"/>
          </a:xfrm>
        </p:grpSpPr>
        <p:sp>
          <p:nvSpPr>
            <p:cNvPr id="66" name="Line 43"/>
            <p:cNvSpPr>
              <a:spLocks noChangeShapeType="1"/>
            </p:cNvSpPr>
            <p:nvPr/>
          </p:nvSpPr>
          <p:spPr bwMode="auto">
            <a:xfrm flipV="1">
              <a:off x="1599" y="3116"/>
              <a:ext cx="24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sp>
          <p:nvSpPr>
            <p:cNvPr id="67" name="Line 44"/>
            <p:cNvSpPr>
              <a:spLocks noChangeShapeType="1"/>
            </p:cNvSpPr>
            <p:nvPr/>
          </p:nvSpPr>
          <p:spPr bwMode="auto">
            <a:xfrm>
              <a:off x="1314" y="2947"/>
              <a:ext cx="285" cy="1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grpSp>
      <p:grpSp>
        <p:nvGrpSpPr>
          <p:cNvPr id="68" name="Group 42"/>
          <p:cNvGrpSpPr>
            <a:grpSpLocks/>
          </p:cNvGrpSpPr>
          <p:nvPr/>
        </p:nvGrpSpPr>
        <p:grpSpPr bwMode="auto">
          <a:xfrm>
            <a:off x="2979285" y="4308340"/>
            <a:ext cx="2527059" cy="826955"/>
            <a:chOff x="1476" y="3076"/>
            <a:chExt cx="1774" cy="266"/>
          </a:xfrm>
        </p:grpSpPr>
        <p:sp>
          <p:nvSpPr>
            <p:cNvPr id="69" name="Line 43"/>
            <p:cNvSpPr>
              <a:spLocks noChangeShapeType="1"/>
            </p:cNvSpPr>
            <p:nvPr/>
          </p:nvSpPr>
          <p:spPr bwMode="auto">
            <a:xfrm flipV="1">
              <a:off x="1827" y="3342"/>
              <a:ext cx="142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sp>
          <p:nvSpPr>
            <p:cNvPr id="70" name="Line 44"/>
            <p:cNvSpPr>
              <a:spLocks noChangeShapeType="1"/>
            </p:cNvSpPr>
            <p:nvPr/>
          </p:nvSpPr>
          <p:spPr bwMode="auto">
            <a:xfrm>
              <a:off x="1476" y="3076"/>
              <a:ext cx="351" cy="26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grpSp>
      <p:grpSp>
        <p:nvGrpSpPr>
          <p:cNvPr id="71" name="Group 42"/>
          <p:cNvGrpSpPr>
            <a:grpSpLocks/>
          </p:cNvGrpSpPr>
          <p:nvPr/>
        </p:nvGrpSpPr>
        <p:grpSpPr bwMode="auto">
          <a:xfrm>
            <a:off x="2219461" y="4259136"/>
            <a:ext cx="3287183" cy="1880469"/>
            <a:chOff x="1300" y="3105"/>
            <a:chExt cx="1553" cy="334"/>
          </a:xfrm>
        </p:grpSpPr>
        <p:sp>
          <p:nvSpPr>
            <p:cNvPr id="72" name="Line 43"/>
            <p:cNvSpPr>
              <a:spLocks noChangeShapeType="1"/>
            </p:cNvSpPr>
            <p:nvPr/>
          </p:nvSpPr>
          <p:spPr bwMode="auto">
            <a:xfrm>
              <a:off x="1782" y="3439"/>
              <a:ext cx="107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sp>
          <p:nvSpPr>
            <p:cNvPr id="73" name="Line 44"/>
            <p:cNvSpPr>
              <a:spLocks noChangeShapeType="1"/>
            </p:cNvSpPr>
            <p:nvPr/>
          </p:nvSpPr>
          <p:spPr bwMode="auto">
            <a:xfrm>
              <a:off x="1300" y="3105"/>
              <a:ext cx="482" cy="33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fr-FR" dirty="0"/>
            </a:p>
          </p:txBody>
        </p:sp>
      </p:grpSp>
      <p:sp>
        <p:nvSpPr>
          <p:cNvPr id="77" name="AutoShape 45"/>
          <p:cNvSpPr>
            <a:spLocks noChangeArrowheads="1"/>
          </p:cNvSpPr>
          <p:nvPr/>
        </p:nvSpPr>
        <p:spPr bwMode="gray">
          <a:xfrm>
            <a:off x="5650330" y="1589525"/>
            <a:ext cx="4737854" cy="61731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defRPr/>
            </a:pPr>
            <a:r>
              <a:rPr lang="fr-FR" dirty="0" smtClean="0">
                <a:solidFill>
                  <a:schemeClr val="accent4"/>
                </a:solidFill>
                <a:latin typeface="Constantia" pitchFamily="18" charset="0"/>
              </a:rPr>
              <a:t>Contexte générale du projet</a:t>
            </a:r>
            <a:endParaRPr lang="fr-FR" dirty="0">
              <a:solidFill>
                <a:schemeClr val="accent4"/>
              </a:solidFill>
              <a:latin typeface="Constantia" pitchFamily="18" charset="0"/>
            </a:endParaRPr>
          </a:p>
        </p:txBody>
      </p:sp>
      <p:sp>
        <p:nvSpPr>
          <p:cNvPr id="78" name="AutoShape 45"/>
          <p:cNvSpPr>
            <a:spLocks noChangeArrowheads="1"/>
          </p:cNvSpPr>
          <p:nvPr/>
        </p:nvSpPr>
        <p:spPr bwMode="gray">
          <a:xfrm>
            <a:off x="5650330" y="2629376"/>
            <a:ext cx="4737854" cy="61731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defRPr/>
            </a:pPr>
            <a:r>
              <a:rPr lang="fr-FR" dirty="0" smtClean="0">
                <a:solidFill>
                  <a:schemeClr val="accent4"/>
                </a:solidFill>
                <a:latin typeface="Constantia" pitchFamily="18" charset="0"/>
              </a:rPr>
              <a:t>Analyse et Conception</a:t>
            </a:r>
            <a:endParaRPr lang="fr-FR" dirty="0">
              <a:solidFill>
                <a:schemeClr val="accent4"/>
              </a:solidFill>
              <a:latin typeface="Constantia" pitchFamily="18" charset="0"/>
            </a:endParaRPr>
          </a:p>
        </p:txBody>
      </p:sp>
      <p:sp>
        <p:nvSpPr>
          <p:cNvPr id="79" name="AutoShape 45"/>
          <p:cNvSpPr>
            <a:spLocks noChangeArrowheads="1"/>
          </p:cNvSpPr>
          <p:nvPr/>
        </p:nvSpPr>
        <p:spPr bwMode="gray">
          <a:xfrm>
            <a:off x="5650330" y="3788833"/>
            <a:ext cx="4737854" cy="61731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defRPr/>
            </a:pPr>
            <a:r>
              <a:rPr lang="fr-FR" dirty="0" smtClean="0">
                <a:solidFill>
                  <a:schemeClr val="accent4"/>
                </a:solidFill>
                <a:latin typeface="Constantia" pitchFamily="18" charset="0"/>
              </a:rPr>
              <a:t>Outils et Technologies Utilisées</a:t>
            </a:r>
            <a:endParaRPr lang="fr-FR" dirty="0">
              <a:solidFill>
                <a:schemeClr val="accent4"/>
              </a:solidFill>
              <a:latin typeface="Constantia" pitchFamily="18" charset="0"/>
            </a:endParaRPr>
          </a:p>
        </p:txBody>
      </p:sp>
      <p:sp>
        <p:nvSpPr>
          <p:cNvPr id="80" name="AutoShape 45"/>
          <p:cNvSpPr>
            <a:spLocks noChangeArrowheads="1"/>
          </p:cNvSpPr>
          <p:nvPr/>
        </p:nvSpPr>
        <p:spPr bwMode="gray">
          <a:xfrm>
            <a:off x="5650330" y="4802702"/>
            <a:ext cx="4737854" cy="61731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defRPr/>
            </a:pPr>
            <a:r>
              <a:rPr lang="fr-FR" dirty="0" smtClean="0">
                <a:solidFill>
                  <a:schemeClr val="accent4"/>
                </a:solidFill>
                <a:latin typeface="Constantia" pitchFamily="18" charset="0"/>
              </a:rPr>
              <a:t>Démonstration</a:t>
            </a:r>
            <a:endParaRPr lang="fr-FR" dirty="0">
              <a:solidFill>
                <a:schemeClr val="accent4"/>
              </a:solidFill>
              <a:latin typeface="Constantia" pitchFamily="18" charset="0"/>
            </a:endParaRPr>
          </a:p>
        </p:txBody>
      </p:sp>
      <p:sp>
        <p:nvSpPr>
          <p:cNvPr id="82" name="AutoShape 45"/>
          <p:cNvSpPr>
            <a:spLocks noChangeArrowheads="1"/>
          </p:cNvSpPr>
          <p:nvPr/>
        </p:nvSpPr>
        <p:spPr bwMode="gray">
          <a:xfrm>
            <a:off x="5650330" y="5889627"/>
            <a:ext cx="4737854" cy="61731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defRPr/>
            </a:pPr>
            <a:r>
              <a:rPr lang="fr-FR" dirty="0" smtClean="0">
                <a:solidFill>
                  <a:schemeClr val="accent4"/>
                </a:solidFill>
                <a:latin typeface="Constantia" pitchFamily="18" charset="0"/>
              </a:rPr>
              <a:t>Conclusion  et perspectives</a:t>
            </a:r>
            <a:r>
              <a:rPr lang="fr-FR" dirty="0" smtClean="0"/>
              <a:t> </a:t>
            </a:r>
          </a:p>
        </p:txBody>
      </p:sp>
      <p:sp>
        <p:nvSpPr>
          <p:cNvPr id="83" name="Oval 51"/>
          <p:cNvSpPr>
            <a:spLocks noChangeArrowheads="1"/>
          </p:cNvSpPr>
          <p:nvPr/>
        </p:nvSpPr>
        <p:spPr bwMode="gray">
          <a:xfrm>
            <a:off x="5447130" y="772584"/>
            <a:ext cx="203200" cy="201613"/>
          </a:xfrm>
          <a:prstGeom prst="ellipse">
            <a:avLst/>
          </a:prstGeom>
          <a:solidFill>
            <a:schemeClr val="accent4">
              <a:lumMod val="75000"/>
            </a:schemeClr>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ctr">
              <a:defRPr/>
            </a:pPr>
            <a:endParaRPr lang="fr-FR" dirty="0">
              <a:latin typeface="Arial" charset="0"/>
            </a:endParaRPr>
          </a:p>
        </p:txBody>
      </p:sp>
      <p:sp>
        <p:nvSpPr>
          <p:cNvPr id="84" name="Oval 51"/>
          <p:cNvSpPr>
            <a:spLocks noChangeArrowheads="1"/>
          </p:cNvSpPr>
          <p:nvPr/>
        </p:nvSpPr>
        <p:spPr bwMode="gray">
          <a:xfrm>
            <a:off x="5476159" y="1857100"/>
            <a:ext cx="203200" cy="201613"/>
          </a:xfrm>
          <a:prstGeom prst="ellipse">
            <a:avLst/>
          </a:prstGeom>
          <a:solidFill>
            <a:schemeClr val="accent4">
              <a:lumMod val="75000"/>
            </a:schemeClr>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ctr">
              <a:defRPr/>
            </a:pPr>
            <a:endParaRPr lang="fr-FR" dirty="0">
              <a:latin typeface="Arial" charset="0"/>
            </a:endParaRPr>
          </a:p>
        </p:txBody>
      </p:sp>
      <p:sp>
        <p:nvSpPr>
          <p:cNvPr id="85" name="Oval 51"/>
          <p:cNvSpPr>
            <a:spLocks noChangeArrowheads="1"/>
          </p:cNvSpPr>
          <p:nvPr/>
        </p:nvSpPr>
        <p:spPr bwMode="gray">
          <a:xfrm>
            <a:off x="5451147" y="2797825"/>
            <a:ext cx="203200" cy="201613"/>
          </a:xfrm>
          <a:prstGeom prst="ellipse">
            <a:avLst/>
          </a:prstGeom>
          <a:solidFill>
            <a:schemeClr val="accent4">
              <a:lumMod val="75000"/>
            </a:schemeClr>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ctr">
              <a:defRPr/>
            </a:pPr>
            <a:endParaRPr lang="fr-FR" dirty="0">
              <a:latin typeface="Arial" charset="0"/>
            </a:endParaRPr>
          </a:p>
        </p:txBody>
      </p:sp>
      <p:sp>
        <p:nvSpPr>
          <p:cNvPr id="86" name="Oval 51"/>
          <p:cNvSpPr>
            <a:spLocks noChangeArrowheads="1"/>
          </p:cNvSpPr>
          <p:nvPr/>
        </p:nvSpPr>
        <p:spPr bwMode="gray">
          <a:xfrm>
            <a:off x="5447130" y="4080323"/>
            <a:ext cx="203200" cy="201613"/>
          </a:xfrm>
          <a:prstGeom prst="ellipse">
            <a:avLst/>
          </a:prstGeom>
          <a:solidFill>
            <a:schemeClr val="accent4">
              <a:lumMod val="75000"/>
            </a:schemeClr>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ctr">
              <a:defRPr/>
            </a:pPr>
            <a:endParaRPr lang="fr-FR" dirty="0">
              <a:latin typeface="Arial" charset="0"/>
            </a:endParaRPr>
          </a:p>
        </p:txBody>
      </p:sp>
      <p:sp>
        <p:nvSpPr>
          <p:cNvPr id="87" name="Oval 51"/>
          <p:cNvSpPr>
            <a:spLocks noChangeArrowheads="1"/>
          </p:cNvSpPr>
          <p:nvPr/>
        </p:nvSpPr>
        <p:spPr bwMode="gray">
          <a:xfrm>
            <a:off x="5455499" y="5057896"/>
            <a:ext cx="203200" cy="201613"/>
          </a:xfrm>
          <a:prstGeom prst="ellipse">
            <a:avLst/>
          </a:prstGeom>
          <a:solidFill>
            <a:schemeClr val="accent4">
              <a:lumMod val="75000"/>
            </a:schemeClr>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ctr">
              <a:defRPr/>
            </a:pPr>
            <a:endParaRPr lang="fr-FR" dirty="0">
              <a:latin typeface="Arial" charset="0"/>
            </a:endParaRPr>
          </a:p>
        </p:txBody>
      </p:sp>
      <p:sp>
        <p:nvSpPr>
          <p:cNvPr id="88" name="Oval 51"/>
          <p:cNvSpPr>
            <a:spLocks noChangeArrowheads="1"/>
          </p:cNvSpPr>
          <p:nvPr/>
        </p:nvSpPr>
        <p:spPr bwMode="gray">
          <a:xfrm>
            <a:off x="5456323" y="6071765"/>
            <a:ext cx="203200" cy="201613"/>
          </a:xfrm>
          <a:prstGeom prst="ellipse">
            <a:avLst/>
          </a:prstGeom>
          <a:solidFill>
            <a:schemeClr val="accent4">
              <a:lumMod val="75000"/>
            </a:schemeClr>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ctr">
              <a:defRPr/>
            </a:pPr>
            <a:endParaRPr lang="fr-FR" dirty="0">
              <a:latin typeface="Arial" charset="0"/>
            </a:endParaRPr>
          </a:p>
        </p:txBody>
      </p:sp>
    </p:spTree>
    <p:extLst>
      <p:ext uri="{BB962C8B-B14F-4D97-AF65-F5344CB8AC3E}">
        <p14:creationId xmlns:p14="http://schemas.microsoft.com/office/powerpoint/2010/main" xmlns="" val="216194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amond(in)">
                                      <p:cBhvr>
                                        <p:cTn id="7" dur="1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amond(in)">
                                      <p:cBhvr>
                                        <p:cTn id="12" dur="10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amond(in)">
                                      <p:cBhvr>
                                        <p:cTn id="17" dur="10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amond(in)">
                                      <p:cBhvr>
                                        <p:cTn id="22" dur="10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amond(in)">
                                      <p:cBhvr>
                                        <p:cTn id="27" dur="10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diamond(in)">
                                      <p:cBhvr>
                                        <p:cTn id="32"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77" grpId="0" animBg="1"/>
      <p:bldP spid="78" grpId="0" animBg="1"/>
      <p:bldP spid="79" grpId="0" animBg="1"/>
      <p:bldP spid="80"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p:cNvSpPr>
            <a:spLocks/>
          </p:cNvSpPr>
          <p:nvPr/>
        </p:nvSpPr>
        <p:spPr bwMode="gray">
          <a:xfrm>
            <a:off x="3105513" y="3559629"/>
            <a:ext cx="2021658" cy="95006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3" name="Freeform 5"/>
          <p:cNvSpPr>
            <a:spLocks/>
          </p:cNvSpPr>
          <p:nvPr/>
        </p:nvSpPr>
        <p:spPr bwMode="gray">
          <a:xfrm rot="10800000">
            <a:off x="8268063" y="2103932"/>
            <a:ext cx="1924050" cy="1014824"/>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4" name="Rectangle 6"/>
          <p:cNvSpPr>
            <a:spLocks noChangeArrowheads="1"/>
          </p:cNvSpPr>
          <p:nvPr/>
        </p:nvSpPr>
        <p:spPr bwMode="gray">
          <a:xfrm>
            <a:off x="3267438" y="2317891"/>
            <a:ext cx="6762750" cy="1977841"/>
          </a:xfrm>
          <a:prstGeom prst="rect">
            <a:avLst/>
          </a:prstGeom>
          <a:solidFill>
            <a:schemeClr val="tx1">
              <a:lumMod val="65000"/>
              <a:lumOff val="35000"/>
            </a:schemeClr>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a:defRPr/>
            </a:pPr>
            <a:r>
              <a:rPr lang="en-US" sz="5400" dirty="0" smtClean="0">
                <a:solidFill>
                  <a:srgbClr val="FFFFCC"/>
                </a:solidFill>
                <a:latin typeface="Constantia" pitchFamily="18" charset="0"/>
              </a:rPr>
              <a:t>Outils et Technologies </a:t>
            </a:r>
            <a:r>
              <a:rPr lang="fr-FR" sz="5400" dirty="0" smtClean="0">
                <a:solidFill>
                  <a:srgbClr val="FFFFCC"/>
                </a:solidFill>
                <a:latin typeface="Constantia" pitchFamily="18" charset="0"/>
              </a:rPr>
              <a:t>utilisées</a:t>
            </a:r>
            <a:endParaRPr lang="fr-FR" sz="5400" dirty="0">
              <a:solidFill>
                <a:srgbClr val="FFFFFF"/>
              </a:solidFill>
              <a:latin typeface="Constantia" pitchFamily="18" charset="0"/>
            </a:endParaRPr>
          </a:p>
        </p:txBody>
      </p:sp>
    </p:spTree>
    <p:extLst>
      <p:ext uri="{BB962C8B-B14F-4D97-AF65-F5344CB8AC3E}">
        <p14:creationId xmlns:p14="http://schemas.microsoft.com/office/powerpoint/2010/main" xmlns="" val="5796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5135637" cy="707886"/>
          </a:xfrm>
          <a:prstGeom prst="rect">
            <a:avLst/>
          </a:prstGeom>
        </p:spPr>
        <p:txBody>
          <a:bodyPr wrap="none">
            <a:spAutoFit/>
          </a:bodyPr>
          <a:lstStyle/>
          <a:p>
            <a:pPr marL="571500" indent="-571500">
              <a:buFont typeface="Wingdings" pitchFamily="2" charset="2"/>
              <a:buChar char="§"/>
            </a:pPr>
            <a:r>
              <a:rPr lang="fr-FR" sz="4000" b="1" dirty="0" smtClean="0"/>
              <a:t>Architecture Adopté:</a:t>
            </a:r>
            <a:endParaRPr lang="fr-FR" sz="4000" b="1" dirty="0"/>
          </a:p>
        </p:txBody>
      </p:sp>
      <p:sp>
        <p:nvSpPr>
          <p:cNvPr id="4" name="Rectangle 3"/>
          <p:cNvSpPr/>
          <p:nvPr/>
        </p:nvSpPr>
        <p:spPr>
          <a:xfrm>
            <a:off x="1553972" y="1292594"/>
            <a:ext cx="5652573" cy="523220"/>
          </a:xfrm>
          <a:prstGeom prst="rect">
            <a:avLst/>
          </a:prstGeom>
        </p:spPr>
        <p:txBody>
          <a:bodyPr wrap="none">
            <a:spAutoFit/>
          </a:bodyPr>
          <a:lstStyle/>
          <a:p>
            <a:r>
              <a:rPr lang="fr-FR" sz="2400" dirty="0"/>
              <a:t> </a:t>
            </a:r>
            <a:r>
              <a:rPr lang="fr-FR" sz="2800" dirty="0" smtClean="0">
                <a:solidFill>
                  <a:srgbClr val="333399"/>
                </a:solidFill>
                <a:latin typeface="Calibri" panose="020F0502020204030204" pitchFamily="34" charset="0"/>
              </a:rPr>
              <a:t>Programmation orienté objet (POO) :</a:t>
            </a:r>
            <a:endParaRPr lang="fr-FR" sz="2800" b="1" dirty="0">
              <a:solidFill>
                <a:srgbClr val="333399"/>
              </a:solidFill>
              <a:latin typeface="Calibri" panose="020F0502020204030204" pitchFamily="34" charset="0"/>
            </a:endParaRPr>
          </a:p>
        </p:txBody>
      </p:sp>
      <p:sp>
        <p:nvSpPr>
          <p:cNvPr id="5" name="Rectangle 4"/>
          <p:cNvSpPr/>
          <p:nvPr/>
        </p:nvSpPr>
        <p:spPr>
          <a:xfrm>
            <a:off x="3882184" y="3429571"/>
            <a:ext cx="2429961" cy="461665"/>
          </a:xfrm>
          <a:prstGeom prst="rect">
            <a:avLst/>
          </a:prstGeom>
        </p:spPr>
        <p:txBody>
          <a:bodyPr wrap="none">
            <a:spAutoFit/>
          </a:bodyPr>
          <a:lstStyle/>
          <a:p>
            <a:pPr marL="285750" indent="-285750">
              <a:buFont typeface="Wingdings" panose="05000000000000000000" pitchFamily="2" charset="2"/>
              <a:buChar char="Ø"/>
            </a:pPr>
            <a:r>
              <a:rPr lang="fr-FR" sz="2400" dirty="0" smtClean="0">
                <a:latin typeface="Calibri" panose="020F0502020204030204" pitchFamily="34" charset="0"/>
              </a:rPr>
              <a:t>Encapsulation . </a:t>
            </a:r>
            <a:endParaRPr lang="fr-FR" sz="2400" dirty="0">
              <a:latin typeface="Calibri" panose="020F0502020204030204" pitchFamily="34" charset="0"/>
            </a:endParaRPr>
          </a:p>
        </p:txBody>
      </p:sp>
      <p:sp>
        <p:nvSpPr>
          <p:cNvPr id="7" name="Rectangle 6"/>
          <p:cNvSpPr/>
          <p:nvPr/>
        </p:nvSpPr>
        <p:spPr>
          <a:xfrm>
            <a:off x="2450483" y="2391859"/>
            <a:ext cx="1685141" cy="461665"/>
          </a:xfrm>
          <a:prstGeom prst="rect">
            <a:avLst/>
          </a:prstGeom>
        </p:spPr>
        <p:txBody>
          <a:bodyPr wrap="none">
            <a:spAutoFit/>
          </a:bodyPr>
          <a:lstStyle/>
          <a:p>
            <a:pPr marL="285750" indent="-285750">
              <a:buFont typeface="Wingdings" panose="05000000000000000000" pitchFamily="2" charset="2"/>
              <a:buChar char="Ø"/>
            </a:pPr>
            <a:r>
              <a:rPr lang="fr-FR" sz="2400" dirty="0" smtClean="0">
                <a:latin typeface="Calibri" panose="020F0502020204030204" pitchFamily="34" charset="0"/>
              </a:rPr>
              <a:t>Héritage .</a:t>
            </a:r>
            <a:endParaRPr lang="fr-FR" sz="2400" dirty="0">
              <a:latin typeface="Calibri" panose="020F0502020204030204" pitchFamily="34" charset="0"/>
            </a:endParaRPr>
          </a:p>
        </p:txBody>
      </p:sp>
      <p:sp>
        <p:nvSpPr>
          <p:cNvPr id="8" name="Rectangle 7"/>
          <p:cNvSpPr/>
          <p:nvPr/>
        </p:nvSpPr>
        <p:spPr>
          <a:xfrm>
            <a:off x="5300876" y="4467283"/>
            <a:ext cx="2640723" cy="461665"/>
          </a:xfrm>
          <a:prstGeom prst="rect">
            <a:avLst/>
          </a:prstGeom>
        </p:spPr>
        <p:txBody>
          <a:bodyPr wrap="none">
            <a:spAutoFit/>
          </a:bodyPr>
          <a:lstStyle/>
          <a:p>
            <a:pPr marL="285750" indent="-285750">
              <a:buFont typeface="Wingdings" panose="05000000000000000000" pitchFamily="2" charset="2"/>
              <a:buChar char="Ø"/>
            </a:pPr>
            <a:r>
              <a:rPr lang="fr-FR" sz="2400" dirty="0" smtClean="0">
                <a:latin typeface="Calibri" panose="020F0502020204030204" pitchFamily="34" charset="0"/>
              </a:rPr>
              <a:t>Polymorphisme . </a:t>
            </a:r>
            <a:endParaRPr lang="fr-FR" sz="2400" dirty="0">
              <a:latin typeface="Calibri" panose="020F0502020204030204" pitchFamily="34" charset="0"/>
            </a:endParaRPr>
          </a:p>
        </p:txBody>
      </p:sp>
      <p:sp>
        <p:nvSpPr>
          <p:cNvPr id="9" name="Rectangle 8"/>
          <p:cNvSpPr/>
          <p:nvPr/>
        </p:nvSpPr>
        <p:spPr>
          <a:xfrm>
            <a:off x="6715537" y="5639804"/>
            <a:ext cx="2121093" cy="461665"/>
          </a:xfrm>
          <a:prstGeom prst="rect">
            <a:avLst/>
          </a:prstGeom>
        </p:spPr>
        <p:txBody>
          <a:bodyPr wrap="none">
            <a:spAutoFit/>
          </a:bodyPr>
          <a:lstStyle/>
          <a:p>
            <a:pPr marL="285750" indent="-285750">
              <a:buFont typeface="Wingdings" panose="05000000000000000000" pitchFamily="2" charset="2"/>
              <a:buChar char="Ø"/>
            </a:pPr>
            <a:r>
              <a:rPr lang="fr-FR" sz="2400" dirty="0" smtClean="0">
                <a:latin typeface="Calibri" panose="020F0502020204030204" pitchFamily="34" charset="0"/>
              </a:rPr>
              <a:t>Abstraction . </a:t>
            </a:r>
            <a:endParaRPr lang="fr-FR" sz="2400" dirty="0">
              <a:latin typeface="Calibri" panose="020F0502020204030204" pitchFamily="34" charset="0"/>
            </a:endParaRPr>
          </a:p>
        </p:txBody>
      </p:sp>
    </p:spTree>
    <p:extLst>
      <p:ext uri="{BB962C8B-B14F-4D97-AF65-F5344CB8AC3E}">
        <p14:creationId xmlns:p14="http://schemas.microsoft.com/office/powerpoint/2010/main" xmlns="" val="1352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6578276" cy="707886"/>
          </a:xfrm>
          <a:prstGeom prst="rect">
            <a:avLst/>
          </a:prstGeom>
        </p:spPr>
        <p:txBody>
          <a:bodyPr wrap="none">
            <a:spAutoFit/>
          </a:bodyPr>
          <a:lstStyle/>
          <a:p>
            <a:pPr marL="571500" indent="-571500">
              <a:buFont typeface="Wingdings" pitchFamily="2" charset="2"/>
              <a:buChar char="§"/>
            </a:pPr>
            <a:r>
              <a:rPr lang="fr-FR" sz="4000" b="1" dirty="0" smtClean="0"/>
              <a:t>Les technologies utilisées :</a:t>
            </a:r>
            <a:endParaRPr lang="fr-FR" sz="4000" b="1" dirty="0"/>
          </a:p>
        </p:txBody>
      </p:sp>
      <p:sp>
        <p:nvSpPr>
          <p:cNvPr id="34" name="Freeform 4"/>
          <p:cNvSpPr>
            <a:spLocks/>
          </p:cNvSpPr>
          <p:nvPr/>
        </p:nvSpPr>
        <p:spPr bwMode="gray">
          <a:xfrm>
            <a:off x="2440360" y="3220401"/>
            <a:ext cx="7767638" cy="3043238"/>
          </a:xfrm>
          <a:custGeom>
            <a:avLst/>
            <a:gdLst>
              <a:gd name="T0" fmla="*/ 2147483647 w 4893"/>
              <a:gd name="T1" fmla="*/ 0 h 1917"/>
              <a:gd name="T2" fmla="*/ 2147483647 w 4893"/>
              <a:gd name="T3" fmla="*/ 2147483647 h 1917"/>
              <a:gd name="T4" fmla="*/ 2147483647 w 4893"/>
              <a:gd name="T5" fmla="*/ 2147483647 h 1917"/>
              <a:gd name="T6" fmla="*/ 2147483647 w 4893"/>
              <a:gd name="T7" fmla="*/ 2147483647 h 1917"/>
              <a:gd name="T8" fmla="*/ 0 w 4893"/>
              <a:gd name="T9" fmla="*/ 2147483647 h 1917"/>
              <a:gd name="T10" fmla="*/ 2147483647 w 4893"/>
              <a:gd name="T11" fmla="*/ 2147483647 h 1917"/>
              <a:gd name="T12" fmla="*/ 2147483647 w 4893"/>
              <a:gd name="T13" fmla="*/ 0 h 1917"/>
              <a:gd name="T14" fmla="*/ 0 60000 65536"/>
              <a:gd name="T15" fmla="*/ 0 60000 65536"/>
              <a:gd name="T16" fmla="*/ 0 60000 65536"/>
              <a:gd name="T17" fmla="*/ 0 60000 65536"/>
              <a:gd name="T18" fmla="*/ 0 60000 65536"/>
              <a:gd name="T19" fmla="*/ 0 60000 65536"/>
              <a:gd name="T20" fmla="*/ 0 60000 65536"/>
              <a:gd name="T21" fmla="*/ 0 w 4893"/>
              <a:gd name="T22" fmla="*/ 0 h 1917"/>
              <a:gd name="T23" fmla="*/ 4893 w 4893"/>
              <a:gd name="T24" fmla="*/ 1917 h 19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solidFill>
            <a:schemeClr val="accent5">
              <a:lumMod val="50000"/>
            </a:schemeClr>
          </a:solidFill>
          <a:ln>
            <a:noFill/>
          </a:ln>
        </p:spPr>
        <p:txBody>
          <a:bodyPr/>
          <a:lstStyle/>
          <a:p>
            <a:endParaRPr lang="fr-FR" dirty="0"/>
          </a:p>
        </p:txBody>
      </p:sp>
      <p:sp>
        <p:nvSpPr>
          <p:cNvPr id="35" name="Text Box 9"/>
          <p:cNvSpPr txBox="1">
            <a:spLocks noChangeArrowheads="1"/>
          </p:cNvSpPr>
          <p:nvPr/>
        </p:nvSpPr>
        <p:spPr bwMode="gray">
          <a:xfrm>
            <a:off x="4521573" y="4571366"/>
            <a:ext cx="3668712"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sz="3200" dirty="0">
                <a:solidFill>
                  <a:schemeClr val="bg1"/>
                </a:solidFill>
                <a:latin typeface="Constantia" panose="02030602050306030303" pitchFamily="18" charset="0"/>
              </a:rPr>
              <a:t>Techniques utilisés </a:t>
            </a:r>
          </a:p>
        </p:txBody>
      </p:sp>
      <p:grpSp>
        <p:nvGrpSpPr>
          <p:cNvPr id="79" name="Group 25"/>
          <p:cNvGrpSpPr>
            <a:grpSpLocks/>
          </p:cNvGrpSpPr>
          <p:nvPr/>
        </p:nvGrpSpPr>
        <p:grpSpPr bwMode="auto">
          <a:xfrm>
            <a:off x="5581190" y="2712450"/>
            <a:ext cx="1255712" cy="1371600"/>
            <a:chOff x="192" y="1917"/>
            <a:chExt cx="1042" cy="1102"/>
          </a:xfrm>
        </p:grpSpPr>
        <p:grpSp>
          <p:nvGrpSpPr>
            <p:cNvPr id="80" name="Group 26"/>
            <p:cNvGrpSpPr>
              <a:grpSpLocks/>
            </p:cNvGrpSpPr>
            <p:nvPr/>
          </p:nvGrpSpPr>
          <p:grpSpPr bwMode="auto">
            <a:xfrm>
              <a:off x="192" y="1917"/>
              <a:ext cx="1042" cy="1102"/>
              <a:chOff x="192" y="1917"/>
              <a:chExt cx="1042" cy="1102"/>
            </a:xfrm>
          </p:grpSpPr>
          <p:pic>
            <p:nvPicPr>
              <p:cNvPr id="82" name="Picture 27" descr="light_shadow"/>
              <p:cNvPicPr>
                <a:picLocks noChangeAspect="1" noChangeArrowheads="1"/>
              </p:cNvPicPr>
              <p:nvPr/>
            </p:nvPicPr>
            <p:blipFill>
              <a:blip r:embed="rId3" cstate="print">
                <a:lum bright="-78000" contrast="-78000"/>
                <a:extLst>
                  <a:ext uri="{28A0092B-C50C-407E-A947-70E740481C1C}">
                    <a14:useLocalDpi xmlns:a14="http://schemas.microsoft.com/office/drawing/2010/main" xmlns=""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28" descr="circuler_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4" name="Oval 29"/>
              <p:cNvSpPr>
                <a:spLocks noChangeArrowheads="1"/>
              </p:cNvSpPr>
              <p:nvPr/>
            </p:nvSpPr>
            <p:spPr bwMode="gray">
              <a:xfrm>
                <a:off x="192" y="1917"/>
                <a:ext cx="1035" cy="1019"/>
              </a:xfrm>
              <a:prstGeom prst="ellipse">
                <a:avLst/>
              </a:prstGeom>
              <a:solidFill>
                <a:schemeClr val="accent6">
                  <a:lumMod val="40000"/>
                  <a:lumOff val="60000"/>
                </a:schemeClr>
              </a:solidFill>
              <a:ln w="9525" algn="ctr">
                <a:noFill/>
                <a:round/>
                <a:headEnd/>
                <a:tailEnd/>
              </a:ln>
              <a:effectLst/>
            </p:spPr>
            <p:txBody>
              <a:bodyPr wrap="none" anchor="ctr"/>
              <a:lstStyle/>
              <a:p>
                <a:pPr algn="ctr">
                  <a:defRPr/>
                </a:pPr>
                <a:endParaRPr lang="fr-FR" dirty="0">
                  <a:latin typeface="Arial" charset="0"/>
                </a:endParaRPr>
              </a:p>
            </p:txBody>
          </p:sp>
        </p:grpSp>
        <p:pic>
          <p:nvPicPr>
            <p:cNvPr id="81" name="Picture 30" descr="Picture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309" y="1928"/>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6" name="Rectangle 45"/>
          <p:cNvSpPr>
            <a:spLocks noChangeArrowheads="1"/>
          </p:cNvSpPr>
          <p:nvPr/>
        </p:nvSpPr>
        <p:spPr bwMode="gray">
          <a:xfrm>
            <a:off x="5467335" y="3171876"/>
            <a:ext cx="153375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b="1">
                <a:solidFill>
                  <a:schemeClr val="tx1"/>
                </a:solidFill>
                <a:latin typeface="Arial" panose="020B0604020202020204" pitchFamily="34" charset="0"/>
                <a:cs typeface="Arial" panose="020B0604020202020204" pitchFamily="34" charset="0"/>
              </a:defRPr>
            </a:lvl1pPr>
            <a:lvl2pPr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lvl="1" eaLnBrk="1" hangingPunct="1"/>
            <a:r>
              <a:rPr lang="fr-FR" sz="2000" dirty="0" smtClean="0">
                <a:latin typeface="Constantia" panose="02030602050306030303" pitchFamily="18" charset="0"/>
              </a:rPr>
              <a:t>CPP</a:t>
            </a:r>
            <a:endParaRPr lang="fr-FR" sz="2000" dirty="0">
              <a:latin typeface="Constantia" panose="02030602050306030303" pitchFamily="18" charset="0"/>
            </a:endParaRPr>
          </a:p>
        </p:txBody>
      </p:sp>
      <p:grpSp>
        <p:nvGrpSpPr>
          <p:cNvPr id="87" name="Group 33"/>
          <p:cNvGrpSpPr>
            <a:grpSpLocks/>
          </p:cNvGrpSpPr>
          <p:nvPr/>
        </p:nvGrpSpPr>
        <p:grpSpPr bwMode="auto">
          <a:xfrm>
            <a:off x="3902525" y="2427017"/>
            <a:ext cx="1597025" cy="1635125"/>
            <a:chOff x="192" y="1917"/>
            <a:chExt cx="1042" cy="1102"/>
          </a:xfrm>
        </p:grpSpPr>
        <p:grpSp>
          <p:nvGrpSpPr>
            <p:cNvPr id="88" name="Group 34"/>
            <p:cNvGrpSpPr>
              <a:grpSpLocks/>
            </p:cNvGrpSpPr>
            <p:nvPr/>
          </p:nvGrpSpPr>
          <p:grpSpPr bwMode="auto">
            <a:xfrm>
              <a:off x="192" y="1917"/>
              <a:ext cx="1042" cy="1102"/>
              <a:chOff x="192" y="1917"/>
              <a:chExt cx="1042" cy="1102"/>
            </a:xfrm>
          </p:grpSpPr>
          <p:pic>
            <p:nvPicPr>
              <p:cNvPr id="90" name="Picture 35" descr="light_shadow"/>
              <p:cNvPicPr>
                <a:picLocks noChangeAspect="1" noChangeArrowheads="1"/>
              </p:cNvPicPr>
              <p:nvPr/>
            </p:nvPicPr>
            <p:blipFill>
              <a:blip r:embed="rId6" cstate="print">
                <a:lum bright="-78000" contrast="-78000"/>
                <a:extLst>
                  <a:ext uri="{28A0092B-C50C-407E-A947-70E740481C1C}">
                    <a14:useLocalDpi xmlns:a14="http://schemas.microsoft.com/office/drawing/2010/main" xmlns=""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 name="Picture 36" descr="circuler_1"/>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Oval 37"/>
              <p:cNvSpPr>
                <a:spLocks noChangeArrowheads="1"/>
              </p:cNvSpPr>
              <p:nvPr/>
            </p:nvSpPr>
            <p:spPr bwMode="gray">
              <a:xfrm>
                <a:off x="192" y="1917"/>
                <a:ext cx="1035" cy="1019"/>
              </a:xfrm>
              <a:prstGeom prst="ellipse">
                <a:avLst/>
              </a:prstGeom>
              <a:solidFill>
                <a:schemeClr val="accent5">
                  <a:lumMod val="60000"/>
                  <a:lumOff val="40000"/>
                </a:schemeClr>
              </a:solidFill>
              <a:ln w="9525" algn="ctr">
                <a:noFill/>
                <a:round/>
                <a:headEnd/>
                <a:tailEnd/>
              </a:ln>
              <a:effectLst/>
            </p:spPr>
            <p:txBody>
              <a:bodyPr wrap="none" anchor="ctr"/>
              <a:lstStyle/>
              <a:p>
                <a:pPr algn="ctr">
                  <a:defRPr/>
                </a:pPr>
                <a:endParaRPr lang="fr-FR" dirty="0">
                  <a:latin typeface="Arial" charset="0"/>
                </a:endParaRPr>
              </a:p>
            </p:txBody>
          </p:sp>
        </p:grpSp>
        <p:pic>
          <p:nvPicPr>
            <p:cNvPr id="89" name="Picture 38" descr="Picture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93" y="1920"/>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3" name="Rectangle 45"/>
          <p:cNvSpPr>
            <a:spLocks noChangeArrowheads="1"/>
          </p:cNvSpPr>
          <p:nvPr/>
        </p:nvSpPr>
        <p:spPr bwMode="gray">
          <a:xfrm>
            <a:off x="4051714" y="2937805"/>
            <a:ext cx="127317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sz="2000" dirty="0" smtClean="0">
                <a:latin typeface="Constantia" panose="02030602050306030303" pitchFamily="18" charset="0"/>
              </a:rPr>
              <a:t>GTKmm</a:t>
            </a:r>
            <a:endParaRPr lang="fr-FR" sz="2000" dirty="0">
              <a:latin typeface="Constantia" panose="02030602050306030303" pitchFamily="18" charset="0"/>
            </a:endParaRPr>
          </a:p>
          <a:p>
            <a:pPr algn="ctr" eaLnBrk="1" hangingPunct="1"/>
            <a:endParaRPr lang="fr-FR" sz="2000" dirty="0">
              <a:latin typeface="Constantia" panose="02030602050306030303" pitchFamily="18" charset="0"/>
            </a:endParaRPr>
          </a:p>
        </p:txBody>
      </p:sp>
      <p:grpSp>
        <p:nvGrpSpPr>
          <p:cNvPr id="94" name="Group 39"/>
          <p:cNvGrpSpPr>
            <a:grpSpLocks/>
          </p:cNvGrpSpPr>
          <p:nvPr/>
        </p:nvGrpSpPr>
        <p:grpSpPr bwMode="auto">
          <a:xfrm>
            <a:off x="6899648" y="2359867"/>
            <a:ext cx="1570037" cy="1622425"/>
            <a:chOff x="192" y="1917"/>
            <a:chExt cx="1042" cy="1102"/>
          </a:xfrm>
        </p:grpSpPr>
        <p:grpSp>
          <p:nvGrpSpPr>
            <p:cNvPr id="95" name="Group 40"/>
            <p:cNvGrpSpPr>
              <a:grpSpLocks/>
            </p:cNvGrpSpPr>
            <p:nvPr/>
          </p:nvGrpSpPr>
          <p:grpSpPr bwMode="auto">
            <a:xfrm>
              <a:off x="192" y="1917"/>
              <a:ext cx="1042" cy="1102"/>
              <a:chOff x="192" y="1917"/>
              <a:chExt cx="1042" cy="1102"/>
            </a:xfrm>
          </p:grpSpPr>
          <p:pic>
            <p:nvPicPr>
              <p:cNvPr id="97" name="Picture 41" descr="light_shadow"/>
              <p:cNvPicPr>
                <a:picLocks noChangeAspect="1" noChangeArrowheads="1"/>
              </p:cNvPicPr>
              <p:nvPr/>
            </p:nvPicPr>
            <p:blipFill>
              <a:blip r:embed="rId8" cstate="print">
                <a:lum bright="-78000" contrast="-78000"/>
                <a:extLst>
                  <a:ext uri="{28A0092B-C50C-407E-A947-70E740481C1C}">
                    <a14:useLocalDpi xmlns:a14="http://schemas.microsoft.com/office/drawing/2010/main" xmlns=""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8" name="Picture 42" descr="circuler_1"/>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Oval 43"/>
              <p:cNvSpPr>
                <a:spLocks noChangeArrowheads="1"/>
              </p:cNvSpPr>
              <p:nvPr/>
            </p:nvSpPr>
            <p:spPr bwMode="gray">
              <a:xfrm>
                <a:off x="192" y="1917"/>
                <a:ext cx="1035" cy="1019"/>
              </a:xfrm>
              <a:prstGeom prst="ellipse">
                <a:avLst/>
              </a:prstGeom>
              <a:solidFill>
                <a:schemeClr val="accent5">
                  <a:lumMod val="60000"/>
                  <a:lumOff val="40000"/>
                </a:schemeClr>
              </a:solidFill>
              <a:ln w="9525" algn="ctr">
                <a:noFill/>
                <a:round/>
                <a:headEnd/>
                <a:tailEnd/>
              </a:ln>
              <a:effectLst/>
            </p:spPr>
            <p:txBody>
              <a:bodyPr wrap="none" anchor="ctr"/>
              <a:lstStyle/>
              <a:p>
                <a:pPr algn="ctr">
                  <a:defRPr/>
                </a:pPr>
                <a:endParaRPr lang="fr-FR" dirty="0">
                  <a:latin typeface="Arial" charset="0"/>
                </a:endParaRPr>
              </a:p>
            </p:txBody>
          </p:sp>
        </p:grpSp>
        <p:pic>
          <p:nvPicPr>
            <p:cNvPr id="96" name="Picture 44" descr="Picture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309" y="1921"/>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0" name="Rectangle 46"/>
          <p:cNvSpPr>
            <a:spLocks noChangeArrowheads="1"/>
          </p:cNvSpPr>
          <p:nvPr/>
        </p:nvSpPr>
        <p:spPr bwMode="gray">
          <a:xfrm>
            <a:off x="6921309" y="2937805"/>
            <a:ext cx="13700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buClr>
                <a:srgbClr val="FF0066"/>
              </a:buClr>
              <a:buSzPct val="75000"/>
              <a:buFont typeface="Arial" panose="020B0604020202020204" pitchFamily="34" charset="0"/>
              <a:buNone/>
            </a:pPr>
            <a:r>
              <a:rPr lang="fr-FR" sz="2000" dirty="0" smtClean="0">
                <a:latin typeface="Constantia" panose="02030602050306030303" pitchFamily="18" charset="0"/>
              </a:rPr>
              <a:t>   UML</a:t>
            </a:r>
            <a:endParaRPr lang="en-US" sz="2000" dirty="0">
              <a:latin typeface="Constantia" panose="02030602050306030303" pitchFamily="18" charset="0"/>
            </a:endParaRPr>
          </a:p>
        </p:txBody>
      </p:sp>
      <p:grpSp>
        <p:nvGrpSpPr>
          <p:cNvPr id="101" name="Group 19"/>
          <p:cNvGrpSpPr>
            <a:grpSpLocks/>
          </p:cNvGrpSpPr>
          <p:nvPr/>
        </p:nvGrpSpPr>
        <p:grpSpPr bwMode="auto">
          <a:xfrm>
            <a:off x="2626098" y="2117089"/>
            <a:ext cx="1295400" cy="1371600"/>
            <a:chOff x="192" y="1917"/>
            <a:chExt cx="1042" cy="1102"/>
          </a:xfrm>
        </p:grpSpPr>
        <p:grpSp>
          <p:nvGrpSpPr>
            <p:cNvPr id="102" name="Group 20"/>
            <p:cNvGrpSpPr>
              <a:grpSpLocks/>
            </p:cNvGrpSpPr>
            <p:nvPr/>
          </p:nvGrpSpPr>
          <p:grpSpPr bwMode="auto">
            <a:xfrm>
              <a:off x="192" y="1917"/>
              <a:ext cx="1042" cy="1102"/>
              <a:chOff x="192" y="1917"/>
              <a:chExt cx="1042" cy="1102"/>
            </a:xfrm>
          </p:grpSpPr>
          <p:pic>
            <p:nvPicPr>
              <p:cNvPr id="104" name="Picture 21" descr="light_shadow"/>
              <p:cNvPicPr>
                <a:picLocks noChangeAspect="1" noChangeArrowheads="1"/>
              </p:cNvPicPr>
              <p:nvPr/>
            </p:nvPicPr>
            <p:blipFill>
              <a:blip r:embed="rId9" cstate="print">
                <a:lum bright="-78000" contrast="-78000"/>
                <a:extLst>
                  <a:ext uri="{28A0092B-C50C-407E-A947-70E740481C1C}">
                    <a14:useLocalDpi xmlns:a14="http://schemas.microsoft.com/office/drawing/2010/main" xmlns=""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 name="Picture 22" descr="circuler_1"/>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 name="Oval 23"/>
              <p:cNvSpPr>
                <a:spLocks noChangeArrowheads="1"/>
              </p:cNvSpPr>
              <p:nvPr/>
            </p:nvSpPr>
            <p:spPr bwMode="gray">
              <a:xfrm>
                <a:off x="192" y="1917"/>
                <a:ext cx="1035" cy="1019"/>
              </a:xfrm>
              <a:prstGeom prst="ellipse">
                <a:avLst/>
              </a:prstGeom>
              <a:solidFill>
                <a:schemeClr val="accent1">
                  <a:lumMod val="40000"/>
                  <a:lumOff val="60000"/>
                </a:schemeClr>
              </a:solidFill>
              <a:ln w="9525" algn="ctr">
                <a:noFill/>
                <a:round/>
                <a:headEnd/>
                <a:tailEnd/>
              </a:ln>
              <a:effectLst/>
            </p:spPr>
            <p:txBody>
              <a:bodyPr wrap="none" anchor="ctr"/>
              <a:lstStyle/>
              <a:p>
                <a:pPr algn="ctr">
                  <a:defRPr/>
                </a:pPr>
                <a:endParaRPr lang="fr-FR" dirty="0">
                  <a:latin typeface="Arial" charset="0"/>
                </a:endParaRPr>
              </a:p>
            </p:txBody>
          </p:sp>
        </p:grpSp>
        <p:pic>
          <p:nvPicPr>
            <p:cNvPr id="103" name="Picture 24" descr="Picture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301" y="1922"/>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7" name="Rectangle 31"/>
          <p:cNvSpPr>
            <a:spLocks noChangeArrowheads="1"/>
          </p:cNvSpPr>
          <p:nvPr/>
        </p:nvSpPr>
        <p:spPr bwMode="gray">
          <a:xfrm>
            <a:off x="2652339" y="2545112"/>
            <a:ext cx="11734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sz="2000" dirty="0" smtClean="0">
                <a:latin typeface="Constantia" panose="02030602050306030303" pitchFamily="18" charset="0"/>
              </a:rPr>
              <a:t>Glibmm</a:t>
            </a:r>
            <a:endParaRPr lang="fr-FR" sz="2000" dirty="0">
              <a:latin typeface="Constantia" panose="02030602050306030303" pitchFamily="18" charset="0"/>
            </a:endParaRPr>
          </a:p>
        </p:txBody>
      </p:sp>
      <p:grpSp>
        <p:nvGrpSpPr>
          <p:cNvPr id="108" name="Group 25"/>
          <p:cNvGrpSpPr>
            <a:grpSpLocks/>
          </p:cNvGrpSpPr>
          <p:nvPr/>
        </p:nvGrpSpPr>
        <p:grpSpPr bwMode="auto">
          <a:xfrm>
            <a:off x="8491346" y="2220237"/>
            <a:ext cx="1350962" cy="1306512"/>
            <a:chOff x="192" y="1917"/>
            <a:chExt cx="1042" cy="1102"/>
          </a:xfrm>
        </p:grpSpPr>
        <p:grpSp>
          <p:nvGrpSpPr>
            <p:cNvPr id="109" name="Group 26"/>
            <p:cNvGrpSpPr>
              <a:grpSpLocks/>
            </p:cNvGrpSpPr>
            <p:nvPr/>
          </p:nvGrpSpPr>
          <p:grpSpPr bwMode="auto">
            <a:xfrm>
              <a:off x="192" y="1917"/>
              <a:ext cx="1042" cy="1102"/>
              <a:chOff x="192" y="1917"/>
              <a:chExt cx="1042" cy="1102"/>
            </a:xfrm>
          </p:grpSpPr>
          <p:pic>
            <p:nvPicPr>
              <p:cNvPr id="111" name="Picture 27" descr="light_shadow"/>
              <p:cNvPicPr>
                <a:picLocks noChangeAspect="1" noChangeArrowheads="1"/>
              </p:cNvPicPr>
              <p:nvPr/>
            </p:nvPicPr>
            <p:blipFill>
              <a:blip r:embed="rId11" cstate="print">
                <a:lum bright="-78000" contrast="-78000"/>
                <a:extLst>
                  <a:ext uri="{28A0092B-C50C-407E-A947-70E740481C1C}">
                    <a14:useLocalDpi xmlns:a14="http://schemas.microsoft.com/office/drawing/2010/main" xmlns=""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Picture 28" descr="circuler_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3" name="Oval 29"/>
              <p:cNvSpPr>
                <a:spLocks noChangeArrowheads="1"/>
              </p:cNvSpPr>
              <p:nvPr/>
            </p:nvSpPr>
            <p:spPr bwMode="gray">
              <a:xfrm>
                <a:off x="192" y="1917"/>
                <a:ext cx="1035" cy="1019"/>
              </a:xfrm>
              <a:prstGeom prst="ellipse">
                <a:avLst/>
              </a:prstGeom>
              <a:solidFill>
                <a:schemeClr val="accent1">
                  <a:lumMod val="40000"/>
                  <a:lumOff val="60000"/>
                </a:schemeClr>
              </a:solidFill>
              <a:ln w="9525" algn="ctr">
                <a:noFill/>
                <a:round/>
                <a:headEnd/>
                <a:tailEnd/>
              </a:ln>
              <a:effectLst/>
            </p:spPr>
            <p:txBody>
              <a:bodyPr wrap="none" anchor="ctr"/>
              <a:lstStyle/>
              <a:p>
                <a:pPr algn="ctr">
                  <a:defRPr/>
                </a:pPr>
                <a:endParaRPr lang="fr-FR" dirty="0">
                  <a:latin typeface="Arial" charset="0"/>
                </a:endParaRPr>
              </a:p>
            </p:txBody>
          </p:sp>
        </p:grpSp>
        <p:pic>
          <p:nvPicPr>
            <p:cNvPr id="110" name="Picture 30" descr="Picture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307" y="1935"/>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4" name="Rectangle 32"/>
          <p:cNvSpPr>
            <a:spLocks noChangeArrowheads="1"/>
          </p:cNvSpPr>
          <p:nvPr/>
        </p:nvSpPr>
        <p:spPr bwMode="gray">
          <a:xfrm>
            <a:off x="8525141" y="2639426"/>
            <a:ext cx="1349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dirty="0" smtClean="0">
                <a:latin typeface="Constantia" panose="02030602050306030303" pitchFamily="18" charset="0"/>
              </a:rPr>
              <a:t>CSS</a:t>
            </a:r>
            <a:endParaRPr lang="en-US" dirty="0">
              <a:solidFill>
                <a:srgbClr val="FFFFFF"/>
              </a:solidFill>
              <a:latin typeface="Constantia" panose="02030602050306030303" pitchFamily="18" charset="0"/>
            </a:endParaRPr>
          </a:p>
        </p:txBody>
      </p:sp>
    </p:spTree>
    <p:extLst>
      <p:ext uri="{BB962C8B-B14F-4D97-AF65-F5344CB8AC3E}">
        <p14:creationId xmlns:p14="http://schemas.microsoft.com/office/powerpoint/2010/main" xmlns="" val="211854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additive="base">
                                        <p:cTn id="17" dur="500" fill="hold"/>
                                        <p:tgtEl>
                                          <p:spTgt spid="79"/>
                                        </p:tgtEl>
                                        <p:attrNameLst>
                                          <p:attrName>ppt_x</p:attrName>
                                        </p:attrNameLst>
                                      </p:cBhvr>
                                      <p:tavLst>
                                        <p:tav tm="0">
                                          <p:val>
                                            <p:strVal val="#ppt_x"/>
                                          </p:val>
                                        </p:tav>
                                        <p:tav tm="100000">
                                          <p:val>
                                            <p:strVal val="#ppt_x"/>
                                          </p:val>
                                        </p:tav>
                                      </p:tavLst>
                                    </p:anim>
                                    <p:anim calcmode="lin" valueType="num">
                                      <p:cBhvr additive="base">
                                        <p:cTn id="18" dur="500" fill="hold"/>
                                        <p:tgtEl>
                                          <p:spTgt spid="7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anim calcmode="lin" valueType="num">
                                      <p:cBhvr additive="base">
                                        <p:cTn id="21" dur="500" fill="hold"/>
                                        <p:tgtEl>
                                          <p:spTgt spid="86"/>
                                        </p:tgtEl>
                                        <p:attrNameLst>
                                          <p:attrName>ppt_x</p:attrName>
                                        </p:attrNameLst>
                                      </p:cBhvr>
                                      <p:tavLst>
                                        <p:tav tm="0">
                                          <p:val>
                                            <p:strVal val="#ppt_x"/>
                                          </p:val>
                                        </p:tav>
                                        <p:tav tm="100000">
                                          <p:val>
                                            <p:strVal val="#ppt_x"/>
                                          </p:val>
                                        </p:tav>
                                      </p:tavLst>
                                    </p:anim>
                                    <p:anim calcmode="lin" valueType="num">
                                      <p:cBhvr additive="base">
                                        <p:cTn id="2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500" fill="hold"/>
                                        <p:tgtEl>
                                          <p:spTgt spid="93"/>
                                        </p:tgtEl>
                                        <p:attrNameLst>
                                          <p:attrName>ppt_x</p:attrName>
                                        </p:attrNameLst>
                                      </p:cBhvr>
                                      <p:tavLst>
                                        <p:tav tm="0">
                                          <p:val>
                                            <p:strVal val="#ppt_x"/>
                                          </p:val>
                                        </p:tav>
                                        <p:tav tm="100000">
                                          <p:val>
                                            <p:strVal val="#ppt_x"/>
                                          </p:val>
                                        </p:tav>
                                      </p:tavLst>
                                    </p:anim>
                                    <p:anim calcmode="lin" valueType="num">
                                      <p:cBhvr additive="base">
                                        <p:cTn id="28" dur="500" fill="hold"/>
                                        <p:tgtEl>
                                          <p:spTgt spid="9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500" fill="hold"/>
                                        <p:tgtEl>
                                          <p:spTgt spid="87"/>
                                        </p:tgtEl>
                                        <p:attrNameLst>
                                          <p:attrName>ppt_x</p:attrName>
                                        </p:attrNameLst>
                                      </p:cBhvr>
                                      <p:tavLst>
                                        <p:tav tm="0">
                                          <p:val>
                                            <p:strVal val="#ppt_x"/>
                                          </p:val>
                                        </p:tav>
                                        <p:tav tm="100000">
                                          <p:val>
                                            <p:strVal val="#ppt_x"/>
                                          </p:val>
                                        </p:tav>
                                      </p:tavLst>
                                    </p:anim>
                                    <p:anim calcmode="lin" valueType="num">
                                      <p:cBhvr additive="base">
                                        <p:cTn id="3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additive="base">
                                        <p:cTn id="37" dur="500" fill="hold"/>
                                        <p:tgtEl>
                                          <p:spTgt spid="100"/>
                                        </p:tgtEl>
                                        <p:attrNameLst>
                                          <p:attrName>ppt_x</p:attrName>
                                        </p:attrNameLst>
                                      </p:cBhvr>
                                      <p:tavLst>
                                        <p:tav tm="0">
                                          <p:val>
                                            <p:strVal val="#ppt_x"/>
                                          </p:val>
                                        </p:tav>
                                        <p:tav tm="100000">
                                          <p:val>
                                            <p:strVal val="#ppt_x"/>
                                          </p:val>
                                        </p:tav>
                                      </p:tavLst>
                                    </p:anim>
                                    <p:anim calcmode="lin" valueType="num">
                                      <p:cBhvr additive="base">
                                        <p:cTn id="38" dur="500" fill="hold"/>
                                        <p:tgtEl>
                                          <p:spTgt spid="10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additive="base">
                                        <p:cTn id="41" dur="500" fill="hold"/>
                                        <p:tgtEl>
                                          <p:spTgt spid="94"/>
                                        </p:tgtEl>
                                        <p:attrNameLst>
                                          <p:attrName>ppt_x</p:attrName>
                                        </p:attrNameLst>
                                      </p:cBhvr>
                                      <p:tavLst>
                                        <p:tav tm="0">
                                          <p:val>
                                            <p:strVal val="#ppt_x"/>
                                          </p:val>
                                        </p:tav>
                                        <p:tav tm="100000">
                                          <p:val>
                                            <p:strVal val="#ppt_x"/>
                                          </p:val>
                                        </p:tav>
                                      </p:tavLst>
                                    </p:anim>
                                    <p:anim calcmode="lin" valueType="num">
                                      <p:cBhvr additive="base">
                                        <p:cTn id="4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1"/>
                                        </p:tgtEl>
                                        <p:attrNameLst>
                                          <p:attrName>style.visibility</p:attrName>
                                        </p:attrNameLst>
                                      </p:cBhvr>
                                      <p:to>
                                        <p:strVal val="visible"/>
                                      </p:to>
                                    </p:set>
                                    <p:anim calcmode="lin" valueType="num">
                                      <p:cBhvr additive="base">
                                        <p:cTn id="47" dur="500" fill="hold"/>
                                        <p:tgtEl>
                                          <p:spTgt spid="101"/>
                                        </p:tgtEl>
                                        <p:attrNameLst>
                                          <p:attrName>ppt_x</p:attrName>
                                        </p:attrNameLst>
                                      </p:cBhvr>
                                      <p:tavLst>
                                        <p:tav tm="0">
                                          <p:val>
                                            <p:strVal val="#ppt_x"/>
                                          </p:val>
                                        </p:tav>
                                        <p:tav tm="100000">
                                          <p:val>
                                            <p:strVal val="#ppt_x"/>
                                          </p:val>
                                        </p:tav>
                                      </p:tavLst>
                                    </p:anim>
                                    <p:anim calcmode="lin" valueType="num">
                                      <p:cBhvr additive="base">
                                        <p:cTn id="48" dur="500" fill="hold"/>
                                        <p:tgtEl>
                                          <p:spTgt spid="10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7"/>
                                        </p:tgtEl>
                                        <p:attrNameLst>
                                          <p:attrName>style.visibility</p:attrName>
                                        </p:attrNameLst>
                                      </p:cBhvr>
                                      <p:to>
                                        <p:strVal val="visible"/>
                                      </p:to>
                                    </p:set>
                                    <p:anim calcmode="lin" valueType="num">
                                      <p:cBhvr additive="base">
                                        <p:cTn id="51" dur="500" fill="hold"/>
                                        <p:tgtEl>
                                          <p:spTgt spid="107"/>
                                        </p:tgtEl>
                                        <p:attrNameLst>
                                          <p:attrName>ppt_x</p:attrName>
                                        </p:attrNameLst>
                                      </p:cBhvr>
                                      <p:tavLst>
                                        <p:tav tm="0">
                                          <p:val>
                                            <p:strVal val="#ppt_x"/>
                                          </p:val>
                                        </p:tav>
                                        <p:tav tm="100000">
                                          <p:val>
                                            <p:strVal val="#ppt_x"/>
                                          </p:val>
                                        </p:tav>
                                      </p:tavLst>
                                    </p:anim>
                                    <p:anim calcmode="lin" valueType="num">
                                      <p:cBhvr additive="base">
                                        <p:cTn id="52"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8"/>
                                        </p:tgtEl>
                                        <p:attrNameLst>
                                          <p:attrName>style.visibility</p:attrName>
                                        </p:attrNameLst>
                                      </p:cBhvr>
                                      <p:to>
                                        <p:strVal val="visible"/>
                                      </p:to>
                                    </p:set>
                                    <p:anim calcmode="lin" valueType="num">
                                      <p:cBhvr additive="base">
                                        <p:cTn id="57" dur="500" fill="hold"/>
                                        <p:tgtEl>
                                          <p:spTgt spid="108"/>
                                        </p:tgtEl>
                                        <p:attrNameLst>
                                          <p:attrName>ppt_x</p:attrName>
                                        </p:attrNameLst>
                                      </p:cBhvr>
                                      <p:tavLst>
                                        <p:tav tm="0">
                                          <p:val>
                                            <p:strVal val="#ppt_x"/>
                                          </p:val>
                                        </p:tav>
                                        <p:tav tm="100000">
                                          <p:val>
                                            <p:strVal val="#ppt_x"/>
                                          </p:val>
                                        </p:tav>
                                      </p:tavLst>
                                    </p:anim>
                                    <p:anim calcmode="lin" valueType="num">
                                      <p:cBhvr additive="base">
                                        <p:cTn id="58" dur="500" fill="hold"/>
                                        <p:tgtEl>
                                          <p:spTgt spid="10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4"/>
                                        </p:tgtEl>
                                        <p:attrNameLst>
                                          <p:attrName>style.visibility</p:attrName>
                                        </p:attrNameLst>
                                      </p:cBhvr>
                                      <p:to>
                                        <p:strVal val="visible"/>
                                      </p:to>
                                    </p:set>
                                    <p:anim calcmode="lin" valueType="num">
                                      <p:cBhvr additive="base">
                                        <p:cTn id="61" dur="500" fill="hold"/>
                                        <p:tgtEl>
                                          <p:spTgt spid="114"/>
                                        </p:tgtEl>
                                        <p:attrNameLst>
                                          <p:attrName>ppt_x</p:attrName>
                                        </p:attrNameLst>
                                      </p:cBhvr>
                                      <p:tavLst>
                                        <p:tav tm="0">
                                          <p:val>
                                            <p:strVal val="#ppt_x"/>
                                          </p:val>
                                        </p:tav>
                                        <p:tav tm="100000">
                                          <p:val>
                                            <p:strVal val="#ppt_x"/>
                                          </p:val>
                                        </p:tav>
                                      </p:tavLst>
                                    </p:anim>
                                    <p:anim calcmode="lin" valueType="num">
                                      <p:cBhvr additive="base">
                                        <p:cTn id="6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86" grpId="0"/>
      <p:bldP spid="93" grpId="0"/>
      <p:bldP spid="100" grpId="0"/>
      <p:bldP spid="107" grpId="0"/>
      <p:bldP spid="1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58" y="166283"/>
            <a:ext cx="6415795" cy="707886"/>
          </a:xfrm>
          <a:prstGeom prst="rect">
            <a:avLst/>
          </a:prstGeom>
        </p:spPr>
        <p:txBody>
          <a:bodyPr wrap="none">
            <a:spAutoFit/>
          </a:bodyPr>
          <a:lstStyle/>
          <a:p>
            <a:pPr marL="571500" indent="-571500">
              <a:buFont typeface="Wingdings" pitchFamily="2" charset="2"/>
              <a:buChar char="§"/>
            </a:pPr>
            <a:r>
              <a:rPr lang="fr-FR" sz="4000" b="1" dirty="0" smtClean="0"/>
              <a:t>Outils de développement :</a:t>
            </a:r>
            <a:endParaRPr lang="fr-FR" sz="4000" b="1" dirty="0"/>
          </a:p>
        </p:txBody>
      </p:sp>
      <p:sp>
        <p:nvSpPr>
          <p:cNvPr id="3" name="Rectangle 46"/>
          <p:cNvSpPr>
            <a:spLocks noChangeArrowheads="1"/>
          </p:cNvSpPr>
          <p:nvPr/>
        </p:nvSpPr>
        <p:spPr bwMode="gray">
          <a:xfrm rot="13035296">
            <a:off x="7496473" y="4433346"/>
            <a:ext cx="737591" cy="226733"/>
          </a:xfrm>
          <a:prstGeom prst="rect">
            <a:avLst/>
          </a:prstGeom>
          <a:gradFill rotWithShape="1">
            <a:gsLst>
              <a:gs pos="0">
                <a:srgbClr val="969696"/>
              </a:gs>
              <a:gs pos="50000">
                <a:srgbClr val="C9C9C9"/>
              </a:gs>
              <a:gs pos="100000">
                <a:srgbClr val="969696"/>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4" name="Rectangle 47"/>
          <p:cNvSpPr>
            <a:spLocks noChangeArrowheads="1"/>
          </p:cNvSpPr>
          <p:nvPr/>
        </p:nvSpPr>
        <p:spPr bwMode="gray">
          <a:xfrm rot="20856083">
            <a:off x="4637493" y="4109186"/>
            <a:ext cx="855628" cy="161855"/>
          </a:xfrm>
          <a:prstGeom prst="rect">
            <a:avLst/>
          </a:prstGeom>
          <a:gradFill rotWithShape="1">
            <a:gsLst>
              <a:gs pos="0">
                <a:srgbClr val="969696"/>
              </a:gs>
              <a:gs pos="50000">
                <a:srgbClr val="CCCCCC"/>
              </a:gs>
              <a:gs pos="100000">
                <a:srgbClr val="969696"/>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5" name="Rectangle 48"/>
          <p:cNvSpPr>
            <a:spLocks noChangeArrowheads="1"/>
          </p:cNvSpPr>
          <p:nvPr/>
        </p:nvSpPr>
        <p:spPr bwMode="gray">
          <a:xfrm rot="17372942">
            <a:off x="6672092" y="2191205"/>
            <a:ext cx="510048" cy="137523"/>
          </a:xfrm>
          <a:prstGeom prst="rect">
            <a:avLst/>
          </a:prstGeom>
          <a:gradFill rotWithShape="1">
            <a:gsLst>
              <a:gs pos="0">
                <a:srgbClr val="969696"/>
              </a:gs>
              <a:gs pos="50000">
                <a:srgbClr val="DFDFDF"/>
              </a:gs>
              <a:gs pos="100000">
                <a:srgbClr val="969696"/>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grpSp>
        <p:nvGrpSpPr>
          <p:cNvPr id="6" name="Group 49"/>
          <p:cNvGrpSpPr>
            <a:grpSpLocks/>
          </p:cNvGrpSpPr>
          <p:nvPr/>
        </p:nvGrpSpPr>
        <p:grpSpPr bwMode="auto">
          <a:xfrm>
            <a:off x="5380849" y="2478740"/>
            <a:ext cx="2418896" cy="2333625"/>
            <a:chOff x="2403" y="1513"/>
            <a:chExt cx="1152" cy="1152"/>
          </a:xfrm>
          <a:solidFill>
            <a:schemeClr val="accent5">
              <a:lumMod val="75000"/>
            </a:schemeClr>
          </a:solidFill>
        </p:grpSpPr>
        <p:sp>
          <p:nvSpPr>
            <p:cNvPr id="7" name="Oval 51"/>
            <p:cNvSpPr>
              <a:spLocks noChangeArrowheads="1"/>
            </p:cNvSpPr>
            <p:nvPr/>
          </p:nvSpPr>
          <p:spPr bwMode="gray">
            <a:xfrm>
              <a:off x="2403" y="1513"/>
              <a:ext cx="1152" cy="1152"/>
            </a:xfrm>
            <a:prstGeom prst="ellipse">
              <a:avLst/>
            </a:prstGeom>
            <a:grpFill/>
            <a:ln w="9525">
              <a:noFill/>
              <a:round/>
              <a:headEnd/>
              <a:tailEnd/>
            </a:ln>
            <a:effectLst/>
          </p:spPr>
          <p:txBody>
            <a:bodyPr wrap="none" anchor="ctr"/>
            <a:lstStyle/>
            <a:p>
              <a:pPr algn="ctr">
                <a:defRPr/>
              </a:pPr>
              <a:endParaRPr lang="fr-FR" dirty="0">
                <a:latin typeface="Arial" charset="0"/>
              </a:endParaRPr>
            </a:p>
          </p:txBody>
        </p:sp>
        <p:sp>
          <p:nvSpPr>
            <p:cNvPr id="8" name="Text Box 53"/>
            <p:cNvSpPr txBox="1">
              <a:spLocks noChangeArrowheads="1"/>
            </p:cNvSpPr>
            <p:nvPr/>
          </p:nvSpPr>
          <p:spPr bwMode="gray">
            <a:xfrm>
              <a:off x="2438" y="1931"/>
              <a:ext cx="1101" cy="25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sz="2800" dirty="0" smtClean="0">
                  <a:solidFill>
                    <a:schemeClr val="bg1"/>
                  </a:solidFill>
                  <a:latin typeface="Constantia" panose="02030602050306030303" pitchFamily="18" charset="0"/>
                </a:rPr>
                <a:t>CodeBlocks</a:t>
              </a:r>
              <a:endParaRPr lang="en-US" sz="2800" dirty="0">
                <a:solidFill>
                  <a:schemeClr val="bg1"/>
                </a:solidFill>
                <a:latin typeface="Constantia" panose="02030602050306030303" pitchFamily="18" charset="0"/>
              </a:endParaRPr>
            </a:p>
          </p:txBody>
        </p:sp>
      </p:grpSp>
      <p:grpSp>
        <p:nvGrpSpPr>
          <p:cNvPr id="9" name="Group 54"/>
          <p:cNvGrpSpPr>
            <a:grpSpLocks/>
          </p:cNvGrpSpPr>
          <p:nvPr/>
        </p:nvGrpSpPr>
        <p:grpSpPr bwMode="auto">
          <a:xfrm>
            <a:off x="6578702" y="1057767"/>
            <a:ext cx="1057276" cy="990600"/>
            <a:chOff x="3370" y="1405"/>
            <a:chExt cx="666" cy="624"/>
          </a:xfrm>
        </p:grpSpPr>
        <p:sp>
          <p:nvSpPr>
            <p:cNvPr id="10" name="Oval 56"/>
            <p:cNvSpPr>
              <a:spLocks noChangeArrowheads="1"/>
            </p:cNvSpPr>
            <p:nvPr/>
          </p:nvSpPr>
          <p:spPr bwMode="gray">
            <a:xfrm>
              <a:off x="3370" y="1405"/>
              <a:ext cx="624" cy="624"/>
            </a:xfrm>
            <a:prstGeom prst="ellipse">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6200000" scaled="1"/>
              <a:tileRect/>
            </a:gradFill>
            <a:ln w="9525">
              <a:noFill/>
              <a:round/>
              <a:headEnd/>
              <a:tailEnd/>
            </a:ln>
            <a:effectLst/>
          </p:spPr>
          <p:txBody>
            <a:bodyPr wrap="none" anchor="ctr"/>
            <a:lstStyle/>
            <a:p>
              <a:pPr algn="ctr">
                <a:defRPr/>
              </a:pPr>
              <a:endParaRPr lang="fr-FR" dirty="0">
                <a:latin typeface="Arial" charset="0"/>
              </a:endParaRPr>
            </a:p>
          </p:txBody>
        </p:sp>
        <p:sp>
          <p:nvSpPr>
            <p:cNvPr id="11" name="Text Box 58"/>
            <p:cNvSpPr txBox="1">
              <a:spLocks noChangeArrowheads="1"/>
            </p:cNvSpPr>
            <p:nvPr/>
          </p:nvSpPr>
          <p:spPr bwMode="gray">
            <a:xfrm>
              <a:off x="3370" y="1581"/>
              <a:ext cx="666"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sz="1600" i="1" dirty="0" smtClean="0">
                  <a:solidFill>
                    <a:schemeClr val="bg1"/>
                  </a:solidFill>
                  <a:latin typeface="Constantia" panose="02030602050306030303" pitchFamily="18" charset="0"/>
                </a:rPr>
                <a:t>Sublime3</a:t>
              </a:r>
              <a:endParaRPr lang="fr-FR" sz="1600" dirty="0">
                <a:solidFill>
                  <a:schemeClr val="bg1"/>
                </a:solidFill>
                <a:latin typeface="Constantia" panose="02030602050306030303" pitchFamily="18" charset="0"/>
              </a:endParaRPr>
            </a:p>
          </p:txBody>
        </p:sp>
      </p:grpSp>
      <p:grpSp>
        <p:nvGrpSpPr>
          <p:cNvPr id="12" name="Group 59"/>
          <p:cNvGrpSpPr>
            <a:grpSpLocks/>
          </p:cNvGrpSpPr>
          <p:nvPr/>
        </p:nvGrpSpPr>
        <p:grpSpPr bwMode="auto">
          <a:xfrm>
            <a:off x="2689367" y="3449193"/>
            <a:ext cx="1981200" cy="1894826"/>
            <a:chOff x="603" y="1575"/>
            <a:chExt cx="1248" cy="1296"/>
          </a:xfrm>
          <a:solidFill>
            <a:schemeClr val="accent5">
              <a:lumMod val="50000"/>
            </a:schemeClr>
          </a:solidFill>
        </p:grpSpPr>
        <p:sp>
          <p:nvSpPr>
            <p:cNvPr id="13" name="Oval 61"/>
            <p:cNvSpPr>
              <a:spLocks noChangeArrowheads="1"/>
            </p:cNvSpPr>
            <p:nvPr/>
          </p:nvSpPr>
          <p:spPr bwMode="gray">
            <a:xfrm>
              <a:off x="603" y="1575"/>
              <a:ext cx="1248" cy="1296"/>
            </a:xfrm>
            <a:prstGeom prst="ellipse">
              <a:avLst/>
            </a:prstGeom>
            <a:grpFill/>
            <a:ln w="9525">
              <a:noFill/>
              <a:round/>
              <a:headEnd/>
              <a:tailEnd/>
            </a:ln>
            <a:effectLst/>
          </p:spPr>
          <p:txBody>
            <a:bodyPr wrap="none" anchor="ctr"/>
            <a:lstStyle/>
            <a:p>
              <a:pPr algn="ctr">
                <a:defRPr/>
              </a:pPr>
              <a:endParaRPr lang="fr-FR" dirty="0">
                <a:latin typeface="Arial" charset="0"/>
              </a:endParaRPr>
            </a:p>
          </p:txBody>
        </p:sp>
        <p:sp>
          <p:nvSpPr>
            <p:cNvPr id="14" name="Text Box 63"/>
            <p:cNvSpPr txBox="1">
              <a:spLocks noChangeArrowheads="1"/>
            </p:cNvSpPr>
            <p:nvPr/>
          </p:nvSpPr>
          <p:spPr bwMode="gray">
            <a:xfrm>
              <a:off x="702" y="2073"/>
              <a:ext cx="1050" cy="31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defRPr/>
              </a:pPr>
              <a:r>
                <a:rPr lang="fr-FR" sz="2400" dirty="0">
                  <a:solidFill>
                    <a:schemeClr val="bg1"/>
                  </a:solidFill>
                  <a:latin typeface="Constantia" pitchFamily="18" charset="0"/>
                </a:rPr>
                <a:t>StarUML</a:t>
              </a:r>
              <a:endParaRPr lang="en-US" sz="2400" dirty="0">
                <a:solidFill>
                  <a:schemeClr val="bg1"/>
                </a:solidFill>
                <a:effectLst>
                  <a:outerShdw blurRad="38100" dist="38100" dir="2700000" algn="tl">
                    <a:srgbClr val="C0C0C0"/>
                  </a:outerShdw>
                </a:effectLst>
                <a:latin typeface="Constantia" pitchFamily="18" charset="0"/>
              </a:endParaRPr>
            </a:p>
          </p:txBody>
        </p:sp>
      </p:grpSp>
      <p:grpSp>
        <p:nvGrpSpPr>
          <p:cNvPr id="15" name="Group 64"/>
          <p:cNvGrpSpPr>
            <a:grpSpLocks/>
          </p:cNvGrpSpPr>
          <p:nvPr/>
        </p:nvGrpSpPr>
        <p:grpSpPr bwMode="auto">
          <a:xfrm>
            <a:off x="7799745" y="4420815"/>
            <a:ext cx="2286000" cy="2286000"/>
            <a:chOff x="3360" y="2688"/>
            <a:chExt cx="1440" cy="1440"/>
          </a:xfrm>
        </p:grpSpPr>
        <p:sp>
          <p:nvSpPr>
            <p:cNvPr id="16" name="Oval 66"/>
            <p:cNvSpPr>
              <a:spLocks noChangeArrowheads="1"/>
            </p:cNvSpPr>
            <p:nvPr/>
          </p:nvSpPr>
          <p:spPr bwMode="gray">
            <a:xfrm>
              <a:off x="3360" y="2688"/>
              <a:ext cx="1440" cy="144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lgn="ctr">
                <a:defRPr/>
              </a:pPr>
              <a:endParaRPr lang="fr-FR" dirty="0">
                <a:latin typeface="Arial" charset="0"/>
              </a:endParaRPr>
            </a:p>
          </p:txBody>
        </p:sp>
        <p:sp>
          <p:nvSpPr>
            <p:cNvPr id="17" name="Text Box 68"/>
            <p:cNvSpPr txBox="1">
              <a:spLocks noChangeArrowheads="1"/>
            </p:cNvSpPr>
            <p:nvPr/>
          </p:nvSpPr>
          <p:spPr bwMode="gray">
            <a:xfrm>
              <a:off x="3704" y="3249"/>
              <a:ext cx="793" cy="330"/>
            </a:xfrm>
            <a:prstGeom prst="rect">
              <a:avLst/>
            </a:prstGeom>
            <a:noFill/>
            <a:ln w="9525">
              <a:noFill/>
              <a:miter lim="800000"/>
              <a:headEnd/>
              <a:tailEnd/>
            </a:ln>
            <a:effectLst/>
          </p:spPr>
          <p:txBody>
            <a:bodyPr wrap="none">
              <a:spAutoFit/>
            </a:bodyPr>
            <a:lstStyle/>
            <a:p>
              <a:pPr algn="ctr" eaLnBrk="0" hangingPunct="0">
                <a:defRPr/>
              </a:pPr>
              <a:r>
                <a:rPr lang="en-US" sz="2800" dirty="0" smtClean="0">
                  <a:solidFill>
                    <a:schemeClr val="bg1"/>
                  </a:solidFill>
                  <a:effectLst>
                    <a:outerShdw blurRad="38100" dist="38100" dir="2700000" algn="tl">
                      <a:srgbClr val="C0C0C0"/>
                    </a:outerShdw>
                  </a:effectLst>
                  <a:latin typeface="Constantia" pitchFamily="18" charset="0"/>
                </a:rPr>
                <a:t>MSYS2</a:t>
              </a:r>
              <a:endParaRPr lang="en-US" sz="2800" dirty="0">
                <a:solidFill>
                  <a:schemeClr val="bg1"/>
                </a:solidFill>
                <a:effectLst>
                  <a:outerShdw blurRad="38100" dist="38100" dir="2700000" algn="tl">
                    <a:srgbClr val="C0C0C0"/>
                  </a:outerShdw>
                </a:effectLst>
                <a:latin typeface="Constantia" pitchFamily="18" charset="0"/>
              </a:endParaRPr>
            </a:p>
          </p:txBody>
        </p:sp>
      </p:grpSp>
      <p:sp>
        <p:nvSpPr>
          <p:cNvPr id="18" name="Rectangle 47"/>
          <p:cNvSpPr>
            <a:spLocks noChangeArrowheads="1"/>
          </p:cNvSpPr>
          <p:nvPr/>
        </p:nvSpPr>
        <p:spPr bwMode="gray">
          <a:xfrm rot="20998745">
            <a:off x="7779415" y="3274614"/>
            <a:ext cx="831303" cy="166427"/>
          </a:xfrm>
          <a:prstGeom prst="rect">
            <a:avLst/>
          </a:prstGeom>
          <a:gradFill rotWithShape="1">
            <a:gsLst>
              <a:gs pos="0">
                <a:srgbClr val="969696"/>
              </a:gs>
              <a:gs pos="50000">
                <a:srgbClr val="CCCCCC"/>
              </a:gs>
              <a:gs pos="100000">
                <a:srgbClr val="969696"/>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grpSp>
        <p:nvGrpSpPr>
          <p:cNvPr id="23" name="Group 59"/>
          <p:cNvGrpSpPr>
            <a:grpSpLocks/>
          </p:cNvGrpSpPr>
          <p:nvPr/>
        </p:nvGrpSpPr>
        <p:grpSpPr bwMode="auto">
          <a:xfrm>
            <a:off x="8560692" y="2101742"/>
            <a:ext cx="1965755" cy="1888700"/>
            <a:chOff x="663" y="1592"/>
            <a:chExt cx="1248" cy="1296"/>
          </a:xfrm>
          <a:solidFill>
            <a:schemeClr val="accent4">
              <a:lumMod val="50000"/>
            </a:schemeClr>
          </a:solidFill>
        </p:grpSpPr>
        <p:sp>
          <p:nvSpPr>
            <p:cNvPr id="24" name="Oval 61"/>
            <p:cNvSpPr>
              <a:spLocks noChangeArrowheads="1"/>
            </p:cNvSpPr>
            <p:nvPr/>
          </p:nvSpPr>
          <p:spPr bwMode="gray">
            <a:xfrm>
              <a:off x="663" y="1592"/>
              <a:ext cx="1248" cy="1296"/>
            </a:xfrm>
            <a:prstGeom prst="ellipse">
              <a:avLst/>
            </a:prstGeom>
            <a:grpFill/>
            <a:ln w="9525">
              <a:noFill/>
              <a:round/>
              <a:headEnd/>
              <a:tailEnd/>
            </a:ln>
            <a:effectLst/>
          </p:spPr>
          <p:txBody>
            <a:bodyPr wrap="none" anchor="ctr"/>
            <a:lstStyle/>
            <a:p>
              <a:pPr algn="ctr">
                <a:defRPr/>
              </a:pPr>
              <a:endParaRPr lang="fr-FR" dirty="0">
                <a:latin typeface="Arial" charset="0"/>
              </a:endParaRPr>
            </a:p>
          </p:txBody>
        </p:sp>
        <p:sp>
          <p:nvSpPr>
            <p:cNvPr id="25" name="Text Box 63"/>
            <p:cNvSpPr txBox="1">
              <a:spLocks noChangeArrowheads="1"/>
            </p:cNvSpPr>
            <p:nvPr/>
          </p:nvSpPr>
          <p:spPr bwMode="gray">
            <a:xfrm>
              <a:off x="688" y="2079"/>
              <a:ext cx="1197" cy="2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sz="2000" i="1" dirty="0" smtClean="0">
                  <a:solidFill>
                    <a:schemeClr val="bg1"/>
                  </a:solidFill>
                  <a:latin typeface="Constantia" panose="02030602050306030303" pitchFamily="18" charset="0"/>
                </a:rPr>
                <a:t>GanttProject</a:t>
              </a:r>
              <a:endParaRPr lang="fr-FR" sz="2000" dirty="0">
                <a:solidFill>
                  <a:schemeClr val="bg1"/>
                </a:solidFill>
                <a:latin typeface="Constantia" panose="02030602050306030303" pitchFamily="18" charset="0"/>
              </a:endParaRPr>
            </a:p>
          </p:txBody>
        </p:sp>
      </p:grpSp>
      <p:grpSp>
        <p:nvGrpSpPr>
          <p:cNvPr id="26" name="Group 59"/>
          <p:cNvGrpSpPr>
            <a:grpSpLocks/>
          </p:cNvGrpSpPr>
          <p:nvPr/>
        </p:nvGrpSpPr>
        <p:grpSpPr bwMode="auto">
          <a:xfrm>
            <a:off x="3569417" y="1327610"/>
            <a:ext cx="1602512" cy="1548264"/>
            <a:chOff x="615" y="1584"/>
            <a:chExt cx="1248" cy="1296"/>
          </a:xfrm>
          <a:solidFill>
            <a:schemeClr val="accent4">
              <a:lumMod val="50000"/>
            </a:schemeClr>
          </a:solidFill>
        </p:grpSpPr>
        <p:sp>
          <p:nvSpPr>
            <p:cNvPr id="27" name="Oval 61"/>
            <p:cNvSpPr>
              <a:spLocks noChangeArrowheads="1"/>
            </p:cNvSpPr>
            <p:nvPr/>
          </p:nvSpPr>
          <p:spPr bwMode="gray">
            <a:xfrm>
              <a:off x="615" y="1584"/>
              <a:ext cx="1248" cy="1296"/>
            </a:xfrm>
            <a:prstGeom prst="ellipse">
              <a:avLst/>
            </a:prstGeom>
            <a:grpFill/>
            <a:ln w="9525">
              <a:noFill/>
              <a:round/>
              <a:headEnd/>
              <a:tailEnd/>
            </a:ln>
            <a:effectLst/>
          </p:spPr>
          <p:txBody>
            <a:bodyPr wrap="none" anchor="ctr"/>
            <a:lstStyle/>
            <a:p>
              <a:pPr algn="ctr">
                <a:defRPr/>
              </a:pPr>
              <a:endParaRPr lang="fr-FR" dirty="0">
                <a:latin typeface="Arial" charset="0"/>
              </a:endParaRPr>
            </a:p>
          </p:txBody>
        </p:sp>
        <p:sp>
          <p:nvSpPr>
            <p:cNvPr id="28" name="Text Box 63"/>
            <p:cNvSpPr txBox="1">
              <a:spLocks noChangeArrowheads="1"/>
            </p:cNvSpPr>
            <p:nvPr/>
          </p:nvSpPr>
          <p:spPr bwMode="gray">
            <a:xfrm>
              <a:off x="702" y="1997"/>
              <a:ext cx="1050" cy="33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fr-FR" sz="2000" i="1" dirty="0" smtClean="0">
                  <a:solidFill>
                    <a:schemeClr val="bg1"/>
                  </a:solidFill>
                  <a:latin typeface="Constantia" panose="02030602050306030303" pitchFamily="18" charset="0"/>
                </a:rPr>
                <a:t>GTKMM</a:t>
              </a:r>
              <a:endParaRPr lang="fr-FR" sz="2000" dirty="0">
                <a:solidFill>
                  <a:schemeClr val="bg1"/>
                </a:solidFill>
                <a:latin typeface="Constantia" panose="02030602050306030303" pitchFamily="18" charset="0"/>
              </a:endParaRPr>
            </a:p>
          </p:txBody>
        </p:sp>
      </p:grpSp>
      <p:sp>
        <p:nvSpPr>
          <p:cNvPr id="29" name="Rectangle 47"/>
          <p:cNvSpPr>
            <a:spLocks noChangeArrowheads="1"/>
          </p:cNvSpPr>
          <p:nvPr/>
        </p:nvSpPr>
        <p:spPr bwMode="gray">
          <a:xfrm rot="2087633">
            <a:off x="4933304" y="2672973"/>
            <a:ext cx="745154" cy="205491"/>
          </a:xfrm>
          <a:prstGeom prst="rect">
            <a:avLst/>
          </a:prstGeom>
          <a:gradFill rotWithShape="1">
            <a:gsLst>
              <a:gs pos="0">
                <a:srgbClr val="969696"/>
              </a:gs>
              <a:gs pos="50000">
                <a:srgbClr val="CCCCCC"/>
              </a:gs>
              <a:gs pos="100000">
                <a:srgbClr val="969696"/>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Tree>
    <p:extLst>
      <p:ext uri="{BB962C8B-B14F-4D97-AF65-F5344CB8AC3E}">
        <p14:creationId xmlns:p14="http://schemas.microsoft.com/office/powerpoint/2010/main" xmlns="" val="19727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p:cNvSpPr>
            <a:spLocks/>
          </p:cNvSpPr>
          <p:nvPr/>
        </p:nvSpPr>
        <p:spPr bwMode="gray">
          <a:xfrm>
            <a:off x="3105513" y="3559629"/>
            <a:ext cx="2021658" cy="95006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3" name="Freeform 5"/>
          <p:cNvSpPr>
            <a:spLocks/>
          </p:cNvSpPr>
          <p:nvPr/>
        </p:nvSpPr>
        <p:spPr bwMode="gray">
          <a:xfrm rot="10800000">
            <a:off x="8268063" y="2103932"/>
            <a:ext cx="1924050" cy="1014824"/>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4" name="Rectangle 6"/>
          <p:cNvSpPr>
            <a:spLocks noChangeArrowheads="1"/>
          </p:cNvSpPr>
          <p:nvPr/>
        </p:nvSpPr>
        <p:spPr bwMode="gray">
          <a:xfrm>
            <a:off x="3267438" y="2317891"/>
            <a:ext cx="6762750" cy="1977841"/>
          </a:xfrm>
          <a:prstGeom prst="rect">
            <a:avLst/>
          </a:prstGeom>
          <a:solidFill>
            <a:schemeClr val="tx1">
              <a:lumMod val="65000"/>
              <a:lumOff val="35000"/>
            </a:schemeClr>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a:defRPr/>
            </a:pPr>
            <a:r>
              <a:rPr lang="fr-FR" sz="5400" dirty="0" smtClean="0">
                <a:solidFill>
                  <a:srgbClr val="FFFFCC"/>
                </a:solidFill>
                <a:latin typeface="Constantia" pitchFamily="18" charset="0"/>
              </a:rPr>
              <a:t>Démonstration</a:t>
            </a:r>
            <a:endParaRPr lang="fr-FR" sz="5400" dirty="0">
              <a:solidFill>
                <a:srgbClr val="FFFFFF"/>
              </a:solidFill>
              <a:latin typeface="Constantia" pitchFamily="18" charset="0"/>
            </a:endParaRPr>
          </a:p>
        </p:txBody>
      </p:sp>
    </p:spTree>
    <p:extLst>
      <p:ext uri="{BB962C8B-B14F-4D97-AF65-F5344CB8AC3E}">
        <p14:creationId xmlns:p14="http://schemas.microsoft.com/office/powerpoint/2010/main" xmlns="" val="377490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ntro.mp4">
            <a:hlinkClick r:id="" action="ppaction://media"/>
          </p:cNvPr>
          <p:cNvPicPr>
            <a:picLocks noRot="1" noChangeAspect="1"/>
          </p:cNvPicPr>
          <p:nvPr>
            <a:videoFile r:link="rId1"/>
          </p:nvPr>
        </p:nvPicPr>
        <p:blipFill>
          <a:blip r:embed="rId4" cstate="print"/>
          <a:stretch>
            <a:fillRect/>
          </a:stretch>
        </p:blipFill>
        <p:spPr>
          <a:xfrm>
            <a:off x="1018904" y="156752"/>
            <a:ext cx="10842170" cy="6544493"/>
          </a:xfrm>
          <a:prstGeom prst="rect">
            <a:avLst/>
          </a:prstGeom>
        </p:spPr>
      </p:pic>
    </p:spTree>
    <p:extLst>
      <p:ext uri="{BB962C8B-B14F-4D97-AF65-F5344CB8AC3E}">
        <p14:creationId xmlns:p14="http://schemas.microsoft.com/office/powerpoint/2010/main" xmlns="" val="314692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asy.mp4">
            <a:hlinkClick r:id="" action="ppaction://media"/>
          </p:cNvPr>
          <p:cNvPicPr>
            <a:picLocks noRot="1" noChangeAspect="1"/>
          </p:cNvPicPr>
          <p:nvPr>
            <a:videoFile r:link="rId1"/>
          </p:nvPr>
        </p:nvPicPr>
        <p:blipFill>
          <a:blip r:embed="rId4" cstate="print"/>
          <a:stretch>
            <a:fillRect/>
          </a:stretch>
        </p:blipFill>
        <p:spPr>
          <a:xfrm>
            <a:off x="1018903" y="156754"/>
            <a:ext cx="10855233" cy="6544492"/>
          </a:xfrm>
          <a:prstGeom prst="rect">
            <a:avLst/>
          </a:prstGeom>
        </p:spPr>
      </p:pic>
    </p:spTree>
    <p:extLst>
      <p:ext uri="{BB962C8B-B14F-4D97-AF65-F5344CB8AC3E}">
        <p14:creationId xmlns:p14="http://schemas.microsoft.com/office/powerpoint/2010/main" xmlns="" val="360536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oy.mp4">
            <a:hlinkClick r:id="" action="ppaction://media"/>
          </p:cNvPr>
          <p:cNvPicPr>
            <a:picLocks noRot="1" noChangeAspect="1"/>
          </p:cNvPicPr>
          <p:nvPr>
            <a:videoFile r:link="rId1"/>
          </p:nvPr>
        </p:nvPicPr>
        <p:blipFill>
          <a:blip r:embed="rId4" cstate="print"/>
          <a:stretch>
            <a:fillRect/>
          </a:stretch>
        </p:blipFill>
        <p:spPr>
          <a:xfrm>
            <a:off x="1018903" y="156753"/>
            <a:ext cx="10868297" cy="65314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ard.mp4">
            <a:hlinkClick r:id="" action="ppaction://media"/>
          </p:cNvPr>
          <p:cNvPicPr>
            <a:picLocks noRot="1" noChangeAspect="1"/>
          </p:cNvPicPr>
          <p:nvPr>
            <a:videoFile r:link="rId1"/>
          </p:nvPr>
        </p:nvPicPr>
        <p:blipFill>
          <a:blip r:embed="rId4" cstate="print"/>
          <a:stretch>
            <a:fillRect/>
          </a:stretch>
        </p:blipFill>
        <p:spPr>
          <a:xfrm>
            <a:off x="1005840" y="156754"/>
            <a:ext cx="10881360" cy="6505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p:cNvSpPr>
            <a:spLocks/>
          </p:cNvSpPr>
          <p:nvPr/>
        </p:nvSpPr>
        <p:spPr bwMode="gray">
          <a:xfrm>
            <a:off x="3105513" y="3559629"/>
            <a:ext cx="2021658" cy="95006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3" name="Freeform 5"/>
          <p:cNvSpPr>
            <a:spLocks/>
          </p:cNvSpPr>
          <p:nvPr/>
        </p:nvSpPr>
        <p:spPr bwMode="gray">
          <a:xfrm rot="10800000">
            <a:off x="8268063" y="2103932"/>
            <a:ext cx="1924050" cy="1014824"/>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4" name="Rectangle 6"/>
          <p:cNvSpPr>
            <a:spLocks noChangeArrowheads="1"/>
          </p:cNvSpPr>
          <p:nvPr/>
        </p:nvSpPr>
        <p:spPr bwMode="gray">
          <a:xfrm>
            <a:off x="3267438" y="2317891"/>
            <a:ext cx="6762750" cy="1977841"/>
          </a:xfrm>
          <a:prstGeom prst="rect">
            <a:avLst/>
          </a:prstGeom>
          <a:solidFill>
            <a:schemeClr val="tx1">
              <a:lumMod val="65000"/>
              <a:lumOff val="35000"/>
            </a:schemeClr>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a:defRPr/>
            </a:pPr>
            <a:r>
              <a:rPr lang="en-US" sz="5400" dirty="0" smtClean="0">
                <a:solidFill>
                  <a:srgbClr val="FFFFCC"/>
                </a:solidFill>
                <a:latin typeface="Constantia" pitchFamily="18" charset="0"/>
              </a:rPr>
              <a:t>Conclusion &amp; perspectives</a:t>
            </a:r>
            <a:endParaRPr lang="en-US" sz="5400" dirty="0">
              <a:solidFill>
                <a:srgbClr val="FFFFFF"/>
              </a:solidFill>
              <a:latin typeface="Constantia" pitchFamily="18" charset="0"/>
            </a:endParaRPr>
          </a:p>
        </p:txBody>
      </p:sp>
    </p:spTree>
    <p:extLst>
      <p:ext uri="{BB962C8B-B14F-4D97-AF65-F5344CB8AC3E}">
        <p14:creationId xmlns:p14="http://schemas.microsoft.com/office/powerpoint/2010/main" xmlns="" val="101911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4"/>
          <p:cNvSpPr>
            <a:spLocks/>
          </p:cNvSpPr>
          <p:nvPr/>
        </p:nvSpPr>
        <p:spPr bwMode="gray">
          <a:xfrm>
            <a:off x="3105513" y="3559629"/>
            <a:ext cx="2021658" cy="95006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4" name="Freeform 5"/>
          <p:cNvSpPr>
            <a:spLocks/>
          </p:cNvSpPr>
          <p:nvPr/>
        </p:nvSpPr>
        <p:spPr bwMode="gray">
          <a:xfrm rot="10800000">
            <a:off x="8268063" y="2103932"/>
            <a:ext cx="1924050" cy="1014824"/>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5" name="Rectangle 6"/>
          <p:cNvSpPr>
            <a:spLocks noChangeArrowheads="1"/>
          </p:cNvSpPr>
          <p:nvPr/>
        </p:nvSpPr>
        <p:spPr bwMode="gray">
          <a:xfrm>
            <a:off x="3267438" y="2317891"/>
            <a:ext cx="6762750" cy="1977841"/>
          </a:xfrm>
          <a:prstGeom prst="rect">
            <a:avLst/>
          </a:prstGeom>
          <a:solidFill>
            <a:schemeClr val="tx1">
              <a:lumMod val="65000"/>
              <a:lumOff val="35000"/>
            </a:schemeClr>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a:defRPr/>
            </a:pPr>
            <a:r>
              <a:rPr lang="en-US" sz="5400" dirty="0">
                <a:solidFill>
                  <a:srgbClr val="FFFFCC"/>
                </a:solidFill>
                <a:latin typeface="Constantia" pitchFamily="18" charset="0"/>
              </a:rPr>
              <a:t>Introduction</a:t>
            </a:r>
            <a:endParaRPr lang="en-US" sz="5400" dirty="0">
              <a:solidFill>
                <a:srgbClr val="FFFFFF"/>
              </a:solidFill>
              <a:latin typeface="Constantia" pitchFamily="18" charset="0"/>
            </a:endParaRPr>
          </a:p>
        </p:txBody>
      </p:sp>
    </p:spTree>
    <p:extLst>
      <p:ext uri="{BB962C8B-B14F-4D97-AF65-F5344CB8AC3E}">
        <p14:creationId xmlns:p14="http://schemas.microsoft.com/office/powerpoint/2010/main" xmlns="" val="281255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75786" y="1076459"/>
            <a:ext cx="3953814" cy="3459587"/>
          </a:xfrm>
          <a:prstGeom prst="rect">
            <a:avLst/>
          </a:prstGeom>
        </p:spPr>
      </p:pic>
      <p:sp>
        <p:nvSpPr>
          <p:cNvPr id="4" name="Rectangle 3"/>
          <p:cNvSpPr/>
          <p:nvPr/>
        </p:nvSpPr>
        <p:spPr>
          <a:xfrm>
            <a:off x="3044795" y="5137528"/>
            <a:ext cx="6063519" cy="1200329"/>
          </a:xfrm>
          <a:prstGeom prst="rect">
            <a:avLst/>
          </a:prstGeom>
        </p:spPr>
        <p:txBody>
          <a:bodyPr wrap="none">
            <a:spAutoFit/>
          </a:bodyPr>
          <a:lstStyle/>
          <a:p>
            <a:pPr marL="571500" indent="-571500">
              <a:buFont typeface="Wingdings" panose="05000000000000000000" pitchFamily="2" charset="2"/>
              <a:buChar char="ü"/>
            </a:pPr>
            <a:r>
              <a:rPr lang="fr-FR" sz="2400" b="1" dirty="0" smtClean="0">
                <a:solidFill>
                  <a:srgbClr val="0070C0"/>
                </a:solidFill>
              </a:rPr>
              <a:t>Nous avons atteint </a:t>
            </a:r>
            <a:r>
              <a:rPr lang="fr-FR" sz="2400" b="1" dirty="0" smtClean="0">
                <a:solidFill>
                  <a:srgbClr val="0070C0"/>
                </a:solidFill>
              </a:rPr>
              <a:t>100</a:t>
            </a:r>
            <a:r>
              <a:rPr lang="fr-FR" sz="2400" b="1" dirty="0" smtClean="0">
                <a:solidFill>
                  <a:srgbClr val="0070C0"/>
                </a:solidFill>
              </a:rPr>
              <a:t>% des objectifs .</a:t>
            </a:r>
          </a:p>
          <a:p>
            <a:pPr marL="571500" indent="-571500">
              <a:buFont typeface="Wingdings" panose="05000000000000000000" pitchFamily="2" charset="2"/>
              <a:buChar char="ü"/>
            </a:pPr>
            <a:r>
              <a:rPr lang="fr-FR" sz="2400" b="1" dirty="0" smtClean="0">
                <a:solidFill>
                  <a:srgbClr val="0070C0"/>
                </a:solidFill>
              </a:rPr>
              <a:t>Notre travail peut être améliorer .</a:t>
            </a:r>
          </a:p>
          <a:p>
            <a:pPr marL="571500" indent="-571500">
              <a:buFont typeface="Wingdings" panose="05000000000000000000" pitchFamily="2" charset="2"/>
              <a:buChar char="ü"/>
            </a:pPr>
            <a:endParaRPr lang="fr-FR" sz="2400" b="1" dirty="0">
              <a:solidFill>
                <a:srgbClr val="002060"/>
              </a:solidFill>
            </a:endParaRPr>
          </a:p>
        </p:txBody>
      </p:sp>
    </p:spTree>
    <p:extLst>
      <p:ext uri="{BB962C8B-B14F-4D97-AF65-F5344CB8AC3E}">
        <p14:creationId xmlns:p14="http://schemas.microsoft.com/office/powerpoint/2010/main" xmlns="" val="285182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78655" y="3493528"/>
            <a:ext cx="4286250" cy="3219450"/>
          </a:xfrm>
          <a:prstGeom prst="rect">
            <a:avLst/>
          </a:prstGeom>
        </p:spPr>
      </p:pic>
      <p:sp>
        <p:nvSpPr>
          <p:cNvPr id="3" name="Rectangle 2"/>
          <p:cNvSpPr/>
          <p:nvPr/>
        </p:nvSpPr>
        <p:spPr>
          <a:xfrm>
            <a:off x="2275413" y="1827658"/>
            <a:ext cx="9077741" cy="1015663"/>
          </a:xfrm>
          <a:prstGeom prst="rect">
            <a:avLst/>
          </a:prstGeom>
        </p:spPr>
        <p:txBody>
          <a:bodyPr wrap="none">
            <a:spAutoFit/>
          </a:bodyPr>
          <a:lstStyle/>
          <a:p>
            <a:r>
              <a:rPr lang="en-US" sz="6000" dirty="0" smtClean="0">
                <a:latin typeface="Constantia" pitchFamily="18" charset="0"/>
              </a:rPr>
              <a:t>Merci pour </a:t>
            </a:r>
            <a:r>
              <a:rPr lang="fr-FR" sz="6000" dirty="0" smtClean="0">
                <a:latin typeface="Constantia" pitchFamily="18" charset="0"/>
              </a:rPr>
              <a:t>votre</a:t>
            </a:r>
            <a:r>
              <a:rPr lang="en-US" sz="6000" dirty="0" smtClean="0">
                <a:latin typeface="Constantia" pitchFamily="18" charset="0"/>
              </a:rPr>
              <a:t> attention </a:t>
            </a:r>
            <a:endParaRPr lang="fr-FR" sz="6000" dirty="0"/>
          </a:p>
        </p:txBody>
      </p:sp>
    </p:spTree>
    <p:extLst>
      <p:ext uri="{BB962C8B-B14F-4D97-AF65-F5344CB8AC3E}">
        <p14:creationId xmlns:p14="http://schemas.microsoft.com/office/powerpoint/2010/main" xmlns="" val="14889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03936" y="100182"/>
            <a:ext cx="7708990" cy="1323439"/>
          </a:xfrm>
          <a:prstGeom prst="rect">
            <a:avLst/>
          </a:prstGeom>
          <a:noFill/>
        </p:spPr>
        <p:txBody>
          <a:bodyPr wrap="square" rtlCol="0">
            <a:spAutoFit/>
          </a:bodyPr>
          <a:lstStyle/>
          <a:p>
            <a:pPr marL="571500" indent="-571500">
              <a:buFont typeface="Wingdings" pitchFamily="2" charset="2"/>
              <a:buChar char="§"/>
            </a:pPr>
            <a:r>
              <a:rPr lang="fr-FR" sz="4000" dirty="0" smtClean="0"/>
              <a:t>Méthodologie de travail adoptée</a:t>
            </a:r>
            <a:endParaRPr lang="en-US" sz="4000" dirty="0" smtClean="0"/>
          </a:p>
          <a:p>
            <a:pPr marL="571500" indent="-571500">
              <a:buFont typeface="Wingdings" pitchFamily="2" charset="2"/>
              <a:buChar char="§"/>
            </a:pPr>
            <a:endParaRPr lang="fr-FR" sz="4000" b="1" dirty="0"/>
          </a:p>
        </p:txBody>
      </p:sp>
      <p:sp>
        <p:nvSpPr>
          <p:cNvPr id="34" name="Freeform 3"/>
          <p:cNvSpPr>
            <a:spLocks noEditPoints="1"/>
          </p:cNvSpPr>
          <p:nvPr/>
        </p:nvSpPr>
        <p:spPr bwMode="gray">
          <a:xfrm>
            <a:off x="2040089" y="2204131"/>
            <a:ext cx="8103255" cy="398439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solidFill>
            <a:schemeClr val="accent4">
              <a:lumMod val="50000"/>
            </a:schemeClr>
          </a:solidFill>
          <a:ln>
            <a:solidFill>
              <a:schemeClr val="tx2">
                <a:lumMod val="75000"/>
                <a:lumOff val="25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endParaRPr lang="fr-FR" dirty="0"/>
          </a:p>
        </p:txBody>
      </p:sp>
      <p:grpSp>
        <p:nvGrpSpPr>
          <p:cNvPr id="35" name="Group 39"/>
          <p:cNvGrpSpPr>
            <a:grpSpLocks/>
          </p:cNvGrpSpPr>
          <p:nvPr/>
        </p:nvGrpSpPr>
        <p:grpSpPr bwMode="auto">
          <a:xfrm>
            <a:off x="3674239" y="1216011"/>
            <a:ext cx="2033587" cy="1502417"/>
            <a:chOff x="1560" y="768"/>
            <a:chExt cx="672" cy="558"/>
          </a:xfrm>
        </p:grpSpPr>
        <p:pic>
          <p:nvPicPr>
            <p:cNvPr id="36" name="Picture 38" descr="Picture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60" y="1140"/>
              <a:ext cx="672"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Oval 24"/>
            <p:cNvSpPr>
              <a:spLocks noChangeArrowheads="1"/>
            </p:cNvSpPr>
            <p:nvPr/>
          </p:nvSpPr>
          <p:spPr bwMode="gray">
            <a:xfrm>
              <a:off x="1658" y="768"/>
              <a:ext cx="469" cy="45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38" name="Oval 25"/>
            <p:cNvSpPr>
              <a:spLocks noChangeArrowheads="1"/>
            </p:cNvSpPr>
            <p:nvPr/>
          </p:nvSpPr>
          <p:spPr bwMode="gray">
            <a:xfrm>
              <a:off x="1664" y="770"/>
              <a:ext cx="458" cy="4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39" name="Oval 26"/>
            <p:cNvSpPr>
              <a:spLocks noChangeArrowheads="1"/>
            </p:cNvSpPr>
            <p:nvPr/>
          </p:nvSpPr>
          <p:spPr bwMode="gray">
            <a:xfrm>
              <a:off x="1669" y="775"/>
              <a:ext cx="435" cy="41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40" name="Oval 27"/>
            <p:cNvSpPr>
              <a:spLocks noChangeArrowheads="1"/>
            </p:cNvSpPr>
            <p:nvPr/>
          </p:nvSpPr>
          <p:spPr bwMode="gray">
            <a:xfrm>
              <a:off x="1694" y="787"/>
              <a:ext cx="387" cy="33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grpSp>
      <p:sp>
        <p:nvSpPr>
          <p:cNvPr id="41" name="Text Box 29"/>
          <p:cNvSpPr txBox="1">
            <a:spLocks noChangeArrowheads="1"/>
          </p:cNvSpPr>
          <p:nvPr/>
        </p:nvSpPr>
        <p:spPr bwMode="auto">
          <a:xfrm>
            <a:off x="4022478" y="1216553"/>
            <a:ext cx="1394836" cy="984885"/>
          </a:xfrm>
          <a:prstGeom prst="rect">
            <a:avLst/>
          </a:prstGeom>
          <a:noFill/>
          <a:ln w="9525" algn="ctr">
            <a:noFill/>
            <a:miter lim="800000"/>
            <a:headEnd/>
            <a:tailEnd/>
          </a:ln>
          <a:effectLst/>
        </p:spPr>
        <p:txBody>
          <a:bodyPr wrap="square">
            <a:spAutoFit/>
          </a:bodyPr>
          <a:lstStyle/>
          <a:p>
            <a:pPr algn="ctr">
              <a:defRPr/>
            </a:pPr>
            <a:endParaRPr lang="fr-FR" dirty="0">
              <a:latin typeface="Arial" charset="0"/>
            </a:endParaRPr>
          </a:p>
          <a:p>
            <a:pPr algn="ctr">
              <a:defRPr/>
            </a:pPr>
            <a:r>
              <a:rPr lang="fr-FR" sz="2000" dirty="0">
                <a:solidFill>
                  <a:srgbClr val="002060"/>
                </a:solidFill>
                <a:latin typeface="Constantia" pitchFamily="18" charset="0"/>
                <a:ea typeface="+mj-ea"/>
                <a:cs typeface="Times New Roman" pitchFamily="18" charset="0"/>
              </a:rPr>
              <a:t>Phase </a:t>
            </a:r>
            <a:r>
              <a:rPr lang="fr-FR" sz="2000" dirty="0" smtClean="0">
                <a:solidFill>
                  <a:srgbClr val="002060"/>
                </a:solidFill>
                <a:latin typeface="Constantia" pitchFamily="18" charset="0"/>
                <a:ea typeface="+mj-ea"/>
                <a:cs typeface="Times New Roman" pitchFamily="18" charset="0"/>
              </a:rPr>
              <a:t>de Recherche</a:t>
            </a:r>
            <a:endParaRPr lang="en-US" sz="2000" dirty="0">
              <a:solidFill>
                <a:srgbClr val="002060"/>
              </a:solidFill>
              <a:latin typeface="Constantia" pitchFamily="18" charset="0"/>
              <a:ea typeface="+mj-ea"/>
              <a:cs typeface="Times New Roman" pitchFamily="18" charset="0"/>
            </a:endParaRPr>
          </a:p>
        </p:txBody>
      </p:sp>
      <p:grpSp>
        <p:nvGrpSpPr>
          <p:cNvPr id="42" name="Group 39"/>
          <p:cNvGrpSpPr>
            <a:grpSpLocks/>
          </p:cNvGrpSpPr>
          <p:nvPr/>
        </p:nvGrpSpPr>
        <p:grpSpPr bwMode="auto">
          <a:xfrm>
            <a:off x="1773804" y="2055172"/>
            <a:ext cx="2405806" cy="1609282"/>
            <a:chOff x="1560" y="768"/>
            <a:chExt cx="672" cy="558"/>
          </a:xfrm>
        </p:grpSpPr>
        <p:pic>
          <p:nvPicPr>
            <p:cNvPr id="43" name="Picture 38" descr="Picture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60" y="1140"/>
              <a:ext cx="672"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 name="Oval 24"/>
            <p:cNvSpPr>
              <a:spLocks noChangeArrowheads="1"/>
            </p:cNvSpPr>
            <p:nvPr/>
          </p:nvSpPr>
          <p:spPr bwMode="gray">
            <a:xfrm>
              <a:off x="1658" y="768"/>
              <a:ext cx="469" cy="45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45" name="Oval 25"/>
            <p:cNvSpPr>
              <a:spLocks noChangeArrowheads="1"/>
            </p:cNvSpPr>
            <p:nvPr/>
          </p:nvSpPr>
          <p:spPr bwMode="gray">
            <a:xfrm>
              <a:off x="1664" y="770"/>
              <a:ext cx="458" cy="4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46" name="Oval 26"/>
            <p:cNvSpPr>
              <a:spLocks noChangeArrowheads="1"/>
            </p:cNvSpPr>
            <p:nvPr/>
          </p:nvSpPr>
          <p:spPr bwMode="gray">
            <a:xfrm>
              <a:off x="1669" y="775"/>
              <a:ext cx="435" cy="41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47" name="Oval 27"/>
            <p:cNvSpPr>
              <a:spLocks noChangeArrowheads="1"/>
            </p:cNvSpPr>
            <p:nvPr/>
          </p:nvSpPr>
          <p:spPr bwMode="gray">
            <a:xfrm>
              <a:off x="1694" y="787"/>
              <a:ext cx="387" cy="33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grpSp>
      <p:sp>
        <p:nvSpPr>
          <p:cNvPr id="48" name="Text Box 29"/>
          <p:cNvSpPr txBox="1">
            <a:spLocks noChangeArrowheads="1"/>
          </p:cNvSpPr>
          <p:nvPr/>
        </p:nvSpPr>
        <p:spPr bwMode="auto">
          <a:xfrm>
            <a:off x="2259325" y="2034506"/>
            <a:ext cx="1366741" cy="1046440"/>
          </a:xfrm>
          <a:prstGeom prst="rect">
            <a:avLst/>
          </a:prstGeom>
          <a:noFill/>
          <a:ln w="9525" algn="ctr">
            <a:noFill/>
            <a:miter lim="800000"/>
            <a:headEnd/>
            <a:tailEnd/>
          </a:ln>
          <a:effectLst/>
        </p:spPr>
        <p:txBody>
          <a:bodyPr wrap="square">
            <a:spAutoFit/>
          </a:bodyPr>
          <a:lstStyle/>
          <a:p>
            <a:pPr algn="ctr">
              <a:defRPr/>
            </a:pPr>
            <a:endParaRPr lang="fr-FR" dirty="0">
              <a:latin typeface="Arial" charset="0"/>
            </a:endParaRPr>
          </a:p>
          <a:p>
            <a:pPr algn="ctr">
              <a:defRPr/>
            </a:pPr>
            <a:r>
              <a:rPr lang="fr-FR" sz="2200" dirty="0">
                <a:solidFill>
                  <a:srgbClr val="002060"/>
                </a:solidFill>
                <a:latin typeface="Constantia" pitchFamily="18" charset="0"/>
                <a:ea typeface="+mj-ea"/>
                <a:cs typeface="Times New Roman" pitchFamily="18" charset="0"/>
              </a:rPr>
              <a:t>Phase </a:t>
            </a:r>
            <a:r>
              <a:rPr lang="fr-FR" sz="2200" dirty="0" smtClean="0">
                <a:solidFill>
                  <a:srgbClr val="002060"/>
                </a:solidFill>
                <a:latin typeface="Constantia" pitchFamily="18" charset="0"/>
                <a:ea typeface="+mj-ea"/>
                <a:cs typeface="Times New Roman" pitchFamily="18" charset="0"/>
              </a:rPr>
              <a:t>d’analyse</a:t>
            </a:r>
            <a:endParaRPr lang="en-US" sz="2200" dirty="0">
              <a:solidFill>
                <a:srgbClr val="002060"/>
              </a:solidFill>
              <a:latin typeface="Constantia" pitchFamily="18" charset="0"/>
              <a:ea typeface="+mj-ea"/>
              <a:cs typeface="Times New Roman" pitchFamily="18" charset="0"/>
            </a:endParaRPr>
          </a:p>
        </p:txBody>
      </p:sp>
      <p:grpSp>
        <p:nvGrpSpPr>
          <p:cNvPr id="49" name="Group 39"/>
          <p:cNvGrpSpPr>
            <a:grpSpLocks/>
          </p:cNvGrpSpPr>
          <p:nvPr/>
        </p:nvGrpSpPr>
        <p:grpSpPr bwMode="auto">
          <a:xfrm>
            <a:off x="2253533" y="3587452"/>
            <a:ext cx="2895595" cy="1996822"/>
            <a:chOff x="1560" y="768"/>
            <a:chExt cx="672" cy="558"/>
          </a:xfrm>
        </p:grpSpPr>
        <p:pic>
          <p:nvPicPr>
            <p:cNvPr id="50" name="Picture 38" descr="Picture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60" y="1140"/>
              <a:ext cx="672"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Oval 24"/>
            <p:cNvSpPr>
              <a:spLocks noChangeArrowheads="1"/>
            </p:cNvSpPr>
            <p:nvPr/>
          </p:nvSpPr>
          <p:spPr bwMode="gray">
            <a:xfrm>
              <a:off x="1658" y="768"/>
              <a:ext cx="469" cy="45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52" name="Oval 25"/>
            <p:cNvSpPr>
              <a:spLocks noChangeArrowheads="1"/>
            </p:cNvSpPr>
            <p:nvPr/>
          </p:nvSpPr>
          <p:spPr bwMode="gray">
            <a:xfrm>
              <a:off x="1664" y="770"/>
              <a:ext cx="458" cy="4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53" name="Oval 26"/>
            <p:cNvSpPr>
              <a:spLocks noChangeArrowheads="1"/>
            </p:cNvSpPr>
            <p:nvPr/>
          </p:nvSpPr>
          <p:spPr bwMode="gray">
            <a:xfrm>
              <a:off x="1669" y="775"/>
              <a:ext cx="435" cy="41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54" name="Oval 27"/>
            <p:cNvSpPr>
              <a:spLocks noChangeArrowheads="1"/>
            </p:cNvSpPr>
            <p:nvPr/>
          </p:nvSpPr>
          <p:spPr bwMode="gray">
            <a:xfrm>
              <a:off x="1694" y="787"/>
              <a:ext cx="387" cy="33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grpSp>
      <p:sp>
        <p:nvSpPr>
          <p:cNvPr id="55" name="Text Box 29"/>
          <p:cNvSpPr txBox="1">
            <a:spLocks noChangeArrowheads="1"/>
          </p:cNvSpPr>
          <p:nvPr/>
        </p:nvSpPr>
        <p:spPr bwMode="auto">
          <a:xfrm>
            <a:off x="2796194" y="3767619"/>
            <a:ext cx="1788485" cy="1107996"/>
          </a:xfrm>
          <a:prstGeom prst="rect">
            <a:avLst/>
          </a:prstGeom>
          <a:noFill/>
          <a:ln w="9525" algn="ctr">
            <a:noFill/>
            <a:miter lim="800000"/>
            <a:headEnd/>
            <a:tailEnd/>
          </a:ln>
          <a:effectLst/>
        </p:spPr>
        <p:txBody>
          <a:bodyPr wrap="square">
            <a:spAutoFit/>
          </a:bodyPr>
          <a:lstStyle/>
          <a:p>
            <a:pPr algn="ctr">
              <a:defRPr/>
            </a:pPr>
            <a:endParaRPr lang="fr-FR" dirty="0">
              <a:latin typeface="Arial" charset="0"/>
            </a:endParaRPr>
          </a:p>
          <a:p>
            <a:pPr algn="ctr">
              <a:defRPr/>
            </a:pPr>
            <a:r>
              <a:rPr lang="fr-FR" sz="2400" dirty="0">
                <a:solidFill>
                  <a:srgbClr val="002060"/>
                </a:solidFill>
                <a:latin typeface="Constantia" pitchFamily="18" charset="0"/>
                <a:ea typeface="+mj-ea"/>
                <a:cs typeface="Times New Roman" pitchFamily="18" charset="0"/>
              </a:rPr>
              <a:t>Phase </a:t>
            </a:r>
            <a:r>
              <a:rPr lang="fr-FR" sz="2400" dirty="0" smtClean="0">
                <a:solidFill>
                  <a:srgbClr val="002060"/>
                </a:solidFill>
                <a:latin typeface="Constantia" pitchFamily="18" charset="0"/>
                <a:ea typeface="+mj-ea"/>
                <a:cs typeface="Times New Roman" pitchFamily="18" charset="0"/>
              </a:rPr>
              <a:t>de Conception</a:t>
            </a:r>
            <a:endParaRPr lang="en-US" sz="2400" dirty="0">
              <a:solidFill>
                <a:srgbClr val="002060"/>
              </a:solidFill>
              <a:latin typeface="Constantia" pitchFamily="18" charset="0"/>
              <a:ea typeface="+mj-ea"/>
              <a:cs typeface="Times New Roman" pitchFamily="18" charset="0"/>
            </a:endParaRPr>
          </a:p>
        </p:txBody>
      </p:sp>
      <p:grpSp>
        <p:nvGrpSpPr>
          <p:cNvPr id="56" name="Group 39"/>
          <p:cNvGrpSpPr>
            <a:grpSpLocks/>
          </p:cNvGrpSpPr>
          <p:nvPr/>
        </p:nvGrpSpPr>
        <p:grpSpPr bwMode="auto">
          <a:xfrm>
            <a:off x="4581248" y="3933041"/>
            <a:ext cx="3414496" cy="2329618"/>
            <a:chOff x="1560" y="768"/>
            <a:chExt cx="672" cy="558"/>
          </a:xfrm>
        </p:grpSpPr>
        <p:pic>
          <p:nvPicPr>
            <p:cNvPr id="57" name="Picture 38" descr="Picture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60" y="1140"/>
              <a:ext cx="672"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Oval 24"/>
            <p:cNvSpPr>
              <a:spLocks noChangeArrowheads="1"/>
            </p:cNvSpPr>
            <p:nvPr/>
          </p:nvSpPr>
          <p:spPr bwMode="gray">
            <a:xfrm>
              <a:off x="1658" y="768"/>
              <a:ext cx="469" cy="45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59" name="Oval 25"/>
            <p:cNvSpPr>
              <a:spLocks noChangeArrowheads="1"/>
            </p:cNvSpPr>
            <p:nvPr/>
          </p:nvSpPr>
          <p:spPr bwMode="gray">
            <a:xfrm>
              <a:off x="1664" y="770"/>
              <a:ext cx="458" cy="4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60" name="Oval 26"/>
            <p:cNvSpPr>
              <a:spLocks noChangeArrowheads="1"/>
            </p:cNvSpPr>
            <p:nvPr/>
          </p:nvSpPr>
          <p:spPr bwMode="gray">
            <a:xfrm>
              <a:off x="1669" y="775"/>
              <a:ext cx="435" cy="41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sp>
          <p:nvSpPr>
            <p:cNvPr id="61" name="Oval 27"/>
            <p:cNvSpPr>
              <a:spLocks noChangeArrowheads="1"/>
            </p:cNvSpPr>
            <p:nvPr/>
          </p:nvSpPr>
          <p:spPr bwMode="gray">
            <a:xfrm>
              <a:off x="1694" y="787"/>
              <a:ext cx="387" cy="33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endParaRPr lang="fr-FR" dirty="0"/>
            </a:p>
          </p:txBody>
        </p:sp>
      </p:grpSp>
      <p:sp>
        <p:nvSpPr>
          <p:cNvPr id="62" name="Text Box 29"/>
          <p:cNvSpPr txBox="1">
            <a:spLocks noChangeArrowheads="1"/>
          </p:cNvSpPr>
          <p:nvPr/>
        </p:nvSpPr>
        <p:spPr bwMode="auto">
          <a:xfrm>
            <a:off x="5250874" y="4151849"/>
            <a:ext cx="2124169" cy="1231106"/>
          </a:xfrm>
          <a:prstGeom prst="rect">
            <a:avLst/>
          </a:prstGeom>
          <a:noFill/>
          <a:ln w="9525" algn="ctr">
            <a:noFill/>
            <a:miter lim="800000"/>
            <a:headEnd/>
            <a:tailEnd/>
          </a:ln>
          <a:effectLst/>
        </p:spPr>
        <p:txBody>
          <a:bodyPr wrap="square">
            <a:spAutoFit/>
          </a:bodyPr>
          <a:lstStyle/>
          <a:p>
            <a:pPr algn="ctr">
              <a:defRPr/>
            </a:pPr>
            <a:endParaRPr lang="fr-FR" dirty="0">
              <a:latin typeface="Arial" charset="0"/>
            </a:endParaRPr>
          </a:p>
          <a:p>
            <a:pPr algn="ctr">
              <a:defRPr/>
            </a:pPr>
            <a:r>
              <a:rPr lang="fr-FR" sz="2800" dirty="0">
                <a:solidFill>
                  <a:srgbClr val="002060"/>
                </a:solidFill>
                <a:latin typeface="Constantia" pitchFamily="18" charset="0"/>
                <a:ea typeface="+mj-ea"/>
                <a:cs typeface="Times New Roman" pitchFamily="18" charset="0"/>
              </a:rPr>
              <a:t>Phase </a:t>
            </a:r>
            <a:r>
              <a:rPr lang="fr-FR" sz="2800" dirty="0" smtClean="0">
                <a:solidFill>
                  <a:srgbClr val="002060"/>
                </a:solidFill>
                <a:latin typeface="Constantia" pitchFamily="18" charset="0"/>
                <a:ea typeface="+mj-ea"/>
                <a:cs typeface="Times New Roman" pitchFamily="18" charset="0"/>
              </a:rPr>
              <a:t>de Réalisation</a:t>
            </a:r>
            <a:endParaRPr lang="en-US" sz="2800" dirty="0">
              <a:solidFill>
                <a:srgbClr val="002060"/>
              </a:solidFill>
              <a:latin typeface="Constantia" pitchFamily="18" charset="0"/>
              <a:ea typeface="+mj-ea"/>
              <a:cs typeface="Times New Roman" pitchFamily="18" charset="0"/>
            </a:endParaRPr>
          </a:p>
        </p:txBody>
      </p:sp>
    </p:spTree>
    <p:extLst>
      <p:ext uri="{BB962C8B-B14F-4D97-AF65-F5344CB8AC3E}">
        <p14:creationId xmlns:p14="http://schemas.microsoft.com/office/powerpoint/2010/main" xmlns="" val="129022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ppt_x"/>
                                          </p:val>
                                        </p:tav>
                                        <p:tav tm="100000">
                                          <p:val>
                                            <p:strVal val="#ppt_x"/>
                                          </p:val>
                                        </p:tav>
                                      </p:tavLst>
                                    </p:anim>
                                    <p:anim calcmode="lin" valueType="num">
                                      <p:cBhvr additive="base">
                                        <p:cTn id="31"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additive="base">
                                        <p:cTn id="36" dur="500" fill="hold"/>
                                        <p:tgtEl>
                                          <p:spTgt spid="49"/>
                                        </p:tgtEl>
                                        <p:attrNameLst>
                                          <p:attrName>ppt_x</p:attrName>
                                        </p:attrNameLst>
                                      </p:cBhvr>
                                      <p:tavLst>
                                        <p:tav tm="0">
                                          <p:val>
                                            <p:strVal val="#ppt_x"/>
                                          </p:val>
                                        </p:tav>
                                        <p:tav tm="100000">
                                          <p:val>
                                            <p:strVal val="#ppt_x"/>
                                          </p:val>
                                        </p:tav>
                                      </p:tavLst>
                                    </p:anim>
                                    <p:anim calcmode="lin" valueType="num">
                                      <p:cBhvr additive="base">
                                        <p:cTn id="37" dur="500" fill="hold"/>
                                        <p:tgtEl>
                                          <p:spTgt spid="49"/>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 calcmode="lin" valueType="num">
                                      <p:cBhvr additive="base">
                                        <p:cTn id="52" dur="500" fill="hold"/>
                                        <p:tgtEl>
                                          <p:spTgt spid="62"/>
                                        </p:tgtEl>
                                        <p:attrNameLst>
                                          <p:attrName>ppt_x</p:attrName>
                                        </p:attrNameLst>
                                      </p:cBhvr>
                                      <p:tavLst>
                                        <p:tav tm="0">
                                          <p:val>
                                            <p:strVal val="#ppt_x"/>
                                          </p:val>
                                        </p:tav>
                                        <p:tav tm="100000">
                                          <p:val>
                                            <p:strVal val="#ppt_x"/>
                                          </p:val>
                                        </p:tav>
                                      </p:tavLst>
                                    </p:anim>
                                    <p:anim calcmode="lin" valueType="num">
                                      <p:cBhvr additive="base">
                                        <p:cTn id="5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1" grpId="0"/>
      <p:bldP spid="48" grpId="0"/>
      <p:bldP spid="55"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p:cNvSpPr>
            <a:spLocks/>
          </p:cNvSpPr>
          <p:nvPr/>
        </p:nvSpPr>
        <p:spPr bwMode="gray">
          <a:xfrm>
            <a:off x="3105513" y="3559629"/>
            <a:ext cx="2021658" cy="95006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3" name="Freeform 5"/>
          <p:cNvSpPr>
            <a:spLocks/>
          </p:cNvSpPr>
          <p:nvPr/>
        </p:nvSpPr>
        <p:spPr bwMode="gray">
          <a:xfrm rot="10800000">
            <a:off x="8268063" y="2103932"/>
            <a:ext cx="1924050" cy="1014824"/>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chemeClr val="tx1">
              <a:lumMod val="75000"/>
              <a:lumOff val="25000"/>
            </a:schemeClr>
          </a:solidFill>
          <a:ln>
            <a:noFill/>
          </a:ln>
        </p:spPr>
        <p:txBody>
          <a:bodyPr/>
          <a:lstStyle/>
          <a:p>
            <a:endParaRPr lang="fr-FR" dirty="0"/>
          </a:p>
        </p:txBody>
      </p:sp>
      <p:sp>
        <p:nvSpPr>
          <p:cNvPr id="4" name="Rectangle 6"/>
          <p:cNvSpPr>
            <a:spLocks noChangeArrowheads="1"/>
          </p:cNvSpPr>
          <p:nvPr/>
        </p:nvSpPr>
        <p:spPr bwMode="gray">
          <a:xfrm>
            <a:off x="3267438" y="2317891"/>
            <a:ext cx="6762750" cy="1977841"/>
          </a:xfrm>
          <a:prstGeom prst="rect">
            <a:avLst/>
          </a:prstGeom>
          <a:solidFill>
            <a:schemeClr val="tx1">
              <a:lumMod val="65000"/>
              <a:lumOff val="35000"/>
            </a:schemeClr>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a:defRPr/>
            </a:pPr>
            <a:r>
              <a:rPr lang="en-US" sz="5400" dirty="0" smtClean="0">
                <a:solidFill>
                  <a:srgbClr val="FFFFCC"/>
                </a:solidFill>
                <a:latin typeface="Constantia" pitchFamily="18" charset="0"/>
              </a:rPr>
              <a:t>Contexte </a:t>
            </a:r>
            <a:r>
              <a:rPr lang="fr-MC" sz="5400" dirty="0" smtClean="0">
                <a:solidFill>
                  <a:srgbClr val="FFFFCC"/>
                </a:solidFill>
                <a:latin typeface="Constantia" pitchFamily="18" charset="0"/>
              </a:rPr>
              <a:t>général</a:t>
            </a:r>
            <a:r>
              <a:rPr lang="en-US" sz="5400" dirty="0" smtClean="0">
                <a:solidFill>
                  <a:srgbClr val="FFFFCC"/>
                </a:solidFill>
                <a:latin typeface="Constantia" pitchFamily="18" charset="0"/>
              </a:rPr>
              <a:t> du </a:t>
            </a:r>
            <a:r>
              <a:rPr lang="fr-MA" sz="5400" dirty="0" smtClean="0">
                <a:solidFill>
                  <a:srgbClr val="FFFFCC"/>
                </a:solidFill>
                <a:latin typeface="Constantia" pitchFamily="18" charset="0"/>
              </a:rPr>
              <a:t>projet</a:t>
            </a:r>
            <a:endParaRPr lang="fr-MA" sz="5400" dirty="0">
              <a:solidFill>
                <a:srgbClr val="FFFFFF"/>
              </a:solidFill>
              <a:latin typeface="Constantia" pitchFamily="18" charset="0"/>
            </a:endParaRPr>
          </a:p>
        </p:txBody>
      </p:sp>
    </p:spTree>
    <p:extLst>
      <p:ext uri="{BB962C8B-B14F-4D97-AF65-F5344CB8AC3E}">
        <p14:creationId xmlns:p14="http://schemas.microsoft.com/office/powerpoint/2010/main" xmlns="" val="5303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40343" y="87654"/>
            <a:ext cx="10513847" cy="707886"/>
          </a:xfrm>
          <a:prstGeom prst="rect">
            <a:avLst/>
          </a:prstGeom>
          <a:noFill/>
        </p:spPr>
        <p:txBody>
          <a:bodyPr wrap="square" rtlCol="0">
            <a:spAutoFit/>
          </a:bodyPr>
          <a:lstStyle/>
          <a:p>
            <a:pPr marL="571500" indent="-571500">
              <a:buFont typeface="Wingdings" pitchFamily="2" charset="2"/>
              <a:buChar char="§"/>
            </a:pPr>
            <a:r>
              <a:rPr lang="fr-FR" sz="4000" b="1" dirty="0"/>
              <a:t>Présentation </a:t>
            </a:r>
            <a:r>
              <a:rPr lang="fr-FR" sz="4000" b="1" dirty="0" smtClean="0"/>
              <a:t>du Problématiques et Objectifs:</a:t>
            </a:r>
            <a:endParaRPr lang="fr-FR" sz="4000" b="1" dirty="0"/>
          </a:p>
        </p:txBody>
      </p:sp>
      <p:sp>
        <p:nvSpPr>
          <p:cNvPr id="3" name="AutoShape 24"/>
          <p:cNvSpPr>
            <a:spLocks noChangeArrowheads="1"/>
          </p:cNvSpPr>
          <p:nvPr/>
        </p:nvSpPr>
        <p:spPr bwMode="gray">
          <a:xfrm>
            <a:off x="1124399" y="1030318"/>
            <a:ext cx="3348745" cy="2564539"/>
          </a:xfrm>
          <a:prstGeom prst="irregularSeal1">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000" dirty="0" smtClean="0"/>
              <a:t>Problématiques !!</a:t>
            </a:r>
            <a:endParaRPr lang="fr-FR" sz="2000" dirty="0"/>
          </a:p>
        </p:txBody>
      </p:sp>
      <p:sp>
        <p:nvSpPr>
          <p:cNvPr id="4" name="AutoShape 24"/>
          <p:cNvSpPr>
            <a:spLocks noChangeArrowheads="1"/>
          </p:cNvSpPr>
          <p:nvPr/>
        </p:nvSpPr>
        <p:spPr bwMode="gray">
          <a:xfrm>
            <a:off x="8377816" y="3838156"/>
            <a:ext cx="3348745" cy="2564539"/>
          </a:xfrm>
          <a:prstGeom prst="irregularSeal1">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000" dirty="0" smtClean="0"/>
              <a:t>Objectifs</a:t>
            </a:r>
            <a:endParaRPr lang="fr-FR" sz="2000" dirty="0"/>
          </a:p>
        </p:txBody>
      </p:sp>
      <p:sp>
        <p:nvSpPr>
          <p:cNvPr id="5" name="Rectangle 4"/>
          <p:cNvSpPr/>
          <p:nvPr/>
        </p:nvSpPr>
        <p:spPr>
          <a:xfrm>
            <a:off x="5173362" y="1875509"/>
            <a:ext cx="6713838" cy="882678"/>
          </a:xfrm>
          <a:prstGeom prst="rect">
            <a:avLst/>
          </a:prstGeom>
        </p:spPr>
        <p:txBody>
          <a:bodyPr wrap="square">
            <a:spAutoFit/>
          </a:bodyPr>
          <a:lstStyle/>
          <a:p>
            <a:pPr marL="342900" lvl="0" indent="-342900">
              <a:lnSpc>
                <a:spcPct val="107000"/>
              </a:lnSpc>
              <a:buFont typeface="Wingdings" panose="05000000000000000000" pitchFamily="2" charset="2"/>
              <a:buChar char=""/>
            </a:pPr>
            <a:r>
              <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rPr>
              <a:t>Manque de versions avancées pour l’ordinateur .</a:t>
            </a:r>
          </a:p>
          <a:p>
            <a:pPr marL="342900" lvl="0" indent="-342900">
              <a:lnSpc>
                <a:spcPct val="107000"/>
              </a:lnSpc>
              <a:spcAft>
                <a:spcPts val="800"/>
              </a:spcAft>
              <a:buFont typeface="Wingdings" panose="05000000000000000000" pitchFamily="2" charset="2"/>
              <a:buChar char=""/>
            </a:pPr>
            <a:r>
              <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rPr>
              <a:t>Facilité de battre l'ordinateur.</a:t>
            </a:r>
            <a:endParaRPr lang="fr-FR" sz="2400" dirty="0">
              <a:solidFill>
                <a:srgbClr val="333399"/>
              </a:solidFill>
              <a:effectLst/>
              <a:latin typeface="Calibri" panose="020F0502020204030204" pitchFamily="34" charset="0"/>
              <a:ea typeface="Malgun Gothic" panose="020B0503020000020004" pitchFamily="34" charset="-127"/>
              <a:cs typeface="Arial" panose="020B0604020202020204" pitchFamily="34" charset="0"/>
            </a:endParaRPr>
          </a:p>
        </p:txBody>
      </p:sp>
      <p:sp>
        <p:nvSpPr>
          <p:cNvPr id="8" name="Rectangle 7"/>
          <p:cNvSpPr/>
          <p:nvPr/>
        </p:nvSpPr>
        <p:spPr>
          <a:xfrm>
            <a:off x="1622852" y="4508559"/>
            <a:ext cx="6096000" cy="1673022"/>
          </a:xfrm>
          <a:prstGeom prst="rect">
            <a:avLst/>
          </a:prstGeom>
        </p:spPr>
        <p:txBody>
          <a:bodyPr>
            <a:spAutoFit/>
          </a:bodyPr>
          <a:lstStyle/>
          <a:p>
            <a:pPr marL="342900" lvl="0" indent="-342900">
              <a:lnSpc>
                <a:spcPct val="107000"/>
              </a:lnSpc>
              <a:buFont typeface="Wingdings" panose="05000000000000000000" pitchFamily="2" charset="2"/>
              <a:buChar char=""/>
            </a:pPr>
            <a:r>
              <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rPr>
              <a:t>Améliorer la performance du jeu</a:t>
            </a:r>
          </a:p>
          <a:p>
            <a:pPr marL="342900" lvl="0" indent="-342900">
              <a:lnSpc>
                <a:spcPct val="107000"/>
              </a:lnSpc>
              <a:spcAft>
                <a:spcPts val="0"/>
              </a:spcAft>
              <a:buFont typeface="Wingdings" panose="05000000000000000000" pitchFamily="2" charset="2"/>
              <a:buChar char=""/>
            </a:pPr>
            <a:r>
              <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rPr>
              <a:t>Augmenter le niveau de difficulté de jeu </a:t>
            </a:r>
          </a:p>
          <a:p>
            <a:pPr marL="342900" lvl="0" indent="-342900">
              <a:lnSpc>
                <a:spcPct val="107000"/>
              </a:lnSpc>
              <a:spcAft>
                <a:spcPts val="0"/>
              </a:spcAft>
              <a:buFont typeface="Wingdings" panose="05000000000000000000" pitchFamily="2" charset="2"/>
              <a:buChar char=""/>
            </a:pPr>
            <a:r>
              <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rPr>
              <a:t>incapable de perdre contre l'être humain</a:t>
            </a:r>
          </a:p>
          <a:p>
            <a:pPr marL="342900" lvl="0" indent="-342900">
              <a:lnSpc>
                <a:spcPct val="107000"/>
              </a:lnSpc>
              <a:spcAft>
                <a:spcPts val="800"/>
              </a:spcAft>
              <a:buFont typeface="Wingdings" panose="05000000000000000000" pitchFamily="2" charset="2"/>
              <a:buChar char=""/>
            </a:pPr>
            <a:r>
              <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rPr>
              <a:t>Portabilité de jeu sur les différentes OS  </a:t>
            </a:r>
            <a:endParaRPr lang="fr-FR" sz="2400" dirty="0">
              <a:solidFill>
                <a:srgbClr val="333399"/>
              </a:solidFill>
              <a:effectLst/>
              <a:latin typeface="Calibri" panose="020F0502020204030204" pitchFamily="34" charset="0"/>
              <a:ea typeface="Malgun Gothic" panose="020B0503020000020004" pitchFamily="34" charset="-127"/>
              <a:cs typeface="Arial" panose="020B0604020202020204" pitchFamily="34" charset="0"/>
            </a:endParaRPr>
          </a:p>
        </p:txBody>
      </p:sp>
    </p:spTree>
    <p:extLst>
      <p:ext uri="{BB962C8B-B14F-4D97-AF65-F5344CB8AC3E}">
        <p14:creationId xmlns:p14="http://schemas.microsoft.com/office/powerpoint/2010/main" xmlns="" val="406937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80">
                                          <p:stCondLst>
                                            <p:cond delay="0"/>
                                          </p:stCondLst>
                                        </p:cTn>
                                        <p:tgtEl>
                                          <p:spTgt spid="4"/>
                                        </p:tgtEl>
                                      </p:cBhvr>
                                    </p:animEffect>
                                    <p:anim calcmode="lin" valueType="num">
                                      <p:cBhvr>
                                        <p:cTn id="4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gtEl>
                                      </p:cBhvr>
                                      <p:to x="100000" y="60000"/>
                                    </p:animScale>
                                    <p:animScale>
                                      <p:cBhvr>
                                        <p:cTn id="50" dur="166" decel="50000">
                                          <p:stCondLst>
                                            <p:cond delay="676"/>
                                          </p:stCondLst>
                                        </p:cTn>
                                        <p:tgtEl>
                                          <p:spTgt spid="4"/>
                                        </p:tgtEl>
                                      </p:cBhvr>
                                      <p:to x="100000" y="100000"/>
                                    </p:animScale>
                                    <p:animScale>
                                      <p:cBhvr>
                                        <p:cTn id="51" dur="26">
                                          <p:stCondLst>
                                            <p:cond delay="1312"/>
                                          </p:stCondLst>
                                        </p:cTn>
                                        <p:tgtEl>
                                          <p:spTgt spid="4"/>
                                        </p:tgtEl>
                                      </p:cBhvr>
                                      <p:to x="100000" y="80000"/>
                                    </p:animScale>
                                    <p:animScale>
                                      <p:cBhvr>
                                        <p:cTn id="52" dur="166" decel="50000">
                                          <p:stCondLst>
                                            <p:cond delay="1338"/>
                                          </p:stCondLst>
                                        </p:cTn>
                                        <p:tgtEl>
                                          <p:spTgt spid="4"/>
                                        </p:tgtEl>
                                      </p:cBhvr>
                                      <p:to x="100000" y="100000"/>
                                    </p:animScale>
                                    <p:animScale>
                                      <p:cBhvr>
                                        <p:cTn id="53" dur="26">
                                          <p:stCondLst>
                                            <p:cond delay="1642"/>
                                          </p:stCondLst>
                                        </p:cTn>
                                        <p:tgtEl>
                                          <p:spTgt spid="4"/>
                                        </p:tgtEl>
                                      </p:cBhvr>
                                      <p:to x="100000" y="90000"/>
                                    </p:animScale>
                                    <p:animScale>
                                      <p:cBhvr>
                                        <p:cTn id="54" dur="166" decel="50000">
                                          <p:stCondLst>
                                            <p:cond delay="1668"/>
                                          </p:stCondLst>
                                        </p:cTn>
                                        <p:tgtEl>
                                          <p:spTgt spid="4"/>
                                        </p:tgtEl>
                                      </p:cBhvr>
                                      <p:to x="100000" y="100000"/>
                                    </p:animScale>
                                    <p:animScale>
                                      <p:cBhvr>
                                        <p:cTn id="55" dur="26">
                                          <p:stCondLst>
                                            <p:cond delay="1808"/>
                                          </p:stCondLst>
                                        </p:cTn>
                                        <p:tgtEl>
                                          <p:spTgt spid="4"/>
                                        </p:tgtEl>
                                      </p:cBhvr>
                                      <p:to x="100000" y="95000"/>
                                    </p:animScale>
                                    <p:animScale>
                                      <p:cBhvr>
                                        <p:cTn id="56" dur="166" decel="50000">
                                          <p:stCondLst>
                                            <p:cond delay="1834"/>
                                          </p:stCondLst>
                                        </p:cTn>
                                        <p:tgtEl>
                                          <p:spTgt spid="4"/>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80">
                                          <p:stCondLst>
                                            <p:cond delay="0"/>
                                          </p:stCondLst>
                                        </p:cTn>
                                        <p:tgtEl>
                                          <p:spTgt spid="8"/>
                                        </p:tgtEl>
                                      </p:cBhvr>
                                    </p:animEffect>
                                    <p:anim calcmode="lin" valueType="num">
                                      <p:cBhvr>
                                        <p:cTn id="6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7" dur="26">
                                          <p:stCondLst>
                                            <p:cond delay="650"/>
                                          </p:stCondLst>
                                        </p:cTn>
                                        <p:tgtEl>
                                          <p:spTgt spid="8"/>
                                        </p:tgtEl>
                                      </p:cBhvr>
                                      <p:to x="100000" y="60000"/>
                                    </p:animScale>
                                    <p:animScale>
                                      <p:cBhvr>
                                        <p:cTn id="68" dur="166" decel="50000">
                                          <p:stCondLst>
                                            <p:cond delay="676"/>
                                          </p:stCondLst>
                                        </p:cTn>
                                        <p:tgtEl>
                                          <p:spTgt spid="8"/>
                                        </p:tgtEl>
                                      </p:cBhvr>
                                      <p:to x="100000" y="100000"/>
                                    </p:animScale>
                                    <p:animScale>
                                      <p:cBhvr>
                                        <p:cTn id="69" dur="26">
                                          <p:stCondLst>
                                            <p:cond delay="1312"/>
                                          </p:stCondLst>
                                        </p:cTn>
                                        <p:tgtEl>
                                          <p:spTgt spid="8"/>
                                        </p:tgtEl>
                                      </p:cBhvr>
                                      <p:to x="100000" y="80000"/>
                                    </p:animScale>
                                    <p:animScale>
                                      <p:cBhvr>
                                        <p:cTn id="70" dur="166" decel="50000">
                                          <p:stCondLst>
                                            <p:cond delay="1338"/>
                                          </p:stCondLst>
                                        </p:cTn>
                                        <p:tgtEl>
                                          <p:spTgt spid="8"/>
                                        </p:tgtEl>
                                      </p:cBhvr>
                                      <p:to x="100000" y="100000"/>
                                    </p:animScale>
                                    <p:animScale>
                                      <p:cBhvr>
                                        <p:cTn id="71" dur="26">
                                          <p:stCondLst>
                                            <p:cond delay="1642"/>
                                          </p:stCondLst>
                                        </p:cTn>
                                        <p:tgtEl>
                                          <p:spTgt spid="8"/>
                                        </p:tgtEl>
                                      </p:cBhvr>
                                      <p:to x="100000" y="90000"/>
                                    </p:animScale>
                                    <p:animScale>
                                      <p:cBhvr>
                                        <p:cTn id="72" dur="166" decel="50000">
                                          <p:stCondLst>
                                            <p:cond delay="1668"/>
                                          </p:stCondLst>
                                        </p:cTn>
                                        <p:tgtEl>
                                          <p:spTgt spid="8"/>
                                        </p:tgtEl>
                                      </p:cBhvr>
                                      <p:to x="100000" y="100000"/>
                                    </p:animScale>
                                    <p:animScale>
                                      <p:cBhvr>
                                        <p:cTn id="73" dur="26">
                                          <p:stCondLst>
                                            <p:cond delay="1808"/>
                                          </p:stCondLst>
                                        </p:cTn>
                                        <p:tgtEl>
                                          <p:spTgt spid="8"/>
                                        </p:tgtEl>
                                      </p:cBhvr>
                                      <p:to x="100000" y="95000"/>
                                    </p:animScale>
                                    <p:animScale>
                                      <p:cBhvr>
                                        <p:cTn id="7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 xmlns:p14="http://schemas.microsoft.com/office/powerpoint/2010/main" val="908032469"/>
              </p:ext>
            </p:extLst>
          </p:nvPr>
        </p:nvGraphicFramePr>
        <p:xfrm>
          <a:off x="1530626" y="1292086"/>
          <a:ext cx="9972396" cy="5064980"/>
        </p:xfrm>
        <a:graphic>
          <a:graphicData uri="http://schemas.openxmlformats.org/drawingml/2006/table">
            <a:tbl>
              <a:tblPr firstRow="1" bandRow="1">
                <a:tableStyleId>{5C22544A-7EE6-4342-B048-85BDC9FD1C3A}</a:tableStyleId>
              </a:tblPr>
              <a:tblGrid>
                <a:gridCol w="4075044">
                  <a:extLst>
                    <a:ext uri="{9D8B030D-6E8A-4147-A177-3AD203B41FA5}">
                      <a16:colId xmlns="" xmlns:a16="http://schemas.microsoft.com/office/drawing/2014/main" val="3080833348"/>
                    </a:ext>
                  </a:extLst>
                </a:gridCol>
                <a:gridCol w="2241439">
                  <a:extLst>
                    <a:ext uri="{9D8B030D-6E8A-4147-A177-3AD203B41FA5}">
                      <a16:colId xmlns="" xmlns:a16="http://schemas.microsoft.com/office/drawing/2014/main" val="3888853860"/>
                    </a:ext>
                  </a:extLst>
                </a:gridCol>
                <a:gridCol w="1888985">
                  <a:extLst>
                    <a:ext uri="{9D8B030D-6E8A-4147-A177-3AD203B41FA5}">
                      <a16:colId xmlns="" xmlns:a16="http://schemas.microsoft.com/office/drawing/2014/main" val="3485680197"/>
                    </a:ext>
                  </a:extLst>
                </a:gridCol>
                <a:gridCol w="1766928">
                  <a:extLst>
                    <a:ext uri="{9D8B030D-6E8A-4147-A177-3AD203B41FA5}">
                      <a16:colId xmlns="" xmlns:a16="http://schemas.microsoft.com/office/drawing/2014/main" val="2672978501"/>
                    </a:ext>
                  </a:extLst>
                </a:gridCol>
              </a:tblGrid>
              <a:tr h="934279">
                <a:tc>
                  <a:txBody>
                    <a:bodyPr/>
                    <a:lstStyle/>
                    <a:p>
                      <a:pPr algn="ctr"/>
                      <a:endParaRPr lang="fr-FR" sz="2400" dirty="0" smtClean="0">
                        <a:solidFill>
                          <a:srgbClr val="000066"/>
                        </a:solidFill>
                        <a:latin typeface="Arial" pitchFamily="34" charset="0"/>
                        <a:cs typeface="Arial" pitchFamily="34" charset="0"/>
                      </a:endParaRPr>
                    </a:p>
                    <a:p>
                      <a:pPr algn="ctr"/>
                      <a:r>
                        <a:rPr lang="fr-FR" sz="2400" dirty="0" smtClean="0">
                          <a:solidFill>
                            <a:srgbClr val="000066"/>
                          </a:solidFill>
                          <a:latin typeface="Arial" pitchFamily="34" charset="0"/>
                          <a:cs typeface="Arial" pitchFamily="34" charset="0"/>
                        </a:rPr>
                        <a:t>Phase</a:t>
                      </a:r>
                      <a:endParaRPr lang="fr-FR" sz="2400" dirty="0">
                        <a:solidFill>
                          <a:srgbClr val="000066"/>
                        </a:solidFill>
                        <a:latin typeface="Arial" pitchFamily="34" charset="0"/>
                        <a:cs typeface="Arial" pitchFamily="34" charset="0"/>
                      </a:endParaRPr>
                    </a:p>
                  </a:txBody>
                  <a:tcPr/>
                </a:tc>
                <a:tc>
                  <a:txBody>
                    <a:bodyPr/>
                    <a:lstStyle/>
                    <a:p>
                      <a:pPr algn="ctr"/>
                      <a:endParaRPr lang="fr-FR" sz="2400" dirty="0" smtClean="0">
                        <a:solidFill>
                          <a:srgbClr val="000066"/>
                        </a:solidFill>
                        <a:latin typeface="Arial" pitchFamily="34" charset="0"/>
                        <a:cs typeface="Arial" pitchFamily="34" charset="0"/>
                      </a:endParaRPr>
                    </a:p>
                    <a:p>
                      <a:pPr algn="ctr"/>
                      <a:r>
                        <a:rPr lang="fr-FR" sz="2400" dirty="0" smtClean="0">
                          <a:solidFill>
                            <a:srgbClr val="000066"/>
                          </a:solidFill>
                          <a:latin typeface="Arial" pitchFamily="34" charset="0"/>
                          <a:cs typeface="Arial" pitchFamily="34" charset="0"/>
                        </a:rPr>
                        <a:t>Date </a:t>
                      </a:r>
                      <a:r>
                        <a:rPr lang="fr-FR" sz="2400" dirty="0">
                          <a:solidFill>
                            <a:srgbClr val="000066"/>
                          </a:solidFill>
                          <a:latin typeface="Arial" pitchFamily="34" charset="0"/>
                          <a:cs typeface="Arial" pitchFamily="34" charset="0"/>
                        </a:rPr>
                        <a:t>de début</a:t>
                      </a:r>
                    </a:p>
                  </a:txBody>
                  <a:tcPr/>
                </a:tc>
                <a:tc>
                  <a:txBody>
                    <a:bodyPr/>
                    <a:lstStyle/>
                    <a:p>
                      <a:pPr algn="ctr"/>
                      <a:endParaRPr lang="fr-FR" sz="2400" dirty="0" smtClean="0">
                        <a:solidFill>
                          <a:srgbClr val="000066"/>
                        </a:solidFill>
                        <a:latin typeface="Arial" pitchFamily="34" charset="0"/>
                        <a:cs typeface="Arial" pitchFamily="34" charset="0"/>
                      </a:endParaRPr>
                    </a:p>
                    <a:p>
                      <a:pPr algn="ctr"/>
                      <a:r>
                        <a:rPr lang="fr-FR" sz="2400" dirty="0" smtClean="0">
                          <a:solidFill>
                            <a:srgbClr val="000066"/>
                          </a:solidFill>
                          <a:latin typeface="Arial" pitchFamily="34" charset="0"/>
                          <a:cs typeface="Arial" pitchFamily="34" charset="0"/>
                        </a:rPr>
                        <a:t>Date </a:t>
                      </a:r>
                      <a:r>
                        <a:rPr lang="fr-FR" sz="2400" dirty="0">
                          <a:solidFill>
                            <a:srgbClr val="000066"/>
                          </a:solidFill>
                          <a:latin typeface="Arial" pitchFamily="34" charset="0"/>
                          <a:cs typeface="Arial" pitchFamily="34" charset="0"/>
                        </a:rPr>
                        <a:t>de fin</a:t>
                      </a:r>
                    </a:p>
                  </a:txBody>
                  <a:tcPr/>
                </a:tc>
                <a:tc>
                  <a:txBody>
                    <a:bodyPr/>
                    <a:lstStyle/>
                    <a:p>
                      <a:pPr algn="ctr"/>
                      <a:r>
                        <a:rPr lang="fr-FR" sz="2400" dirty="0">
                          <a:solidFill>
                            <a:srgbClr val="000066"/>
                          </a:solidFill>
                          <a:latin typeface="Arial" pitchFamily="34" charset="0"/>
                          <a:cs typeface="Arial" pitchFamily="34" charset="0"/>
                        </a:rPr>
                        <a:t>Durée estimée (jours)</a:t>
                      </a:r>
                    </a:p>
                  </a:txBody>
                  <a:tcPr/>
                </a:tc>
                <a:extLst>
                  <a:ext uri="{0D108BD9-81ED-4DB2-BD59-A6C34878D82A}">
                    <a16:rowId xmlns="" xmlns:a16="http://schemas.microsoft.com/office/drawing/2014/main" val="1777095952"/>
                  </a:ext>
                </a:extLst>
              </a:tr>
              <a:tr h="775252">
                <a:tc>
                  <a:txBody>
                    <a:bodyPr/>
                    <a:lstStyle/>
                    <a:p>
                      <a:pPr algn="ctr"/>
                      <a:r>
                        <a:rPr lang="fr-FR" sz="2400" dirty="0" smtClean="0">
                          <a:latin typeface="Arial" pitchFamily="34" charset="0"/>
                          <a:cs typeface="Arial" pitchFamily="34" charset="0"/>
                        </a:rPr>
                        <a:t>Analyse du Projet</a:t>
                      </a:r>
                      <a:endParaRPr lang="fr-FR" sz="2400" dirty="0">
                        <a:latin typeface="Arial" pitchFamily="34" charset="0"/>
                        <a:cs typeface="Arial" pitchFamily="34" charset="0"/>
                      </a:endParaRPr>
                    </a:p>
                  </a:txBody>
                  <a:tcPr/>
                </a:tc>
                <a:tc>
                  <a:txBody>
                    <a:bodyPr/>
                    <a:lstStyle/>
                    <a:p>
                      <a:pPr algn="ctr"/>
                      <a:r>
                        <a:rPr lang="fr-FR" sz="2400" dirty="0" smtClean="0">
                          <a:latin typeface="Arial" pitchFamily="34" charset="0"/>
                          <a:cs typeface="Arial" pitchFamily="34" charset="0"/>
                        </a:rPr>
                        <a:t>11/03/2021</a:t>
                      </a:r>
                      <a:endParaRPr lang="fr-FR" sz="2400" dirty="0">
                        <a:latin typeface="Arial" pitchFamily="34" charset="0"/>
                        <a:cs typeface="Arial"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02/04/2021</a:t>
                      </a:r>
                      <a:endParaRPr lang="fr-FR" sz="2400" dirty="0">
                        <a:latin typeface="Arial" pitchFamily="34" charset="0"/>
                        <a:cs typeface="Arial"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22</a:t>
                      </a:r>
                      <a:endParaRPr lang="fr-FR" sz="2400" dirty="0">
                        <a:latin typeface="Arial" pitchFamily="34" charset="0"/>
                        <a:cs typeface="Arial" pitchFamily="34" charset="0"/>
                      </a:endParaRPr>
                    </a:p>
                  </a:txBody>
                  <a:tcPr/>
                </a:tc>
                <a:extLst>
                  <a:ext uri="{0D108BD9-81ED-4DB2-BD59-A6C34878D82A}">
                    <a16:rowId xmlns="" xmlns:a16="http://schemas.microsoft.com/office/drawing/2014/main" val="3695280677"/>
                  </a:ext>
                </a:extLst>
              </a:tr>
              <a:tr h="834887">
                <a:tc>
                  <a:txBody>
                    <a:bodyPr/>
                    <a:lstStyle/>
                    <a:p>
                      <a:pPr algn="ctr"/>
                      <a:r>
                        <a:rPr lang="fr-FR" sz="2400" dirty="0" smtClean="0">
                          <a:latin typeface="Arial" pitchFamily="34" charset="0"/>
                          <a:cs typeface="Arial" pitchFamily="34" charset="0"/>
                        </a:rPr>
                        <a:t>Conception</a:t>
                      </a:r>
                      <a:endParaRPr lang="fr-FR" sz="2400" dirty="0">
                        <a:latin typeface="Arial" pitchFamily="34" charset="0"/>
                        <a:cs typeface="Arial" pitchFamily="34" charset="0"/>
                      </a:endParaRPr>
                    </a:p>
                  </a:txBody>
                  <a:tcPr/>
                </a:tc>
                <a:tc>
                  <a:txBody>
                    <a:bodyPr/>
                    <a:lstStyle/>
                    <a:p>
                      <a:pPr algn="ctr"/>
                      <a:r>
                        <a:rPr lang="fr-FR" sz="2400" dirty="0" smtClean="0">
                          <a:latin typeface="Arial" pitchFamily="34" charset="0"/>
                          <a:cs typeface="Arial" pitchFamily="34" charset="0"/>
                        </a:rPr>
                        <a:t>03/04/2021</a:t>
                      </a:r>
                      <a:endParaRPr lang="fr-FR" sz="2400" dirty="0">
                        <a:latin typeface="Arial" pitchFamily="34" charset="0"/>
                        <a:cs typeface="Arial" pitchFamily="34" charset="0"/>
                      </a:endParaRPr>
                    </a:p>
                  </a:txBody>
                  <a:tcPr/>
                </a:tc>
                <a:tc>
                  <a:txBody>
                    <a:bodyPr/>
                    <a:lstStyle/>
                    <a:p>
                      <a:pPr algn="ctr"/>
                      <a:r>
                        <a:rPr lang="fr-FR" sz="2400" dirty="0" smtClean="0">
                          <a:latin typeface="Arial" pitchFamily="34" charset="0"/>
                          <a:cs typeface="Arial" pitchFamily="34" charset="0"/>
                        </a:rPr>
                        <a:t>06/04/2021</a:t>
                      </a:r>
                      <a:endParaRPr lang="fr-FR" sz="2400" dirty="0">
                        <a:latin typeface="Arial" pitchFamily="34" charset="0"/>
                        <a:cs typeface="Arial"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3</a:t>
                      </a:r>
                      <a:endParaRPr lang="fr-FR" sz="2400" dirty="0">
                        <a:latin typeface="Arial" pitchFamily="34" charset="0"/>
                        <a:cs typeface="Arial" pitchFamily="34" charset="0"/>
                      </a:endParaRPr>
                    </a:p>
                  </a:txBody>
                  <a:tcPr/>
                </a:tc>
                <a:extLst>
                  <a:ext uri="{0D108BD9-81ED-4DB2-BD59-A6C34878D82A}">
                    <a16:rowId xmlns="" xmlns:a16="http://schemas.microsoft.com/office/drawing/2014/main" val="2147572491"/>
                  </a:ext>
                </a:extLst>
              </a:tr>
              <a:tr h="735495">
                <a:tc>
                  <a:txBody>
                    <a:bodyPr/>
                    <a:lstStyle/>
                    <a:p>
                      <a:pPr algn="ctr"/>
                      <a:r>
                        <a:rPr lang="fr-FR" sz="2400" dirty="0" smtClean="0">
                          <a:latin typeface="Arial" pitchFamily="34" charset="0"/>
                          <a:cs typeface="Arial" pitchFamily="34" charset="0"/>
                        </a:rPr>
                        <a:t>Développer</a:t>
                      </a:r>
                      <a:endParaRPr lang="fr-FR" sz="2400" dirty="0">
                        <a:latin typeface="Arial" pitchFamily="34" charset="0"/>
                        <a:cs typeface="Arial" pitchFamily="34" charset="0"/>
                      </a:endParaRPr>
                    </a:p>
                  </a:txBody>
                  <a:tcPr/>
                </a:tc>
                <a:tc>
                  <a:txBody>
                    <a:bodyPr/>
                    <a:lstStyle/>
                    <a:p>
                      <a:pPr algn="ctr"/>
                      <a:r>
                        <a:rPr lang="fr-FR" sz="2400" dirty="0" smtClean="0">
                          <a:latin typeface="Arial" pitchFamily="34" charset="0"/>
                          <a:cs typeface="Arial" pitchFamily="34" charset="0"/>
                        </a:rPr>
                        <a:t>09/04/2021</a:t>
                      </a:r>
                      <a:endParaRPr lang="fr-FR" sz="2400" dirty="0">
                        <a:latin typeface="Arial" pitchFamily="34" charset="0"/>
                        <a:cs typeface="Arial"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02/06/2021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54</a:t>
                      </a:r>
                      <a:endParaRPr lang="fr-FR" sz="2400" dirty="0">
                        <a:latin typeface="Arial" pitchFamily="34" charset="0"/>
                        <a:cs typeface="Arial" pitchFamily="34" charset="0"/>
                      </a:endParaRPr>
                    </a:p>
                  </a:txBody>
                  <a:tcPr/>
                </a:tc>
                <a:extLst>
                  <a:ext uri="{0D108BD9-81ED-4DB2-BD59-A6C34878D82A}">
                    <a16:rowId xmlns="" xmlns:a16="http://schemas.microsoft.com/office/drawing/2014/main" val="172315854"/>
                  </a:ext>
                </a:extLst>
              </a:tr>
              <a:tr h="735496">
                <a:tc>
                  <a:txBody>
                    <a:bodyPr/>
                    <a:lstStyle/>
                    <a:p>
                      <a:pPr algn="ctr"/>
                      <a:r>
                        <a:rPr lang="fr-FR" sz="2400" dirty="0" smtClean="0">
                          <a:latin typeface="Arial" pitchFamily="34" charset="0"/>
                          <a:cs typeface="Arial" pitchFamily="34" charset="0"/>
                        </a:rPr>
                        <a:t>Rédaction de PFE</a:t>
                      </a:r>
                      <a:endParaRPr lang="fr-FR" sz="2400" dirty="0">
                        <a:latin typeface="Arial" pitchFamily="34" charset="0"/>
                        <a:cs typeface="Arial"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08/05/2021</a:t>
                      </a:r>
                    </a:p>
                  </a:txBody>
                  <a:tcPr/>
                </a:tc>
                <a:tc>
                  <a:txBody>
                    <a:bodyPr/>
                    <a:lstStyle/>
                    <a:p>
                      <a:pPr algn="ctr"/>
                      <a:r>
                        <a:rPr lang="fr-FR" sz="2400" dirty="0" smtClean="0">
                          <a:latin typeface="Arial" pitchFamily="34" charset="0"/>
                          <a:cs typeface="Arial" pitchFamily="34" charset="0"/>
                        </a:rPr>
                        <a:t>05/06/2021</a:t>
                      </a:r>
                      <a:endParaRPr lang="fr-FR" sz="2400" dirty="0">
                        <a:latin typeface="Arial" pitchFamily="34" charset="0"/>
                        <a:cs typeface="Arial"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28</a:t>
                      </a:r>
                      <a:endParaRPr lang="fr-FR" sz="2400" dirty="0">
                        <a:latin typeface="Arial" pitchFamily="34" charset="0"/>
                        <a:cs typeface="Arial" pitchFamily="34" charset="0"/>
                      </a:endParaRPr>
                    </a:p>
                  </a:txBody>
                  <a:tcPr/>
                </a:tc>
                <a:extLst>
                  <a:ext uri="{0D108BD9-81ED-4DB2-BD59-A6C34878D82A}">
                    <a16:rowId xmlns="" xmlns:a16="http://schemas.microsoft.com/office/drawing/2014/main" val="392436180"/>
                  </a:ext>
                </a:extLst>
              </a:tr>
              <a:tr h="795130">
                <a:tc>
                  <a:txBody>
                    <a:bodyPr/>
                    <a:lstStyle/>
                    <a:p>
                      <a:pPr algn="ctr"/>
                      <a:r>
                        <a:rPr lang="fr-FR" sz="2400" dirty="0" smtClean="0">
                          <a:latin typeface="Arial" pitchFamily="34" charset="0"/>
                          <a:cs typeface="Arial" pitchFamily="34" charset="0"/>
                        </a:rPr>
                        <a:t>Tests et Validations</a:t>
                      </a:r>
                      <a:endParaRPr lang="fr-FR" sz="2400" dirty="0">
                        <a:latin typeface="Arial" pitchFamily="34" charset="0"/>
                        <a:cs typeface="Arial" pitchFamily="34" charset="0"/>
                      </a:endParaRPr>
                    </a:p>
                  </a:txBody>
                  <a:tcPr/>
                </a:tc>
                <a:tc>
                  <a:txBody>
                    <a:bodyPr/>
                    <a:lstStyle/>
                    <a:p>
                      <a:pPr algn="ctr"/>
                      <a:r>
                        <a:rPr lang="fr-FR" sz="2400" dirty="0" smtClean="0">
                          <a:latin typeface="Arial" pitchFamily="34" charset="0"/>
                          <a:cs typeface="Arial" pitchFamily="34" charset="0"/>
                        </a:rPr>
                        <a:t>03/06/2021</a:t>
                      </a:r>
                      <a:endParaRPr lang="fr-FR" sz="2400" dirty="0">
                        <a:latin typeface="Arial" pitchFamily="34" charset="0"/>
                        <a:cs typeface="Arial" pitchFamily="34" charset="0"/>
                      </a:endParaRPr>
                    </a:p>
                  </a:txBody>
                  <a:tcPr/>
                </a:tc>
                <a:tc>
                  <a:txBody>
                    <a:bodyPr/>
                    <a:lstStyle/>
                    <a:p>
                      <a:pPr algn="ctr"/>
                      <a:r>
                        <a:rPr lang="fr-FR" sz="2400" dirty="0" smtClean="0">
                          <a:latin typeface="Arial" pitchFamily="34" charset="0"/>
                          <a:cs typeface="Arial" pitchFamily="34" charset="0"/>
                        </a:rPr>
                        <a:t>03/06/2021</a:t>
                      </a:r>
                      <a:endParaRPr lang="fr-FR" sz="2400" dirty="0">
                        <a:latin typeface="Arial" pitchFamily="34" charset="0"/>
                        <a:cs typeface="Arial"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smtClean="0">
                          <a:latin typeface="Arial" pitchFamily="34" charset="0"/>
                          <a:cs typeface="Arial" pitchFamily="34" charset="0"/>
                        </a:rPr>
                        <a:t>1</a:t>
                      </a:r>
                      <a:endParaRPr lang="fr-FR" sz="2400" dirty="0">
                        <a:latin typeface="Arial" pitchFamily="34" charset="0"/>
                        <a:cs typeface="Arial" pitchFamily="34" charset="0"/>
                      </a:endParaRPr>
                    </a:p>
                  </a:txBody>
                  <a:tcPr/>
                </a:tc>
                <a:extLst>
                  <a:ext uri="{0D108BD9-81ED-4DB2-BD59-A6C34878D82A}">
                    <a16:rowId xmlns="" xmlns:a16="http://schemas.microsoft.com/office/drawing/2014/main" val="3536862907"/>
                  </a:ext>
                </a:extLst>
              </a:tr>
            </a:tbl>
          </a:graphicData>
        </a:graphic>
      </p:graphicFrame>
      <p:sp>
        <p:nvSpPr>
          <p:cNvPr id="3" name="ZoneTexte 2"/>
          <p:cNvSpPr txBox="1"/>
          <p:nvPr/>
        </p:nvSpPr>
        <p:spPr>
          <a:xfrm>
            <a:off x="953221" y="87654"/>
            <a:ext cx="10513847" cy="707886"/>
          </a:xfrm>
          <a:prstGeom prst="rect">
            <a:avLst/>
          </a:prstGeom>
          <a:noFill/>
        </p:spPr>
        <p:txBody>
          <a:bodyPr wrap="square" rtlCol="0">
            <a:spAutoFit/>
          </a:bodyPr>
          <a:lstStyle/>
          <a:p>
            <a:pPr marL="571500" indent="-571500">
              <a:buFont typeface="Wingdings" pitchFamily="2" charset="2"/>
              <a:buChar char="§"/>
            </a:pPr>
            <a:r>
              <a:rPr lang="fr-FR" sz="4000" b="1" dirty="0" smtClean="0"/>
              <a:t>Planning du Projet :</a:t>
            </a:r>
            <a:endParaRPr lang="fr-FR"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53221" y="87654"/>
            <a:ext cx="10513847" cy="707886"/>
          </a:xfrm>
          <a:prstGeom prst="rect">
            <a:avLst/>
          </a:prstGeom>
          <a:noFill/>
        </p:spPr>
        <p:txBody>
          <a:bodyPr wrap="square" rtlCol="0">
            <a:spAutoFit/>
          </a:bodyPr>
          <a:lstStyle/>
          <a:p>
            <a:pPr marL="571500" indent="-571500">
              <a:buFont typeface="Wingdings" pitchFamily="2" charset="2"/>
              <a:buChar char="§"/>
            </a:pPr>
            <a:r>
              <a:rPr lang="fr-FR" sz="4000" b="1" dirty="0" smtClean="0"/>
              <a:t>Planning du Projet :</a:t>
            </a:r>
            <a:endParaRPr lang="fr-FR" sz="4000" b="1"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3221" y="1524000"/>
            <a:ext cx="10873201" cy="4504266"/>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xmlns="" val="327014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0156" y="987825"/>
            <a:ext cx="7924452" cy="1343701"/>
          </a:xfrm>
          <a:prstGeom prst="rect">
            <a:avLst/>
          </a:prstGeom>
        </p:spPr>
        <p:txBody>
          <a:bodyPr wrap="square">
            <a:spAutoFit/>
          </a:bodyPr>
          <a:lstStyle/>
          <a:p>
            <a:pPr marL="457200" lvl="0" indent="-457200">
              <a:lnSpc>
                <a:spcPct val="107000"/>
              </a:lnSpc>
              <a:buFont typeface="+mj-lt"/>
              <a:buAutoNum type="alphaLcPeriod"/>
            </a:pPr>
            <a:r>
              <a:rPr lang="fr-FR" sz="2800" dirty="0" smtClean="0">
                <a:solidFill>
                  <a:srgbClr val="333399"/>
                </a:solidFill>
                <a:latin typeface="Calibri" panose="020F0502020204030204" pitchFamily="34" charset="0"/>
                <a:ea typeface="Malgun Gothic" panose="020B0503020000020004" pitchFamily="34" charset="-127"/>
                <a:cs typeface="Arial" panose="020B0604020202020204" pitchFamily="34" charset="0"/>
              </a:rPr>
              <a:t>Les Jeux vidéo </a:t>
            </a:r>
            <a:r>
              <a:rPr lang="fr-FR" sz="28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rPr>
              <a:t>:</a:t>
            </a:r>
          </a:p>
          <a:p>
            <a:pPr lvl="0">
              <a:lnSpc>
                <a:spcPct val="107000"/>
              </a:lnSpc>
            </a:pPr>
            <a:endPar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endParaRPr>
          </a:p>
          <a:p>
            <a:pPr lvl="0">
              <a:lnSpc>
                <a:spcPct val="107000"/>
              </a:lnSpc>
            </a:pPr>
            <a:endParaRPr lang="fr-FR" sz="2400" dirty="0" smtClean="0">
              <a:solidFill>
                <a:srgbClr val="333399"/>
              </a:solidFill>
              <a:effectLst/>
              <a:latin typeface="Calibri" panose="020F0502020204030204" pitchFamily="34" charset="0"/>
              <a:ea typeface="Malgun Gothic" panose="020B0503020000020004" pitchFamily="34" charset="-127"/>
              <a:cs typeface="Arial" panose="020B0604020202020204" pitchFamily="34" charset="0"/>
            </a:endParaRPr>
          </a:p>
        </p:txBody>
      </p:sp>
      <p:sp>
        <p:nvSpPr>
          <p:cNvPr id="4" name="Rectangle 3"/>
          <p:cNvSpPr/>
          <p:nvPr/>
        </p:nvSpPr>
        <p:spPr>
          <a:xfrm>
            <a:off x="939798" y="114767"/>
            <a:ext cx="4969950" cy="707886"/>
          </a:xfrm>
          <a:prstGeom prst="rect">
            <a:avLst/>
          </a:prstGeom>
        </p:spPr>
        <p:txBody>
          <a:bodyPr wrap="none">
            <a:spAutoFit/>
          </a:bodyPr>
          <a:lstStyle/>
          <a:p>
            <a:pPr marL="571500" indent="-571500">
              <a:buFont typeface="Wingdings" pitchFamily="2" charset="2"/>
              <a:buChar char="§"/>
            </a:pPr>
            <a:r>
              <a:rPr lang="fr-FR" sz="4000" b="1" dirty="0" smtClean="0"/>
              <a:t>Contexte </a:t>
            </a:r>
            <a:r>
              <a:rPr lang="fr-FR" sz="4000" b="1" dirty="0"/>
              <a:t>du Projet :</a:t>
            </a:r>
          </a:p>
        </p:txBody>
      </p:sp>
      <p:sp>
        <p:nvSpPr>
          <p:cNvPr id="7" name="Rectangle 6"/>
          <p:cNvSpPr/>
          <p:nvPr/>
        </p:nvSpPr>
        <p:spPr>
          <a:xfrm>
            <a:off x="1674193" y="4561176"/>
            <a:ext cx="2068195" cy="487506"/>
          </a:xfrm>
          <a:prstGeom prst="rect">
            <a:avLst/>
          </a:prstGeom>
        </p:spPr>
        <p:txBody>
          <a:bodyPr wrap="none">
            <a:spAutoFit/>
          </a:bodyPr>
          <a:lstStyle/>
          <a:p>
            <a:pPr marL="800100" lvl="1" indent="-342900">
              <a:lnSpc>
                <a:spcPct val="107000"/>
              </a:lnSpc>
              <a:buFont typeface="Wingdings" panose="05000000000000000000" pitchFamily="2" charset="2"/>
              <a:buChar char="q"/>
            </a:pPr>
            <a:r>
              <a:rPr lang="fr-FR" sz="2400" dirty="0">
                <a:latin typeface="Calibri" panose="020F0502020204030204" pitchFamily="34" charset="0"/>
                <a:ea typeface="Malgun Gothic" panose="020B0503020000020004" pitchFamily="34" charset="-127"/>
                <a:cs typeface="Arial" panose="020B0604020202020204" pitchFamily="34" charset="0"/>
              </a:rPr>
              <a:t>Othello :</a:t>
            </a:r>
          </a:p>
        </p:txBody>
      </p:sp>
      <p:sp>
        <p:nvSpPr>
          <p:cNvPr id="9" name="Rectangle 8"/>
          <p:cNvSpPr/>
          <p:nvPr/>
        </p:nvSpPr>
        <p:spPr>
          <a:xfrm>
            <a:off x="2125717" y="1824018"/>
            <a:ext cx="3943772" cy="487506"/>
          </a:xfrm>
          <a:prstGeom prst="rect">
            <a:avLst/>
          </a:prstGeom>
        </p:spPr>
        <p:txBody>
          <a:bodyPr wrap="none">
            <a:spAutoFit/>
          </a:bodyPr>
          <a:lstStyle/>
          <a:p>
            <a:pPr marL="342900" lvl="0" indent="-342900">
              <a:lnSpc>
                <a:spcPct val="107000"/>
              </a:lnSpc>
              <a:buFont typeface="Wingdings" panose="05000000000000000000" pitchFamily="2" charset="2"/>
              <a:buChar char="q"/>
            </a:pPr>
            <a:r>
              <a:rPr lang="fr-FR" sz="2400" dirty="0">
                <a:latin typeface="Calibri" panose="020F0502020204030204" pitchFamily="34" charset="0"/>
                <a:ea typeface="Malgun Gothic" panose="020B0503020000020004" pitchFamily="34" charset="-127"/>
                <a:cs typeface="Arial" panose="020B0604020202020204" pitchFamily="34" charset="0"/>
              </a:rPr>
              <a:t> les jeux vidéo de stratégie .</a:t>
            </a:r>
          </a:p>
        </p:txBody>
      </p:sp>
      <p:pic>
        <p:nvPicPr>
          <p:cNvPr id="10" name="Imag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89445" y="1931063"/>
            <a:ext cx="3537901" cy="1639345"/>
          </a:xfrm>
          <a:prstGeom prst="rect">
            <a:avLst/>
          </a:prstGeom>
        </p:spPr>
      </p:pic>
      <p:pic>
        <p:nvPicPr>
          <p:cNvPr id="11" name="Imag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64541" y="2607911"/>
            <a:ext cx="3249808" cy="1809544"/>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022992" y="4804929"/>
            <a:ext cx="3773511" cy="2025625"/>
          </a:xfrm>
          <a:prstGeom prst="rect">
            <a:avLst/>
          </a:prstGeom>
        </p:spPr>
      </p:pic>
    </p:spTree>
    <p:extLst>
      <p:ext uri="{BB962C8B-B14F-4D97-AF65-F5344CB8AC3E}">
        <p14:creationId xmlns:p14="http://schemas.microsoft.com/office/powerpoint/2010/main" xmlns="" val="353306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2341</TotalTime>
  <Words>1393</Words>
  <Application>Microsoft Office PowerPoint</Application>
  <PresentationFormat>Personnalisé</PresentationFormat>
  <Paragraphs>249</Paragraphs>
  <Slides>31</Slides>
  <Notes>31</Notes>
  <HiddenSlides>0</HiddenSlides>
  <MMClips>4</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Crop</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hp</cp:lastModifiedBy>
  <cp:revision>54</cp:revision>
  <dcterms:created xsi:type="dcterms:W3CDTF">2021-06-25T15:33:55Z</dcterms:created>
  <dcterms:modified xsi:type="dcterms:W3CDTF">2021-07-03T22:27:02Z</dcterms:modified>
</cp:coreProperties>
</file>