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9"/>
  </p:notesMasterIdLst>
  <p:sldIdLst>
    <p:sldId id="276" r:id="rId2"/>
    <p:sldId id="257" r:id="rId3"/>
    <p:sldId id="260" r:id="rId4"/>
    <p:sldId id="259" r:id="rId5"/>
    <p:sldId id="262" r:id="rId6"/>
    <p:sldId id="263" r:id="rId7"/>
    <p:sldId id="270" r:id="rId8"/>
    <p:sldId id="261" r:id="rId9"/>
    <p:sldId id="271" r:id="rId10"/>
    <p:sldId id="267" r:id="rId11"/>
    <p:sldId id="272" r:id="rId12"/>
    <p:sldId id="264" r:id="rId13"/>
    <p:sldId id="274" r:id="rId14"/>
    <p:sldId id="273" r:id="rId15"/>
    <p:sldId id="275" r:id="rId16"/>
    <p:sldId id="265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7890802-68FE-2E5C-794B-AF62378273B9}" name="Олександр Зелінський" initials="ОЗ" userId="S::Oleksandr.Zelinskyi@lnu.edu.ua::367ea158-6692-4b65-a7a4-c83d1791495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CBEF"/>
    <a:srgbClr val="FF505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7871" autoAdjust="0"/>
  </p:normalViewPr>
  <p:slideViewPr>
    <p:cSldViewPr snapToGrid="0">
      <p:cViewPr varScale="1">
        <p:scale>
          <a:sx n="98" d="100"/>
          <a:sy n="98" d="100"/>
        </p:scale>
        <p:origin x="10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FF3FF-D377-4670-B4E0-8859B8BB81C2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B1F85-1FC8-4A32-B703-46BE2030F80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13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9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Алгоритм k-середніх не застосовується до даних з якісними змінними, оскільки якісні змінні є дискретними і не мають природного походження. Отже, обчислення евклідової відстані для такого простору, не має сенсу.</a:t>
            </a:r>
            <a:endParaRPr lang="en-US" dirty="0"/>
          </a:p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73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Для визначення оптимальної кількості кластерів використовується ліктьовий метод</a:t>
            </a:r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31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B1F85-1FC8-4A32-B703-46BE2030F8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92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0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9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2703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39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697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77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8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2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9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8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2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5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0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55FD-5218-4B18-8B2D-05970B9A6621}" type="datetimeFigureOut">
              <a:rPr lang="en-US" smtClean="0"/>
              <a:t>10/29/2022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2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955FD-5218-4B18-8B2D-05970B9A6621}" type="datetimeFigureOut">
              <a:rPr lang="en-US" smtClean="0"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01E765-022B-421E-9D95-A918F48BD250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4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CE456-2522-4A50-A5AF-8D45AF6D5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449" y="2267901"/>
            <a:ext cx="8320514" cy="1646302"/>
          </a:xfrm>
        </p:spPr>
        <p:txBody>
          <a:bodyPr/>
          <a:lstStyle/>
          <a:p>
            <a:pPr algn="ctr"/>
            <a:r>
              <a:rPr lang="uk-UA" sz="3600" dirty="0">
                <a:solidFill>
                  <a:srgbClr val="0070C0"/>
                </a:solidFill>
              </a:rPr>
              <a:t>Розробка системи к</a:t>
            </a:r>
            <a:r>
              <a:rPr lang="uk-UA" sz="3600" i="0" dirty="0">
                <a:solidFill>
                  <a:srgbClr val="0070C0"/>
                </a:solidFill>
                <a:effectLst/>
              </a:rPr>
              <a:t>ластеризації антитіл на основі коефіцієнту перехресного зв’язування</a:t>
            </a:r>
            <a:endParaRPr lang="uk-UA" sz="3600" dirty="0">
              <a:solidFill>
                <a:srgbClr val="0070C0"/>
              </a:solidFill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BBA7687D-235C-4363-98F9-472805C2A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35" y="4849823"/>
            <a:ext cx="4290051" cy="1799551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Виконав: Зелінський Олександр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Група: ПМіМ-12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Науковий керівник: доц. </a:t>
            </a:r>
            <a:r>
              <a:rPr lang="uk-UA" dirty="0" err="1">
                <a:solidFill>
                  <a:schemeClr val="tx1"/>
                </a:solidFill>
              </a:rPr>
              <a:t>Горлач</a:t>
            </a:r>
            <a:r>
              <a:rPr lang="uk-UA" dirty="0">
                <a:solidFill>
                  <a:schemeClr val="tx1"/>
                </a:solidFill>
              </a:rPr>
              <a:t> В.М.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uk-UA" dirty="0">
                <a:solidFill>
                  <a:schemeClr val="tx1"/>
                </a:solidFill>
              </a:rPr>
              <a:t>Консультант: </a:t>
            </a:r>
            <a:r>
              <a:rPr lang="uk-UA" dirty="0" err="1">
                <a:solidFill>
                  <a:schemeClr val="tx1"/>
                </a:solidFill>
              </a:rPr>
              <a:t>Лебедін</a:t>
            </a:r>
            <a:r>
              <a:rPr lang="uk-UA" dirty="0">
                <a:solidFill>
                  <a:schemeClr val="tx1"/>
                </a:solidFill>
              </a:rPr>
              <a:t> Ю.С.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773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496239C-7A52-49BA-B41A-0F37433563C0}"/>
              </a:ext>
            </a:extLst>
          </p:cNvPr>
          <p:cNvSpPr txBox="1"/>
          <p:nvPr/>
        </p:nvSpPr>
        <p:spPr>
          <a:xfrm>
            <a:off x="631131" y="2457277"/>
            <a:ext cx="8491493" cy="2534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dirty="0"/>
              <a:t>Відстань між двома точками даних </a:t>
            </a:r>
            <a:r>
              <a:rPr lang="en-US" dirty="0"/>
              <a:t>X </a:t>
            </a:r>
            <a:r>
              <a:rPr lang="uk-UA" dirty="0"/>
              <a:t>та </a:t>
            </a:r>
            <a:r>
              <a:rPr lang="en-US" dirty="0"/>
              <a:t>Y</a:t>
            </a:r>
            <a:r>
              <a:rPr lang="uk-UA" dirty="0"/>
              <a:t> описується як сума</a:t>
            </a:r>
            <a:r>
              <a:rPr lang="en-US" dirty="0"/>
              <a:t> </a:t>
            </a:r>
            <a:r>
              <a:rPr lang="uk-UA" dirty="0"/>
              <a:t>не схожих елементів</a:t>
            </a:r>
            <a:r>
              <a:rPr lang="en-US" dirty="0"/>
              <a:t>:</a:t>
            </a:r>
            <a:r>
              <a:rPr lang="uk-UA" dirty="0"/>
              <a:t> 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uk-UA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uk-UA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uk-UA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dirty="0"/>
              <a:t>Середнє змінюється на моду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8243150-867F-42C4-B527-2FA91B461363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Метод кластеризації </a:t>
            </a:r>
            <a:r>
              <a:rPr lang="en-US" dirty="0">
                <a:solidFill>
                  <a:srgbClr val="0070C0"/>
                </a:solidFill>
              </a:rPr>
              <a:t>k-mods</a:t>
            </a:r>
            <a:r>
              <a:rPr lang="uk-UA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91B23-FE99-4CA6-9814-A95E9575423B}"/>
              </a:ext>
            </a:extLst>
          </p:cNvPr>
          <p:cNvSpPr txBox="1"/>
          <p:nvPr/>
        </p:nvSpPr>
        <p:spPr>
          <a:xfrm>
            <a:off x="168676" y="1149348"/>
            <a:ext cx="8491493" cy="1287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dirty="0"/>
              <a:t>	</a:t>
            </a:r>
            <a:r>
              <a:rPr lang="en-US" dirty="0"/>
              <a:t>k-modes</a:t>
            </a:r>
            <a:r>
              <a:rPr lang="uk-UA" dirty="0"/>
              <a:t> – це алгоритм, який базується на алгоритмі </a:t>
            </a:r>
            <a:r>
              <a:rPr lang="en-US" dirty="0"/>
              <a:t>k-</a:t>
            </a:r>
            <a:r>
              <a:rPr lang="uk-UA" dirty="0"/>
              <a:t>середніх і використовується для кластеризації даних на основі якісних, а не кількісних змінних. Основні відмінності між  </a:t>
            </a:r>
            <a:r>
              <a:rPr lang="uk-UA" dirty="0" err="1"/>
              <a:t>алгортимами</a:t>
            </a:r>
            <a:r>
              <a:rPr lang="uk-UA" dirty="0"/>
              <a:t> такі: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D52D94-3697-4FE9-8F26-655B41075E9D}"/>
                  </a:ext>
                </a:extLst>
              </p:cNvPr>
              <p:cNvSpPr txBox="1"/>
              <p:nvPr/>
            </p:nvSpPr>
            <p:spPr>
              <a:xfrm>
                <a:off x="901262" y="3461050"/>
                <a:ext cx="3029606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D52D94-3697-4FE9-8F26-655B41075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62" y="3461050"/>
                <a:ext cx="3029606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3C087-1252-404D-98DA-C5E85612EBE2}"/>
                  </a:ext>
                </a:extLst>
              </p:cNvPr>
              <p:cNvSpPr txBox="1"/>
              <p:nvPr/>
            </p:nvSpPr>
            <p:spPr>
              <a:xfrm>
                <a:off x="3930868" y="3530236"/>
                <a:ext cx="3029606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&amp;0, 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&amp;1, 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A3C087-1252-404D-98DA-C5E85612E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868" y="3530236"/>
                <a:ext cx="3029606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97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45522E4-337D-4FD4-908E-A80EDB196F02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Elbow method (</a:t>
            </a:r>
            <a:r>
              <a:rPr lang="uk-UA" dirty="0">
                <a:solidFill>
                  <a:srgbClr val="0070C0"/>
                </a:solidFill>
              </a:rPr>
              <a:t>ліктьовий метод</a:t>
            </a:r>
            <a:r>
              <a:rPr lang="en-US" dirty="0">
                <a:solidFill>
                  <a:srgbClr val="0070C0"/>
                </a:solidFill>
              </a:rPr>
              <a:t>)</a:t>
            </a:r>
            <a:endParaRPr lang="uk-UA" dirty="0">
              <a:solidFill>
                <a:srgbClr val="0070C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ADFD65-1520-41B8-8F98-A7249AD07E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7" t="3765"/>
          <a:stretch/>
        </p:blipFill>
        <p:spPr>
          <a:xfrm>
            <a:off x="1040524" y="3104399"/>
            <a:ext cx="5206566" cy="34395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862E54-73C0-479E-9029-5974A34FC4D4}"/>
              </a:ext>
            </a:extLst>
          </p:cNvPr>
          <p:cNvSpPr txBox="1"/>
          <p:nvPr/>
        </p:nvSpPr>
        <p:spPr>
          <a:xfrm>
            <a:off x="316164" y="985421"/>
            <a:ext cx="8806816" cy="2118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dirty="0"/>
              <a:t>	Метод модифікований, для щоб використовувати різницю всередині кластера (</a:t>
            </a:r>
            <a:r>
              <a:rPr lang="en-US" dirty="0"/>
              <a:t>within-cluster difference</a:t>
            </a:r>
            <a:r>
              <a:rPr lang="uk-UA" dirty="0"/>
              <a:t>). З графіку </a:t>
            </a:r>
            <a:r>
              <a:rPr lang="en-US" dirty="0"/>
              <a:t>within-cluster difference</a:t>
            </a:r>
            <a:r>
              <a:rPr lang="uk-UA" dirty="0"/>
              <a:t> для різних значень </a:t>
            </a:r>
            <a:r>
              <a:rPr lang="en-US" dirty="0"/>
              <a:t>k</a:t>
            </a:r>
            <a:r>
              <a:rPr lang="uk-UA" dirty="0"/>
              <a:t> можна побачити, що результатом ліктьового методу буде значення k у тій точці точці, де значення істотно не зменшується зі збільшенням значення k.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EE27C6-95F6-4D6E-8481-C8A2F1C0C5F9}"/>
                  </a:ext>
                </a:extLst>
              </p:cNvPr>
              <p:cNvSpPr txBox="1"/>
              <p:nvPr/>
            </p:nvSpPr>
            <p:spPr>
              <a:xfrm>
                <a:off x="6358758" y="4136704"/>
                <a:ext cx="3155730" cy="908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𝑊𝐶𝐷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sepChr m:val=",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EE27C6-95F6-4D6E-8481-C8A2F1C0C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758" y="4136704"/>
                <a:ext cx="3155730" cy="9081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797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CBDDED3-3E4B-4696-A394-193C46E04FEC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Технології</a:t>
            </a:r>
          </a:p>
        </p:txBody>
      </p:sp>
      <p:pic>
        <p:nvPicPr>
          <p:cNvPr id="1026" name="Picture 2" descr="React — Вікіпедія">
            <a:extLst>
              <a:ext uri="{FF2B5EF4-FFF2-40B4-BE49-F238E27FC236}">
                <a16:creationId xmlns:a16="http://schemas.microsoft.com/office/drawing/2014/main" id="{B5473AC1-F239-4936-B85A-3B1C858901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2" r="13186"/>
          <a:stretch/>
        </p:blipFill>
        <p:spPr bwMode="auto">
          <a:xfrm>
            <a:off x="6792538" y="2034681"/>
            <a:ext cx="2085845" cy="198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0F316A-4DE3-41A7-A45F-D93DC3BFB0EB}"/>
              </a:ext>
            </a:extLst>
          </p:cNvPr>
          <p:cNvSpPr txBox="1"/>
          <p:nvPr/>
        </p:nvSpPr>
        <p:spPr>
          <a:xfrm>
            <a:off x="475169" y="1435896"/>
            <a:ext cx="2838450" cy="5010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.NET 5</a:t>
            </a:r>
            <a:endParaRPr lang="uk-UA" sz="2400" dirty="0"/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 err="1"/>
              <a:t>ASP.Net</a:t>
            </a:r>
            <a:r>
              <a:rPr lang="en-US" sz="2400" dirty="0"/>
              <a:t> Core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React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Type Script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Ant Design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Python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Flask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Pandas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9" name="Графіка 8">
            <a:extLst>
              <a:ext uri="{FF2B5EF4-FFF2-40B4-BE49-F238E27FC236}">
                <a16:creationId xmlns:a16="http://schemas.microsoft.com/office/drawing/2014/main" id="{7B0187F1-39B6-41D5-ACBF-CA2AFBB1E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32185" y="3911010"/>
            <a:ext cx="1734981" cy="173498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A133197-37EC-416A-AF2E-145CB1CC9B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326" y="398446"/>
            <a:ext cx="1433838" cy="143383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047E9F3-0FDC-4855-9453-7FFC3ED9F1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13417" r="7297" b="16656"/>
          <a:stretch/>
        </p:blipFill>
        <p:spPr>
          <a:xfrm>
            <a:off x="6096000" y="205873"/>
            <a:ext cx="1973942" cy="1716682"/>
          </a:xfrm>
          <a:prstGeom prst="rect">
            <a:avLst/>
          </a:prstGeom>
        </p:spPr>
      </p:pic>
      <p:pic>
        <p:nvPicPr>
          <p:cNvPr id="16" name="Рисунок 15" descr="Зображення, що містить текст, картинка&#10;&#10;Автоматично згенерований опис">
            <a:extLst>
              <a:ext uri="{FF2B5EF4-FFF2-40B4-BE49-F238E27FC236}">
                <a16:creationId xmlns:a16="http://schemas.microsoft.com/office/drawing/2014/main" id="{B276B3DB-506E-4B61-8A83-F59D86493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62" y="2477172"/>
            <a:ext cx="1433838" cy="143383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5A53C8D-6CDC-4AEA-A5AC-0970816C75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247" y="4593862"/>
            <a:ext cx="1433838" cy="183825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553388-99EA-49AA-8A45-1832D9F8B7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719" y="4832023"/>
            <a:ext cx="1433838" cy="143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8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C5C0DCB-1F9C-4AF2-A2C3-00BC394B89AD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Архітектура</a:t>
            </a:r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42B14DDE-99D0-412F-A408-9CCBCB1BDECA}"/>
              </a:ext>
            </a:extLst>
          </p:cNvPr>
          <p:cNvSpPr/>
          <p:nvPr/>
        </p:nvSpPr>
        <p:spPr>
          <a:xfrm>
            <a:off x="882758" y="1415598"/>
            <a:ext cx="2900855" cy="1303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 (React)</a:t>
            </a:r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4200C8E9-882C-416D-9B7D-9B931138CC8A}"/>
              </a:ext>
            </a:extLst>
          </p:cNvPr>
          <p:cNvSpPr/>
          <p:nvPr/>
        </p:nvSpPr>
        <p:spPr>
          <a:xfrm>
            <a:off x="5505855" y="1415598"/>
            <a:ext cx="2900855" cy="1303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 API (</a:t>
            </a:r>
            <a:r>
              <a:rPr lang="en-US" dirty="0" err="1">
                <a:solidFill>
                  <a:schemeClr val="tx1"/>
                </a:solidFill>
              </a:rPr>
              <a:t>.Net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A893364E-1B55-43F6-A88D-738AE96A6976}"/>
              </a:ext>
            </a:extLst>
          </p:cNvPr>
          <p:cNvSpPr/>
          <p:nvPr/>
        </p:nvSpPr>
        <p:spPr>
          <a:xfrm>
            <a:off x="5505854" y="4441122"/>
            <a:ext cx="2900855" cy="1303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Cluster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API (Python)</a:t>
            </a:r>
          </a:p>
        </p:txBody>
      </p:sp>
      <p:grpSp>
        <p:nvGrpSpPr>
          <p:cNvPr id="49" name="Групувати 48">
            <a:extLst>
              <a:ext uri="{FF2B5EF4-FFF2-40B4-BE49-F238E27FC236}">
                <a16:creationId xmlns:a16="http://schemas.microsoft.com/office/drawing/2014/main" id="{B35AC76A-9CEB-C6DD-1C2F-ED75A65809E8}"/>
              </a:ext>
            </a:extLst>
          </p:cNvPr>
          <p:cNvGrpSpPr/>
          <p:nvPr/>
        </p:nvGrpSpPr>
        <p:grpSpPr>
          <a:xfrm>
            <a:off x="3783613" y="1639795"/>
            <a:ext cx="1722242" cy="854887"/>
            <a:chOff x="3783613" y="1641455"/>
            <a:chExt cx="1722242" cy="854887"/>
          </a:xfrm>
        </p:grpSpPr>
        <p:grpSp>
          <p:nvGrpSpPr>
            <p:cNvPr id="38" name="Групувати 37">
              <a:extLst>
                <a:ext uri="{FF2B5EF4-FFF2-40B4-BE49-F238E27FC236}">
                  <a16:creationId xmlns:a16="http://schemas.microsoft.com/office/drawing/2014/main" id="{66BDAF86-F8DF-C37C-6EBF-AEF03FC9BEC4}"/>
                </a:ext>
              </a:extLst>
            </p:cNvPr>
            <p:cNvGrpSpPr/>
            <p:nvPr/>
          </p:nvGrpSpPr>
          <p:grpSpPr>
            <a:xfrm>
              <a:off x="3783613" y="1641455"/>
              <a:ext cx="1722242" cy="299328"/>
              <a:chOff x="3783613" y="1641455"/>
              <a:chExt cx="1722242" cy="299328"/>
            </a:xfrm>
          </p:grpSpPr>
          <p:cxnSp>
            <p:nvCxnSpPr>
              <p:cNvPr id="3" name="Пряма зі стрілкою 2">
                <a:extLst>
                  <a:ext uri="{FF2B5EF4-FFF2-40B4-BE49-F238E27FC236}">
                    <a16:creationId xmlns:a16="http://schemas.microsoft.com/office/drawing/2014/main" id="{E6FDB67C-BD6B-63A3-0B81-C3C4206FD2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83613" y="1940783"/>
                <a:ext cx="172224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294DDB-5A1F-11E1-8CAE-27B24C111048}"/>
                  </a:ext>
                </a:extLst>
              </p:cNvPr>
              <p:cNvSpPr txBox="1"/>
              <p:nvPr/>
            </p:nvSpPr>
            <p:spPr>
              <a:xfrm>
                <a:off x="3783613" y="1641455"/>
                <a:ext cx="172224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uk-UA" sz="1100" dirty="0"/>
                  <a:t>Початкові дані</a:t>
                </a:r>
              </a:p>
            </p:txBody>
          </p:sp>
        </p:grpSp>
        <p:grpSp>
          <p:nvGrpSpPr>
            <p:cNvPr id="37" name="Групувати 36">
              <a:extLst>
                <a:ext uri="{FF2B5EF4-FFF2-40B4-BE49-F238E27FC236}">
                  <a16:creationId xmlns:a16="http://schemas.microsoft.com/office/drawing/2014/main" id="{9D460D45-CB57-2C2F-6A33-59CE3EF9C4DF}"/>
                </a:ext>
              </a:extLst>
            </p:cNvPr>
            <p:cNvGrpSpPr/>
            <p:nvPr/>
          </p:nvGrpSpPr>
          <p:grpSpPr>
            <a:xfrm>
              <a:off x="3783613" y="2193704"/>
              <a:ext cx="1722242" cy="302638"/>
              <a:chOff x="3783613" y="2193704"/>
              <a:chExt cx="1722242" cy="302638"/>
            </a:xfrm>
          </p:grpSpPr>
          <p:cxnSp>
            <p:nvCxnSpPr>
              <p:cNvPr id="14" name="Пряма зі стрілкою 13">
                <a:extLst>
                  <a:ext uri="{FF2B5EF4-FFF2-40B4-BE49-F238E27FC236}">
                    <a16:creationId xmlns:a16="http://schemas.microsoft.com/office/drawing/2014/main" id="{476DB329-DA53-9551-B501-377CCF027C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83613" y="2193704"/>
                <a:ext cx="1722242" cy="0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12876E-019B-7306-9E12-FF1F705AC12E}"/>
                  </a:ext>
                </a:extLst>
              </p:cNvPr>
              <p:cNvSpPr txBox="1"/>
              <p:nvPr/>
            </p:nvSpPr>
            <p:spPr>
              <a:xfrm>
                <a:off x="3783613" y="2234732"/>
                <a:ext cx="172224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uk-UA" sz="1100" dirty="0">
                    <a:solidFill>
                      <a:schemeClr val="accent1">
                        <a:lumMod val="50000"/>
                      </a:schemeClr>
                    </a:solidFill>
                  </a:rPr>
                  <a:t>Результат</a:t>
                </a:r>
              </a:p>
            </p:txBody>
          </p:sp>
        </p:grpSp>
      </p:grpSp>
      <p:grpSp>
        <p:nvGrpSpPr>
          <p:cNvPr id="48" name="Групувати 47">
            <a:extLst>
              <a:ext uri="{FF2B5EF4-FFF2-40B4-BE49-F238E27FC236}">
                <a16:creationId xmlns:a16="http://schemas.microsoft.com/office/drawing/2014/main" id="{C2B0B5BB-A04C-163A-9CC0-80A4B8982A8A}"/>
              </a:ext>
            </a:extLst>
          </p:cNvPr>
          <p:cNvGrpSpPr/>
          <p:nvPr/>
        </p:nvGrpSpPr>
        <p:grpSpPr>
          <a:xfrm>
            <a:off x="6498603" y="2718880"/>
            <a:ext cx="915356" cy="1722243"/>
            <a:chOff x="6507731" y="2718880"/>
            <a:chExt cx="915356" cy="1722243"/>
          </a:xfrm>
        </p:grpSpPr>
        <p:grpSp>
          <p:nvGrpSpPr>
            <p:cNvPr id="39" name="Групувати 38">
              <a:extLst>
                <a:ext uri="{FF2B5EF4-FFF2-40B4-BE49-F238E27FC236}">
                  <a16:creationId xmlns:a16="http://schemas.microsoft.com/office/drawing/2014/main" id="{AE9565C6-880E-6FD2-11D6-103C27A1FB08}"/>
                </a:ext>
              </a:extLst>
            </p:cNvPr>
            <p:cNvGrpSpPr/>
            <p:nvPr/>
          </p:nvGrpSpPr>
          <p:grpSpPr>
            <a:xfrm rot="16200000" flipH="1">
              <a:off x="5797928" y="3428683"/>
              <a:ext cx="1722243" cy="302637"/>
              <a:chOff x="3783611" y="1868981"/>
              <a:chExt cx="1722243" cy="302637"/>
            </a:xfrm>
          </p:grpSpPr>
          <p:cxnSp>
            <p:nvCxnSpPr>
              <p:cNvPr id="40" name="Пряма зі стрілкою 39">
                <a:extLst>
                  <a:ext uri="{FF2B5EF4-FFF2-40B4-BE49-F238E27FC236}">
                    <a16:creationId xmlns:a16="http://schemas.microsoft.com/office/drawing/2014/main" id="{5AE19FE7-59F5-7B30-C9B4-55211EE1F184}"/>
                  </a:ext>
                </a:extLst>
              </p:cNvPr>
              <p:cNvCxnSpPr>
                <a:cxnSpLocks/>
                <a:stCxn id="6" idx="2"/>
                <a:endCxn id="7" idx="0"/>
              </p:cNvCxnSpPr>
              <p:nvPr/>
            </p:nvCxnSpPr>
            <p:spPr>
              <a:xfrm rot="16200000">
                <a:off x="4644733" y="1310497"/>
                <a:ext cx="1" cy="172224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78685EB-B5A8-5F02-618A-F3C6FA4A0A79}"/>
                  </a:ext>
                </a:extLst>
              </p:cNvPr>
              <p:cNvSpPr txBox="1"/>
              <p:nvPr/>
            </p:nvSpPr>
            <p:spPr>
              <a:xfrm>
                <a:off x="3783611" y="1868981"/>
                <a:ext cx="172224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uk-UA" sz="1100" dirty="0"/>
                  <a:t>Початкові дані</a:t>
                </a:r>
              </a:p>
            </p:txBody>
          </p:sp>
        </p:grpSp>
        <p:grpSp>
          <p:nvGrpSpPr>
            <p:cNvPr id="42" name="Групувати 41">
              <a:extLst>
                <a:ext uri="{FF2B5EF4-FFF2-40B4-BE49-F238E27FC236}">
                  <a16:creationId xmlns:a16="http://schemas.microsoft.com/office/drawing/2014/main" id="{01042E40-979F-FD0A-7394-B984A2A87864}"/>
                </a:ext>
              </a:extLst>
            </p:cNvPr>
            <p:cNvGrpSpPr/>
            <p:nvPr/>
          </p:nvGrpSpPr>
          <p:grpSpPr>
            <a:xfrm rot="16200000" flipH="1">
              <a:off x="6410647" y="3428682"/>
              <a:ext cx="1722242" cy="302638"/>
              <a:chOff x="3783613" y="2193704"/>
              <a:chExt cx="1722242" cy="302638"/>
            </a:xfrm>
          </p:grpSpPr>
          <p:cxnSp>
            <p:nvCxnSpPr>
              <p:cNvPr id="43" name="Пряма зі стрілкою 42">
                <a:extLst>
                  <a:ext uri="{FF2B5EF4-FFF2-40B4-BE49-F238E27FC236}">
                    <a16:creationId xmlns:a16="http://schemas.microsoft.com/office/drawing/2014/main" id="{C1D03520-9C10-8B20-2C68-DAF4CC1DDB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83613" y="2193704"/>
                <a:ext cx="1722242" cy="0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E3C6265-E18C-B8F6-894D-1F8AA0F391F4}"/>
                  </a:ext>
                </a:extLst>
              </p:cNvPr>
              <p:cNvSpPr txBox="1"/>
              <p:nvPr/>
            </p:nvSpPr>
            <p:spPr>
              <a:xfrm>
                <a:off x="3783613" y="2234732"/>
                <a:ext cx="172224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uk-UA" sz="1100" dirty="0">
                    <a:solidFill>
                      <a:schemeClr val="accent1">
                        <a:lumMod val="50000"/>
                      </a:schemeClr>
                    </a:solidFill>
                  </a:rPr>
                  <a:t>Результат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4687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Зображення, що містить текст&#10;&#10;Автоматично згенерований опис">
            <a:extLst>
              <a:ext uri="{FF2B5EF4-FFF2-40B4-BE49-F238E27FC236}">
                <a16:creationId xmlns:a16="http://schemas.microsoft.com/office/drawing/2014/main" id="{B817AD9D-EEA8-44E1-8FC9-AF025EEDB2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2" r="20796" b="598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9C47124-F7A7-48DF-BE6B-02A3CF3294B7}"/>
              </a:ext>
            </a:extLst>
          </p:cNvPr>
          <p:cNvSpPr txBox="1">
            <a:spLocks/>
          </p:cNvSpPr>
          <p:nvPr/>
        </p:nvSpPr>
        <p:spPr>
          <a:xfrm>
            <a:off x="694193" y="2896710"/>
            <a:ext cx="4256179" cy="1064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6000" dirty="0">
                <a:solidFill>
                  <a:srgbClr val="0070C0"/>
                </a:solidFill>
              </a:rPr>
              <a:t>Результати</a:t>
            </a:r>
          </a:p>
        </p:txBody>
      </p:sp>
    </p:spTree>
    <p:extLst>
      <p:ext uri="{BB962C8B-B14F-4D97-AF65-F5344CB8AC3E}">
        <p14:creationId xmlns:p14="http://schemas.microsoft.com/office/powerpoint/2010/main" val="189724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3AABE01-F12D-434D-8931-FCB9DEA0B8E7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Плани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051AC6-B722-4C71-992B-E0326E4345D0}"/>
              </a:ext>
            </a:extLst>
          </p:cNvPr>
          <p:cNvSpPr txBox="1"/>
          <p:nvPr/>
        </p:nvSpPr>
        <p:spPr>
          <a:xfrm>
            <a:off x="412106" y="1110076"/>
            <a:ext cx="9081857" cy="2240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uk-UA" sz="2400" dirty="0"/>
              <a:t>Проаналізувати інші методи задання початкового розподілу </a:t>
            </a:r>
            <a:r>
              <a:rPr lang="uk-UA" sz="2400" dirty="0" err="1"/>
              <a:t>центроїдів</a:t>
            </a:r>
            <a:endParaRPr lang="uk-UA" sz="2400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uk-UA" sz="2400" dirty="0"/>
              <a:t>Написати текст курсової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uk-UA" sz="2400" dirty="0"/>
              <a:t> Додати зберігання результатів</a:t>
            </a:r>
          </a:p>
        </p:txBody>
      </p:sp>
    </p:spTree>
    <p:extLst>
      <p:ext uri="{BB962C8B-B14F-4D97-AF65-F5344CB8AC3E}">
        <p14:creationId xmlns:p14="http://schemas.microsoft.com/office/powerpoint/2010/main" val="2995872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E1E45F6-BFF4-485E-AAE1-88ABAFF51077}"/>
              </a:ext>
            </a:extLst>
          </p:cNvPr>
          <p:cNvSpPr txBox="1">
            <a:spLocks/>
          </p:cNvSpPr>
          <p:nvPr/>
        </p:nvSpPr>
        <p:spPr>
          <a:xfrm>
            <a:off x="168676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Посилання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B7942-7237-41CB-888A-D9EF2BCE24D0}"/>
              </a:ext>
            </a:extLst>
          </p:cNvPr>
          <p:cNvSpPr txBox="1"/>
          <p:nvPr/>
        </p:nvSpPr>
        <p:spPr>
          <a:xfrm>
            <a:off x="666741" y="911236"/>
            <a:ext cx="9002139" cy="5439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https://towardsdatascience.com/clustering-algorithm-for-data-with-mixed-categorical-and-numerical-features-d4e3a48066a0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https://stackoverflow.com/questions/42639824/python-k-modes-explanation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https://ant.design/components/overview/</a:t>
            </a:r>
          </a:p>
          <a:p>
            <a:pPr marL="285750" indent="-28575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https://docs.microsoft.com/en-us/aspnet/core/mvc/models/file-uploads?view=aspnetcore-5.0</a:t>
            </a:r>
          </a:p>
          <a:p>
            <a:pPr marL="285750" indent="-28575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/>
              <a:t>https://fastapi.tiangolo.com/</a:t>
            </a:r>
            <a:endParaRPr lang="en-US" sz="2000" dirty="0"/>
          </a:p>
          <a:p>
            <a:pPr marL="285750" indent="-28575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dirty="0"/>
              <a:t>https://medium.com/geekculture/the-k-modes-as-clustering-algorithm-for-categorical-data-type-bcde8f95efd7</a:t>
            </a:r>
          </a:p>
        </p:txBody>
      </p:sp>
    </p:spTree>
    <p:extLst>
      <p:ext uri="{BB962C8B-B14F-4D97-AF65-F5344CB8AC3E}">
        <p14:creationId xmlns:p14="http://schemas.microsoft.com/office/powerpoint/2010/main" val="665229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291C1E4-9AA8-42F3-9100-23119893616F}"/>
              </a:ext>
            </a:extLst>
          </p:cNvPr>
          <p:cNvSpPr txBox="1">
            <a:spLocks/>
          </p:cNvSpPr>
          <p:nvPr/>
        </p:nvSpPr>
        <p:spPr>
          <a:xfrm>
            <a:off x="1308493" y="2785313"/>
            <a:ext cx="8320514" cy="12873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uk-UA" sz="7200" dirty="0">
                <a:solidFill>
                  <a:srgbClr val="0070C0"/>
                </a:solidFill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135038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увати 1">
            <a:extLst>
              <a:ext uri="{FF2B5EF4-FFF2-40B4-BE49-F238E27FC236}">
                <a16:creationId xmlns:a16="http://schemas.microsoft.com/office/drawing/2014/main" id="{C5168138-2027-4F5F-A20D-87B59F15ACAD}"/>
              </a:ext>
            </a:extLst>
          </p:cNvPr>
          <p:cNvGrpSpPr/>
          <p:nvPr/>
        </p:nvGrpSpPr>
        <p:grpSpPr>
          <a:xfrm>
            <a:off x="1077850" y="1404271"/>
            <a:ext cx="3304197" cy="2926080"/>
            <a:chOff x="611031" y="1842560"/>
            <a:chExt cx="3867695" cy="3538270"/>
          </a:xfrm>
        </p:grpSpPr>
        <p:sp>
          <p:nvSpPr>
            <p:cNvPr id="18" name="Рівнобедрений трикутник 17">
              <a:extLst>
                <a:ext uri="{FF2B5EF4-FFF2-40B4-BE49-F238E27FC236}">
                  <a16:creationId xmlns:a16="http://schemas.microsoft.com/office/drawing/2014/main" id="{A2EEE9CC-E698-4A5C-B4A5-447476C6E623}"/>
                </a:ext>
              </a:extLst>
            </p:cNvPr>
            <p:cNvSpPr/>
            <p:nvPr/>
          </p:nvSpPr>
          <p:spPr>
            <a:xfrm rot="5400000">
              <a:off x="3315947" y="3143120"/>
              <a:ext cx="1451957" cy="87360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5947E475-577B-4830-ACD0-A91F0CEE5A3F}"/>
                </a:ext>
              </a:extLst>
            </p:cNvPr>
            <p:cNvSpPr/>
            <p:nvPr/>
          </p:nvSpPr>
          <p:spPr>
            <a:xfrm>
              <a:off x="611031" y="1842560"/>
              <a:ext cx="3425094" cy="353827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14" name="Групувати 13">
            <a:extLst>
              <a:ext uri="{FF2B5EF4-FFF2-40B4-BE49-F238E27FC236}">
                <a16:creationId xmlns:a16="http://schemas.microsoft.com/office/drawing/2014/main" id="{048976C5-F05B-404F-8C7F-9C2D710B32A4}"/>
              </a:ext>
            </a:extLst>
          </p:cNvPr>
          <p:cNvGrpSpPr/>
          <p:nvPr/>
        </p:nvGrpSpPr>
        <p:grpSpPr>
          <a:xfrm>
            <a:off x="5381546" y="1404271"/>
            <a:ext cx="3509449" cy="2926080"/>
            <a:chOff x="7681042" y="1109709"/>
            <a:chExt cx="2234705" cy="1797962"/>
          </a:xfrm>
        </p:grpSpPr>
        <p:sp>
          <p:nvSpPr>
            <p:cNvPr id="13" name="Рівнобедрений трикутник 12">
              <a:extLst>
                <a:ext uri="{FF2B5EF4-FFF2-40B4-BE49-F238E27FC236}">
                  <a16:creationId xmlns:a16="http://schemas.microsoft.com/office/drawing/2014/main" id="{30E105B2-BCE6-45AA-AAE6-22C973AA0CF4}"/>
                </a:ext>
              </a:extLst>
            </p:cNvPr>
            <p:cNvSpPr/>
            <p:nvPr/>
          </p:nvSpPr>
          <p:spPr>
            <a:xfrm rot="16200000">
              <a:off x="7513097" y="1714403"/>
              <a:ext cx="892171" cy="55628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Групувати 11">
              <a:extLst>
                <a:ext uri="{FF2B5EF4-FFF2-40B4-BE49-F238E27FC236}">
                  <a16:creationId xmlns:a16="http://schemas.microsoft.com/office/drawing/2014/main" id="{CA002D16-5546-4E24-A5E6-96510E215D76}"/>
                </a:ext>
              </a:extLst>
            </p:cNvPr>
            <p:cNvGrpSpPr/>
            <p:nvPr/>
          </p:nvGrpSpPr>
          <p:grpSpPr>
            <a:xfrm>
              <a:off x="7911485" y="1109709"/>
              <a:ext cx="2004262" cy="1797962"/>
              <a:chOff x="6846164" y="1961965"/>
              <a:chExt cx="2004262" cy="1797962"/>
            </a:xfrm>
          </p:grpSpPr>
          <p:sp>
            <p:nvSpPr>
              <p:cNvPr id="5" name="Овал 4">
                <a:extLst>
                  <a:ext uri="{FF2B5EF4-FFF2-40B4-BE49-F238E27FC236}">
                    <a16:creationId xmlns:a16="http://schemas.microsoft.com/office/drawing/2014/main" id="{78F95B64-7577-4853-A334-D8510A4B943C}"/>
                  </a:ext>
                </a:extLst>
              </p:cNvPr>
              <p:cNvSpPr/>
              <p:nvPr/>
            </p:nvSpPr>
            <p:spPr>
              <a:xfrm>
                <a:off x="6846164" y="1961965"/>
                <a:ext cx="1863234" cy="179796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9" name="Зірка: 8-кутна 8">
                <a:extLst>
                  <a:ext uri="{FF2B5EF4-FFF2-40B4-BE49-F238E27FC236}">
                    <a16:creationId xmlns:a16="http://schemas.microsoft.com/office/drawing/2014/main" id="{A2C93144-85EC-4A5E-87F9-E4F826BAE1B1}"/>
                  </a:ext>
                </a:extLst>
              </p:cNvPr>
              <p:cNvSpPr/>
              <p:nvPr/>
            </p:nvSpPr>
            <p:spPr>
              <a:xfrm>
                <a:off x="8314746" y="2145702"/>
                <a:ext cx="535680" cy="516914"/>
              </a:xfrm>
              <a:prstGeom prst="star8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" name="Овал 9">
            <a:extLst>
              <a:ext uri="{FF2B5EF4-FFF2-40B4-BE49-F238E27FC236}">
                <a16:creationId xmlns:a16="http://schemas.microsoft.com/office/drawing/2014/main" id="{CCB0D3D3-6922-4069-943D-37082CF76FE2}"/>
              </a:ext>
            </a:extLst>
          </p:cNvPr>
          <p:cNvSpPr/>
          <p:nvPr/>
        </p:nvSpPr>
        <p:spPr>
          <a:xfrm>
            <a:off x="4217634" y="2181688"/>
            <a:ext cx="1371600" cy="13716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600" dirty="0"/>
              <a:t>SARS-CoV-2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9D827470-30A7-49A5-81EF-128FC3B18235}"/>
              </a:ext>
            </a:extLst>
          </p:cNvPr>
          <p:cNvSpPr txBox="1">
            <a:spLocks/>
          </p:cNvSpPr>
          <p:nvPr/>
        </p:nvSpPr>
        <p:spPr>
          <a:xfrm>
            <a:off x="251800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Моделі приєднання антитіл</a:t>
            </a:r>
          </a:p>
        </p:txBody>
      </p:sp>
      <p:cxnSp>
        <p:nvCxnSpPr>
          <p:cNvPr id="23" name="Пряма сполучна лінія 22">
            <a:extLst>
              <a:ext uri="{FF2B5EF4-FFF2-40B4-BE49-F238E27FC236}">
                <a16:creationId xmlns:a16="http://schemas.microsoft.com/office/drawing/2014/main" id="{3A5A3826-0206-4122-A9D7-6D6EB0C8C4E3}"/>
              </a:ext>
            </a:extLst>
          </p:cNvPr>
          <p:cNvCxnSpPr>
            <a:cxnSpLocks/>
          </p:cNvCxnSpPr>
          <p:nvPr/>
        </p:nvCxnSpPr>
        <p:spPr>
          <a:xfrm>
            <a:off x="607408" y="5762498"/>
            <a:ext cx="908185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Прямокутник 25">
            <a:extLst>
              <a:ext uri="{FF2B5EF4-FFF2-40B4-BE49-F238E27FC236}">
                <a16:creationId xmlns:a16="http://schemas.microsoft.com/office/drawing/2014/main" id="{F5A8AADB-2022-45C9-A366-8953C39D41DF}"/>
              </a:ext>
            </a:extLst>
          </p:cNvPr>
          <p:cNvSpPr/>
          <p:nvPr/>
        </p:nvSpPr>
        <p:spPr>
          <a:xfrm>
            <a:off x="607408" y="5523346"/>
            <a:ext cx="2991775" cy="1998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IA</a:t>
            </a:r>
          </a:p>
        </p:txBody>
      </p:sp>
      <p:sp>
        <p:nvSpPr>
          <p:cNvPr id="27" name="Прямокутник 26">
            <a:extLst>
              <a:ext uri="{FF2B5EF4-FFF2-40B4-BE49-F238E27FC236}">
                <a16:creationId xmlns:a16="http://schemas.microsoft.com/office/drawing/2014/main" id="{CBDEDFB9-9C8B-4E2C-8D08-872F14A98EA2}"/>
              </a:ext>
            </a:extLst>
          </p:cNvPr>
          <p:cNvSpPr/>
          <p:nvPr/>
        </p:nvSpPr>
        <p:spPr>
          <a:xfrm>
            <a:off x="3599183" y="5523346"/>
            <a:ext cx="2334827" cy="1998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IB</a:t>
            </a:r>
          </a:p>
        </p:txBody>
      </p:sp>
      <p:sp>
        <p:nvSpPr>
          <p:cNvPr id="28" name="Прямокутник 27">
            <a:extLst>
              <a:ext uri="{FF2B5EF4-FFF2-40B4-BE49-F238E27FC236}">
                <a16:creationId xmlns:a16="http://schemas.microsoft.com/office/drawing/2014/main" id="{65ECDD3E-4D75-4887-8EDA-79FAAF39BB46}"/>
              </a:ext>
            </a:extLst>
          </p:cNvPr>
          <p:cNvSpPr/>
          <p:nvPr/>
        </p:nvSpPr>
        <p:spPr>
          <a:xfrm>
            <a:off x="5934010" y="5523346"/>
            <a:ext cx="3755254" cy="1998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II</a:t>
            </a:r>
          </a:p>
        </p:txBody>
      </p:sp>
      <p:sp>
        <p:nvSpPr>
          <p:cNvPr id="20" name="Стрілка: угору 19">
            <a:extLst>
              <a:ext uri="{FF2B5EF4-FFF2-40B4-BE49-F238E27FC236}">
                <a16:creationId xmlns:a16="http://schemas.microsoft.com/office/drawing/2014/main" id="{3469B087-D31F-461A-8882-367182240E5D}"/>
              </a:ext>
            </a:extLst>
          </p:cNvPr>
          <p:cNvSpPr/>
          <p:nvPr/>
        </p:nvSpPr>
        <p:spPr>
          <a:xfrm>
            <a:off x="1437619" y="5801801"/>
            <a:ext cx="344999" cy="5343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Стрілка: угору 20">
            <a:extLst>
              <a:ext uri="{FF2B5EF4-FFF2-40B4-BE49-F238E27FC236}">
                <a16:creationId xmlns:a16="http://schemas.microsoft.com/office/drawing/2014/main" id="{A52A6727-E1A0-45F7-A961-F190B813950F}"/>
              </a:ext>
            </a:extLst>
          </p:cNvPr>
          <p:cNvSpPr/>
          <p:nvPr/>
        </p:nvSpPr>
        <p:spPr>
          <a:xfrm>
            <a:off x="6716200" y="5801801"/>
            <a:ext cx="344999" cy="53434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CF5E81-5F3D-4132-8E64-849064A018B4}"/>
              </a:ext>
            </a:extLst>
          </p:cNvPr>
          <p:cNvSpPr txBox="1"/>
          <p:nvPr/>
        </p:nvSpPr>
        <p:spPr>
          <a:xfrm>
            <a:off x="1782618" y="5953375"/>
            <a:ext cx="7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CA8DEB-10F2-44D6-AC50-1A54B561F122}"/>
              </a:ext>
            </a:extLst>
          </p:cNvPr>
          <p:cNvSpPr txBox="1"/>
          <p:nvPr/>
        </p:nvSpPr>
        <p:spPr>
          <a:xfrm>
            <a:off x="7096933" y="5953375"/>
            <a:ext cx="71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A*</a:t>
            </a:r>
          </a:p>
        </p:txBody>
      </p:sp>
    </p:spTree>
    <p:extLst>
      <p:ext uri="{BB962C8B-B14F-4D97-AF65-F5344CB8AC3E}">
        <p14:creationId xmlns:p14="http://schemas.microsoft.com/office/powerpoint/2010/main" val="158580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286A7C-5166-4A5A-8B9E-AA33EFCD7B9F}"/>
              </a:ext>
            </a:extLst>
          </p:cNvPr>
          <p:cNvSpPr txBox="1">
            <a:spLocks/>
          </p:cNvSpPr>
          <p:nvPr/>
        </p:nvSpPr>
        <p:spPr>
          <a:xfrm>
            <a:off x="242564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Вхідні дані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DD0B35-C090-4FC8-B5A4-D4EFB4F34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26" y="1163749"/>
            <a:ext cx="11522348" cy="453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4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52530B1-7ACD-4A89-94F2-62B0EE28F4DB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Позначення комірок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2122E4-DE6E-4692-85F1-0655A8473420}"/>
                  </a:ext>
                </a:extLst>
              </p:cNvPr>
              <p:cNvSpPr txBox="1"/>
              <p:nvPr/>
            </p:nvSpPr>
            <p:spPr>
              <a:xfrm>
                <a:off x="424198" y="1295781"/>
                <a:ext cx="8700116" cy="459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uk-UA" sz="2400" dirty="0"/>
                  <a:t>На основі початкової матриці коефіцієнтів перехресного зв’язування антитіл позначено комірки: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400" dirty="0"/>
                  <a:t>Темно зеленим кольором </a:t>
                </a:r>
                <a:r>
                  <a:rPr lang="uk-UA" sz="2400" dirty="0">
                    <a:cs typeface="Times New Roman" panose="02020603050405020304" pitchFamily="18" charset="0"/>
                  </a:rPr>
                  <a:t>‒ </a:t>
                </a:r>
                <a:r>
                  <a:rPr lang="uk-UA" sz="2400" dirty="0"/>
                  <a:t>з поганим зв’язуванням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𝑐𝑒𝑙𝑙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𝑏𝑙𝑎𝑛𝑘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&gt;0.75</m:t>
                    </m:r>
                  </m:oMath>
                </a14:m>
                <a:endParaRPr lang="uk-UA" sz="2400" dirty="0"/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400" dirty="0"/>
                  <a:t>Світло зеленим кольором</a:t>
                </a:r>
                <a:r>
                  <a:rPr lang="uk-UA" sz="2400" dirty="0">
                    <a:cs typeface="Times New Roman" panose="02020603050405020304" pitchFamily="18" charset="0"/>
                  </a:rPr>
                  <a:t> ‒ </a:t>
                </a:r>
                <a:r>
                  <a:rPr lang="uk-UA" sz="2400" dirty="0"/>
                  <a:t>з середнім зв’язуванням 	 </a:t>
                </a:r>
                <a14:m>
                  <m:oMath xmlns:m="http://schemas.openxmlformats.org/officeDocument/2006/math">
                    <m:r>
                      <a:rPr lang="uk-UA" sz="2400">
                        <a:latin typeface="Cambria Math" panose="02040503050406030204" pitchFamily="18" charset="0"/>
                      </a:rPr>
                      <m:t>0</m:t>
                    </m:r>
                    <m:r>
                      <a:rPr lang="uk-UA" sz="2400" b="0" i="0" smtClean="0">
                        <a:latin typeface="Cambria Math" panose="02040503050406030204" pitchFamily="18" charset="0"/>
                      </a:rPr>
                      <m:t>.75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𝑐𝑒𝑙𝑙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𝑏𝑙𝑎𝑛𝑘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𝑏𝑙𝑎𝑛𝑘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uk-UA" sz="2400" dirty="0"/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uk-UA" sz="2400" dirty="0"/>
                  <a:t>Білим </a:t>
                </a:r>
                <a:r>
                  <a:rPr lang="uk-UA" sz="2400" dirty="0">
                    <a:latin typeface="+mj-lt"/>
                    <a:cs typeface="Times New Roman" panose="02020603050405020304" pitchFamily="18" charset="0"/>
                  </a:rPr>
                  <a:t>‒ з</a:t>
                </a:r>
                <a:r>
                  <a:rPr lang="uk-UA" sz="2400" dirty="0"/>
                  <a:t> хорошим зв’язування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2122E4-DE6E-4692-85F1-0655A8473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98" y="1295781"/>
                <a:ext cx="8700116" cy="4592155"/>
              </a:xfrm>
              <a:prstGeom prst="rect">
                <a:avLst/>
              </a:prstGeom>
              <a:blipFill>
                <a:blip r:embed="rId2"/>
                <a:stretch>
                  <a:fillRect l="-1121" r="-1051" b="-1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93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286A7C-5166-4A5A-8B9E-AA33EFCD7B9F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Позначені дані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A0933CA-83F6-466B-A248-733FCBDF8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0" y="1195204"/>
            <a:ext cx="10911599" cy="446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52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52530B1-7ACD-4A89-94F2-62B0EE28F4DB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Постановка задачі групування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122E4-DE6E-4692-85F1-0655A8473420}"/>
              </a:ext>
            </a:extLst>
          </p:cNvPr>
          <p:cNvSpPr txBox="1"/>
          <p:nvPr/>
        </p:nvSpPr>
        <p:spPr>
          <a:xfrm>
            <a:off x="757110" y="1305713"/>
            <a:ext cx="8034291" cy="279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uk-UA" sz="2400" dirty="0"/>
              <a:t>Розбити матрицю перехресного зв’язування антитіл на групи за ознакою подібності раніше створеного показника зв’язування для полегшення виявлення оптимальних пар та приблизної локалізації місця зв’язування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461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я 3">
            <a:extLst>
              <a:ext uri="{FF2B5EF4-FFF2-40B4-BE49-F238E27FC236}">
                <a16:creationId xmlns:a16="http://schemas.microsoft.com/office/drawing/2014/main" id="{D383D0C0-4A9B-473D-ADB5-5638A1051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525367"/>
              </p:ext>
            </p:extLst>
          </p:nvPr>
        </p:nvGraphicFramePr>
        <p:xfrm>
          <a:off x="900073" y="1597180"/>
          <a:ext cx="7974167" cy="41148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750315">
                  <a:extLst>
                    <a:ext uri="{9D8B030D-6E8A-4147-A177-3AD203B41FA5}">
                      <a16:colId xmlns:a16="http://schemas.microsoft.com/office/drawing/2014/main" val="2078122869"/>
                    </a:ext>
                  </a:extLst>
                </a:gridCol>
                <a:gridCol w="150299">
                  <a:extLst>
                    <a:ext uri="{9D8B030D-6E8A-4147-A177-3AD203B41FA5}">
                      <a16:colId xmlns:a16="http://schemas.microsoft.com/office/drawing/2014/main" val="962362547"/>
                    </a:ext>
                  </a:extLst>
                </a:gridCol>
                <a:gridCol w="1278385">
                  <a:extLst>
                    <a:ext uri="{9D8B030D-6E8A-4147-A177-3AD203B41FA5}">
                      <a16:colId xmlns:a16="http://schemas.microsoft.com/office/drawing/2014/main" val="2317964893"/>
                    </a:ext>
                  </a:extLst>
                </a:gridCol>
                <a:gridCol w="5795168">
                  <a:extLst>
                    <a:ext uri="{9D8B030D-6E8A-4147-A177-3AD203B41FA5}">
                      <a16:colId xmlns:a16="http://schemas.microsoft.com/office/drawing/2014/main" val="3251064081"/>
                    </a:ext>
                  </a:extLst>
                </a:gridCol>
              </a:tblGrid>
              <a:tr h="175073"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Групи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Під групи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Під групи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Елементи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043417"/>
                  </a:ext>
                </a:extLst>
              </a:tr>
              <a:tr h="175073">
                <a:tc rowSpan="2" gridSpan="2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NP1501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NP1514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NP1516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NP1517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NP1507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191838"/>
                  </a:ext>
                </a:extLst>
              </a:tr>
              <a:tr h="17507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X190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NP1526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X200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X201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660816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1B/2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550845"/>
                  </a:ext>
                </a:extLst>
              </a:tr>
              <a:tr h="350147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NP1508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NP1510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NP1525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X221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X271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NP3701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NP3708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126188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2B/3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NP1528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948657"/>
                  </a:ext>
                </a:extLst>
              </a:tr>
              <a:tr h="175073">
                <a:tc rowSpan="2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X202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X218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NP1518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NP1527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701948"/>
                  </a:ext>
                </a:extLst>
              </a:tr>
              <a:tr h="350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X32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X155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X41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X212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X213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X217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X223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X224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X233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NP1524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NP3715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889059"/>
                  </a:ext>
                </a:extLst>
              </a:tr>
              <a:tr h="175073">
                <a:tc row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NP3706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690465"/>
                  </a:ext>
                </a:extLst>
              </a:tr>
              <a:tr h="1750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877328"/>
                  </a:ext>
                </a:extLst>
              </a:tr>
              <a:tr h="1750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>
                          <a:solidFill>
                            <a:schemeClr val="tx1"/>
                          </a:solidFill>
                          <a:effectLst/>
                        </a:rPr>
                        <a:t>X215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181158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X220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078797"/>
                  </a:ext>
                </a:extLst>
              </a:tr>
              <a:tr h="175073">
                <a:tc gridSpan="3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dirty="0">
                          <a:solidFill>
                            <a:schemeClr val="tx1"/>
                          </a:solidFill>
                          <a:effectLst/>
                        </a:rPr>
                        <a:t>X275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4" marR="5627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7176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0176CD9-C788-4CD9-A69F-C8948618C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13" y="1997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1535752-0069-4E39-B74D-57453C0AB1DD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Очікуваний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106260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35E52872-785A-4543-B69F-B775E967559A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Очікуваний результат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EC6CB14-DDFF-4161-B561-F9458D198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985421"/>
            <a:ext cx="11410950" cy="534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02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8243150-867F-42C4-B527-2FA91B461363}"/>
              </a:ext>
            </a:extLst>
          </p:cNvPr>
          <p:cNvSpPr txBox="1">
            <a:spLocks/>
          </p:cNvSpPr>
          <p:nvPr/>
        </p:nvSpPr>
        <p:spPr>
          <a:xfrm>
            <a:off x="233328" y="238379"/>
            <a:ext cx="9081856" cy="747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dirty="0">
                <a:solidFill>
                  <a:srgbClr val="0070C0"/>
                </a:solidFill>
              </a:rPr>
              <a:t>Метод кластеризації </a:t>
            </a:r>
            <a:r>
              <a:rPr lang="en-US" dirty="0">
                <a:solidFill>
                  <a:srgbClr val="0070C0"/>
                </a:solidFill>
              </a:rPr>
              <a:t>k-means</a:t>
            </a:r>
            <a:r>
              <a:rPr lang="uk-UA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52229-13C1-495A-8A2F-9EFD183EDC50}"/>
              </a:ext>
            </a:extLst>
          </p:cNvPr>
          <p:cNvSpPr txBox="1"/>
          <p:nvPr/>
        </p:nvSpPr>
        <p:spPr>
          <a:xfrm>
            <a:off x="633613" y="3397417"/>
            <a:ext cx="8491492" cy="2805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sz="2000" dirty="0"/>
              <a:t>	</a:t>
            </a:r>
            <a:r>
              <a:rPr lang="en-US" sz="2000" dirty="0"/>
              <a:t>k-means (</a:t>
            </a:r>
            <a:r>
              <a:rPr lang="uk-UA" sz="2000" dirty="0"/>
              <a:t>k-середніх</a:t>
            </a:r>
            <a:r>
              <a:rPr lang="en-US" sz="2000" dirty="0"/>
              <a:t>)</a:t>
            </a:r>
            <a:r>
              <a:rPr lang="uk-UA" sz="2000" dirty="0"/>
              <a:t> – це популярний алгоритм кластеризації на основі </a:t>
            </a:r>
            <a:r>
              <a:rPr lang="uk-UA" sz="2000" dirty="0" err="1"/>
              <a:t>центроїдів</a:t>
            </a:r>
            <a:r>
              <a:rPr lang="uk-UA" sz="2000" dirty="0"/>
              <a:t>, який розділяє дані представлені у вигляді точок на k кластерів, кожен із яких має майже рівну кількість цих точок. Ідея цього алгоритму кластеризації полягає в тому, щоб знайти k центроїд, де кожна точка з набору даних буде належати будь-якій з k-множин, що мають мінімальну евклідову відстань.</a:t>
            </a:r>
            <a:endParaRPr lang="en-US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E06C2A-039D-4BBA-91E7-B41E4E92A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35" y="1272830"/>
            <a:ext cx="8681570" cy="18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16559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687</TotalTime>
  <Words>580</Words>
  <Application>Microsoft Office PowerPoint</Application>
  <PresentationFormat>Широкий екран</PresentationFormat>
  <Paragraphs>105</Paragraphs>
  <Slides>17</Slides>
  <Notes>4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Times New Roman</vt:lpstr>
      <vt:lpstr>Trebuchet MS</vt:lpstr>
      <vt:lpstr>Wingdings</vt:lpstr>
      <vt:lpstr>Wingdings 3</vt:lpstr>
      <vt:lpstr>Грань</vt:lpstr>
      <vt:lpstr>Розробка системи кластеризації антитіл на основі коефіцієнту перехресного зв’язування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Схематичне відображення 2D образів точок зв'язування антитіл на вірусному білку</dc:title>
  <dc:creator>Oleksandr Zelinskyy</dc:creator>
  <cp:lastModifiedBy>Oleksandr Zelinskyy</cp:lastModifiedBy>
  <cp:revision>249</cp:revision>
  <dcterms:created xsi:type="dcterms:W3CDTF">2021-11-16T08:22:44Z</dcterms:created>
  <dcterms:modified xsi:type="dcterms:W3CDTF">2022-10-29T11:49:34Z</dcterms:modified>
</cp:coreProperties>
</file>