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9"/>
  </p:notesMasterIdLst>
  <p:sldIdLst>
    <p:sldId id="276" r:id="rId2"/>
    <p:sldId id="257" r:id="rId3"/>
    <p:sldId id="260" r:id="rId4"/>
    <p:sldId id="259" r:id="rId5"/>
    <p:sldId id="262" r:id="rId6"/>
    <p:sldId id="263" r:id="rId7"/>
    <p:sldId id="270" r:id="rId8"/>
    <p:sldId id="261" r:id="rId9"/>
    <p:sldId id="271" r:id="rId10"/>
    <p:sldId id="267" r:id="rId11"/>
    <p:sldId id="272" r:id="rId12"/>
    <p:sldId id="264" r:id="rId13"/>
    <p:sldId id="274" r:id="rId14"/>
    <p:sldId id="273" r:id="rId15"/>
    <p:sldId id="275" r:id="rId16"/>
    <p:sldId id="26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890802-68FE-2E5C-794B-AF62378273B9}" name="Олександр Зелінський" initials="ОЗ" userId="S::Oleksandr.Zelinskyi@lnu.edu.ua::367ea158-6692-4b65-a7a4-c83d1791495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871" autoAdjust="0"/>
  </p:normalViewPr>
  <p:slideViewPr>
    <p:cSldViewPr snapToGrid="0">
      <p:cViewPr varScale="1">
        <p:scale>
          <a:sx n="73" d="100"/>
          <a:sy n="73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F3FF-D377-4670-B4E0-8859B8BB81C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1F85-1FC8-4A32-B703-46BE2030F80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Алгоритм k-середніх не застосовується до даних з якісними змінними, оскільки якісні змінні є дискретними і не мають природного походження. Отже, обчислення евклідової відстані для такого простору, не має сенсу.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визначення оптимальної кількості кластерів використовується ліктьовий метод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267901"/>
            <a:ext cx="8320514" cy="1646302"/>
          </a:xfrm>
        </p:spPr>
        <p:txBody>
          <a:bodyPr/>
          <a:lstStyle/>
          <a:p>
            <a:pPr algn="ctr"/>
            <a:r>
              <a:rPr lang="uk-UA" sz="3600" dirty="0">
                <a:solidFill>
                  <a:srgbClr val="0070C0"/>
                </a:solidFill>
              </a:rPr>
              <a:t>Розробка системи к</a:t>
            </a:r>
            <a:r>
              <a:rPr lang="uk-UA" sz="3600" i="0" dirty="0">
                <a:solidFill>
                  <a:srgbClr val="0070C0"/>
                </a:solidFill>
                <a:effectLst/>
              </a:rPr>
              <a:t>ластеризації антитіл на основі коефіцієнту перехресного зв’язування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35" y="4849823"/>
            <a:ext cx="4290051" cy="17995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Група: ПМіМ-12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Консультант: </a:t>
            </a:r>
            <a:r>
              <a:rPr lang="uk-UA" dirty="0" err="1">
                <a:solidFill>
                  <a:schemeClr val="tx1"/>
                </a:solidFill>
              </a:rPr>
              <a:t>Лебедін</a:t>
            </a:r>
            <a:r>
              <a:rPr lang="uk-UA" dirty="0">
                <a:solidFill>
                  <a:schemeClr val="tx1"/>
                </a:solidFill>
              </a:rPr>
              <a:t> Ю.С.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7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496239C-7A52-49BA-B41A-0F37433563C0}"/>
              </a:ext>
            </a:extLst>
          </p:cNvPr>
          <p:cNvSpPr txBox="1"/>
          <p:nvPr/>
        </p:nvSpPr>
        <p:spPr>
          <a:xfrm>
            <a:off x="631131" y="2457277"/>
            <a:ext cx="8491493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Відстань між двома точками даних </a:t>
            </a:r>
            <a:r>
              <a:rPr lang="en-US" dirty="0"/>
              <a:t>X </a:t>
            </a:r>
            <a:r>
              <a:rPr lang="uk-UA" dirty="0"/>
              <a:t>та </a:t>
            </a:r>
            <a:r>
              <a:rPr lang="en-US" dirty="0"/>
              <a:t>Y</a:t>
            </a:r>
            <a:r>
              <a:rPr lang="uk-UA" dirty="0"/>
              <a:t> описується як сума</a:t>
            </a:r>
            <a:r>
              <a:rPr lang="en-US" dirty="0"/>
              <a:t> </a:t>
            </a:r>
            <a:r>
              <a:rPr lang="uk-UA" dirty="0"/>
              <a:t>не схожих елементів</a:t>
            </a:r>
            <a:r>
              <a:rPr lang="en-US" dirty="0"/>
              <a:t>:</a:t>
            </a:r>
            <a:r>
              <a:rPr lang="uk-UA" dirty="0"/>
              <a:t> 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Середнє змінюється на моду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k-mods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91B23-FE99-4CA6-9814-A95E9575423B}"/>
              </a:ext>
            </a:extLst>
          </p:cNvPr>
          <p:cNvSpPr txBox="1"/>
          <p:nvPr/>
        </p:nvSpPr>
        <p:spPr>
          <a:xfrm>
            <a:off x="168676" y="1149348"/>
            <a:ext cx="8491493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</a:t>
            </a:r>
            <a:r>
              <a:rPr lang="uk-UA" dirty="0"/>
              <a:t> – це алгоритм, який базується на алгоритмі </a:t>
            </a:r>
            <a:r>
              <a:rPr lang="en-US" dirty="0"/>
              <a:t>k-</a:t>
            </a:r>
            <a:r>
              <a:rPr lang="uk-UA" dirty="0"/>
              <a:t>середніх і використовується для кластеризації даних на основі якісних, а не кількісних змінних. Основні відмінності між  </a:t>
            </a:r>
            <a:r>
              <a:rPr lang="uk-UA" dirty="0" err="1"/>
              <a:t>алгортимами</a:t>
            </a:r>
            <a:r>
              <a:rPr lang="uk-UA" dirty="0"/>
              <a:t> такі: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/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/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Elbow method (</a:t>
            </a:r>
            <a:r>
              <a:rPr lang="uk-UA" dirty="0">
                <a:solidFill>
                  <a:srgbClr val="0070C0"/>
                </a:solidFill>
              </a:rPr>
              <a:t>ліктьовий метод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ADFD65-1520-41B8-8F98-A7249AD0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" t="3765"/>
          <a:stretch/>
        </p:blipFill>
        <p:spPr>
          <a:xfrm>
            <a:off x="1040524" y="3104399"/>
            <a:ext cx="5206566" cy="34395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62E54-73C0-479E-9029-5974A34FC4D4}"/>
              </a:ext>
            </a:extLst>
          </p:cNvPr>
          <p:cNvSpPr txBox="1"/>
          <p:nvPr/>
        </p:nvSpPr>
        <p:spPr>
          <a:xfrm>
            <a:off x="316164" y="985421"/>
            <a:ext cx="8806816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Метод модифікований, для щоб використовувати різницю всередині кластера (</a:t>
            </a:r>
            <a:r>
              <a:rPr lang="en-US" dirty="0"/>
              <a:t>within-cluster difference</a:t>
            </a:r>
            <a:r>
              <a:rPr lang="uk-UA" dirty="0"/>
              <a:t>). З графіку </a:t>
            </a:r>
            <a:r>
              <a:rPr lang="en-US" dirty="0"/>
              <a:t>within-cluster difference</a:t>
            </a:r>
            <a:r>
              <a:rPr lang="uk-UA" dirty="0"/>
              <a:t> для різних значень </a:t>
            </a:r>
            <a:r>
              <a:rPr lang="en-US" dirty="0"/>
              <a:t>k</a:t>
            </a:r>
            <a:r>
              <a:rPr lang="uk-UA" dirty="0"/>
              <a:t> можна побачити, що результатом ліктьового методу буде значення k у тій точці точці, де значення істотно не зменшується зі збільшенням значення k.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/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𝑊𝐶𝐷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sepChr m:val=",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79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2" r="13186"/>
          <a:stretch/>
        </p:blipFill>
        <p:spPr bwMode="auto">
          <a:xfrm>
            <a:off x="6792538" y="2034681"/>
            <a:ext cx="2085845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75169" y="1435896"/>
            <a:ext cx="2838450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Python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Flask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Pandas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2185" y="3911010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6" y="398446"/>
            <a:ext cx="1433838" cy="14338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13417" r="7297" b="16656"/>
          <a:stretch/>
        </p:blipFill>
        <p:spPr>
          <a:xfrm>
            <a:off x="6096000" y="205873"/>
            <a:ext cx="1973942" cy="1716682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62" y="2477172"/>
            <a:ext cx="1433838" cy="14338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A53C8D-6CDC-4AEA-A5AC-0970816C7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47" y="4593862"/>
            <a:ext cx="1433838" cy="18382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553388-99EA-49AA-8A45-1832D9F8B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19" y="4832023"/>
            <a:ext cx="1433838" cy="14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5C0DCB-1F9C-4AF2-A2C3-00BC394B89A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Архітектура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2B14DDE-99D0-412F-A408-9CCBCB1BDECA}"/>
              </a:ext>
            </a:extLst>
          </p:cNvPr>
          <p:cNvSpPr/>
          <p:nvPr/>
        </p:nvSpPr>
        <p:spPr>
          <a:xfrm>
            <a:off x="620111" y="2125717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(React)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4200C8E9-882C-416D-9B7D-9B931138CC8A}"/>
              </a:ext>
            </a:extLst>
          </p:cNvPr>
          <p:cNvSpPr/>
          <p:nvPr/>
        </p:nvSpPr>
        <p:spPr>
          <a:xfrm>
            <a:off x="4645572" y="2125716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API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893364E-1B55-43F6-A88D-738AE96A6976}"/>
              </a:ext>
            </a:extLst>
          </p:cNvPr>
          <p:cNvSpPr/>
          <p:nvPr/>
        </p:nvSpPr>
        <p:spPr>
          <a:xfrm>
            <a:off x="4645572" y="4306613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(Python)</a:t>
            </a:r>
          </a:p>
        </p:txBody>
      </p: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C8A63C05-FDAD-44BF-8D21-82795AC80C3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20966" y="2777358"/>
            <a:ext cx="112460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50356349-FD6C-42E2-A0CB-6EC172F0942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3428999"/>
            <a:ext cx="0" cy="8776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8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B817AD9D-EEA8-44E1-8FC9-AF025EED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r="20796" b="59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C47124-F7A7-48DF-BE6B-02A3CF3294B7}"/>
              </a:ext>
            </a:extLst>
          </p:cNvPr>
          <p:cNvSpPr txBox="1">
            <a:spLocks/>
          </p:cNvSpPr>
          <p:nvPr/>
        </p:nvSpPr>
        <p:spPr>
          <a:xfrm>
            <a:off x="694193" y="2896710"/>
            <a:ext cx="4256179" cy="106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dirty="0">
                <a:solidFill>
                  <a:srgbClr val="0070C0"/>
                </a:solidFill>
              </a:rPr>
              <a:t>Результати</a:t>
            </a:r>
          </a:p>
        </p:txBody>
      </p:sp>
    </p:spTree>
    <p:extLst>
      <p:ext uri="{BB962C8B-B14F-4D97-AF65-F5344CB8AC3E}">
        <p14:creationId xmlns:p14="http://schemas.microsoft.com/office/powerpoint/2010/main" val="18972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3AABE01-F12D-434D-8931-FCB9DEA0B8E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Плани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51AC6-B722-4C71-992B-E0326E4345D0}"/>
              </a:ext>
            </a:extLst>
          </p:cNvPr>
          <p:cNvSpPr txBox="1"/>
          <p:nvPr/>
        </p:nvSpPr>
        <p:spPr>
          <a:xfrm>
            <a:off x="412106" y="1110076"/>
            <a:ext cx="9081857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Проаналізувати інші методи задання початкового розподілу </a:t>
            </a:r>
            <a:r>
              <a:rPr lang="uk-UA" sz="2400" dirty="0" err="1"/>
              <a:t>центроїдів</a:t>
            </a:r>
            <a:endParaRPr lang="uk-UA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Написати текст курсової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 Додати зберігання результатів</a:t>
            </a:r>
          </a:p>
        </p:txBody>
      </p:sp>
    </p:spTree>
    <p:extLst>
      <p:ext uri="{BB962C8B-B14F-4D97-AF65-F5344CB8AC3E}">
        <p14:creationId xmlns:p14="http://schemas.microsoft.com/office/powerpoint/2010/main" val="299587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66741" y="911236"/>
            <a:ext cx="9002139" cy="543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https://towardsdatascience.com/clustering-algorithm-for-data-with-mixed-categorical-and-numerical-features-d4e3a48066a0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https://stackoverflow.com/questions/42639824/python-k-modes-explanation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https://ant.design/components/overview/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https://docs.microsoft.com/en-us/aspnet/core/mvc/models/file-uploads?view=aspnetcore-5.0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https://fastapi.tiangolo.com/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https://medium.com/geekculture/the-k-modes-as-clustering-algorithm-for-categorical-data-type-bcde8f95efd7</a:t>
            </a:r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08493" y="2785313"/>
            <a:ext cx="8320514" cy="128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72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C5168138-2027-4F5F-A20D-87B59F15ACAD}"/>
              </a:ext>
            </a:extLst>
          </p:cNvPr>
          <p:cNvGrpSpPr/>
          <p:nvPr/>
        </p:nvGrpSpPr>
        <p:grpSpPr>
          <a:xfrm>
            <a:off x="1077850" y="1404271"/>
            <a:ext cx="3304197" cy="2926080"/>
            <a:chOff x="611031" y="1842560"/>
            <a:chExt cx="3867695" cy="3538270"/>
          </a:xfrm>
        </p:grpSpPr>
        <p:sp>
          <p:nvSpPr>
            <p:cNvPr id="18" name="Рівнобедрений трикутник 17">
              <a:extLst>
                <a:ext uri="{FF2B5EF4-FFF2-40B4-BE49-F238E27FC236}">
                  <a16:creationId xmlns:a16="http://schemas.microsoft.com/office/drawing/2014/main" id="{A2EEE9CC-E698-4A5C-B4A5-447476C6E623}"/>
                </a:ext>
              </a:extLst>
            </p:cNvPr>
            <p:cNvSpPr/>
            <p:nvPr/>
          </p:nvSpPr>
          <p:spPr>
            <a:xfrm rot="5400000">
              <a:off x="3315947" y="3143120"/>
              <a:ext cx="1451957" cy="87360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611031" y="1842560"/>
              <a:ext cx="3425094" cy="35382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5381546" y="1404271"/>
            <a:ext cx="3541803" cy="2926080"/>
            <a:chOff x="7681042" y="1109709"/>
            <a:chExt cx="2255307" cy="1797962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6200000">
              <a:off x="7513097" y="1714403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109709"/>
              <a:ext cx="2024864" cy="1797962"/>
              <a:chOff x="6846164" y="1961965"/>
              <a:chExt cx="2024864" cy="1797962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1863234" cy="17979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163125" y="1961965"/>
                <a:ext cx="707903" cy="699201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4217634" y="2181688"/>
            <a:ext cx="1371600" cy="13716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251800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Моделі приєднання антитіл</a:t>
            </a:r>
          </a:p>
        </p:txBody>
      </p: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3A5A3826-0206-4122-A9D7-6D6EB0C8C4E3}"/>
              </a:ext>
            </a:extLst>
          </p:cNvPr>
          <p:cNvCxnSpPr>
            <a:cxnSpLocks/>
          </p:cNvCxnSpPr>
          <p:nvPr/>
        </p:nvCxnSpPr>
        <p:spPr>
          <a:xfrm>
            <a:off x="607408" y="5762498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F5A8AADB-2022-45C9-A366-8953C39D41DF}"/>
              </a:ext>
            </a:extLst>
          </p:cNvPr>
          <p:cNvSpPr/>
          <p:nvPr/>
        </p:nvSpPr>
        <p:spPr>
          <a:xfrm>
            <a:off x="607408" y="5523346"/>
            <a:ext cx="2991775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CBDEDFB9-9C8B-4E2C-8D08-872F14A98EA2}"/>
              </a:ext>
            </a:extLst>
          </p:cNvPr>
          <p:cNvSpPr/>
          <p:nvPr/>
        </p:nvSpPr>
        <p:spPr>
          <a:xfrm>
            <a:off x="3599183" y="5523346"/>
            <a:ext cx="2334827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65ECDD3E-4D75-4887-8EDA-79FAAF39BB46}"/>
              </a:ext>
            </a:extLst>
          </p:cNvPr>
          <p:cNvSpPr/>
          <p:nvPr/>
        </p:nvSpPr>
        <p:spPr>
          <a:xfrm>
            <a:off x="5934010" y="5523346"/>
            <a:ext cx="3755254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II</a:t>
            </a:r>
          </a:p>
        </p:txBody>
      </p:sp>
      <p:sp>
        <p:nvSpPr>
          <p:cNvPr id="20" name="Стрілка: угору 19">
            <a:extLst>
              <a:ext uri="{FF2B5EF4-FFF2-40B4-BE49-F238E27FC236}">
                <a16:creationId xmlns:a16="http://schemas.microsoft.com/office/drawing/2014/main" id="{3469B087-D31F-461A-8882-367182240E5D}"/>
              </a:ext>
            </a:extLst>
          </p:cNvPr>
          <p:cNvSpPr/>
          <p:nvPr/>
        </p:nvSpPr>
        <p:spPr>
          <a:xfrm>
            <a:off x="1437619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Стрілка: угору 20">
            <a:extLst>
              <a:ext uri="{FF2B5EF4-FFF2-40B4-BE49-F238E27FC236}">
                <a16:creationId xmlns:a16="http://schemas.microsoft.com/office/drawing/2014/main" id="{A52A6727-E1A0-45F7-A961-F190B813950F}"/>
              </a:ext>
            </a:extLst>
          </p:cNvPr>
          <p:cNvSpPr/>
          <p:nvPr/>
        </p:nvSpPr>
        <p:spPr>
          <a:xfrm>
            <a:off x="6716200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F5E81-5F3D-4132-8E64-849064A018B4}"/>
              </a:ext>
            </a:extLst>
          </p:cNvPr>
          <p:cNvSpPr txBox="1"/>
          <p:nvPr/>
        </p:nvSpPr>
        <p:spPr>
          <a:xfrm>
            <a:off x="1782618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A8DEB-10F2-44D6-AC50-1A54B561F122}"/>
              </a:ext>
            </a:extLst>
          </p:cNvPr>
          <p:cNvSpPr txBox="1"/>
          <p:nvPr/>
        </p:nvSpPr>
        <p:spPr>
          <a:xfrm>
            <a:off x="7096933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42564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поганим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з</a:t>
                </a:r>
                <a:r>
                  <a:rPr lang="uk-UA" sz="2400" dirty="0"/>
                  <a:t> хорошим зв’язування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121" r="-1051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0933CA-83F6-466B-A248-733FCBDF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195204"/>
            <a:ext cx="10911599" cy="4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Постановка задачі 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757110" y="1305713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383D0C0-4A9B-473D-ADB5-5638A105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25367"/>
              </p:ext>
            </p:extLst>
          </p:nvPr>
        </p:nvGraphicFramePr>
        <p:xfrm>
          <a:off x="900073" y="1597180"/>
          <a:ext cx="7974167" cy="4114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315">
                  <a:extLst>
                    <a:ext uri="{9D8B030D-6E8A-4147-A177-3AD203B41FA5}">
                      <a16:colId xmlns:a16="http://schemas.microsoft.com/office/drawing/2014/main" val="2078122869"/>
                    </a:ext>
                  </a:extLst>
                </a:gridCol>
                <a:gridCol w="150299">
                  <a:extLst>
                    <a:ext uri="{9D8B030D-6E8A-4147-A177-3AD203B41FA5}">
                      <a16:colId xmlns:a16="http://schemas.microsoft.com/office/drawing/2014/main" val="96236254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2317964893"/>
                    </a:ext>
                  </a:extLst>
                </a:gridCol>
                <a:gridCol w="5795168">
                  <a:extLst>
                    <a:ext uri="{9D8B030D-6E8A-4147-A177-3AD203B41FA5}">
                      <a16:colId xmlns:a16="http://schemas.microsoft.com/office/drawing/2014/main" val="3251064081"/>
                    </a:ext>
                  </a:extLst>
                </a:gridCol>
              </a:tblGrid>
              <a:tr h="175073"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3417"/>
                  </a:ext>
                </a:extLst>
              </a:tr>
              <a:tr h="175073">
                <a:tc rowSpan="2"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91838"/>
                  </a:ext>
                </a:extLst>
              </a:tr>
              <a:tr h="1750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60816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1B/2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550845"/>
                  </a:ext>
                </a:extLst>
              </a:tr>
              <a:tr h="350147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2618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2B/3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48657"/>
                  </a:ext>
                </a:extLst>
              </a:tr>
              <a:tr h="175073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1948"/>
                  </a:ext>
                </a:extLst>
              </a:tr>
              <a:tr h="350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89059"/>
                  </a:ext>
                </a:extLst>
              </a:tr>
              <a:tr h="175073">
                <a:tc row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690465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7328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8115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78797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17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6260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C6CB14-DDFF-4161-B561-F9458D19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85421"/>
            <a:ext cx="11410950" cy="5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k-means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2229-13C1-495A-8A2F-9EFD183EDC50}"/>
              </a:ext>
            </a:extLst>
          </p:cNvPr>
          <p:cNvSpPr txBox="1"/>
          <p:nvPr/>
        </p:nvSpPr>
        <p:spPr>
          <a:xfrm>
            <a:off x="633613" y="3397417"/>
            <a:ext cx="8491492" cy="280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/>
              <a:t>	</a:t>
            </a:r>
            <a:r>
              <a:rPr lang="en-US" sz="2000" dirty="0"/>
              <a:t>k-means (</a:t>
            </a:r>
            <a:r>
              <a:rPr lang="uk-UA" sz="2000" dirty="0"/>
              <a:t>k-середніх</a:t>
            </a:r>
            <a:r>
              <a:rPr lang="en-US" sz="2000" dirty="0"/>
              <a:t>)</a:t>
            </a:r>
            <a:r>
              <a:rPr lang="uk-UA" sz="2000" dirty="0"/>
              <a:t> – це популярний алгоритм кластеризації на основі </a:t>
            </a:r>
            <a:r>
              <a:rPr lang="uk-UA" sz="2000" dirty="0" err="1"/>
              <a:t>центроїдів</a:t>
            </a:r>
            <a:r>
              <a:rPr lang="uk-UA" sz="2000" dirty="0"/>
              <a:t>, який розділяє дані представлені у вигляді точок на k кластерів, кожен із яких має майже рівну кількість цих точок. Ідея цього алгоритму кластеризації полягає в тому, щоб знайти k центроїд, де кожна точка з набору даних буде належати будь-якій з k-множин, що мають мінімальну евклідову відстань.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06C2A-039D-4BBA-91E7-B41E4E92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5" y="1272830"/>
            <a:ext cx="8681570" cy="18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1655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651</TotalTime>
  <Words>570</Words>
  <Application>Microsoft Office PowerPoint</Application>
  <PresentationFormat>Широкий екран</PresentationFormat>
  <Paragraphs>101</Paragraphs>
  <Slides>17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Грань</vt:lpstr>
      <vt:lpstr>Розробка системи кластеризації антитіл на основі коефіцієнту перехресного зв’язування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Олександр Зелінський</cp:lastModifiedBy>
  <cp:revision>240</cp:revision>
  <dcterms:created xsi:type="dcterms:W3CDTF">2021-11-16T08:22:44Z</dcterms:created>
  <dcterms:modified xsi:type="dcterms:W3CDTF">2022-05-07T19:39:08Z</dcterms:modified>
</cp:coreProperties>
</file>