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7"/>
  </p:notesMasterIdLst>
  <p:sldIdLst>
    <p:sldId id="256" r:id="rId2"/>
    <p:sldId id="257" r:id="rId3"/>
    <p:sldId id="260" r:id="rId4"/>
    <p:sldId id="259" r:id="rId5"/>
    <p:sldId id="262" r:id="rId6"/>
    <p:sldId id="263" r:id="rId7"/>
    <p:sldId id="270" r:id="rId8"/>
    <p:sldId id="261" r:id="rId9"/>
    <p:sldId id="271" r:id="rId10"/>
    <p:sldId id="267" r:id="rId11"/>
    <p:sldId id="272" r:id="rId12"/>
    <p:sldId id="273" r:id="rId13"/>
    <p:sldId id="264" r:id="rId14"/>
    <p:sldId id="265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890802-68FE-2E5C-794B-AF62378273B9}" name="Олександр Зелінський" initials="ОЗ" userId="S::Oleksandr.Zelinskyi@lnu.edu.ua::367ea158-6692-4b65-a7a4-c83d1791495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742" autoAdjust="0"/>
  </p:normalViewPr>
  <p:slideViewPr>
    <p:cSldViewPr snapToGrid="0">
      <p:cViewPr varScale="1">
        <p:scale>
          <a:sx n="73" d="100"/>
          <a:sy n="73" d="100"/>
        </p:scale>
        <p:origin x="10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F3FF-D377-4670-B4E0-8859B8BB81C2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1F85-1FC8-4A32-B703-46BE2030F80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1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Алгоритм k-середніх не застосовується до даних з якісними змінними, оскільки якісні змінні є дискретними і не мають природного походження. Отже, обчислення евклідової відстані для такого простору, не має сенсу.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3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Для визначення оптимальної кількості кластерів використовується ліктьовий метод</a:t>
            </a: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70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9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69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7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8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2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55FD-5218-4B18-8B2D-05970B9A662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models/file-uploads?view=aspnetcore-5.0" TargetMode="External"/><Relationship Id="rId2" Type="http://schemas.openxmlformats.org/officeDocument/2006/relationships/hyperlink" Target="https://ant.design/components/overview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CE456-2522-4A50-A5AF-8D45AF6D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49" y="2404531"/>
            <a:ext cx="8320514" cy="1646302"/>
          </a:xfrm>
        </p:spPr>
        <p:txBody>
          <a:bodyPr/>
          <a:lstStyle/>
          <a:p>
            <a:pPr algn="ctr"/>
            <a:r>
              <a:rPr lang="uk-UA" sz="3600" i="0" dirty="0">
                <a:solidFill>
                  <a:srgbClr val="0070C0"/>
                </a:solidFill>
                <a:effectLst/>
              </a:rPr>
              <a:t>Схематичне відображення 2D образів точок зв'язування антитіл на вірусному білку</a:t>
            </a:r>
            <a:endParaRPr lang="uk-UA" sz="3600" dirty="0">
              <a:solidFill>
                <a:srgbClr val="0070C0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BA7687D-235C-4363-98F9-472805C2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35" y="4849823"/>
            <a:ext cx="4290051" cy="179955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Виконав: Зелінський Олександр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Група: ПМіМ-12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Науковий керівник: доц. </a:t>
            </a:r>
            <a:r>
              <a:rPr lang="uk-UA" dirty="0" err="1">
                <a:solidFill>
                  <a:schemeClr val="tx1"/>
                </a:solidFill>
              </a:rPr>
              <a:t>Горлач</a:t>
            </a:r>
            <a:r>
              <a:rPr lang="uk-UA" dirty="0">
                <a:solidFill>
                  <a:schemeClr val="tx1"/>
                </a:solidFill>
              </a:rPr>
              <a:t> В.М.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Консультант: </a:t>
            </a:r>
            <a:r>
              <a:rPr lang="uk-UA" dirty="0" err="1">
                <a:solidFill>
                  <a:schemeClr val="tx1"/>
                </a:solidFill>
              </a:rPr>
              <a:t>Лебедін</a:t>
            </a:r>
            <a:r>
              <a:rPr lang="uk-UA" dirty="0">
                <a:solidFill>
                  <a:schemeClr val="tx1"/>
                </a:solidFill>
              </a:rPr>
              <a:t> Ю.С.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2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496239C-7A52-49BA-B41A-0F37433563C0}"/>
              </a:ext>
            </a:extLst>
          </p:cNvPr>
          <p:cNvSpPr txBox="1"/>
          <p:nvPr/>
        </p:nvSpPr>
        <p:spPr>
          <a:xfrm>
            <a:off x="631131" y="2457277"/>
            <a:ext cx="8491493" cy="2534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Відстань між двома точками даних </a:t>
            </a:r>
            <a:r>
              <a:rPr lang="en-US" dirty="0"/>
              <a:t>X </a:t>
            </a:r>
            <a:r>
              <a:rPr lang="uk-UA" dirty="0"/>
              <a:t>та </a:t>
            </a:r>
            <a:r>
              <a:rPr lang="en-US" dirty="0"/>
              <a:t>Y</a:t>
            </a:r>
            <a:r>
              <a:rPr lang="uk-UA" dirty="0"/>
              <a:t> описується як сума</a:t>
            </a:r>
            <a:r>
              <a:rPr lang="en-US" dirty="0"/>
              <a:t> </a:t>
            </a:r>
            <a:r>
              <a:rPr lang="uk-UA" dirty="0"/>
              <a:t>не схожих елементів</a:t>
            </a:r>
            <a:r>
              <a:rPr lang="en-US" dirty="0"/>
              <a:t>:</a:t>
            </a:r>
            <a:r>
              <a:rPr lang="uk-UA" dirty="0"/>
              <a:t> 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Середнє змінюється на моду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Метод кластеризації </a:t>
            </a:r>
            <a:r>
              <a:rPr lang="en-US" dirty="0">
                <a:solidFill>
                  <a:srgbClr val="0070C0"/>
                </a:solidFill>
              </a:rPr>
              <a:t>k-mods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91B23-FE99-4CA6-9814-A95E9575423B}"/>
              </a:ext>
            </a:extLst>
          </p:cNvPr>
          <p:cNvSpPr txBox="1"/>
          <p:nvPr/>
        </p:nvSpPr>
        <p:spPr>
          <a:xfrm>
            <a:off x="168676" y="1149348"/>
            <a:ext cx="8491493" cy="1287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</a:t>
            </a:r>
            <a:r>
              <a:rPr lang="en-US" dirty="0"/>
              <a:t>k-modes</a:t>
            </a:r>
            <a:r>
              <a:rPr lang="uk-UA" dirty="0"/>
              <a:t> – це алгоритм, який базується на алгоритмі </a:t>
            </a:r>
            <a:r>
              <a:rPr lang="en-US" dirty="0"/>
              <a:t>k-</a:t>
            </a:r>
            <a:r>
              <a:rPr lang="uk-UA" dirty="0"/>
              <a:t>середніх і використовується для кластеризації даних на основі якісних, а не кількісних змінних. Основні відмінності між  </a:t>
            </a:r>
            <a:r>
              <a:rPr lang="uk-UA" dirty="0" err="1"/>
              <a:t>алгортимами</a:t>
            </a:r>
            <a:r>
              <a:rPr lang="uk-UA" dirty="0"/>
              <a:t> такі: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D52D94-3697-4FE9-8F26-655B41075E9D}"/>
                  </a:ext>
                </a:extLst>
              </p:cNvPr>
              <p:cNvSpPr txBox="1"/>
              <p:nvPr/>
            </p:nvSpPr>
            <p:spPr>
              <a:xfrm>
                <a:off x="901262" y="3461050"/>
                <a:ext cx="302960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D52D94-3697-4FE9-8F26-655B4107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2" y="3461050"/>
                <a:ext cx="3029606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3C087-1252-404D-98DA-C5E85612EBE2}"/>
                  </a:ext>
                </a:extLst>
              </p:cNvPr>
              <p:cNvSpPr txBox="1"/>
              <p:nvPr/>
            </p:nvSpPr>
            <p:spPr>
              <a:xfrm>
                <a:off x="3930868" y="3530236"/>
                <a:ext cx="3029606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3C087-1252-404D-98DA-C5E85612E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868" y="3530236"/>
                <a:ext cx="3029606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97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5522E4-337D-4FD4-908E-A80EDB196F02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Elbow method (</a:t>
            </a:r>
            <a:r>
              <a:rPr lang="uk-UA" dirty="0">
                <a:solidFill>
                  <a:srgbClr val="0070C0"/>
                </a:solidFill>
              </a:rPr>
              <a:t>ліктьовий метод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ADFD65-1520-41B8-8F98-A7249AD07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7" t="3765"/>
          <a:stretch/>
        </p:blipFill>
        <p:spPr>
          <a:xfrm>
            <a:off x="2112580" y="3085454"/>
            <a:ext cx="5206566" cy="34395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862E54-73C0-479E-9029-5974A34FC4D4}"/>
              </a:ext>
            </a:extLst>
          </p:cNvPr>
          <p:cNvSpPr txBox="1"/>
          <p:nvPr/>
        </p:nvSpPr>
        <p:spPr>
          <a:xfrm>
            <a:off x="316164" y="985421"/>
            <a:ext cx="8806816" cy="211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Метод модифікований, для щоб використовувати різницю всередині кластера (</a:t>
            </a:r>
            <a:r>
              <a:rPr lang="en-US" dirty="0"/>
              <a:t>within-cluster difference</a:t>
            </a:r>
            <a:r>
              <a:rPr lang="uk-UA" dirty="0"/>
              <a:t>). З графіку </a:t>
            </a:r>
            <a:r>
              <a:rPr lang="en-US" dirty="0"/>
              <a:t>within-cluster difference</a:t>
            </a:r>
            <a:r>
              <a:rPr lang="uk-UA" dirty="0"/>
              <a:t> для різних значень </a:t>
            </a:r>
            <a:r>
              <a:rPr lang="en-US" dirty="0"/>
              <a:t>k</a:t>
            </a:r>
            <a:r>
              <a:rPr lang="uk-UA" dirty="0"/>
              <a:t> можна побачити, що результатом ліктьового методу буде значення k у тій точці точці, де значення істотно не зменшується зі збільшенням значення 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9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B817AD9D-EEA8-44E1-8FC9-AF025EED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2" r="20796" b="598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9C47124-F7A7-48DF-BE6B-02A3CF3294B7}"/>
              </a:ext>
            </a:extLst>
          </p:cNvPr>
          <p:cNvSpPr txBox="1">
            <a:spLocks/>
          </p:cNvSpPr>
          <p:nvPr/>
        </p:nvSpPr>
        <p:spPr>
          <a:xfrm>
            <a:off x="694193" y="2896710"/>
            <a:ext cx="4256179" cy="106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6000" dirty="0">
                <a:solidFill>
                  <a:srgbClr val="0070C0"/>
                </a:solidFill>
              </a:rPr>
              <a:t>Результати</a:t>
            </a:r>
          </a:p>
        </p:txBody>
      </p:sp>
    </p:spTree>
    <p:extLst>
      <p:ext uri="{BB962C8B-B14F-4D97-AF65-F5344CB8AC3E}">
        <p14:creationId xmlns:p14="http://schemas.microsoft.com/office/powerpoint/2010/main" val="189724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CBDDED3-3E4B-4696-A394-193C46E04FEC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Технології</a:t>
            </a:r>
          </a:p>
        </p:txBody>
      </p:sp>
      <p:pic>
        <p:nvPicPr>
          <p:cNvPr id="1026" name="Picture 2" descr="React — Вікіпедія">
            <a:extLst>
              <a:ext uri="{FF2B5EF4-FFF2-40B4-BE49-F238E27FC236}">
                <a16:creationId xmlns:a16="http://schemas.microsoft.com/office/drawing/2014/main" id="{B5473AC1-F239-4936-B85A-3B1C85890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2" r="13186"/>
          <a:stretch/>
        </p:blipFill>
        <p:spPr bwMode="auto">
          <a:xfrm>
            <a:off x="6792538" y="2034681"/>
            <a:ext cx="2085845" cy="198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F316A-4DE3-41A7-A45F-D93DC3BFB0EB}"/>
              </a:ext>
            </a:extLst>
          </p:cNvPr>
          <p:cNvSpPr txBox="1"/>
          <p:nvPr/>
        </p:nvSpPr>
        <p:spPr>
          <a:xfrm>
            <a:off x="475169" y="1435896"/>
            <a:ext cx="2838450" cy="501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.NET 5</a:t>
            </a:r>
            <a:endParaRPr lang="uk-UA" sz="2400" dirty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ASP.Net</a:t>
            </a:r>
            <a:r>
              <a:rPr lang="en-US" sz="2400" dirty="0"/>
              <a:t> Core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React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Type Script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Ant Design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Python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Flask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Pandas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9" name="Графіка 8">
            <a:extLst>
              <a:ext uri="{FF2B5EF4-FFF2-40B4-BE49-F238E27FC236}">
                <a16:creationId xmlns:a16="http://schemas.microsoft.com/office/drawing/2014/main" id="{7B0187F1-39B6-41D5-ACBF-CA2AFBB1E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2185" y="3911010"/>
            <a:ext cx="1734981" cy="17349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133197-37EC-416A-AF2E-145CB1CC9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26" y="398446"/>
            <a:ext cx="1433838" cy="14338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47E9F3-0FDC-4855-9453-7FFC3ED9F1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13417" r="7297" b="16656"/>
          <a:stretch/>
        </p:blipFill>
        <p:spPr>
          <a:xfrm>
            <a:off x="6096000" y="205873"/>
            <a:ext cx="1973942" cy="1716682"/>
          </a:xfrm>
          <a:prstGeom prst="rect">
            <a:avLst/>
          </a:prstGeom>
        </p:spPr>
      </p:pic>
      <p:pic>
        <p:nvPicPr>
          <p:cNvPr id="16" name="Рисунок 15" descr="Зображення, що містить текст, картинка&#10;&#10;Автоматично згенерований опис">
            <a:extLst>
              <a:ext uri="{FF2B5EF4-FFF2-40B4-BE49-F238E27FC236}">
                <a16:creationId xmlns:a16="http://schemas.microsoft.com/office/drawing/2014/main" id="{B276B3DB-506E-4B61-8A83-F59D86493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62" y="2477172"/>
            <a:ext cx="1433838" cy="143383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A53C8D-6CDC-4AEA-A5AC-0970816C7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47" y="4593862"/>
            <a:ext cx="1433838" cy="18382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553388-99EA-49AA-8A45-1832D9F8B7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19" y="4832023"/>
            <a:ext cx="1433838" cy="14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1E45F6-BFF4-485E-AAE1-88ABAFF5107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Посилання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B7942-7237-41CB-888A-D9EF2BCE24D0}"/>
              </a:ext>
            </a:extLst>
          </p:cNvPr>
          <p:cNvSpPr txBox="1"/>
          <p:nvPr/>
        </p:nvSpPr>
        <p:spPr>
          <a:xfrm>
            <a:off x="603679" y="1331650"/>
            <a:ext cx="9002139" cy="376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https://towardsdatascience.com/clustering-algorithm-for-data-with-mixed-categorical-and-numerical-features-d4e3a48066a0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https://stackoverflow.com/questions/42639824/python-k-modes-explanation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https://ant.design/components/overview/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https://docs.microsoft.com/en-us/aspnet/core/mvc/models/file-uploads?view=aspnetcore-5.0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2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91C1E4-9AA8-42F3-9100-23119893616F}"/>
              </a:ext>
            </a:extLst>
          </p:cNvPr>
          <p:cNvSpPr txBox="1">
            <a:spLocks/>
          </p:cNvSpPr>
          <p:nvPr/>
        </p:nvSpPr>
        <p:spPr>
          <a:xfrm>
            <a:off x="1308493" y="2785313"/>
            <a:ext cx="8320514" cy="1287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7200" dirty="0">
                <a:solidFill>
                  <a:srgbClr val="0070C0"/>
                </a:solidFill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3503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C5168138-2027-4F5F-A20D-87B59F15ACAD}"/>
              </a:ext>
            </a:extLst>
          </p:cNvPr>
          <p:cNvGrpSpPr/>
          <p:nvPr/>
        </p:nvGrpSpPr>
        <p:grpSpPr>
          <a:xfrm>
            <a:off x="1077850" y="1404271"/>
            <a:ext cx="3304197" cy="2926080"/>
            <a:chOff x="611031" y="1842560"/>
            <a:chExt cx="3867695" cy="3538270"/>
          </a:xfrm>
        </p:grpSpPr>
        <p:sp>
          <p:nvSpPr>
            <p:cNvPr id="18" name="Рівнобедрений трикутник 17">
              <a:extLst>
                <a:ext uri="{FF2B5EF4-FFF2-40B4-BE49-F238E27FC236}">
                  <a16:creationId xmlns:a16="http://schemas.microsoft.com/office/drawing/2014/main" id="{A2EEE9CC-E698-4A5C-B4A5-447476C6E623}"/>
                </a:ext>
              </a:extLst>
            </p:cNvPr>
            <p:cNvSpPr/>
            <p:nvPr/>
          </p:nvSpPr>
          <p:spPr>
            <a:xfrm rot="5400000">
              <a:off x="3315947" y="3143120"/>
              <a:ext cx="1451957" cy="87360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5947E475-577B-4830-ACD0-A91F0CEE5A3F}"/>
                </a:ext>
              </a:extLst>
            </p:cNvPr>
            <p:cNvSpPr/>
            <p:nvPr/>
          </p:nvSpPr>
          <p:spPr>
            <a:xfrm>
              <a:off x="611031" y="1842560"/>
              <a:ext cx="3425094" cy="353827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Групувати 13">
            <a:extLst>
              <a:ext uri="{FF2B5EF4-FFF2-40B4-BE49-F238E27FC236}">
                <a16:creationId xmlns:a16="http://schemas.microsoft.com/office/drawing/2014/main" id="{048976C5-F05B-404F-8C7F-9C2D710B32A4}"/>
              </a:ext>
            </a:extLst>
          </p:cNvPr>
          <p:cNvGrpSpPr/>
          <p:nvPr/>
        </p:nvGrpSpPr>
        <p:grpSpPr>
          <a:xfrm>
            <a:off x="5381546" y="1404271"/>
            <a:ext cx="3541803" cy="2926080"/>
            <a:chOff x="7681042" y="1109709"/>
            <a:chExt cx="2255307" cy="1797962"/>
          </a:xfrm>
        </p:grpSpPr>
        <p:sp>
          <p:nvSpPr>
            <p:cNvPr id="13" name="Рівнобедрений трикутник 12">
              <a:extLst>
                <a:ext uri="{FF2B5EF4-FFF2-40B4-BE49-F238E27FC236}">
                  <a16:creationId xmlns:a16="http://schemas.microsoft.com/office/drawing/2014/main" id="{30E105B2-BCE6-45AA-AAE6-22C973AA0CF4}"/>
                </a:ext>
              </a:extLst>
            </p:cNvPr>
            <p:cNvSpPr/>
            <p:nvPr/>
          </p:nvSpPr>
          <p:spPr>
            <a:xfrm rot="16200000">
              <a:off x="7513097" y="1714403"/>
              <a:ext cx="892171" cy="55628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Групувати 11">
              <a:extLst>
                <a:ext uri="{FF2B5EF4-FFF2-40B4-BE49-F238E27FC236}">
                  <a16:creationId xmlns:a16="http://schemas.microsoft.com/office/drawing/2014/main" id="{CA002D16-5546-4E24-A5E6-96510E215D76}"/>
                </a:ext>
              </a:extLst>
            </p:cNvPr>
            <p:cNvGrpSpPr/>
            <p:nvPr/>
          </p:nvGrpSpPr>
          <p:grpSpPr>
            <a:xfrm>
              <a:off x="7911485" y="1109709"/>
              <a:ext cx="2024864" cy="1797962"/>
              <a:chOff x="6846164" y="1961965"/>
              <a:chExt cx="2024864" cy="1797962"/>
            </a:xfrm>
          </p:grpSpPr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78F95B64-7577-4853-A334-D8510A4B943C}"/>
                  </a:ext>
                </a:extLst>
              </p:cNvPr>
              <p:cNvSpPr/>
              <p:nvPr/>
            </p:nvSpPr>
            <p:spPr>
              <a:xfrm>
                <a:off x="6846164" y="1961965"/>
                <a:ext cx="1863234" cy="17979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" name="Зірка: 8-кутна 8">
                <a:extLst>
                  <a:ext uri="{FF2B5EF4-FFF2-40B4-BE49-F238E27FC236}">
                    <a16:creationId xmlns:a16="http://schemas.microsoft.com/office/drawing/2014/main" id="{A2C93144-85EC-4A5E-87F9-E4F826BAE1B1}"/>
                  </a:ext>
                </a:extLst>
              </p:cNvPr>
              <p:cNvSpPr/>
              <p:nvPr/>
            </p:nvSpPr>
            <p:spPr>
              <a:xfrm>
                <a:off x="8163125" y="1961965"/>
                <a:ext cx="707903" cy="699201"/>
              </a:xfrm>
              <a:prstGeom prst="star8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CCB0D3D3-6922-4069-943D-37082CF76FE2}"/>
              </a:ext>
            </a:extLst>
          </p:cNvPr>
          <p:cNvSpPr/>
          <p:nvPr/>
        </p:nvSpPr>
        <p:spPr>
          <a:xfrm>
            <a:off x="4217634" y="2181688"/>
            <a:ext cx="1371600" cy="13716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SARS-CoV-2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D827470-30A7-49A5-81EF-128FC3B18235}"/>
              </a:ext>
            </a:extLst>
          </p:cNvPr>
          <p:cNvSpPr txBox="1">
            <a:spLocks/>
          </p:cNvSpPr>
          <p:nvPr/>
        </p:nvSpPr>
        <p:spPr>
          <a:xfrm>
            <a:off x="251800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Моделі приєднання антитіл</a:t>
            </a:r>
          </a:p>
        </p:txBody>
      </p:sp>
      <p:cxnSp>
        <p:nvCxnSpPr>
          <p:cNvPr id="23" name="Пряма сполучна лінія 22">
            <a:extLst>
              <a:ext uri="{FF2B5EF4-FFF2-40B4-BE49-F238E27FC236}">
                <a16:creationId xmlns:a16="http://schemas.microsoft.com/office/drawing/2014/main" id="{3A5A3826-0206-4122-A9D7-6D6EB0C8C4E3}"/>
              </a:ext>
            </a:extLst>
          </p:cNvPr>
          <p:cNvCxnSpPr>
            <a:cxnSpLocks/>
          </p:cNvCxnSpPr>
          <p:nvPr/>
        </p:nvCxnSpPr>
        <p:spPr>
          <a:xfrm>
            <a:off x="607408" y="5762498"/>
            <a:ext cx="908185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F5A8AADB-2022-45C9-A366-8953C39D41DF}"/>
              </a:ext>
            </a:extLst>
          </p:cNvPr>
          <p:cNvSpPr/>
          <p:nvPr/>
        </p:nvSpPr>
        <p:spPr>
          <a:xfrm>
            <a:off x="607408" y="5523346"/>
            <a:ext cx="2991775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IA</a:t>
            </a:r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CBDEDFB9-9C8B-4E2C-8D08-872F14A98EA2}"/>
              </a:ext>
            </a:extLst>
          </p:cNvPr>
          <p:cNvSpPr/>
          <p:nvPr/>
        </p:nvSpPr>
        <p:spPr>
          <a:xfrm>
            <a:off x="3599183" y="5523346"/>
            <a:ext cx="2334827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IB</a:t>
            </a:r>
          </a:p>
        </p:txBody>
      </p:sp>
      <p:sp>
        <p:nvSpPr>
          <p:cNvPr id="28" name="Прямокутник 27">
            <a:extLst>
              <a:ext uri="{FF2B5EF4-FFF2-40B4-BE49-F238E27FC236}">
                <a16:creationId xmlns:a16="http://schemas.microsoft.com/office/drawing/2014/main" id="{65ECDD3E-4D75-4887-8EDA-79FAAF39BB46}"/>
              </a:ext>
            </a:extLst>
          </p:cNvPr>
          <p:cNvSpPr/>
          <p:nvPr/>
        </p:nvSpPr>
        <p:spPr>
          <a:xfrm>
            <a:off x="5934010" y="5523346"/>
            <a:ext cx="3755254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II</a:t>
            </a:r>
          </a:p>
        </p:txBody>
      </p:sp>
      <p:sp>
        <p:nvSpPr>
          <p:cNvPr id="20" name="Стрілка: угору 19">
            <a:extLst>
              <a:ext uri="{FF2B5EF4-FFF2-40B4-BE49-F238E27FC236}">
                <a16:creationId xmlns:a16="http://schemas.microsoft.com/office/drawing/2014/main" id="{3469B087-D31F-461A-8882-367182240E5D}"/>
              </a:ext>
            </a:extLst>
          </p:cNvPr>
          <p:cNvSpPr/>
          <p:nvPr/>
        </p:nvSpPr>
        <p:spPr>
          <a:xfrm>
            <a:off x="1437619" y="5801801"/>
            <a:ext cx="344999" cy="534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Стрілка: угору 20">
            <a:extLst>
              <a:ext uri="{FF2B5EF4-FFF2-40B4-BE49-F238E27FC236}">
                <a16:creationId xmlns:a16="http://schemas.microsoft.com/office/drawing/2014/main" id="{A52A6727-E1A0-45F7-A961-F190B813950F}"/>
              </a:ext>
            </a:extLst>
          </p:cNvPr>
          <p:cNvSpPr/>
          <p:nvPr/>
        </p:nvSpPr>
        <p:spPr>
          <a:xfrm>
            <a:off x="6716200" y="5801801"/>
            <a:ext cx="344999" cy="534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42564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Вхідні дані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DD0B35-C090-4FC8-B5A4-D4EFB4F3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6" y="1163749"/>
            <a:ext cx="11522348" cy="45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Позначення комірок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/>
              <p:nvPr/>
            </p:nvSpPr>
            <p:spPr>
              <a:xfrm>
                <a:off x="424198" y="1295781"/>
                <a:ext cx="8700116" cy="459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2400" dirty="0"/>
                  <a:t>На основі початкової матриці коефіцієнтів перехресного зв’язування антитіл позначено комірки: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Темно зеленим кольором </a:t>
                </a:r>
                <a:r>
                  <a:rPr lang="uk-UA" sz="2400" dirty="0"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з хорошим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&gt;0.75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Світло зеленим кольором</a:t>
                </a:r>
                <a:r>
                  <a:rPr lang="uk-UA" sz="2400" dirty="0">
                    <a:cs typeface="Times New Roman" panose="02020603050405020304" pitchFamily="18" charset="0"/>
                  </a:rPr>
                  <a:t> ‒ </a:t>
                </a:r>
                <a:r>
                  <a:rPr lang="uk-UA" sz="2400" dirty="0"/>
                  <a:t>з середнім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Білим </a:t>
                </a:r>
                <a:r>
                  <a:rPr lang="uk-UA" sz="2400" dirty="0">
                    <a:latin typeface="+mj-lt"/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Майже без зв’язування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98" y="1295781"/>
                <a:ext cx="8700116" cy="4592155"/>
              </a:xfrm>
              <a:prstGeom prst="rect">
                <a:avLst/>
              </a:prstGeom>
              <a:blipFill>
                <a:blip r:embed="rId2"/>
                <a:stretch>
                  <a:fillRect l="-1121" r="-1051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3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Позначені дані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0933CA-83F6-466B-A248-733FCBDF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0" y="1195204"/>
            <a:ext cx="10911599" cy="44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5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Постановка задачі групування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122E4-DE6E-4692-85F1-0655A8473420}"/>
              </a:ext>
            </a:extLst>
          </p:cNvPr>
          <p:cNvSpPr txBox="1"/>
          <p:nvPr/>
        </p:nvSpPr>
        <p:spPr>
          <a:xfrm>
            <a:off x="757110" y="1305713"/>
            <a:ext cx="8034291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uk-UA" sz="2400" dirty="0"/>
              <a:t>Розбити матрицю перехресного зв’язування антитіл на групи за ознакою подібності раніше створеного показника зв’язування для полегшення виявлення оптимальних пар та приблизної локалізації місця зв’язування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61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383D0C0-4A9B-473D-ADB5-5638A1051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25367"/>
              </p:ext>
            </p:extLst>
          </p:nvPr>
        </p:nvGraphicFramePr>
        <p:xfrm>
          <a:off x="900073" y="1597180"/>
          <a:ext cx="7974167" cy="4114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315">
                  <a:extLst>
                    <a:ext uri="{9D8B030D-6E8A-4147-A177-3AD203B41FA5}">
                      <a16:colId xmlns:a16="http://schemas.microsoft.com/office/drawing/2014/main" val="2078122869"/>
                    </a:ext>
                  </a:extLst>
                </a:gridCol>
                <a:gridCol w="150299">
                  <a:extLst>
                    <a:ext uri="{9D8B030D-6E8A-4147-A177-3AD203B41FA5}">
                      <a16:colId xmlns:a16="http://schemas.microsoft.com/office/drawing/2014/main" val="962362547"/>
                    </a:ext>
                  </a:extLst>
                </a:gridCol>
                <a:gridCol w="1278385">
                  <a:extLst>
                    <a:ext uri="{9D8B030D-6E8A-4147-A177-3AD203B41FA5}">
                      <a16:colId xmlns:a16="http://schemas.microsoft.com/office/drawing/2014/main" val="2317964893"/>
                    </a:ext>
                  </a:extLst>
                </a:gridCol>
                <a:gridCol w="5795168">
                  <a:extLst>
                    <a:ext uri="{9D8B030D-6E8A-4147-A177-3AD203B41FA5}">
                      <a16:colId xmlns:a16="http://schemas.microsoft.com/office/drawing/2014/main" val="3251064081"/>
                    </a:ext>
                  </a:extLst>
                </a:gridCol>
              </a:tblGrid>
              <a:tr h="175073"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Елементи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3417"/>
                  </a:ext>
                </a:extLst>
              </a:tr>
              <a:tr h="175073">
                <a:tc rowSpan="2" grid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191838"/>
                  </a:ext>
                </a:extLst>
              </a:tr>
              <a:tr h="17507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X190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60816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1B/2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550845"/>
                  </a:ext>
                </a:extLst>
              </a:tr>
              <a:tr h="350147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12618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2B/3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948657"/>
                  </a:ext>
                </a:extLst>
              </a:tr>
              <a:tr h="175073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01948"/>
                  </a:ext>
                </a:extLst>
              </a:tr>
              <a:tr h="350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889059"/>
                  </a:ext>
                </a:extLst>
              </a:tr>
              <a:tr h="175073">
                <a:tc row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NP3706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690465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877328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8115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078797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717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176CD9-C788-4CD9-A69F-C8948618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997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1535752-0069-4E39-B74D-57453C0AB1DD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06260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35E52872-785A-4543-B69F-B775E967559A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C6CB14-DDFF-4161-B561-F9458D19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985421"/>
            <a:ext cx="11410950" cy="53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0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Метод кластеризації </a:t>
            </a:r>
            <a:r>
              <a:rPr lang="en-US" dirty="0">
                <a:solidFill>
                  <a:srgbClr val="0070C0"/>
                </a:solidFill>
              </a:rPr>
              <a:t>k-means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52229-13C1-495A-8A2F-9EFD183EDC50}"/>
              </a:ext>
            </a:extLst>
          </p:cNvPr>
          <p:cNvSpPr txBox="1"/>
          <p:nvPr/>
        </p:nvSpPr>
        <p:spPr>
          <a:xfrm>
            <a:off x="633613" y="3397417"/>
            <a:ext cx="8491492" cy="280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/>
              <a:t>	</a:t>
            </a:r>
            <a:r>
              <a:rPr lang="en-US" sz="2000" dirty="0"/>
              <a:t>k-means (</a:t>
            </a:r>
            <a:r>
              <a:rPr lang="uk-UA" sz="2000" dirty="0"/>
              <a:t>k-середніх</a:t>
            </a:r>
            <a:r>
              <a:rPr lang="en-US" sz="2000" dirty="0"/>
              <a:t>)</a:t>
            </a:r>
            <a:r>
              <a:rPr lang="uk-UA" sz="2000" dirty="0"/>
              <a:t> – це популярний алгоритм кластеризації на основі </a:t>
            </a:r>
            <a:r>
              <a:rPr lang="uk-UA" sz="2000" dirty="0" err="1"/>
              <a:t>центроїдів</a:t>
            </a:r>
            <a:r>
              <a:rPr lang="uk-UA" sz="2000" dirty="0"/>
              <a:t>, який розділяє дані представлені у вигляді точок на k кластерів, кожен із яких має майже рівну кількість цих точок. Ідея цього алгоритму кластеризації полягає в тому, щоб знайти k центроїд, де кожна точка з набору даних буде належати будь-якій з k-множин, що мають мінімальну евклідову відстань.</a:t>
            </a:r>
            <a:endParaRPr lang="en-US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E06C2A-039D-4BBA-91E7-B41E4E92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35" y="1272830"/>
            <a:ext cx="8681570" cy="18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1655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565</TotalTime>
  <Words>518</Words>
  <Application>Microsoft Office PowerPoint</Application>
  <PresentationFormat>Широкий екран</PresentationFormat>
  <Paragraphs>87</Paragraphs>
  <Slides>15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Грань</vt:lpstr>
      <vt:lpstr>Схематичне відображення 2D образів точок зв'язування антитіл на вірусному білку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Схематичне відображення 2D образів точок зв'язування антитіл на вірусному білку</dc:title>
  <dc:creator>Oleksandr Zelinskyy</dc:creator>
  <cp:lastModifiedBy>Олександр Зелінський</cp:lastModifiedBy>
  <cp:revision>219</cp:revision>
  <dcterms:created xsi:type="dcterms:W3CDTF">2021-11-16T08:22:44Z</dcterms:created>
  <dcterms:modified xsi:type="dcterms:W3CDTF">2022-04-10T19:43:45Z</dcterms:modified>
</cp:coreProperties>
</file>