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20"/>
  </p:notesMasterIdLst>
  <p:sldIdLst>
    <p:sldId id="276" r:id="rId2"/>
    <p:sldId id="257" r:id="rId3"/>
    <p:sldId id="260" r:id="rId4"/>
    <p:sldId id="259" r:id="rId5"/>
    <p:sldId id="263" r:id="rId6"/>
    <p:sldId id="270" r:id="rId7"/>
    <p:sldId id="271" r:id="rId8"/>
    <p:sldId id="267" r:id="rId9"/>
    <p:sldId id="272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5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7890802-68FE-2E5C-794B-AF62378273B9}" name="Олександр Зелінський" initials="ОЗ" userId="S::Oleksandr.Zelinskyi@lnu.edu.ua::367ea158-6692-4b65-a7a4-c83d1791495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CBEF"/>
    <a:srgbClr val="FF505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87871" autoAdjust="0"/>
  </p:normalViewPr>
  <p:slideViewPr>
    <p:cSldViewPr snapToGrid="0">
      <p:cViewPr>
        <p:scale>
          <a:sx n="80" d="100"/>
          <a:sy n="80" d="100"/>
        </p:scale>
        <p:origin x="778" y="-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FF3FF-D377-4670-B4E0-8859B8BB81C2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B1F85-1FC8-4A32-B703-46BE2030F80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13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1F85-1FC8-4A32-B703-46BE2030F8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28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1F85-1FC8-4A32-B703-46BE2030F8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05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1F85-1FC8-4A32-B703-46BE2030F8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54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1F85-1FC8-4A32-B703-46BE2030F8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25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1F85-1FC8-4A32-B703-46BE2030F8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90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1F85-1FC8-4A32-B703-46BE2030F8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73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1F85-1FC8-4A32-B703-46BE2030F8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31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1F85-1FC8-4A32-B703-46BE2030F8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67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1F85-1FC8-4A32-B703-46BE2030F8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86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1F85-1FC8-4A32-B703-46BE2030F8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93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1F85-1FC8-4A32-B703-46BE2030F8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65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1F85-1FC8-4A32-B703-46BE2030F8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9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0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9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2703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39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6697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2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77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8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2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9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8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2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5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0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11/13/2022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2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955FD-5218-4B18-8B2D-05970B9A6621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4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CE456-2522-4A50-A5AF-8D45AF6D5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849" y="1902141"/>
            <a:ext cx="8320514" cy="1646302"/>
          </a:xfrm>
        </p:spPr>
        <p:txBody>
          <a:bodyPr/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36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Solving the problem of antibody grouping based on cross-inhibition index using hierarchical clustering methods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BBA7687D-235C-4363-98F9-472805C2A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035" y="5215583"/>
            <a:ext cx="8046885" cy="656897"/>
          </a:xfrm>
        </p:spPr>
        <p:txBody>
          <a:bodyPr>
            <a:noAutofit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Oleksandr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Zelinskyi</a:t>
            </a:r>
            <a:r>
              <a:rPr lang="en-US" sz="2000" i="1" baseline="30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Vitaliy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Horlatch</a:t>
            </a:r>
            <a:r>
              <a:rPr lang="en-US" sz="2000" i="1" baseline="30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Yuri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Lebedin</a:t>
            </a:r>
            <a:r>
              <a:rPr lang="en-US" sz="2000" i="1" baseline="30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Yaryna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Paslavska</a:t>
            </a:r>
            <a:r>
              <a:rPr lang="en-US" sz="2000" i="1" baseline="30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endParaRPr lang="en-US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652EE0-E973-CF2C-8DB0-3AC2097C8DB1}"/>
              </a:ext>
            </a:extLst>
          </p:cNvPr>
          <p:cNvSpPr txBox="1"/>
          <p:nvPr/>
        </p:nvSpPr>
        <p:spPr>
          <a:xfrm>
            <a:off x="457035" y="5665951"/>
            <a:ext cx="7579525" cy="663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sz="1600" i="1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Ivan Franko National University of Lviv, 1 </a:t>
            </a:r>
            <a:r>
              <a:rPr lang="en-US" sz="1600" i="1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Universytetska</a:t>
            </a:r>
            <a:r>
              <a:rPr lang="en-US" sz="1600" i="1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St., Lviv, 79000, Ukraine</a:t>
            </a:r>
          </a:p>
          <a:p>
            <a:pPr marL="342900" indent="-342900" algn="just">
              <a:lnSpc>
                <a:spcPct val="150000"/>
              </a:lnSpc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sz="1600" i="1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Xema OY, </a:t>
            </a:r>
            <a:r>
              <a:rPr lang="en-US" sz="1600" i="1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Myllymäenkatu</a:t>
            </a:r>
            <a:r>
              <a:rPr lang="en-US" sz="1600" i="1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21, Lappeenranta, 53550, Finland</a:t>
            </a:r>
          </a:p>
        </p:txBody>
      </p:sp>
    </p:spTree>
    <p:extLst>
      <p:ext uri="{BB962C8B-B14F-4D97-AF65-F5344CB8AC3E}">
        <p14:creationId xmlns:p14="http://schemas.microsoft.com/office/powerpoint/2010/main" val="3087773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45522E4-337D-4FD4-908E-A80EDB196F02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Ward linkage result</a:t>
            </a:r>
            <a:endParaRPr lang="uk-UA" dirty="0">
              <a:solidFill>
                <a:srgbClr val="0070C0"/>
              </a:solidFill>
            </a:endParaRPr>
          </a:p>
        </p:txBody>
      </p:sp>
      <p:graphicFrame>
        <p:nvGraphicFramePr>
          <p:cNvPr id="6" name="Таблиця 5">
            <a:extLst>
              <a:ext uri="{FF2B5EF4-FFF2-40B4-BE49-F238E27FC236}">
                <a16:creationId xmlns:a16="http://schemas.microsoft.com/office/drawing/2014/main" id="{75EC2F2C-2508-DF21-7861-CE2725693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640983"/>
              </p:ext>
            </p:extLst>
          </p:nvPr>
        </p:nvGraphicFramePr>
        <p:xfrm>
          <a:off x="3405504" y="1456245"/>
          <a:ext cx="5380991" cy="39455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8713">
                  <a:extLst>
                    <a:ext uri="{9D8B030D-6E8A-4147-A177-3AD203B41FA5}">
                      <a16:colId xmlns:a16="http://schemas.microsoft.com/office/drawing/2014/main" val="1559577659"/>
                    </a:ext>
                  </a:extLst>
                </a:gridCol>
                <a:gridCol w="768713">
                  <a:extLst>
                    <a:ext uri="{9D8B030D-6E8A-4147-A177-3AD203B41FA5}">
                      <a16:colId xmlns:a16="http://schemas.microsoft.com/office/drawing/2014/main" val="2089908240"/>
                    </a:ext>
                  </a:extLst>
                </a:gridCol>
                <a:gridCol w="768713">
                  <a:extLst>
                    <a:ext uri="{9D8B030D-6E8A-4147-A177-3AD203B41FA5}">
                      <a16:colId xmlns:a16="http://schemas.microsoft.com/office/drawing/2014/main" val="1655303043"/>
                    </a:ext>
                  </a:extLst>
                </a:gridCol>
                <a:gridCol w="768713">
                  <a:extLst>
                    <a:ext uri="{9D8B030D-6E8A-4147-A177-3AD203B41FA5}">
                      <a16:colId xmlns:a16="http://schemas.microsoft.com/office/drawing/2014/main" val="1543240593"/>
                    </a:ext>
                  </a:extLst>
                </a:gridCol>
                <a:gridCol w="768713">
                  <a:extLst>
                    <a:ext uri="{9D8B030D-6E8A-4147-A177-3AD203B41FA5}">
                      <a16:colId xmlns:a16="http://schemas.microsoft.com/office/drawing/2014/main" val="2716196457"/>
                    </a:ext>
                  </a:extLst>
                </a:gridCol>
                <a:gridCol w="768713">
                  <a:extLst>
                    <a:ext uri="{9D8B030D-6E8A-4147-A177-3AD203B41FA5}">
                      <a16:colId xmlns:a16="http://schemas.microsoft.com/office/drawing/2014/main" val="2283186018"/>
                    </a:ext>
                  </a:extLst>
                </a:gridCol>
                <a:gridCol w="768713">
                  <a:extLst>
                    <a:ext uri="{9D8B030D-6E8A-4147-A177-3AD203B41FA5}">
                      <a16:colId xmlns:a16="http://schemas.microsoft.com/office/drawing/2014/main" val="1057950690"/>
                    </a:ext>
                  </a:extLst>
                </a:gridCol>
              </a:tblGrid>
              <a:tr h="149286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1115324"/>
                  </a:ext>
                </a:extLst>
              </a:tr>
              <a:tr h="24881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X41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NP1521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X200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X202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NP1528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NP1527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NP1517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330815"/>
                  </a:ext>
                </a:extLst>
              </a:tr>
              <a:tr h="24881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X32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X275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X190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NP1518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X211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NP1514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425294"/>
                  </a:ext>
                </a:extLst>
              </a:tr>
              <a:tr h="24881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X233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X215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X221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X218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NP3706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NP1516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184048"/>
                  </a:ext>
                </a:extLst>
              </a:tr>
              <a:tr h="24881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X224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NP1512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X201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NP1507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4651492"/>
                  </a:ext>
                </a:extLst>
              </a:tr>
              <a:tr h="24881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X223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X220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X271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NP1501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773104"/>
                  </a:ext>
                </a:extLst>
              </a:tr>
              <a:tr h="24881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X217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NP3708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14049"/>
                  </a:ext>
                </a:extLst>
              </a:tr>
              <a:tr h="24881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X213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NP3701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570535"/>
                  </a:ext>
                </a:extLst>
              </a:tr>
              <a:tr h="24881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X212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NP1526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202679"/>
                  </a:ext>
                </a:extLst>
              </a:tr>
              <a:tr h="24881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X155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NP1525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8782645"/>
                  </a:ext>
                </a:extLst>
              </a:tr>
              <a:tr h="24881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NP3715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NP1522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200443"/>
                  </a:ext>
                </a:extLst>
              </a:tr>
              <a:tr h="24881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NP1524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NP1520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936354"/>
                  </a:ext>
                </a:extLst>
              </a:tr>
              <a:tr h="24881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NP1502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564995"/>
                  </a:ext>
                </a:extLst>
              </a:tr>
              <a:tr h="24881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NP1503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79571"/>
                  </a:ext>
                </a:extLst>
              </a:tr>
              <a:tr h="24881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NP1510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704983"/>
                  </a:ext>
                </a:extLst>
              </a:tr>
              <a:tr h="24881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NP1508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82" marR="55982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733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797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45522E4-337D-4FD4-908E-A80EDB196F02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Ward linkage result</a:t>
            </a:r>
            <a:endParaRPr lang="uk-UA" dirty="0">
              <a:solidFill>
                <a:srgbClr val="0070C0"/>
              </a:solidFill>
            </a:endParaRPr>
          </a:p>
          <a:p>
            <a:endParaRPr lang="uk-UA" dirty="0">
              <a:solidFill>
                <a:srgbClr val="0070C0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158479D-100A-A9F4-6AC8-1D1A0FFEE6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87" y="985421"/>
            <a:ext cx="11221625" cy="5287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539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45522E4-337D-4FD4-908E-A80EDB196F02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Complete linkage result</a:t>
            </a:r>
            <a:endParaRPr lang="uk-UA" dirty="0">
              <a:solidFill>
                <a:srgbClr val="0070C0"/>
              </a:solidFill>
            </a:endParaRPr>
          </a:p>
        </p:txBody>
      </p:sp>
      <p:graphicFrame>
        <p:nvGraphicFramePr>
          <p:cNvPr id="2" name="Таблиця 1">
            <a:extLst>
              <a:ext uri="{FF2B5EF4-FFF2-40B4-BE49-F238E27FC236}">
                <a16:creationId xmlns:a16="http://schemas.microsoft.com/office/drawing/2014/main" id="{1DCEE7C3-2085-1D50-2E32-D115D2AD4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091321"/>
              </p:ext>
            </p:extLst>
          </p:nvPr>
        </p:nvGraphicFramePr>
        <p:xfrm>
          <a:off x="2850465" y="1449495"/>
          <a:ext cx="6491070" cy="39590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1230">
                  <a:extLst>
                    <a:ext uri="{9D8B030D-6E8A-4147-A177-3AD203B41FA5}">
                      <a16:colId xmlns:a16="http://schemas.microsoft.com/office/drawing/2014/main" val="4247677074"/>
                    </a:ext>
                  </a:extLst>
                </a:gridCol>
                <a:gridCol w="721230">
                  <a:extLst>
                    <a:ext uri="{9D8B030D-6E8A-4147-A177-3AD203B41FA5}">
                      <a16:colId xmlns:a16="http://schemas.microsoft.com/office/drawing/2014/main" val="716732703"/>
                    </a:ext>
                  </a:extLst>
                </a:gridCol>
                <a:gridCol w="721230">
                  <a:extLst>
                    <a:ext uri="{9D8B030D-6E8A-4147-A177-3AD203B41FA5}">
                      <a16:colId xmlns:a16="http://schemas.microsoft.com/office/drawing/2014/main" val="3811907896"/>
                    </a:ext>
                  </a:extLst>
                </a:gridCol>
                <a:gridCol w="721230">
                  <a:extLst>
                    <a:ext uri="{9D8B030D-6E8A-4147-A177-3AD203B41FA5}">
                      <a16:colId xmlns:a16="http://schemas.microsoft.com/office/drawing/2014/main" val="2716987788"/>
                    </a:ext>
                  </a:extLst>
                </a:gridCol>
                <a:gridCol w="721230">
                  <a:extLst>
                    <a:ext uri="{9D8B030D-6E8A-4147-A177-3AD203B41FA5}">
                      <a16:colId xmlns:a16="http://schemas.microsoft.com/office/drawing/2014/main" val="3122794227"/>
                    </a:ext>
                  </a:extLst>
                </a:gridCol>
                <a:gridCol w="721230">
                  <a:extLst>
                    <a:ext uri="{9D8B030D-6E8A-4147-A177-3AD203B41FA5}">
                      <a16:colId xmlns:a16="http://schemas.microsoft.com/office/drawing/2014/main" val="3300247059"/>
                    </a:ext>
                  </a:extLst>
                </a:gridCol>
                <a:gridCol w="721230">
                  <a:extLst>
                    <a:ext uri="{9D8B030D-6E8A-4147-A177-3AD203B41FA5}">
                      <a16:colId xmlns:a16="http://schemas.microsoft.com/office/drawing/2014/main" val="581759874"/>
                    </a:ext>
                  </a:extLst>
                </a:gridCol>
                <a:gridCol w="721230">
                  <a:extLst>
                    <a:ext uri="{9D8B030D-6E8A-4147-A177-3AD203B41FA5}">
                      <a16:colId xmlns:a16="http://schemas.microsoft.com/office/drawing/2014/main" val="2497277738"/>
                    </a:ext>
                  </a:extLst>
                </a:gridCol>
                <a:gridCol w="721230">
                  <a:extLst>
                    <a:ext uri="{9D8B030D-6E8A-4147-A177-3AD203B41FA5}">
                      <a16:colId xmlns:a16="http://schemas.microsoft.com/office/drawing/2014/main" val="1371097033"/>
                    </a:ext>
                  </a:extLst>
                </a:gridCol>
              </a:tblGrid>
              <a:tr h="13578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6100574"/>
                  </a:ext>
                </a:extLst>
              </a:tr>
              <a:tr h="24971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X275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X221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X211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NP1507</a:t>
                      </a:r>
                      <a:endParaRPr lang="en-US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X202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X213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NP1521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NP1528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X217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850904"/>
                  </a:ext>
                </a:extLst>
              </a:tr>
              <a:tr h="24971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NP1512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X201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NP1527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NP1501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NP1518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X32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X215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X155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263391"/>
                  </a:ext>
                </a:extLst>
              </a:tr>
              <a:tr h="24971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X200</a:t>
                      </a:r>
                      <a:endParaRPr lang="en-US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NP3706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NP1516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X218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X41</a:t>
                      </a:r>
                      <a:endParaRPr lang="en-US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X220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NP3715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867240"/>
                  </a:ext>
                </a:extLst>
              </a:tr>
              <a:tr h="24971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X190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NP1517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X233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32502"/>
                  </a:ext>
                </a:extLst>
              </a:tr>
              <a:tr h="24971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X271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NP1514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X224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241790"/>
                  </a:ext>
                </a:extLst>
              </a:tr>
              <a:tr h="24971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NP3701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NP1524</a:t>
                      </a:r>
                      <a:endParaRPr lang="en-US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932493"/>
                  </a:ext>
                </a:extLst>
              </a:tr>
              <a:tr h="24971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NP1526</a:t>
                      </a:r>
                      <a:endParaRPr lang="en-US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X212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5512315"/>
                  </a:ext>
                </a:extLst>
              </a:tr>
              <a:tr h="24971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NP1525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X223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56197"/>
                  </a:ext>
                </a:extLst>
              </a:tr>
              <a:tr h="24971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NP1522</a:t>
                      </a:r>
                      <a:endParaRPr lang="en-US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462181"/>
                  </a:ext>
                </a:extLst>
              </a:tr>
              <a:tr h="24971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NP3708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898380"/>
                  </a:ext>
                </a:extLst>
              </a:tr>
              <a:tr h="24971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NP1502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021918"/>
                  </a:ext>
                </a:extLst>
              </a:tr>
              <a:tr h="24971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 </a:t>
                      </a:r>
                      <a:endParaRPr lang="en-US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NP1503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3864855"/>
                  </a:ext>
                </a:extLst>
              </a:tr>
              <a:tr h="24971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 </a:t>
                      </a:r>
                      <a:endParaRPr lang="en-US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NP1520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861422"/>
                  </a:ext>
                </a:extLst>
              </a:tr>
              <a:tr h="24971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 </a:t>
                      </a:r>
                      <a:endParaRPr lang="en-US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NP1508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842271"/>
                  </a:ext>
                </a:extLst>
              </a:tr>
              <a:tr h="24971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 </a:t>
                      </a:r>
                      <a:endParaRPr lang="en-US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NP1510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287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7721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45522E4-337D-4FD4-908E-A80EDB196F02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Complete linkage result</a:t>
            </a:r>
            <a:endParaRPr lang="uk-UA" dirty="0">
              <a:solidFill>
                <a:srgbClr val="0070C0"/>
              </a:solidFill>
            </a:endParaRPr>
          </a:p>
          <a:p>
            <a:endParaRPr lang="uk-UA" dirty="0">
              <a:solidFill>
                <a:srgbClr val="0070C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410178-1BDE-1186-6789-13124D7280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68" y="985421"/>
            <a:ext cx="11230663" cy="52534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8239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45522E4-337D-4FD4-908E-A80EDB196F02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Average linkage result</a:t>
            </a:r>
            <a:endParaRPr lang="uk-UA" dirty="0">
              <a:solidFill>
                <a:srgbClr val="0070C0"/>
              </a:solidFill>
            </a:endParaRPr>
          </a:p>
        </p:txBody>
      </p:sp>
      <p:graphicFrame>
        <p:nvGraphicFramePr>
          <p:cNvPr id="2" name="Таблиця 1">
            <a:extLst>
              <a:ext uri="{FF2B5EF4-FFF2-40B4-BE49-F238E27FC236}">
                <a16:creationId xmlns:a16="http://schemas.microsoft.com/office/drawing/2014/main" id="{17F8A2DF-AEE3-F7EA-6963-4FF95B84E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827979"/>
              </p:ext>
            </p:extLst>
          </p:nvPr>
        </p:nvGraphicFramePr>
        <p:xfrm>
          <a:off x="1139308" y="1722120"/>
          <a:ext cx="8111224" cy="4267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5527">
                  <a:extLst>
                    <a:ext uri="{9D8B030D-6E8A-4147-A177-3AD203B41FA5}">
                      <a16:colId xmlns:a16="http://schemas.microsoft.com/office/drawing/2014/main" val="3529057525"/>
                    </a:ext>
                  </a:extLst>
                </a:gridCol>
                <a:gridCol w="775527">
                  <a:extLst>
                    <a:ext uri="{9D8B030D-6E8A-4147-A177-3AD203B41FA5}">
                      <a16:colId xmlns:a16="http://schemas.microsoft.com/office/drawing/2014/main" val="2170639118"/>
                    </a:ext>
                  </a:extLst>
                </a:gridCol>
                <a:gridCol w="775527">
                  <a:extLst>
                    <a:ext uri="{9D8B030D-6E8A-4147-A177-3AD203B41FA5}">
                      <a16:colId xmlns:a16="http://schemas.microsoft.com/office/drawing/2014/main" val="3738473219"/>
                    </a:ext>
                  </a:extLst>
                </a:gridCol>
                <a:gridCol w="566660">
                  <a:extLst>
                    <a:ext uri="{9D8B030D-6E8A-4147-A177-3AD203B41FA5}">
                      <a16:colId xmlns:a16="http://schemas.microsoft.com/office/drawing/2014/main" val="2970507725"/>
                    </a:ext>
                  </a:extLst>
                </a:gridCol>
                <a:gridCol w="780067">
                  <a:extLst>
                    <a:ext uri="{9D8B030D-6E8A-4147-A177-3AD203B41FA5}">
                      <a16:colId xmlns:a16="http://schemas.microsoft.com/office/drawing/2014/main" val="3044418990"/>
                    </a:ext>
                  </a:extLst>
                </a:gridCol>
                <a:gridCol w="817299">
                  <a:extLst>
                    <a:ext uri="{9D8B030D-6E8A-4147-A177-3AD203B41FA5}">
                      <a16:colId xmlns:a16="http://schemas.microsoft.com/office/drawing/2014/main" val="4002896277"/>
                    </a:ext>
                  </a:extLst>
                </a:gridCol>
                <a:gridCol w="817299">
                  <a:extLst>
                    <a:ext uri="{9D8B030D-6E8A-4147-A177-3AD203B41FA5}">
                      <a16:colId xmlns:a16="http://schemas.microsoft.com/office/drawing/2014/main" val="1045574067"/>
                    </a:ext>
                  </a:extLst>
                </a:gridCol>
                <a:gridCol w="817299">
                  <a:extLst>
                    <a:ext uri="{9D8B030D-6E8A-4147-A177-3AD203B41FA5}">
                      <a16:colId xmlns:a16="http://schemas.microsoft.com/office/drawing/2014/main" val="4207231307"/>
                    </a:ext>
                  </a:extLst>
                </a:gridCol>
                <a:gridCol w="666090">
                  <a:extLst>
                    <a:ext uri="{9D8B030D-6E8A-4147-A177-3AD203B41FA5}">
                      <a16:colId xmlns:a16="http://schemas.microsoft.com/office/drawing/2014/main" val="3532485725"/>
                    </a:ext>
                  </a:extLst>
                </a:gridCol>
                <a:gridCol w="747819">
                  <a:extLst>
                    <a:ext uri="{9D8B030D-6E8A-4147-A177-3AD203B41FA5}">
                      <a16:colId xmlns:a16="http://schemas.microsoft.com/office/drawing/2014/main" val="1554844872"/>
                    </a:ext>
                  </a:extLst>
                </a:gridCol>
                <a:gridCol w="572110">
                  <a:extLst>
                    <a:ext uri="{9D8B030D-6E8A-4147-A177-3AD203B41FA5}">
                      <a16:colId xmlns:a16="http://schemas.microsoft.com/office/drawing/2014/main" val="138117898"/>
                    </a:ext>
                  </a:extLst>
                </a:gridCol>
              </a:tblGrid>
              <a:tr h="76041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uk-UA" dirty="0"/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2360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X275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NP3715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X211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X220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NP1501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NP1502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NP1512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NP1528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X202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NP1518</a:t>
                      </a:r>
                      <a:endParaRPr lang="uk-UA"/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X218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253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NP1521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NP1524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NP3706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NP1517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NP1503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 marL="68580" marR="6858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5852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X215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X32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NP1527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NP1507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X221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4542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X41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NP1514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NP1508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79811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X155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NP1516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NP1510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9877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X212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NP3701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5018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X213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X200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772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X217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X190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7511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X223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NP1520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77209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X224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NP1522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8768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X233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NP1525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3911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X271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0257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NP1526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0936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X201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7302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NP3708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865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961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45522E4-337D-4FD4-908E-A80EDB196F02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Average linkage result</a:t>
            </a:r>
            <a:endParaRPr lang="uk-UA" dirty="0">
              <a:solidFill>
                <a:srgbClr val="0070C0"/>
              </a:solidFill>
            </a:endParaRPr>
          </a:p>
          <a:p>
            <a:endParaRPr lang="uk-UA" dirty="0">
              <a:solidFill>
                <a:srgbClr val="0070C0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0CD9640-E16E-09CB-9362-71EDA5378B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32" y="985421"/>
            <a:ext cx="11389536" cy="53277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0966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45522E4-337D-4FD4-908E-A80EDB196F02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Single linkage result</a:t>
            </a:r>
            <a:endParaRPr lang="uk-UA" dirty="0">
              <a:solidFill>
                <a:srgbClr val="0070C0"/>
              </a:solidFill>
            </a:endParaRPr>
          </a:p>
        </p:txBody>
      </p:sp>
      <p:graphicFrame>
        <p:nvGraphicFramePr>
          <p:cNvPr id="2" name="Таблиця 1">
            <a:extLst>
              <a:ext uri="{FF2B5EF4-FFF2-40B4-BE49-F238E27FC236}">
                <a16:creationId xmlns:a16="http://schemas.microsoft.com/office/drawing/2014/main" id="{7AC36EE3-7BA8-0854-2067-0D4D57855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066515"/>
              </p:ext>
            </p:extLst>
          </p:nvPr>
        </p:nvGraphicFramePr>
        <p:xfrm>
          <a:off x="257175" y="1483450"/>
          <a:ext cx="9429750" cy="41006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1603">
                  <a:extLst>
                    <a:ext uri="{9D8B030D-6E8A-4147-A177-3AD203B41FA5}">
                      <a16:colId xmlns:a16="http://schemas.microsoft.com/office/drawing/2014/main" val="106910589"/>
                    </a:ext>
                  </a:extLst>
                </a:gridCol>
                <a:gridCol w="771603">
                  <a:extLst>
                    <a:ext uri="{9D8B030D-6E8A-4147-A177-3AD203B41FA5}">
                      <a16:colId xmlns:a16="http://schemas.microsoft.com/office/drawing/2014/main" val="4007996790"/>
                    </a:ext>
                  </a:extLst>
                </a:gridCol>
                <a:gridCol w="849401">
                  <a:extLst>
                    <a:ext uri="{9D8B030D-6E8A-4147-A177-3AD203B41FA5}">
                      <a16:colId xmlns:a16="http://schemas.microsoft.com/office/drawing/2014/main" val="2309966686"/>
                    </a:ext>
                  </a:extLst>
                </a:gridCol>
                <a:gridCol w="771603">
                  <a:extLst>
                    <a:ext uri="{9D8B030D-6E8A-4147-A177-3AD203B41FA5}">
                      <a16:colId xmlns:a16="http://schemas.microsoft.com/office/drawing/2014/main" val="981178020"/>
                    </a:ext>
                  </a:extLst>
                </a:gridCol>
                <a:gridCol w="771603">
                  <a:extLst>
                    <a:ext uri="{9D8B030D-6E8A-4147-A177-3AD203B41FA5}">
                      <a16:colId xmlns:a16="http://schemas.microsoft.com/office/drawing/2014/main" val="2485477811"/>
                    </a:ext>
                  </a:extLst>
                </a:gridCol>
                <a:gridCol w="566977">
                  <a:extLst>
                    <a:ext uri="{9D8B030D-6E8A-4147-A177-3AD203B41FA5}">
                      <a16:colId xmlns:a16="http://schemas.microsoft.com/office/drawing/2014/main" val="968006443"/>
                    </a:ext>
                  </a:extLst>
                </a:gridCol>
                <a:gridCol w="588292">
                  <a:extLst>
                    <a:ext uri="{9D8B030D-6E8A-4147-A177-3AD203B41FA5}">
                      <a16:colId xmlns:a16="http://schemas.microsoft.com/office/drawing/2014/main" val="2320170887"/>
                    </a:ext>
                  </a:extLst>
                </a:gridCol>
                <a:gridCol w="833417">
                  <a:extLst>
                    <a:ext uri="{9D8B030D-6E8A-4147-A177-3AD203B41FA5}">
                      <a16:colId xmlns:a16="http://schemas.microsoft.com/office/drawing/2014/main" val="475699597"/>
                    </a:ext>
                  </a:extLst>
                </a:gridCol>
                <a:gridCol w="833417">
                  <a:extLst>
                    <a:ext uri="{9D8B030D-6E8A-4147-A177-3AD203B41FA5}">
                      <a16:colId xmlns:a16="http://schemas.microsoft.com/office/drawing/2014/main" val="3021793035"/>
                    </a:ext>
                  </a:extLst>
                </a:gridCol>
                <a:gridCol w="588292">
                  <a:extLst>
                    <a:ext uri="{9D8B030D-6E8A-4147-A177-3AD203B41FA5}">
                      <a16:colId xmlns:a16="http://schemas.microsoft.com/office/drawing/2014/main" val="87460107"/>
                    </a:ext>
                  </a:extLst>
                </a:gridCol>
                <a:gridCol w="644779">
                  <a:extLst>
                    <a:ext uri="{9D8B030D-6E8A-4147-A177-3AD203B41FA5}">
                      <a16:colId xmlns:a16="http://schemas.microsoft.com/office/drawing/2014/main" val="4178033101"/>
                    </a:ext>
                  </a:extLst>
                </a:gridCol>
                <a:gridCol w="833417">
                  <a:extLst>
                    <a:ext uri="{9D8B030D-6E8A-4147-A177-3AD203B41FA5}">
                      <a16:colId xmlns:a16="http://schemas.microsoft.com/office/drawing/2014/main" val="1671266525"/>
                    </a:ext>
                  </a:extLst>
                </a:gridCol>
                <a:gridCol w="605346">
                  <a:extLst>
                    <a:ext uri="{9D8B030D-6E8A-4147-A177-3AD203B41FA5}">
                      <a16:colId xmlns:a16="http://schemas.microsoft.com/office/drawing/2014/main" val="1337042618"/>
                    </a:ext>
                  </a:extLst>
                </a:gridCol>
              </a:tblGrid>
              <a:tr h="173796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5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US" sz="15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5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6750469"/>
                  </a:ext>
                </a:extLst>
              </a:tr>
              <a:tr h="289659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NP1527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X213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NP1517</a:t>
                      </a:r>
                      <a:endParaRPr lang="en-US" sz="15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X201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NP1521</a:t>
                      </a:r>
                      <a:endParaRPr lang="en-US" sz="15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X220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X218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NP1518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NP1528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X202</a:t>
                      </a:r>
                      <a:endParaRPr lang="en-US" sz="15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X275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NP1512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X211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018230"/>
                  </a:ext>
                </a:extLst>
              </a:tr>
              <a:tr h="289659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NP3706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X32</a:t>
                      </a:r>
                      <a:endParaRPr lang="en-US" sz="15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NP1514</a:t>
                      </a:r>
                      <a:endParaRPr lang="en-US" sz="15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X200</a:t>
                      </a:r>
                      <a:endParaRPr lang="en-US" sz="15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X215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625338"/>
                  </a:ext>
                </a:extLst>
              </a:tr>
              <a:tr h="173796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5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X41</a:t>
                      </a:r>
                      <a:endParaRPr lang="en-US" sz="15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NP1507</a:t>
                      </a:r>
                      <a:endParaRPr lang="en-US" sz="15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X221</a:t>
                      </a:r>
                      <a:endParaRPr lang="en-US" sz="15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995978"/>
                  </a:ext>
                </a:extLst>
              </a:tr>
              <a:tr h="173796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5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X155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NP1516</a:t>
                      </a:r>
                      <a:endParaRPr lang="en-US" sz="15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X190</a:t>
                      </a:r>
                      <a:endParaRPr lang="en-US" sz="15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603754"/>
                  </a:ext>
                </a:extLst>
              </a:tr>
              <a:tr h="289659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5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NP1524</a:t>
                      </a:r>
                      <a:endParaRPr lang="en-US" sz="15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NP1501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NP3708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534459"/>
                  </a:ext>
                </a:extLst>
              </a:tr>
              <a:tr h="289659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5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X212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NP3701</a:t>
                      </a:r>
                      <a:endParaRPr lang="en-US" sz="15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7727469"/>
                  </a:ext>
                </a:extLst>
              </a:tr>
              <a:tr h="289659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5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NP3715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NP1502</a:t>
                      </a:r>
                      <a:endParaRPr lang="en-US" sz="15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083483"/>
                  </a:ext>
                </a:extLst>
              </a:tr>
              <a:tr h="289659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5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X217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NP1526</a:t>
                      </a:r>
                      <a:endParaRPr lang="en-US" sz="15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14916"/>
                  </a:ext>
                </a:extLst>
              </a:tr>
              <a:tr h="289659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5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X223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NP1525</a:t>
                      </a:r>
                      <a:endParaRPr lang="en-US" sz="15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953466"/>
                  </a:ext>
                </a:extLst>
              </a:tr>
              <a:tr h="289659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5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X224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NP1522</a:t>
                      </a:r>
                      <a:endParaRPr lang="en-US" sz="15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623006"/>
                  </a:ext>
                </a:extLst>
              </a:tr>
              <a:tr h="289659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5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X233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NP1503</a:t>
                      </a:r>
                      <a:endParaRPr lang="en-US" sz="15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377657"/>
                  </a:ext>
                </a:extLst>
              </a:tr>
              <a:tr h="289659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5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NP1508</a:t>
                      </a:r>
                      <a:endParaRPr lang="en-US" sz="15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9393572"/>
                  </a:ext>
                </a:extLst>
              </a:tr>
              <a:tr h="289659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5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NP1520</a:t>
                      </a:r>
                      <a:endParaRPr lang="en-US" sz="15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6519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5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X271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49" marR="2594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4867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372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45522E4-337D-4FD4-908E-A80EDB196F02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Single linkage result</a:t>
            </a:r>
            <a:endParaRPr lang="uk-UA" dirty="0">
              <a:solidFill>
                <a:srgbClr val="0070C0"/>
              </a:solidFill>
            </a:endParaRPr>
          </a:p>
          <a:p>
            <a:endParaRPr lang="uk-UA" dirty="0">
              <a:solidFill>
                <a:srgbClr val="0070C0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E80BF56-664C-578D-8DC4-A4F56A90DD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11" y="985421"/>
            <a:ext cx="11108378" cy="51962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2100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291C1E4-9AA8-42F3-9100-23119893616F}"/>
              </a:ext>
            </a:extLst>
          </p:cNvPr>
          <p:cNvSpPr txBox="1">
            <a:spLocks/>
          </p:cNvSpPr>
          <p:nvPr/>
        </p:nvSpPr>
        <p:spPr>
          <a:xfrm>
            <a:off x="858783" y="1646288"/>
            <a:ext cx="8320514" cy="35654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7200" dirty="0">
                <a:solidFill>
                  <a:srgbClr val="0070C0"/>
                </a:solidFill>
              </a:rPr>
              <a:t>Thank you</a:t>
            </a:r>
          </a:p>
          <a:p>
            <a:pPr algn="ctr"/>
            <a:r>
              <a:rPr lang="en-US" sz="7200" dirty="0">
                <a:solidFill>
                  <a:srgbClr val="0070C0"/>
                </a:solidFill>
              </a:rPr>
              <a:t>for your</a:t>
            </a:r>
          </a:p>
          <a:p>
            <a:pPr algn="ctr"/>
            <a:r>
              <a:rPr lang="en-US" sz="7200" dirty="0">
                <a:solidFill>
                  <a:srgbClr val="0070C0"/>
                </a:solidFill>
              </a:rPr>
              <a:t>attention!</a:t>
            </a:r>
            <a:endParaRPr lang="uk-UA" sz="7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38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увати 1">
            <a:extLst>
              <a:ext uri="{FF2B5EF4-FFF2-40B4-BE49-F238E27FC236}">
                <a16:creationId xmlns:a16="http://schemas.microsoft.com/office/drawing/2014/main" id="{C5168138-2027-4F5F-A20D-87B59F15ACAD}"/>
              </a:ext>
            </a:extLst>
          </p:cNvPr>
          <p:cNvGrpSpPr/>
          <p:nvPr/>
        </p:nvGrpSpPr>
        <p:grpSpPr>
          <a:xfrm>
            <a:off x="1179450" y="2105311"/>
            <a:ext cx="3304197" cy="2926080"/>
            <a:chOff x="611031" y="1842560"/>
            <a:chExt cx="3867695" cy="3538270"/>
          </a:xfrm>
        </p:grpSpPr>
        <p:sp>
          <p:nvSpPr>
            <p:cNvPr id="18" name="Рівнобедрений трикутник 17">
              <a:extLst>
                <a:ext uri="{FF2B5EF4-FFF2-40B4-BE49-F238E27FC236}">
                  <a16:creationId xmlns:a16="http://schemas.microsoft.com/office/drawing/2014/main" id="{A2EEE9CC-E698-4A5C-B4A5-447476C6E623}"/>
                </a:ext>
              </a:extLst>
            </p:cNvPr>
            <p:cNvSpPr/>
            <p:nvPr/>
          </p:nvSpPr>
          <p:spPr>
            <a:xfrm rot="5400000">
              <a:off x="3315947" y="3143120"/>
              <a:ext cx="1451957" cy="87360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5947E475-577B-4830-ACD0-A91F0CEE5A3F}"/>
                </a:ext>
              </a:extLst>
            </p:cNvPr>
            <p:cNvSpPr/>
            <p:nvPr/>
          </p:nvSpPr>
          <p:spPr>
            <a:xfrm>
              <a:off x="611031" y="1842560"/>
              <a:ext cx="3425094" cy="353827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14" name="Групувати 13">
            <a:extLst>
              <a:ext uri="{FF2B5EF4-FFF2-40B4-BE49-F238E27FC236}">
                <a16:creationId xmlns:a16="http://schemas.microsoft.com/office/drawing/2014/main" id="{048976C5-F05B-404F-8C7F-9C2D710B32A4}"/>
              </a:ext>
            </a:extLst>
          </p:cNvPr>
          <p:cNvGrpSpPr/>
          <p:nvPr/>
        </p:nvGrpSpPr>
        <p:grpSpPr>
          <a:xfrm>
            <a:off x="5483146" y="2105311"/>
            <a:ext cx="3509449" cy="2926080"/>
            <a:chOff x="7681042" y="1109709"/>
            <a:chExt cx="2234705" cy="1797962"/>
          </a:xfrm>
        </p:grpSpPr>
        <p:sp>
          <p:nvSpPr>
            <p:cNvPr id="13" name="Рівнобедрений трикутник 12">
              <a:extLst>
                <a:ext uri="{FF2B5EF4-FFF2-40B4-BE49-F238E27FC236}">
                  <a16:creationId xmlns:a16="http://schemas.microsoft.com/office/drawing/2014/main" id="{30E105B2-BCE6-45AA-AAE6-22C973AA0CF4}"/>
                </a:ext>
              </a:extLst>
            </p:cNvPr>
            <p:cNvSpPr/>
            <p:nvPr/>
          </p:nvSpPr>
          <p:spPr>
            <a:xfrm rot="16200000">
              <a:off x="7513097" y="1714403"/>
              <a:ext cx="892171" cy="55628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Групувати 11">
              <a:extLst>
                <a:ext uri="{FF2B5EF4-FFF2-40B4-BE49-F238E27FC236}">
                  <a16:creationId xmlns:a16="http://schemas.microsoft.com/office/drawing/2014/main" id="{CA002D16-5546-4E24-A5E6-96510E215D76}"/>
                </a:ext>
              </a:extLst>
            </p:cNvPr>
            <p:cNvGrpSpPr/>
            <p:nvPr/>
          </p:nvGrpSpPr>
          <p:grpSpPr>
            <a:xfrm>
              <a:off x="7911485" y="1109709"/>
              <a:ext cx="2004262" cy="1797962"/>
              <a:chOff x="6846164" y="1961965"/>
              <a:chExt cx="2004262" cy="1797962"/>
            </a:xfrm>
          </p:grpSpPr>
          <p:sp>
            <p:nvSpPr>
              <p:cNvPr id="5" name="Овал 4">
                <a:extLst>
                  <a:ext uri="{FF2B5EF4-FFF2-40B4-BE49-F238E27FC236}">
                    <a16:creationId xmlns:a16="http://schemas.microsoft.com/office/drawing/2014/main" id="{78F95B64-7577-4853-A334-D8510A4B943C}"/>
                  </a:ext>
                </a:extLst>
              </p:cNvPr>
              <p:cNvSpPr/>
              <p:nvPr/>
            </p:nvSpPr>
            <p:spPr>
              <a:xfrm>
                <a:off x="6846164" y="1961965"/>
                <a:ext cx="1863234" cy="179796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9" name="Зірка: 8-кутна 8">
                <a:extLst>
                  <a:ext uri="{FF2B5EF4-FFF2-40B4-BE49-F238E27FC236}">
                    <a16:creationId xmlns:a16="http://schemas.microsoft.com/office/drawing/2014/main" id="{A2C93144-85EC-4A5E-87F9-E4F826BAE1B1}"/>
                  </a:ext>
                </a:extLst>
              </p:cNvPr>
              <p:cNvSpPr/>
              <p:nvPr/>
            </p:nvSpPr>
            <p:spPr>
              <a:xfrm>
                <a:off x="8314746" y="2145702"/>
                <a:ext cx="535680" cy="516914"/>
              </a:xfrm>
              <a:prstGeom prst="star8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" name="Овал 9">
            <a:extLst>
              <a:ext uri="{FF2B5EF4-FFF2-40B4-BE49-F238E27FC236}">
                <a16:creationId xmlns:a16="http://schemas.microsoft.com/office/drawing/2014/main" id="{CCB0D3D3-6922-4069-943D-37082CF76FE2}"/>
              </a:ext>
            </a:extLst>
          </p:cNvPr>
          <p:cNvSpPr/>
          <p:nvPr/>
        </p:nvSpPr>
        <p:spPr>
          <a:xfrm>
            <a:off x="4319234" y="2882728"/>
            <a:ext cx="1371600" cy="13716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600" dirty="0"/>
              <a:t>SARS-CoV-2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9D827470-30A7-49A5-81EF-128FC3B18235}"/>
              </a:ext>
            </a:extLst>
          </p:cNvPr>
          <p:cNvSpPr txBox="1">
            <a:spLocks/>
          </p:cNvSpPr>
          <p:nvPr/>
        </p:nvSpPr>
        <p:spPr>
          <a:xfrm>
            <a:off x="251800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Antibodies binding model</a:t>
            </a:r>
            <a:endParaRPr lang="uk-UA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80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7286A7C-5166-4A5A-8B9E-AA33EFCD7B9F}"/>
              </a:ext>
            </a:extLst>
          </p:cNvPr>
          <p:cNvSpPr txBox="1">
            <a:spLocks/>
          </p:cNvSpPr>
          <p:nvPr/>
        </p:nvSpPr>
        <p:spPr>
          <a:xfrm>
            <a:off x="242564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Row data</a:t>
            </a:r>
            <a:endParaRPr lang="uk-UA" dirty="0">
              <a:solidFill>
                <a:srgbClr val="0070C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DD0B35-C090-4FC8-B5A4-D4EFB4F34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26" y="1163749"/>
            <a:ext cx="11522348" cy="453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46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52530B1-7ACD-4A89-94F2-62B0EE28F4DB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Data preparation</a:t>
            </a:r>
            <a:endParaRPr lang="uk-UA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2122E4-DE6E-4692-85F1-0655A8473420}"/>
                  </a:ext>
                </a:extLst>
              </p:cNvPr>
              <p:cNvSpPr txBox="1"/>
              <p:nvPr/>
            </p:nvSpPr>
            <p:spPr>
              <a:xfrm>
                <a:off x="2056280" y="2054761"/>
                <a:ext cx="5435952" cy="1732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newcell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ij</m:t>
                          </m:r>
                        </m:sub>
                      </m:sSub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𝑐𝑒𝑙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𝑏𝑙𝑎𝑛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𝑏𝑙𝑎𝑛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uk-UA" sz="3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2122E4-DE6E-4692-85F1-0655A8473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280" y="2054761"/>
                <a:ext cx="5435952" cy="17329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239A49-3D85-20B5-B606-5E3C67D0CAD5}"/>
                  </a:ext>
                </a:extLst>
              </p:cNvPr>
              <p:cNvSpPr txBox="1"/>
              <p:nvPr/>
            </p:nvSpPr>
            <p:spPr>
              <a:xfrm>
                <a:off x="2969586" y="4379557"/>
                <a:ext cx="3609340" cy="5967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0&lt;</m:t>
                          </m:r>
                          <m:r>
                            <m:rPr>
                              <m:sty m:val="p"/>
                            </m:rPr>
                            <a:rPr lang="en-US" sz="3000">
                              <a:latin typeface="Cambria Math" panose="02040503050406030204" pitchFamily="18" charset="0"/>
                            </a:rPr>
                            <m:t>newcell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ij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uk-UA" sz="3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239A49-3D85-20B5-B606-5E3C67D0C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586" y="4379557"/>
                <a:ext cx="3609340" cy="5967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933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52530B1-7ACD-4A89-94F2-62B0EE28F4DB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Main goal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2122E4-DE6E-4692-85F1-0655A8473420}"/>
              </a:ext>
            </a:extLst>
          </p:cNvPr>
          <p:cNvSpPr txBox="1"/>
          <p:nvPr/>
        </p:nvSpPr>
        <p:spPr>
          <a:xfrm>
            <a:off x="757110" y="2308757"/>
            <a:ext cx="8034291" cy="2240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	 Divide the antibody cross-inhibition matrix into groups based on the similarity of the previously created binding index to facilitate the identification of optimal pairs and approximate localization of the binding site</a:t>
            </a:r>
          </a:p>
        </p:txBody>
      </p:sp>
    </p:spTree>
    <p:extLst>
      <p:ext uri="{BB962C8B-B14F-4D97-AF65-F5344CB8AC3E}">
        <p14:creationId xmlns:p14="http://schemas.microsoft.com/office/powerpoint/2010/main" val="1194615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1535752-0069-4E39-B74D-57453C0AB1DD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solidFill>
                  <a:srgbClr val="0070C0"/>
                </a:solidFill>
              </a:rPr>
              <a:t>Expected result</a:t>
            </a:r>
            <a:endParaRPr lang="uk-UA" dirty="0">
              <a:solidFill>
                <a:srgbClr val="0070C0"/>
              </a:solidFill>
            </a:endParaRPr>
          </a:p>
        </p:txBody>
      </p:sp>
      <p:graphicFrame>
        <p:nvGraphicFramePr>
          <p:cNvPr id="2" name="Таблиця 1">
            <a:extLst>
              <a:ext uri="{FF2B5EF4-FFF2-40B4-BE49-F238E27FC236}">
                <a16:creationId xmlns:a16="http://schemas.microsoft.com/office/drawing/2014/main" id="{D6A0355B-8D22-75EE-48AC-4402B5F47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051664"/>
              </p:ext>
            </p:extLst>
          </p:nvPr>
        </p:nvGraphicFramePr>
        <p:xfrm>
          <a:off x="609249" y="1625600"/>
          <a:ext cx="8504275" cy="3657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2396">
                  <a:extLst>
                    <a:ext uri="{9D8B030D-6E8A-4147-A177-3AD203B41FA5}">
                      <a16:colId xmlns:a16="http://schemas.microsoft.com/office/drawing/2014/main" val="1279346384"/>
                    </a:ext>
                  </a:extLst>
                </a:gridCol>
                <a:gridCol w="832396">
                  <a:extLst>
                    <a:ext uri="{9D8B030D-6E8A-4147-A177-3AD203B41FA5}">
                      <a16:colId xmlns:a16="http://schemas.microsoft.com/office/drawing/2014/main" val="1236577331"/>
                    </a:ext>
                  </a:extLst>
                </a:gridCol>
                <a:gridCol w="832396">
                  <a:extLst>
                    <a:ext uri="{9D8B030D-6E8A-4147-A177-3AD203B41FA5}">
                      <a16:colId xmlns:a16="http://schemas.microsoft.com/office/drawing/2014/main" val="853140083"/>
                    </a:ext>
                  </a:extLst>
                </a:gridCol>
                <a:gridCol w="832396">
                  <a:extLst>
                    <a:ext uri="{9D8B030D-6E8A-4147-A177-3AD203B41FA5}">
                      <a16:colId xmlns:a16="http://schemas.microsoft.com/office/drawing/2014/main" val="3085366285"/>
                    </a:ext>
                  </a:extLst>
                </a:gridCol>
                <a:gridCol w="832396">
                  <a:extLst>
                    <a:ext uri="{9D8B030D-6E8A-4147-A177-3AD203B41FA5}">
                      <a16:colId xmlns:a16="http://schemas.microsoft.com/office/drawing/2014/main" val="2713103677"/>
                    </a:ext>
                  </a:extLst>
                </a:gridCol>
                <a:gridCol w="832396">
                  <a:extLst>
                    <a:ext uri="{9D8B030D-6E8A-4147-A177-3AD203B41FA5}">
                      <a16:colId xmlns:a16="http://schemas.microsoft.com/office/drawing/2014/main" val="3783426616"/>
                    </a:ext>
                  </a:extLst>
                </a:gridCol>
                <a:gridCol w="832396">
                  <a:extLst>
                    <a:ext uri="{9D8B030D-6E8A-4147-A177-3AD203B41FA5}">
                      <a16:colId xmlns:a16="http://schemas.microsoft.com/office/drawing/2014/main" val="302480222"/>
                    </a:ext>
                  </a:extLst>
                </a:gridCol>
                <a:gridCol w="835319">
                  <a:extLst>
                    <a:ext uri="{9D8B030D-6E8A-4147-A177-3AD203B41FA5}">
                      <a16:colId xmlns:a16="http://schemas.microsoft.com/office/drawing/2014/main" val="2578900007"/>
                    </a:ext>
                  </a:extLst>
                </a:gridCol>
                <a:gridCol w="608213">
                  <a:extLst>
                    <a:ext uri="{9D8B030D-6E8A-4147-A177-3AD203B41FA5}">
                      <a16:colId xmlns:a16="http://schemas.microsoft.com/office/drawing/2014/main" val="4202877717"/>
                    </a:ext>
                  </a:extLst>
                </a:gridCol>
                <a:gridCol w="619909">
                  <a:extLst>
                    <a:ext uri="{9D8B030D-6E8A-4147-A177-3AD203B41FA5}">
                      <a16:colId xmlns:a16="http://schemas.microsoft.com/office/drawing/2014/main" val="3605586353"/>
                    </a:ext>
                  </a:extLst>
                </a:gridCol>
                <a:gridCol w="614062">
                  <a:extLst>
                    <a:ext uri="{9D8B030D-6E8A-4147-A177-3AD203B41FA5}">
                      <a16:colId xmlns:a16="http://schemas.microsoft.com/office/drawing/2014/main" val="33625483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1A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1B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1B/2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2B/3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3A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3B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4A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4B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4C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36988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  <a:effectLst/>
                        </a:rPr>
                        <a:t>NP1501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ysClr val="windowText" lastClr="000000"/>
                          </a:solidFill>
                          <a:effectLst/>
                        </a:rPr>
                        <a:t>X190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NP1512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ysClr val="windowText" lastClr="000000"/>
                          </a:solidFill>
                          <a:effectLst/>
                        </a:rPr>
                        <a:t>NP1502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NP1528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X202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ysClr val="windowText" lastClr="000000"/>
                          </a:solidFill>
                          <a:effectLst/>
                        </a:rPr>
                        <a:t>X32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ysClr val="windowText" lastClr="000000"/>
                          </a:solidFill>
                          <a:effectLst/>
                        </a:rPr>
                        <a:t>NP3706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ysClr val="windowText" lastClr="000000"/>
                          </a:solidFill>
                          <a:effectLst/>
                        </a:rPr>
                        <a:t>X211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X215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X220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77325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  <a:effectLst/>
                        </a:rPr>
                        <a:t>NP1514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NP1526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NP1521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NP1503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ysClr val="windowText" lastClr="000000"/>
                          </a:solidFill>
                          <a:effectLst/>
                        </a:rPr>
                        <a:t>X218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ysClr val="windowText" lastClr="000000"/>
                          </a:solidFill>
                          <a:effectLst/>
                        </a:rPr>
                        <a:t>X41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X275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62922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ysClr val="windowText" lastClr="000000"/>
                          </a:solidFill>
                          <a:effectLst/>
                        </a:rPr>
                        <a:t>NP1516</a:t>
                      </a:r>
                      <a:endParaRPr lang="en-US" sz="1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ysClr val="windowText" lastClr="000000"/>
                          </a:solidFill>
                          <a:effectLst/>
                        </a:rPr>
                        <a:t>X200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ysClr val="windowText" lastClr="000000"/>
                          </a:solidFill>
                          <a:effectLst/>
                        </a:rPr>
                        <a:t>NP1508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ysClr val="windowText" lastClr="000000"/>
                          </a:solidFill>
                          <a:effectLst/>
                        </a:rPr>
                        <a:t>NP1518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ysClr val="windowText" lastClr="000000"/>
                          </a:solidFill>
                          <a:effectLst/>
                        </a:rPr>
                        <a:t>X155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547122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  <a:effectLst/>
                        </a:rPr>
                        <a:t>NP1517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X201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ysClr val="windowText" lastClr="000000"/>
                          </a:solidFill>
                          <a:effectLst/>
                        </a:rPr>
                        <a:t>NP1510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NP1527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ysClr val="windowText" lastClr="000000"/>
                          </a:solidFill>
                          <a:effectLst/>
                        </a:rPr>
                        <a:t>X212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89659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  <a:effectLst/>
                        </a:rPr>
                        <a:t>NP1507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ysClr val="windowText" lastClr="000000"/>
                          </a:solidFill>
                          <a:effectLst/>
                        </a:rPr>
                        <a:t>NP1520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ysClr val="windowText" lastClr="000000"/>
                          </a:solidFill>
                          <a:effectLst/>
                        </a:rPr>
                        <a:t>X213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1065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ysClr val="windowText" lastClr="000000"/>
                          </a:solidFill>
                          <a:effectLst/>
                        </a:rPr>
                        <a:t>NP1522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ysClr val="windowText" lastClr="000000"/>
                          </a:solidFill>
                          <a:effectLst/>
                        </a:rPr>
                        <a:t>X217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376457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ysClr val="windowText" lastClr="000000"/>
                          </a:solidFill>
                          <a:effectLst/>
                        </a:rPr>
                        <a:t>NP1525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ysClr val="windowText" lastClr="000000"/>
                          </a:solidFill>
                          <a:effectLst/>
                        </a:rPr>
                        <a:t>X223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274882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ysClr val="windowText" lastClr="000000"/>
                          </a:solidFill>
                          <a:effectLst/>
                        </a:rPr>
                        <a:t>X221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ysClr val="windowText" lastClr="000000"/>
                          </a:solidFill>
                          <a:effectLst/>
                        </a:rPr>
                        <a:t>X224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16469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ysClr val="windowText" lastClr="000000"/>
                          </a:solidFill>
                          <a:effectLst/>
                        </a:rPr>
                        <a:t>X271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ysClr val="windowText" lastClr="000000"/>
                          </a:solidFill>
                          <a:effectLst/>
                        </a:rPr>
                        <a:t>X233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06609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ysClr val="windowText" lastClr="000000"/>
                          </a:solidFill>
                          <a:effectLst/>
                        </a:rPr>
                        <a:t>NP3701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ysClr val="windowText" lastClr="000000"/>
                          </a:solidFill>
                          <a:effectLst/>
                        </a:rPr>
                        <a:t>NP1524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531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NP3708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NP3715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371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605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8243150-867F-42C4-B527-2FA91B461363}"/>
              </a:ext>
            </a:extLst>
          </p:cNvPr>
          <p:cNvSpPr txBox="1">
            <a:spLocks/>
          </p:cNvSpPr>
          <p:nvPr/>
        </p:nvSpPr>
        <p:spPr>
          <a:xfrm>
            <a:off x="5198922" y="1143394"/>
            <a:ext cx="4299666" cy="3249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5400" dirty="0">
                <a:solidFill>
                  <a:srgbClr val="0070C0"/>
                </a:solidFill>
              </a:rPr>
              <a:t>Hierarchical clustering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Рисунок 1" descr="Зображення, що містить текст, лижі, нахил, лінія&#10;&#10;Автоматично згенерований опис">
            <a:extLst>
              <a:ext uri="{FF2B5EF4-FFF2-40B4-BE49-F238E27FC236}">
                <a16:creationId xmlns:a16="http://schemas.microsoft.com/office/drawing/2014/main" id="{3BCD5D24-8538-07A9-955A-AFF3D17AF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9322" y="1628630"/>
            <a:ext cx="4426487" cy="41055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1416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8243150-867F-42C4-B527-2FA91B461363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Linkage methods</a:t>
            </a:r>
            <a:endParaRPr lang="uk-UA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0D488CA-73A1-DA4F-CCDA-D83BC9C49FC1}"/>
                  </a:ext>
                </a:extLst>
              </p:cNvPr>
              <p:cNvSpPr txBox="1"/>
              <p:nvPr/>
            </p:nvSpPr>
            <p:spPr>
              <a:xfrm>
                <a:off x="537654" y="985421"/>
                <a:ext cx="8343900" cy="5840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Ward linkage – the increase in variance for the cluster being merged</a:t>
                </a:r>
              </a:p>
              <a:p>
                <a:pPr marR="0" lvl="0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∗|</m:t>
                          </m:r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∪</m:t>
                          </m:r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uk-UA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uk-UA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uk-UA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uk-U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∪</m:t>
                          </m:r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uk-UA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uk-UA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uk-UA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uk-UA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∪</m:t>
                                      </m:r>
                                      <m:r>
                                        <a:rPr lang="uk-UA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uk-UA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uk-U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uk-UA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uk-UA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uk-UA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uk-UA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uk-U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uk-UA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uk-UA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uk-UA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uk-UA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marR="0" lvl="0" indent="-342900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Complete linkage – the maximum distance between elements of each cluster</a:t>
                </a:r>
              </a:p>
              <a:p>
                <a:pPr marR="0" lvl="0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uk-UA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lim>
                          </m:limLow>
                        </m:fName>
                        <m:e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marR="0" lvl="0" indent="-342900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Average linkage</a:t>
                </a:r>
                <a:r>
                  <a:rPr lang="uk-UA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the mean distance between elements of each cluster</a:t>
                </a:r>
              </a:p>
              <a:p>
                <a:pPr marR="0" lvl="0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∗|</m:t>
                          </m:r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uk-UA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uk-UA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uk-UA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sub>
                            <m:sup/>
                            <m:e>
                              <m:r>
                                <a:rPr lang="uk-UA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uk-UA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uk-UA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uk-UA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uk-UA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uk-UA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marR="0" lvl="0" indent="-342900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Single linkage – the minimum distance between elements of each cluster</a:t>
                </a:r>
              </a:p>
              <a:p>
                <a:pPr marR="0" lvl="0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uk-UA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lim>
                          </m:limLow>
                        </m:fName>
                        <m:e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R="0" lvl="0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where</a:t>
                </a:r>
              </a:p>
              <a:p>
                <a:pPr marR="0" lvl="0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00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uk-UA" sz="200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uk-UA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uk-UA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uk-UA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uk-UA" sz="20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uk-UA" sz="20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uk-UA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uk-UA" sz="20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uk-UA" sz="20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uk-UA" sz="20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uk-UA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uk-UA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0D488CA-73A1-DA4F-CCDA-D83BC9C49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54" y="985421"/>
                <a:ext cx="8343900" cy="5840189"/>
              </a:xfrm>
              <a:prstGeom prst="rect">
                <a:avLst/>
              </a:prstGeom>
              <a:blipFill>
                <a:blip r:embed="rId3"/>
                <a:stretch>
                  <a:fillRect l="-804" t="-313" r="-14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4979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45522E4-337D-4FD4-908E-A80EDB196F02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Elbow method</a:t>
            </a:r>
            <a:endParaRPr lang="uk-UA" dirty="0">
              <a:solidFill>
                <a:srgbClr val="0070C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7ADFD65-1520-41B8-8F98-A7249AD07E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7" t="3765"/>
          <a:stretch/>
        </p:blipFill>
        <p:spPr>
          <a:xfrm>
            <a:off x="1800329" y="1507070"/>
            <a:ext cx="5818550" cy="38438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12797693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768</TotalTime>
  <Words>527</Words>
  <Application>Microsoft Office PowerPoint</Application>
  <PresentationFormat>Широкий екран</PresentationFormat>
  <Paragraphs>359</Paragraphs>
  <Slides>18</Slides>
  <Notes>12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18</vt:i4>
      </vt:variant>
    </vt:vector>
  </HeadingPairs>
  <TitlesOfParts>
    <vt:vector size="26" baseType="lpstr">
      <vt:lpstr>Arial</vt:lpstr>
      <vt:lpstr>Calibri</vt:lpstr>
      <vt:lpstr>Cambria Math</vt:lpstr>
      <vt:lpstr>Symbol</vt:lpstr>
      <vt:lpstr>Times New Roman</vt:lpstr>
      <vt:lpstr>Trebuchet MS</vt:lpstr>
      <vt:lpstr>Wingdings 3</vt:lpstr>
      <vt:lpstr>Грань</vt:lpstr>
      <vt:lpstr>Solving the problem of antibody grouping based on cross-inhibition index using hierarchical clustering methods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Схематичне відображення 2D образів точок зв'язування антитіл на вірусному білку</dc:title>
  <dc:creator>Oleksandr Zelinskyy</dc:creator>
  <cp:lastModifiedBy>Oleksandr Zelinskyi</cp:lastModifiedBy>
  <cp:revision>300</cp:revision>
  <dcterms:created xsi:type="dcterms:W3CDTF">2021-11-16T08:22:44Z</dcterms:created>
  <dcterms:modified xsi:type="dcterms:W3CDTF">2022-11-13T21:23:48Z</dcterms:modified>
</cp:coreProperties>
</file>