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9900"/>
    <a:srgbClr val="009900"/>
    <a:srgbClr val="0000CC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700" autoAdjust="0"/>
  </p:normalViewPr>
  <p:slideViewPr>
    <p:cSldViewPr>
      <p:cViewPr varScale="1">
        <p:scale>
          <a:sx n="74" d="100"/>
          <a:sy n="74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41EE9-8B96-40D1-8205-A1EBB011593F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 bwMode="auto">
          <a:xfrm>
            <a:off x="2971800" y="1828800"/>
            <a:ext cx="601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alt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71800" y="4267200"/>
            <a:ext cx="6019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AU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03822C-F26A-470A-8CEA-5A3DFEEB7636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6945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6BF66C-3ADE-41FC-A5E6-53ED594342F6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41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752F98-3908-41F0-8EBC-81B3D21F41DE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7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54A15B-DEDF-44B5-951C-2A7A413963F0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20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702E69-F9BA-47F2-B94E-08367E2BEB1F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32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28DA75-2CFD-41EF-8A0B-9311B136494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69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6EB665-CF74-4025-85B1-61D425B11AE5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690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41C153-CC39-42A4-8760-E25913E3037D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618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3B9231-351B-4861-B952-4B9D8A42F7AA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435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12CAD4-9946-40AE-A0B7-99D066F15521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709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 Black" pitchFamily="34" charset="0"/>
              </a:defRPr>
            </a:lvl1pPr>
          </a:lstStyle>
          <a:p>
            <a:fld id="{8088AD83-B44E-4062-9EA3-58C7F7DE759C}" type="slidenum">
              <a:rPr lang="en-AU" altLang="en-US"/>
              <a:pPr/>
              <a:t>‹#›</a:t>
            </a:fld>
            <a:endParaRPr lang="en-AU" alt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80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2060575"/>
            <a:ext cx="7772400" cy="1736725"/>
          </a:xfrm>
        </p:spPr>
        <p:txBody>
          <a:bodyPr/>
          <a:lstStyle/>
          <a:p>
            <a:pPr algn="r"/>
            <a:r>
              <a:rPr lang="en-US" altLang="en-US"/>
              <a:t>Fuzzy Logic </a:t>
            </a:r>
            <a:br>
              <a:rPr lang="en-US" altLang="en-US"/>
            </a:br>
            <a:r>
              <a:rPr lang="en-US" altLang="en-US"/>
              <a:t>với 8051 MCUs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581525"/>
            <a:ext cx="6121400" cy="1752600"/>
          </a:xfrm>
        </p:spPr>
        <p:txBody>
          <a:bodyPr/>
          <a:lstStyle/>
          <a:p>
            <a:r>
              <a:rPr lang="en-US" altLang="en-US" sz="3000">
                <a:latin typeface="Verdana" pitchFamily="34" charset="0"/>
              </a:rPr>
              <a:t>Tổng quan - Cấu trúc - Chương trình - Ứng dụng</a:t>
            </a:r>
          </a:p>
        </p:txBody>
      </p:sp>
      <p:pic>
        <p:nvPicPr>
          <p:cNvPr id="2052" name="Picture 4" descr="*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3375"/>
            <a:ext cx="831850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04813"/>
            <a:ext cx="1192213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132138" y="404813"/>
            <a:ext cx="5545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  <a:latin typeface="Tahoma" pitchFamily="34" charset="0"/>
              </a:rPr>
              <a:t>ĐH Bách khoa TP.HCM</a:t>
            </a:r>
            <a:endParaRPr lang="en-US" altLang="en-US" sz="1600" b="1">
              <a:solidFill>
                <a:srgbClr val="0000CC"/>
              </a:solidFill>
              <a:latin typeface="Tahoma" pitchFamily="34" charset="0"/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CC"/>
                </a:solidFill>
                <a:latin typeface="Verdana" pitchFamily="34" charset="0"/>
              </a:rPr>
              <a:t>VP2000-Cơ điện tử</a:t>
            </a:r>
          </a:p>
        </p:txBody>
      </p:sp>
    </p:spTree>
    <p:extLst>
      <p:ext uri="{BB962C8B-B14F-4D97-AF65-F5344CB8AC3E}">
        <p14:creationId xmlns:p14="http://schemas.microsoft.com/office/powerpoint/2010/main" val="3215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Tổng quan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Mối quan hệ giữa đầu vào và cơ cấu chấp hành: “if…then…” </a:t>
            </a:r>
            <a:r>
              <a:rPr lang="en-US" altLang="en-US" sz="2800">
                <a:sym typeface="Wingdings" pitchFamily="2" charset="2"/>
              </a:rPr>
              <a:t></a:t>
            </a:r>
            <a:r>
              <a:rPr lang="en-US" altLang="en-US" sz="2800"/>
              <a:t> fuzzy logic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8051 có sẵn bộ nhớ và một số phép tính đơn giản +,-,x,/ phù hợp cho việc tính toán nhỏ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Thiết kế nhỏ, gon, cho các cơ cấu chấp hành không qua phức tạp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Chương trình dịch từ matlab</a:t>
            </a:r>
            <a:r>
              <a:rPr lang="en-US" altLang="en-US" sz="2800">
                <a:sym typeface="Wingdings" pitchFamily="2" charset="2"/>
              </a:rPr>
              <a:t></a:t>
            </a:r>
            <a:r>
              <a:rPr lang="en-US" altLang="en-US" sz="2800"/>
              <a:t>C</a:t>
            </a:r>
            <a:r>
              <a:rPr lang="en-US" altLang="en-US" sz="2800">
                <a:sym typeface="Wingdings" pitchFamily="2" charset="2"/>
              </a:rPr>
              <a:t></a:t>
            </a:r>
            <a:r>
              <a:rPr lang="en-US" altLang="en-US" sz="2800"/>
              <a:t>8051 asm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Một số họ MCUs đời mới có tích hợp bộ chuyển đổi A/D &amp; D/A</a:t>
            </a:r>
          </a:p>
        </p:txBody>
      </p:sp>
    </p:spTree>
    <p:extLst>
      <p:ext uri="{BB962C8B-B14F-4D97-AF65-F5344CB8AC3E}">
        <p14:creationId xmlns:p14="http://schemas.microsoft.com/office/powerpoint/2010/main" val="107980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trúc</a:t>
            </a:r>
          </a:p>
        </p:txBody>
      </p:sp>
      <p:graphicFrame>
        <p:nvGraphicFramePr>
          <p:cNvPr id="1741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39750" y="2276475"/>
          <a:ext cx="8135938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Bitmap Image" r:id="rId3" imgW="4458322" imgH="1781424" progId="Paint.Picture">
                  <p:embed/>
                </p:oleObj>
              </mc:Choice>
              <mc:Fallback>
                <p:oleObj name="Bitmap Image" r:id="rId3" imgW="4458322" imgH="1781424" progId="Paint.Pictur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135938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9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Chương trình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8bit-A/D : giá trị từ 0..255 thay thế cho 0..1</a:t>
            </a:r>
          </a:p>
          <a:p>
            <a:r>
              <a:rPr lang="en-US" altLang="en-US"/>
              <a:t>Nếu nhiều ngõ vào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 chia thành các phân vùng </a:t>
            </a:r>
          </a:p>
          <a:p>
            <a:r>
              <a:rPr lang="en-US" altLang="en-US"/>
              <a:t>Trong ứng dụng tự động, với 40 mảng MF đầu vào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 10K bộ nhớ mã</a:t>
            </a:r>
          </a:p>
        </p:txBody>
      </p:sp>
    </p:spTree>
    <p:extLst>
      <p:ext uri="{BB962C8B-B14F-4D97-AF65-F5344CB8AC3E}">
        <p14:creationId xmlns:p14="http://schemas.microsoft.com/office/powerpoint/2010/main" val="77326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Chương trình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931150" cy="4471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Làm ‘mờ’ tín hiệu vào: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FUZZY: 	MOV A, B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DPTR, #HAM1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MOVC A, @A+DPTR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R0, A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A, B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DPTR, #HAM2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MOVC A, @A+DPTR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R1, A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A, B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DPTR, #HAM3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MOVC A, @A+DPTR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MOV R2, A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RET</a:t>
            </a:r>
          </a:p>
        </p:txBody>
      </p:sp>
    </p:spTree>
    <p:extLst>
      <p:ext uri="{BB962C8B-B14F-4D97-AF65-F5344CB8AC3E}">
        <p14:creationId xmlns:p14="http://schemas.microsoft.com/office/powerpoint/2010/main" val="7632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en-US"/>
              <a:t>Chương trình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383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Xử lý tín hiệu vào theo ‘mờ’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/>
              <a:t>		</a:t>
            </a:r>
            <a:endParaRPr lang="en-US" alt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ORG 0000H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TD1 EQU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TD2 EQU 128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TD3 EQU 255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LOOPCONTROL: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        	ACALL ADC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        	ACALL FUZZY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        	ACALL DEFUZZY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        	ACALL DAC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  		SJMP LOOPCONTROL</a:t>
            </a:r>
            <a:r>
              <a:rPr lang="en-US" altLang="en-US" sz="140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110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Chương trình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4038600" cy="4824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Giải ‘mờ’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/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DEFUZZY: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R0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 A, 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 A, R2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RRC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B, A                ;B = ?? = Very Important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#255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DIV AB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R3, A               ;R3 = gia tri nhan vao cuoi cung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R0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B, #TD1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MUL AB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R4,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R5,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R1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B, #TD2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MUL AB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0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038600" cy="44719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/>
              <a:t> </a:t>
            </a:r>
            <a:r>
              <a:rPr lang="en-US" altLang="en-US" sz="1200"/>
              <a:t>ADD A,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R4,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ADDC A, #0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 A, R5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R5,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R2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B, #TD3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MUL AB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 A,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R4,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A, 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ADDC A, #0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ADD A, R5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R5,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; Chi lay gia tri cua A: gia tri lon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RRC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MOV B, R3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MUL AB                  ;Sau lenh nay A se chua gia tri dieu khien tu 0-255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/>
              <a:t>       RET                     ;do do khong can quan tam den B</a:t>
            </a:r>
          </a:p>
          <a:p>
            <a:pPr>
              <a:lnSpc>
                <a:spcPct val="80000"/>
              </a:lnSpc>
            </a:pP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18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Kết luận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FF9900"/>
                </a:solidFill>
              </a:rPr>
              <a:t>Ưu điểm: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Ứng dụng trong các cơ cấu không qua phức tạp, cần gọn nhẹ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Dễ dàng thiết kế và sử dụng trên nền 8051 asm code hoặc thông qua các compiler khác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Phần cứng có thể bổ trợ cho các bộ điều khiển tuyến tính và phi tuyến ‘cứng’ trong các module</a:t>
            </a: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FF9900"/>
                </a:solidFill>
              </a:rPr>
              <a:t>Nhược điểm: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Chương trình tính toán phức tạp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Bộ nhớ nhỏ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Không linh động điều chỉnh luật ‘mờ’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527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Hết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Tài liệu tham khảo</a:t>
            </a:r>
          </a:p>
          <a:p>
            <a:pPr lvl="1"/>
            <a:r>
              <a:rPr lang="en-US" altLang="en-US" sz="2000"/>
              <a:t>Zhimin Ding- </a:t>
            </a:r>
            <a:r>
              <a:rPr lang="en-US" altLang="en-US" sz="2400"/>
              <a:t>Implementing fuzzy logic control with XA</a:t>
            </a:r>
            <a:r>
              <a:rPr lang="en-US" altLang="en-US" sz="2000"/>
              <a:t> – Philips corp.</a:t>
            </a:r>
          </a:p>
          <a:p>
            <a:pPr lvl="1"/>
            <a:r>
              <a:rPr lang="en-US" altLang="en-US" sz="2000"/>
              <a:t>Phan Xuân Minh, Nguyễn Doãn Phước- </a:t>
            </a:r>
            <a:r>
              <a:rPr lang="en-US" altLang="en-US"/>
              <a:t>Kỹ thuật điều khiển mờ-</a:t>
            </a:r>
            <a:r>
              <a:rPr lang="en-US" altLang="en-US" sz="2000"/>
              <a:t> NXB KHKT</a:t>
            </a:r>
          </a:p>
          <a:p>
            <a:pPr lvl="1"/>
            <a:endParaRPr lang="en-US" altLang="en-US" sz="2000"/>
          </a:p>
          <a:p>
            <a:pPr lvl="1" algn="ctr">
              <a:buFont typeface="Wingdings" pitchFamily="2" charset="2"/>
              <a:buNone/>
            </a:pPr>
            <a:r>
              <a:rPr lang="en-US" altLang="en-US">
                <a:solidFill>
                  <a:srgbClr val="FF9900"/>
                </a:solidFill>
              </a:rPr>
              <a:t>Cảm ơn vì đã lắng nghe !!!</a:t>
            </a:r>
          </a:p>
        </p:txBody>
      </p:sp>
    </p:spTree>
    <p:extLst>
      <p:ext uri="{BB962C8B-B14F-4D97-AF65-F5344CB8AC3E}">
        <p14:creationId xmlns:p14="http://schemas.microsoft.com/office/powerpoint/2010/main" val="384289906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417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Arial Black</vt:lpstr>
      <vt:lpstr>Verdana</vt:lpstr>
      <vt:lpstr>Pixel</vt:lpstr>
      <vt:lpstr>Bitmap Image</vt:lpstr>
      <vt:lpstr>Fuzzy Logic  với 8051 MCUs </vt:lpstr>
      <vt:lpstr>Tổng quan</vt:lpstr>
      <vt:lpstr>Cấu trúc</vt:lpstr>
      <vt:lpstr>Chương trình</vt:lpstr>
      <vt:lpstr>Chương trình</vt:lpstr>
      <vt:lpstr>Chương trình</vt:lpstr>
      <vt:lpstr>Chương trình</vt:lpstr>
      <vt:lpstr>Kết luận</vt:lpstr>
      <vt:lpstr>Hết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 với 8051 MCUs</dc:title>
  <dc:creator>Mai Tuan Dat</dc:creator>
  <cp:lastModifiedBy>Zelonght</cp:lastModifiedBy>
  <cp:revision>5</cp:revision>
  <dcterms:created xsi:type="dcterms:W3CDTF">2004-03-16T14:59:55Z</dcterms:created>
  <dcterms:modified xsi:type="dcterms:W3CDTF">2021-06-20T00:19:42Z</dcterms:modified>
</cp:coreProperties>
</file>