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5598621-EB85-448B-A88F-6DDB93479355}" type="datetimeFigureOut">
              <a:rPr lang="en-US" smtClean="0"/>
              <a:t>11/20/2021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41533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598621-EB85-448B-A88F-6DDB934793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80786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598621-EB85-448B-A88F-6DDB934793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344475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598621-EB85-448B-A88F-6DDB934793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08C91-7A67-4433-A89A-1B27E74D74E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0091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598621-EB85-448B-A88F-6DDB934793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2060264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598621-EB85-448B-A88F-6DDB93479355}"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236716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598621-EB85-448B-A88F-6DDB93479355}"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563604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98621-EB85-448B-A88F-6DDB93479355}"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1462602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98621-EB85-448B-A88F-6DDB93479355}"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126811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98621-EB85-448B-A88F-6DDB93479355}"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381865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98621-EB85-448B-A88F-6DDB93479355}"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69506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598621-EB85-448B-A88F-6DDB934793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212141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598621-EB85-448B-A88F-6DDB93479355}"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535776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598621-EB85-448B-A88F-6DDB93479355}"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189297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98621-EB85-448B-A88F-6DDB93479355}"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339338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598621-EB85-448B-A88F-6DDB934793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337202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598621-EB85-448B-A88F-6DDB934793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08C91-7A67-4433-A89A-1B27E74D74E3}" type="slidenum">
              <a:rPr lang="en-US" smtClean="0"/>
              <a:t>‹#›</a:t>
            </a:fld>
            <a:endParaRPr lang="en-US"/>
          </a:p>
        </p:txBody>
      </p:sp>
    </p:spTree>
    <p:extLst>
      <p:ext uri="{BB962C8B-B14F-4D97-AF65-F5344CB8AC3E}">
        <p14:creationId xmlns:p14="http://schemas.microsoft.com/office/powerpoint/2010/main" val="83834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598621-EB85-448B-A88F-6DDB93479355}" type="datetimeFigureOut">
              <a:rPr lang="en-US" smtClean="0"/>
              <a:t>11/20/2021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B08C91-7A67-4433-A89A-1B27E74D74E3}" type="slidenum">
              <a:rPr lang="en-US" smtClean="0"/>
              <a:t>‹#›</a:t>
            </a:fld>
            <a:endParaRPr lang="en-US"/>
          </a:p>
        </p:txBody>
      </p:sp>
    </p:spTree>
    <p:extLst>
      <p:ext uri="{BB962C8B-B14F-4D97-AF65-F5344CB8AC3E}">
        <p14:creationId xmlns:p14="http://schemas.microsoft.com/office/powerpoint/2010/main" val="23992031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F394-8543-4DDB-B584-4788FDADDF89}"/>
              </a:ext>
            </a:extLst>
          </p:cNvPr>
          <p:cNvSpPr>
            <a:spLocks noGrp="1"/>
          </p:cNvSpPr>
          <p:nvPr>
            <p:ph type="ctrTitle"/>
          </p:nvPr>
        </p:nvSpPr>
        <p:spPr/>
        <p:txBody>
          <a:bodyPr/>
          <a:lstStyle/>
          <a:p>
            <a:r>
              <a:rPr lang="en-US"/>
              <a:t>Pengenalan Data Sicience</a:t>
            </a:r>
          </a:p>
        </p:txBody>
      </p:sp>
    </p:spTree>
    <p:extLst>
      <p:ext uri="{BB962C8B-B14F-4D97-AF65-F5344CB8AC3E}">
        <p14:creationId xmlns:p14="http://schemas.microsoft.com/office/powerpoint/2010/main" val="334545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6861-6EAF-4119-8CE3-36F4739DBA71}"/>
              </a:ext>
            </a:extLst>
          </p:cNvPr>
          <p:cNvSpPr>
            <a:spLocks noGrp="1"/>
          </p:cNvSpPr>
          <p:nvPr>
            <p:ph type="title"/>
          </p:nvPr>
        </p:nvSpPr>
        <p:spPr>
          <a:xfrm>
            <a:off x="3381967" y="1124545"/>
            <a:ext cx="4954587" cy="810787"/>
          </a:xfrm>
        </p:spPr>
        <p:txBody>
          <a:bodyPr/>
          <a:lstStyle/>
          <a:p>
            <a:r>
              <a:rPr lang="en-US">
                <a:solidFill>
                  <a:schemeClr val="bg1"/>
                </a:solidFill>
              </a:rPr>
              <a:t>Apa itu data science ? </a:t>
            </a:r>
          </a:p>
        </p:txBody>
      </p:sp>
      <p:pic>
        <p:nvPicPr>
          <p:cNvPr id="4" name="Picture 3">
            <a:extLst>
              <a:ext uri="{FF2B5EF4-FFF2-40B4-BE49-F238E27FC236}">
                <a16:creationId xmlns:a16="http://schemas.microsoft.com/office/drawing/2014/main" id="{4CC67A7F-424A-4461-A216-284B6BDC6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1907" y="941032"/>
            <a:ext cx="1211802" cy="994300"/>
          </a:xfrm>
          <a:prstGeom prst="rect">
            <a:avLst/>
          </a:prstGeom>
        </p:spPr>
      </p:pic>
      <p:sp>
        <p:nvSpPr>
          <p:cNvPr id="5" name="TextBox 4">
            <a:extLst>
              <a:ext uri="{FF2B5EF4-FFF2-40B4-BE49-F238E27FC236}">
                <a16:creationId xmlns:a16="http://schemas.microsoft.com/office/drawing/2014/main" id="{48B78A06-98FC-4761-A221-B5C4189D547C}"/>
              </a:ext>
            </a:extLst>
          </p:cNvPr>
          <p:cNvSpPr txBox="1"/>
          <p:nvPr/>
        </p:nvSpPr>
        <p:spPr>
          <a:xfrm>
            <a:off x="3462290" y="2368124"/>
            <a:ext cx="6489575" cy="3170099"/>
          </a:xfrm>
          <a:prstGeom prst="rect">
            <a:avLst/>
          </a:prstGeom>
          <a:noFill/>
        </p:spPr>
        <p:txBody>
          <a:bodyPr wrap="square" rtlCol="0">
            <a:spAutoFit/>
          </a:bodyPr>
          <a:lstStyle/>
          <a:p>
            <a:pPr algn="just"/>
            <a:r>
              <a:rPr lang="en-US" sz="2000">
                <a:solidFill>
                  <a:schemeClr val="bg1"/>
                </a:solidFill>
                <a:latin typeface="Times New Roman" panose="02020603050405020304" pitchFamily="18" charset="0"/>
                <a:cs typeface="Times New Roman" panose="02020603050405020304" pitchFamily="18" charset="0"/>
              </a:rPr>
              <a:t>Data science adalah ilmu yang menggabungkan matematika, statisika dengan ilmu komputer dengan tujuan analisa data (data analysis) dari suatu himpunan data baik skala kecil (sampel) maupun besar (populasi) dengan mengaplikasikan algoritma tertentu untuk tujuan menggali data (data mining) dan mendapatkan pola data serta dapat melakukan prediksi data (prediction) dengan cukup akurat yang dapat membantu dalam pengambilan keputusan dan dapat digunakan untuk membuat sistem yang cerdas (AI) yang dapat terus belajar dengan sendirinya (machine learning).</a:t>
            </a:r>
          </a:p>
        </p:txBody>
      </p:sp>
      <p:pic>
        <p:nvPicPr>
          <p:cNvPr id="7" name="Picture 6">
            <a:extLst>
              <a:ext uri="{FF2B5EF4-FFF2-40B4-BE49-F238E27FC236}">
                <a16:creationId xmlns:a16="http://schemas.microsoft.com/office/drawing/2014/main" id="{E563DF2E-E984-4434-BA98-24196959D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60" y="2368124"/>
            <a:ext cx="1271911" cy="1188128"/>
          </a:xfrm>
          <a:prstGeom prst="rect">
            <a:avLst/>
          </a:prstGeom>
        </p:spPr>
      </p:pic>
    </p:spTree>
    <p:extLst>
      <p:ext uri="{BB962C8B-B14F-4D97-AF65-F5344CB8AC3E}">
        <p14:creationId xmlns:p14="http://schemas.microsoft.com/office/powerpoint/2010/main" val="131460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0DD8-C84E-4FFC-A2F1-A3DDAB68016B}"/>
              </a:ext>
            </a:extLst>
          </p:cNvPr>
          <p:cNvSpPr>
            <a:spLocks noGrp="1"/>
          </p:cNvSpPr>
          <p:nvPr>
            <p:ph type="title"/>
          </p:nvPr>
        </p:nvSpPr>
        <p:spPr>
          <a:xfrm>
            <a:off x="2112462" y="556374"/>
            <a:ext cx="7967076" cy="855175"/>
          </a:xfrm>
        </p:spPr>
        <p:txBody>
          <a:bodyPr/>
          <a:lstStyle/>
          <a:p>
            <a:r>
              <a:rPr lang="en-US" b="1" i="0">
                <a:solidFill>
                  <a:srgbClr val="292929"/>
                </a:solidFill>
                <a:effectLst/>
                <a:latin typeface="charter"/>
              </a:rPr>
              <a:t>Kemampuan apa yang dibutuhkan ?</a:t>
            </a:r>
            <a:endParaRPr lang="en-US"/>
          </a:p>
        </p:txBody>
      </p:sp>
      <p:pic>
        <p:nvPicPr>
          <p:cNvPr id="3" name="Picture 2">
            <a:extLst>
              <a:ext uri="{FF2B5EF4-FFF2-40B4-BE49-F238E27FC236}">
                <a16:creationId xmlns:a16="http://schemas.microsoft.com/office/drawing/2014/main" id="{818E55C3-BF75-4BEB-9A60-A028A2759FD9}"/>
              </a:ext>
            </a:extLst>
          </p:cNvPr>
          <p:cNvPicPr>
            <a:picLocks noChangeAspect="1"/>
          </p:cNvPicPr>
          <p:nvPr/>
        </p:nvPicPr>
        <p:blipFill>
          <a:blip r:embed="rId2"/>
          <a:stretch>
            <a:fillRect/>
          </a:stretch>
        </p:blipFill>
        <p:spPr>
          <a:xfrm>
            <a:off x="1686757" y="1738911"/>
            <a:ext cx="3696617" cy="3018408"/>
          </a:xfrm>
          <a:prstGeom prst="rect">
            <a:avLst/>
          </a:prstGeom>
        </p:spPr>
      </p:pic>
      <p:sp>
        <p:nvSpPr>
          <p:cNvPr id="6" name="TextBox 5">
            <a:extLst>
              <a:ext uri="{FF2B5EF4-FFF2-40B4-BE49-F238E27FC236}">
                <a16:creationId xmlns:a16="http://schemas.microsoft.com/office/drawing/2014/main" id="{1D6AF338-35FA-4484-A035-D375C24E034B}"/>
              </a:ext>
            </a:extLst>
          </p:cNvPr>
          <p:cNvSpPr txBox="1"/>
          <p:nvPr/>
        </p:nvSpPr>
        <p:spPr>
          <a:xfrm>
            <a:off x="5690586" y="1970843"/>
            <a:ext cx="5379868"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b="0" i="0">
                <a:solidFill>
                  <a:srgbClr val="292929"/>
                </a:solidFill>
                <a:effectLst/>
                <a:latin typeface="Times New Roman" panose="02020603050405020304" pitchFamily="18" charset="0"/>
                <a:cs typeface="Times New Roman" panose="02020603050405020304" pitchFamily="18" charset="0"/>
              </a:rPr>
              <a:t>Kemampuan Matematika dan Statistika</a:t>
            </a:r>
          </a:p>
          <a:p>
            <a:pPr marL="342900" indent="-342900" algn="l">
              <a:buFont typeface="Arial" panose="020B0604020202020204" pitchFamily="34" charset="0"/>
              <a:buChar char="•"/>
            </a:pPr>
            <a:r>
              <a:rPr lang="en-US" sz="2000" b="0" i="0">
                <a:solidFill>
                  <a:srgbClr val="292929"/>
                </a:solidFill>
                <a:effectLst/>
                <a:latin typeface="Times New Roman" panose="02020603050405020304" pitchFamily="18" charset="0"/>
                <a:cs typeface="Times New Roman" panose="02020603050405020304" pitchFamily="18" charset="0"/>
              </a:rPr>
              <a:t>Kemampuan Pemrograman (R, Python, dan lainnya)</a:t>
            </a:r>
          </a:p>
          <a:p>
            <a:pPr marL="342900" indent="-342900" algn="l">
              <a:buFont typeface="Arial" panose="020B0604020202020204" pitchFamily="34" charset="0"/>
              <a:buChar char="•"/>
            </a:pPr>
            <a:r>
              <a:rPr lang="en-US" sz="2000" b="0" i="0">
                <a:solidFill>
                  <a:srgbClr val="292929"/>
                </a:solidFill>
                <a:effectLst/>
                <a:latin typeface="Times New Roman" panose="02020603050405020304" pitchFamily="18" charset="0"/>
                <a:cs typeface="Times New Roman" panose="02020603050405020304" pitchFamily="18" charset="0"/>
              </a:rPr>
              <a:t>Kemampuan Database dan Query (SQL dan lainnya) dan pengolahan data</a:t>
            </a:r>
          </a:p>
          <a:p>
            <a:pPr marL="342900" indent="-342900" algn="l">
              <a:buFont typeface="Arial" panose="020B0604020202020204" pitchFamily="34" charset="0"/>
              <a:buChar char="•"/>
            </a:pPr>
            <a:r>
              <a:rPr lang="en-US" sz="2000" b="0" i="0">
                <a:solidFill>
                  <a:srgbClr val="292929"/>
                </a:solidFill>
                <a:effectLst/>
                <a:latin typeface="Times New Roman" panose="02020603050405020304" pitchFamily="18" charset="0"/>
                <a:cs typeface="Times New Roman" panose="02020603050405020304" pitchFamily="18" charset="0"/>
              </a:rPr>
              <a:t>Kemampuan analisa data dan visualisasi data</a:t>
            </a:r>
          </a:p>
          <a:p>
            <a:pPr marL="342900" indent="-342900" algn="l">
              <a:buFont typeface="Arial" panose="020B0604020202020204" pitchFamily="34" charset="0"/>
              <a:buChar char="•"/>
            </a:pPr>
            <a:r>
              <a:rPr lang="en-US" sz="2000" b="0" i="0">
                <a:solidFill>
                  <a:srgbClr val="292929"/>
                </a:solidFill>
                <a:effectLst/>
                <a:latin typeface="Times New Roman" panose="02020603050405020304" pitchFamily="18" charset="0"/>
                <a:cs typeface="Times New Roman" panose="02020603050405020304" pitchFamily="18" charset="0"/>
              </a:rPr>
              <a:t>Kemampuan pemahaman masalah terkait bisnis atau suatu bidang lainnya</a:t>
            </a:r>
          </a:p>
        </p:txBody>
      </p:sp>
    </p:spTree>
    <p:extLst>
      <p:ext uri="{BB962C8B-B14F-4D97-AF65-F5344CB8AC3E}">
        <p14:creationId xmlns:p14="http://schemas.microsoft.com/office/powerpoint/2010/main" val="222929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C4D9-BDF7-4479-82D0-FDA9E16FD3FA}"/>
              </a:ext>
            </a:extLst>
          </p:cNvPr>
          <p:cNvSpPr>
            <a:spLocks noGrp="1"/>
          </p:cNvSpPr>
          <p:nvPr>
            <p:ph type="title"/>
          </p:nvPr>
        </p:nvSpPr>
        <p:spPr>
          <a:xfrm>
            <a:off x="2447065" y="636273"/>
            <a:ext cx="7297869" cy="1032729"/>
          </a:xfrm>
        </p:spPr>
        <p:txBody>
          <a:bodyPr>
            <a:normAutofit fontScale="90000"/>
          </a:bodyPr>
          <a:lstStyle/>
          <a:p>
            <a:r>
              <a:rPr lang="en-US" b="1" i="0">
                <a:solidFill>
                  <a:srgbClr val="292929"/>
                </a:solidFill>
                <a:effectLst/>
                <a:latin typeface="charter"/>
              </a:rPr>
              <a:t>Apa beda Data Science, Data Mining &amp; Machine Learning ?</a:t>
            </a:r>
            <a:endParaRPr lang="en-US"/>
          </a:p>
        </p:txBody>
      </p:sp>
      <p:pic>
        <p:nvPicPr>
          <p:cNvPr id="4" name="Picture 3">
            <a:extLst>
              <a:ext uri="{FF2B5EF4-FFF2-40B4-BE49-F238E27FC236}">
                <a16:creationId xmlns:a16="http://schemas.microsoft.com/office/drawing/2014/main" id="{7C8189FD-EB2D-4D08-AF0F-6E303B68C144}"/>
              </a:ext>
            </a:extLst>
          </p:cNvPr>
          <p:cNvPicPr>
            <a:picLocks noChangeAspect="1"/>
          </p:cNvPicPr>
          <p:nvPr/>
        </p:nvPicPr>
        <p:blipFill>
          <a:blip r:embed="rId2"/>
          <a:stretch>
            <a:fillRect/>
          </a:stretch>
        </p:blipFill>
        <p:spPr>
          <a:xfrm>
            <a:off x="1198763" y="2027762"/>
            <a:ext cx="4261004" cy="3396494"/>
          </a:xfrm>
          <a:prstGeom prst="rect">
            <a:avLst/>
          </a:prstGeom>
        </p:spPr>
      </p:pic>
      <p:sp>
        <p:nvSpPr>
          <p:cNvPr id="5" name="TextBox 4">
            <a:extLst>
              <a:ext uri="{FF2B5EF4-FFF2-40B4-BE49-F238E27FC236}">
                <a16:creationId xmlns:a16="http://schemas.microsoft.com/office/drawing/2014/main" id="{76DB7398-1BC6-4E59-A617-C73F83A55DCA}"/>
              </a:ext>
            </a:extLst>
          </p:cNvPr>
          <p:cNvSpPr txBox="1"/>
          <p:nvPr/>
        </p:nvSpPr>
        <p:spPr>
          <a:xfrm>
            <a:off x="5625482" y="1669002"/>
            <a:ext cx="6252839" cy="5632311"/>
          </a:xfrm>
          <a:prstGeom prst="rect">
            <a:avLst/>
          </a:prstGeom>
          <a:noFill/>
        </p:spPr>
        <p:txBody>
          <a:bodyPr wrap="square" rtlCol="0">
            <a:spAutoFit/>
          </a:bodyPr>
          <a:lstStyle/>
          <a:p>
            <a:r>
              <a:rPr lang="en-US" sz="2000" b="1" i="0">
                <a:effectLst/>
                <a:latin typeface="Times New Roman" panose="02020603050405020304" pitchFamily="18" charset="0"/>
                <a:cs typeface="Times New Roman" panose="02020603050405020304" pitchFamily="18" charset="0"/>
              </a:rPr>
              <a:t>Data Science melibatkan proses berikut :</a:t>
            </a:r>
            <a:endParaRPr lang="en-US" sz="2000" b="0" i="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0">
                <a:effectLst/>
                <a:latin typeface="Times New Roman" panose="02020603050405020304" pitchFamily="18" charset="0"/>
                <a:cs typeface="Times New Roman" panose="02020603050405020304" pitchFamily="18" charset="0"/>
              </a:rPr>
              <a:t>Data Mining</a:t>
            </a:r>
            <a:r>
              <a:rPr lang="en-US" sz="2000" b="0" i="0">
                <a:effectLst/>
                <a:latin typeface="Times New Roman" panose="02020603050405020304" pitchFamily="18" charset="0"/>
                <a:cs typeface="Times New Roman" panose="02020603050405020304" pitchFamily="18" charset="0"/>
              </a:rPr>
              <a:t> adalah proses pengambilan informasi dari pola data dari himpunan data yang sebelumnya tidak diketahui, kadang disebut juga Data Discovery.</a:t>
            </a:r>
            <a:br>
              <a:rPr lang="en-US" sz="2000" b="0" i="0">
                <a:effectLst/>
                <a:latin typeface="Times New Roman" panose="02020603050405020304" pitchFamily="18" charset="0"/>
                <a:cs typeface="Times New Roman" panose="02020603050405020304" pitchFamily="18" charset="0"/>
              </a:rPr>
            </a:br>
            <a:r>
              <a:rPr lang="en-US" sz="2000" b="0" i="0">
                <a:effectLst/>
                <a:latin typeface="Times New Roman" panose="02020603050405020304" pitchFamily="18" charset="0"/>
                <a:cs typeface="Times New Roman" panose="02020603050405020304" pitchFamily="18" charset="0"/>
              </a:rPr>
              <a:t>Data Mining fokus pada mengekstrak pola menggunakan metode statistik untuk dianalisa dan dapat juga melakukan prediksi.</a:t>
            </a:r>
          </a:p>
          <a:p>
            <a:pPr marL="342900" indent="-342900">
              <a:buFont typeface="Arial" panose="020B0604020202020204" pitchFamily="34" charset="0"/>
              <a:buChar char="•"/>
            </a:pPr>
            <a:r>
              <a:rPr lang="en-US" sz="2000" b="1" i="0">
                <a:effectLst/>
                <a:latin typeface="Times New Roman" panose="02020603050405020304" pitchFamily="18" charset="0"/>
                <a:cs typeface="Times New Roman" panose="02020603050405020304" pitchFamily="18" charset="0"/>
              </a:rPr>
              <a:t>Machine learning</a:t>
            </a:r>
            <a:r>
              <a:rPr lang="en-US" sz="2000" b="0" i="0">
                <a:effectLst/>
                <a:latin typeface="Times New Roman" panose="02020603050405020304" pitchFamily="18" charset="0"/>
                <a:cs typeface="Times New Roman" panose="02020603050405020304" pitchFamily="18" charset="0"/>
              </a:rPr>
              <a:t> adalah bidang yang merupakan bagian dari Artificial Intelligence (AI) yang digunakan agar sistem komputer secara otomatis dapat belajar dengan sendirinya tanpa diberi instruksi pemrograman dan dapat meningkatkan prediksi yang akurat dan pengunaannya biasanya sifatnya realtime.</a:t>
            </a:r>
          </a:p>
          <a:p>
            <a:pPr marL="342900" indent="-342900">
              <a:buFont typeface="Arial" panose="020B0604020202020204" pitchFamily="34" charset="0"/>
              <a:buChar char="•"/>
            </a:pPr>
            <a:endParaRPr lang="en-US" sz="2000" b="0" i="0">
              <a:effectLst/>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Jadi Data Mining dan Machine Learning merupakan bagian dari Data Science</a:t>
            </a:r>
          </a:p>
          <a:p>
            <a:br>
              <a:rPr lang="en-US" sz="2000" b="0" i="0">
                <a:effectLst/>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22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4AD5-DDA4-4AA1-ADFB-0B8CABDEC9E0}"/>
              </a:ext>
            </a:extLst>
          </p:cNvPr>
          <p:cNvSpPr>
            <a:spLocks noGrp="1"/>
          </p:cNvSpPr>
          <p:nvPr>
            <p:ph type="title"/>
          </p:nvPr>
        </p:nvSpPr>
        <p:spPr>
          <a:xfrm>
            <a:off x="3843396" y="455279"/>
            <a:ext cx="4700094" cy="695377"/>
          </a:xfrm>
        </p:spPr>
        <p:txBody>
          <a:bodyPr/>
          <a:lstStyle/>
          <a:p>
            <a:r>
              <a:rPr lang="en-US" b="1" i="0">
                <a:solidFill>
                  <a:srgbClr val="292929"/>
                </a:solidFill>
                <a:effectLst/>
                <a:latin typeface="charter"/>
              </a:rPr>
              <a:t>Tujuan Data Science</a:t>
            </a:r>
            <a:endParaRPr lang="en-US"/>
          </a:p>
        </p:txBody>
      </p:sp>
      <p:pic>
        <p:nvPicPr>
          <p:cNvPr id="3" name="Picture 2">
            <a:extLst>
              <a:ext uri="{FF2B5EF4-FFF2-40B4-BE49-F238E27FC236}">
                <a16:creationId xmlns:a16="http://schemas.microsoft.com/office/drawing/2014/main" id="{C88F6941-734A-405B-8744-DE74FE904F5F}"/>
              </a:ext>
            </a:extLst>
          </p:cNvPr>
          <p:cNvPicPr>
            <a:picLocks noChangeAspect="1"/>
          </p:cNvPicPr>
          <p:nvPr/>
        </p:nvPicPr>
        <p:blipFill>
          <a:blip r:embed="rId2"/>
          <a:stretch>
            <a:fillRect/>
          </a:stretch>
        </p:blipFill>
        <p:spPr>
          <a:xfrm>
            <a:off x="2268498" y="1290683"/>
            <a:ext cx="7655003" cy="1419225"/>
          </a:xfrm>
          <a:prstGeom prst="rect">
            <a:avLst/>
          </a:prstGeom>
        </p:spPr>
      </p:pic>
      <p:sp>
        <p:nvSpPr>
          <p:cNvPr id="5" name="TextBox 4">
            <a:extLst>
              <a:ext uri="{FF2B5EF4-FFF2-40B4-BE49-F238E27FC236}">
                <a16:creationId xmlns:a16="http://schemas.microsoft.com/office/drawing/2014/main" id="{E6E761DE-9370-4937-8AE1-4385B7C4A982}"/>
              </a:ext>
            </a:extLst>
          </p:cNvPr>
          <p:cNvSpPr txBox="1"/>
          <p:nvPr/>
        </p:nvSpPr>
        <p:spPr>
          <a:xfrm>
            <a:off x="3056665" y="2981994"/>
            <a:ext cx="6078668" cy="3170099"/>
          </a:xfrm>
          <a:prstGeom prst="rect">
            <a:avLst/>
          </a:prstGeom>
          <a:noFill/>
        </p:spPr>
        <p:txBody>
          <a:bodyPr wrap="square" rtlCol="0">
            <a:spAutoFit/>
          </a:bodyPr>
          <a:lstStyle/>
          <a:p>
            <a:pPr algn="l"/>
            <a:r>
              <a:rPr lang="en-US" sz="2000" b="0" i="0">
                <a:solidFill>
                  <a:schemeClr val="bg1"/>
                </a:solidFill>
                <a:effectLst/>
                <a:latin typeface="Times New Roman" panose="02020603050405020304" pitchFamily="18" charset="0"/>
                <a:cs typeface="Times New Roman" panose="02020603050405020304" pitchFamily="18" charset="0"/>
              </a:rPr>
              <a:t>Menggali data dan memberikan informasi seakurat mungkin yang digunakan untuk :</a:t>
            </a:r>
          </a:p>
          <a:p>
            <a:pPr marL="342900" indent="-342900" algn="l">
              <a:buFont typeface="Arial" panose="020B0604020202020204" pitchFamily="34" charset="0"/>
              <a:buChar char="•"/>
            </a:pPr>
            <a:r>
              <a:rPr lang="en-US" sz="2000" b="1" i="0">
                <a:solidFill>
                  <a:schemeClr val="bg1"/>
                </a:solidFill>
                <a:effectLst/>
                <a:latin typeface="Times New Roman" panose="02020603050405020304" pitchFamily="18" charset="0"/>
                <a:cs typeface="Times New Roman" panose="02020603050405020304" pitchFamily="18" charset="0"/>
              </a:rPr>
              <a:t>Deskripsi</a:t>
            </a:r>
            <a:r>
              <a:rPr lang="en-US" sz="2000" b="0" i="0">
                <a:solidFill>
                  <a:schemeClr val="bg1"/>
                </a:solidFill>
                <a:effectLst/>
                <a:latin typeface="Times New Roman" panose="02020603050405020304" pitchFamily="18" charset="0"/>
                <a:cs typeface="Times New Roman" panose="02020603050405020304" pitchFamily="18" charset="0"/>
              </a:rPr>
              <a:t> yaitu menampilkan pola data untuk dianalisa dan penemuan masalah.</a:t>
            </a:r>
          </a:p>
          <a:p>
            <a:pPr marL="342900" indent="-342900" algn="l">
              <a:buFont typeface="Arial" panose="020B0604020202020204" pitchFamily="34" charset="0"/>
              <a:buChar char="•"/>
            </a:pPr>
            <a:r>
              <a:rPr lang="en-US" sz="2000" b="1" i="0">
                <a:solidFill>
                  <a:schemeClr val="bg1"/>
                </a:solidFill>
                <a:effectLst/>
                <a:latin typeface="Times New Roman" panose="02020603050405020304" pitchFamily="18" charset="0"/>
                <a:cs typeface="Times New Roman" panose="02020603050405020304" pitchFamily="18" charset="0"/>
              </a:rPr>
              <a:t>Prediksi</a:t>
            </a:r>
            <a:r>
              <a:rPr lang="en-US" sz="2000" b="0" i="0">
                <a:solidFill>
                  <a:schemeClr val="bg1"/>
                </a:solidFill>
                <a:effectLst/>
                <a:latin typeface="Times New Roman" panose="02020603050405020304" pitchFamily="18" charset="0"/>
                <a:cs typeface="Times New Roman" panose="02020603050405020304" pitchFamily="18" charset="0"/>
              </a:rPr>
              <a:t> yaitu melakukan prediksi berupa nilai, probabilitas maupun data dan kemudian merekomendasikan hasilnya untuk digunakan sebagai alat bantu pengambil keputusan maupun secara langsung digunakan secara otomatis oleh sistem.</a:t>
            </a:r>
          </a:p>
          <a:p>
            <a:endParaRPr lang="en-US"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8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5FFA-F86E-4AD5-8587-6B5101E6780F}"/>
              </a:ext>
            </a:extLst>
          </p:cNvPr>
          <p:cNvSpPr>
            <a:spLocks noGrp="1"/>
          </p:cNvSpPr>
          <p:nvPr>
            <p:ph type="title"/>
          </p:nvPr>
        </p:nvSpPr>
        <p:spPr>
          <a:xfrm>
            <a:off x="1141413" y="618518"/>
            <a:ext cx="7247985" cy="695377"/>
          </a:xfrm>
        </p:spPr>
        <p:txBody>
          <a:bodyPr/>
          <a:lstStyle/>
          <a:p>
            <a:r>
              <a:rPr lang="en-US" b="1" i="0">
                <a:solidFill>
                  <a:srgbClr val="292929"/>
                </a:solidFill>
                <a:effectLst/>
                <a:latin typeface="charter"/>
              </a:rPr>
              <a:t>Jenis Pembelajaran Data Science</a:t>
            </a:r>
            <a:endParaRPr lang="en-US"/>
          </a:p>
        </p:txBody>
      </p:sp>
      <p:sp>
        <p:nvSpPr>
          <p:cNvPr id="3" name="TextBox 2">
            <a:extLst>
              <a:ext uri="{FF2B5EF4-FFF2-40B4-BE49-F238E27FC236}">
                <a16:creationId xmlns:a16="http://schemas.microsoft.com/office/drawing/2014/main" id="{B79AB5CD-8E43-48DE-AE28-96C45792FB58}"/>
              </a:ext>
            </a:extLst>
          </p:cNvPr>
          <p:cNvSpPr txBox="1"/>
          <p:nvPr/>
        </p:nvSpPr>
        <p:spPr>
          <a:xfrm>
            <a:off x="1331650" y="1544715"/>
            <a:ext cx="9889725" cy="4708981"/>
          </a:xfrm>
          <a:prstGeom prst="rect">
            <a:avLst/>
          </a:prstGeom>
          <a:noFill/>
        </p:spPr>
        <p:txBody>
          <a:bodyPr wrap="square" rtlCol="0">
            <a:spAutoFit/>
          </a:bodyPr>
          <a:lstStyle/>
          <a:p>
            <a:pPr marL="342900" indent="-342900" algn="l">
              <a:buFont typeface="Arial" panose="020B0604020202020204" pitchFamily="34" charset="0"/>
              <a:buChar char="•"/>
            </a:pPr>
            <a:r>
              <a:rPr lang="en-US" sz="2000" b="1" i="0">
                <a:solidFill>
                  <a:schemeClr val="bg1"/>
                </a:solidFill>
                <a:effectLst/>
                <a:latin typeface="Times New Roman" panose="02020603050405020304" pitchFamily="18" charset="0"/>
                <a:cs typeface="Times New Roman" panose="02020603050405020304" pitchFamily="18" charset="0"/>
              </a:rPr>
              <a:t>Supervised Learning (Prediksi)</a:t>
            </a:r>
            <a:br>
              <a:rPr lang="en-US" sz="2000" b="1" i="0">
                <a:solidFill>
                  <a:schemeClr val="bg1"/>
                </a:solidFill>
                <a:effectLst/>
                <a:latin typeface="Times New Roman" panose="02020603050405020304" pitchFamily="18" charset="0"/>
                <a:cs typeface="Times New Roman" panose="02020603050405020304" pitchFamily="18" charset="0"/>
              </a:rPr>
            </a:br>
            <a:r>
              <a:rPr lang="en-US" sz="2000" b="0" i="0">
                <a:solidFill>
                  <a:schemeClr val="bg1"/>
                </a:solidFill>
                <a:effectLst/>
                <a:latin typeface="Times New Roman" panose="02020603050405020304" pitchFamily="18" charset="0"/>
                <a:cs typeface="Times New Roman" panose="02020603050405020304" pitchFamily="18" charset="0"/>
              </a:rPr>
              <a:t>Untuk membentuk sistem yang cerdas, sistem harus diberikan pelatihan terlebih dahulu (training) dengan data fakta (labelled training), sistem akan belajar dan membentuk pola data yang ada baru kemudian digunakan untuk melakukan prediksi, proses belajarnya seperti anak murid yang diajarkan oleh guru.</a:t>
            </a:r>
          </a:p>
          <a:p>
            <a:pPr marL="342900" indent="-342900" algn="l">
              <a:buFont typeface="Arial" panose="020B0604020202020204" pitchFamily="34" charset="0"/>
              <a:buChar char="•"/>
            </a:pPr>
            <a:r>
              <a:rPr lang="en-US" sz="2000" b="1" i="0">
                <a:solidFill>
                  <a:schemeClr val="bg1"/>
                </a:solidFill>
                <a:effectLst/>
                <a:latin typeface="Times New Roman" panose="02020603050405020304" pitchFamily="18" charset="0"/>
                <a:cs typeface="Times New Roman" panose="02020603050405020304" pitchFamily="18" charset="0"/>
              </a:rPr>
              <a:t>Unsupervised Learning (Deskripsi)</a:t>
            </a:r>
            <a:br>
              <a:rPr lang="en-US" sz="2000" b="1" i="0">
                <a:solidFill>
                  <a:schemeClr val="bg1"/>
                </a:solidFill>
                <a:effectLst/>
                <a:latin typeface="Times New Roman" panose="02020603050405020304" pitchFamily="18" charset="0"/>
                <a:cs typeface="Times New Roman" panose="02020603050405020304" pitchFamily="18" charset="0"/>
              </a:rPr>
            </a:br>
            <a:r>
              <a:rPr lang="en-US" sz="2000" b="0" i="0">
                <a:solidFill>
                  <a:schemeClr val="bg1"/>
                </a:solidFill>
                <a:effectLst/>
                <a:latin typeface="Times New Roman" panose="02020603050405020304" pitchFamily="18" charset="0"/>
                <a:cs typeface="Times New Roman" panose="02020603050405020304" pitchFamily="18" charset="0"/>
              </a:rPr>
              <a:t>Sistem dapat mengandalkan data yang belum dilatih sebelumnya (unlabelled training) dan dapat membentuk pola data yang sifatnya deskriptif, bukan untuk prediksi.</a:t>
            </a:r>
          </a:p>
          <a:p>
            <a:pPr marL="342900" indent="-342900" algn="l">
              <a:buFont typeface="Arial" panose="020B0604020202020204" pitchFamily="34" charset="0"/>
              <a:buChar char="•"/>
            </a:pPr>
            <a:r>
              <a:rPr lang="en-US" sz="2000" b="1" i="0">
                <a:solidFill>
                  <a:schemeClr val="bg1"/>
                </a:solidFill>
                <a:effectLst/>
                <a:latin typeface="Times New Roman" panose="02020603050405020304" pitchFamily="18" charset="0"/>
                <a:cs typeface="Times New Roman" panose="02020603050405020304" pitchFamily="18" charset="0"/>
              </a:rPr>
              <a:t>Reinforced dan Deep Learning (Prediksi)</a:t>
            </a:r>
            <a:br>
              <a:rPr lang="en-US" sz="2000" b="1" i="0">
                <a:solidFill>
                  <a:schemeClr val="bg1"/>
                </a:solidFill>
                <a:effectLst/>
                <a:latin typeface="Times New Roman" panose="02020603050405020304" pitchFamily="18" charset="0"/>
                <a:cs typeface="Times New Roman" panose="02020603050405020304" pitchFamily="18" charset="0"/>
              </a:rPr>
            </a:br>
            <a:r>
              <a:rPr lang="en-US" sz="2000" b="0" i="0">
                <a:solidFill>
                  <a:schemeClr val="bg1"/>
                </a:solidFill>
                <a:effectLst/>
                <a:latin typeface="Times New Roman" panose="02020603050405020304" pitchFamily="18" charset="0"/>
                <a:cs typeface="Times New Roman" panose="02020603050405020304" pitchFamily="18" charset="0"/>
              </a:rPr>
              <a:t>Sistem belajar dari feedback lingkungan dengan teknik learning yang iteratif (berulang-ulang) dan adaptif (menyesuaikan) seperti cara manusia belajar dengan sendirinya, algoritma digunakan untuk memaksa sistem belajar menemukan nilai optimal dengan coba-coba (trial and error). Teknik pembelajaran menggunakan algoritma Neural Network berlapis yang sangat mirip dengan cara kerja otak manusia dimana neuron-neuron satu sama lain membentuk jaringan neuron yang sangat rumit.</a:t>
            </a:r>
          </a:p>
        </p:txBody>
      </p:sp>
    </p:spTree>
    <p:extLst>
      <p:ext uri="{BB962C8B-B14F-4D97-AF65-F5344CB8AC3E}">
        <p14:creationId xmlns:p14="http://schemas.microsoft.com/office/powerpoint/2010/main" val="172029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8435-CF74-4A38-AAEA-6905C6122F7D}"/>
              </a:ext>
            </a:extLst>
          </p:cNvPr>
          <p:cNvSpPr>
            <a:spLocks noGrp="1"/>
          </p:cNvSpPr>
          <p:nvPr>
            <p:ph type="title"/>
          </p:nvPr>
        </p:nvSpPr>
        <p:spPr>
          <a:xfrm>
            <a:off x="1141413" y="618518"/>
            <a:ext cx="7336762" cy="828542"/>
          </a:xfrm>
        </p:spPr>
        <p:txBody>
          <a:bodyPr/>
          <a:lstStyle/>
          <a:p>
            <a:r>
              <a:rPr lang="en-US" b="1" i="0">
                <a:solidFill>
                  <a:srgbClr val="292929"/>
                </a:solidFill>
                <a:effectLst/>
                <a:latin typeface="charter"/>
              </a:rPr>
              <a:t>Biasanya digunakan untuk apa ?</a:t>
            </a:r>
            <a:endParaRPr lang="en-US"/>
          </a:p>
        </p:txBody>
      </p:sp>
      <p:pic>
        <p:nvPicPr>
          <p:cNvPr id="3" name="Picture 2">
            <a:extLst>
              <a:ext uri="{FF2B5EF4-FFF2-40B4-BE49-F238E27FC236}">
                <a16:creationId xmlns:a16="http://schemas.microsoft.com/office/drawing/2014/main" id="{1C7C676D-8C9A-4482-8015-EF3D28FE0C92}"/>
              </a:ext>
            </a:extLst>
          </p:cNvPr>
          <p:cNvPicPr>
            <a:picLocks noChangeAspect="1"/>
          </p:cNvPicPr>
          <p:nvPr/>
        </p:nvPicPr>
        <p:blipFill>
          <a:blip r:embed="rId2"/>
          <a:stretch>
            <a:fillRect/>
          </a:stretch>
        </p:blipFill>
        <p:spPr>
          <a:xfrm>
            <a:off x="1074336" y="1447060"/>
            <a:ext cx="6036678" cy="4474346"/>
          </a:xfrm>
          <a:prstGeom prst="rect">
            <a:avLst/>
          </a:prstGeom>
        </p:spPr>
      </p:pic>
      <p:sp>
        <p:nvSpPr>
          <p:cNvPr id="4" name="TextBox 3">
            <a:extLst>
              <a:ext uri="{FF2B5EF4-FFF2-40B4-BE49-F238E27FC236}">
                <a16:creationId xmlns:a16="http://schemas.microsoft.com/office/drawing/2014/main" id="{99A16CE6-7ACA-4FF1-B4ED-1F35D1CAA0E9}"/>
              </a:ext>
            </a:extLst>
          </p:cNvPr>
          <p:cNvSpPr txBox="1"/>
          <p:nvPr/>
        </p:nvSpPr>
        <p:spPr>
          <a:xfrm>
            <a:off x="7421732" y="2246050"/>
            <a:ext cx="4536489" cy="2554545"/>
          </a:xfrm>
          <a:prstGeom prst="rect">
            <a:avLst/>
          </a:prstGeom>
          <a:noFill/>
        </p:spPr>
        <p:txBody>
          <a:bodyPr wrap="square" rtlCol="0">
            <a:spAutoFit/>
          </a:bodyPr>
          <a:lstStyle/>
          <a:p>
            <a:r>
              <a:rPr lang="en-US" sz="2000" b="0" i="0">
                <a:effectLst/>
                <a:latin typeface="Times New Roman" panose="02020603050405020304" pitchFamily="18" charset="0"/>
                <a:cs typeface="Times New Roman" panose="02020603050405020304" pitchFamily="18" charset="0"/>
              </a:rPr>
              <a:t>Digunakan untuk banyak jenis seperti : Prediksi populasi, cuaca, kondisi pasar, iklan, pendeteksi penipuan, klasifikasi gambar, pola kebiasaan pelanggan, jenis atau karakteristik pelanggan, marketing yang lebih terarah, rekomendasi produk, AI Game, pendeteksi anomali dan masih banyak kegunaan lainnya.</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90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163</TotalTime>
  <Words>528</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charter</vt:lpstr>
      <vt:lpstr>Times New Roman</vt:lpstr>
      <vt:lpstr>Tw Cen MT</vt:lpstr>
      <vt:lpstr>Circuit</vt:lpstr>
      <vt:lpstr>Pengenalan Data Sicience</vt:lpstr>
      <vt:lpstr>Apa itu data science ? </vt:lpstr>
      <vt:lpstr>Kemampuan apa yang dibutuhkan ?</vt:lpstr>
      <vt:lpstr>Apa beda Data Science, Data Mining &amp; Machine Learning ?</vt:lpstr>
      <vt:lpstr>Tujuan Data Science</vt:lpstr>
      <vt:lpstr>Jenis Pembelajaran Data Science</vt:lpstr>
      <vt:lpstr>Biasanya digunakan untuk apa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Data Sicience</dc:title>
  <dc:creator>lenovo</dc:creator>
  <cp:lastModifiedBy>lenovo</cp:lastModifiedBy>
  <cp:revision>10</cp:revision>
  <dcterms:created xsi:type="dcterms:W3CDTF">2021-11-20T10:14:08Z</dcterms:created>
  <dcterms:modified xsi:type="dcterms:W3CDTF">2021-11-20T12:57:20Z</dcterms:modified>
</cp:coreProperties>
</file>