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4" r:id="rId4"/>
    <p:sldId id="305" r:id="rId5"/>
    <p:sldId id="30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Wehrli" initials="MW" lastIdx="2" clrIdx="0">
    <p:extLst>
      <p:ext uri="{19B8F6BF-5375-455C-9EA6-DF929625EA0E}">
        <p15:presenceInfo xmlns:p15="http://schemas.microsoft.com/office/powerpoint/2012/main" userId="836bf9b7b002be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114" d="100"/>
          <a:sy n="114" d="100"/>
        </p:scale>
        <p:origin x="4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3301-316A-4A0B-AF1D-1067BC1B50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6AF8FA-13AA-4BF0-BCD8-3ACC99434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F83770-E4A7-45F5-895F-7FF0007EBE42}"/>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5" name="Footer Placeholder 4">
            <a:extLst>
              <a:ext uri="{FF2B5EF4-FFF2-40B4-BE49-F238E27FC236}">
                <a16:creationId xmlns:a16="http://schemas.microsoft.com/office/drawing/2014/main" id="{437ACA66-DFD3-4D7C-9F80-6322A3E6C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E63FD-601C-40F1-A5B2-C0B48F6F73C5}"/>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7903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C44A-DEFD-4648-A271-EFB5663880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AFCAEE-DC14-47C6-9B7D-C08CB0B1F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32C4C-3A5C-40E3-AC7B-C749BC8EF568}"/>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5" name="Footer Placeholder 4">
            <a:extLst>
              <a:ext uri="{FF2B5EF4-FFF2-40B4-BE49-F238E27FC236}">
                <a16:creationId xmlns:a16="http://schemas.microsoft.com/office/drawing/2014/main" id="{7CB93CF1-EFF3-40F2-A33D-6E735E33F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E515F-E2AB-4839-AE16-89918B46BFA6}"/>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8553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27EBA0-45B1-4078-BAAE-288DBD6A46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E69A97-56B9-48C1-929C-4F11BA410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358BC-05B5-452F-9B62-106D63DC5E5E}"/>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5" name="Footer Placeholder 4">
            <a:extLst>
              <a:ext uri="{FF2B5EF4-FFF2-40B4-BE49-F238E27FC236}">
                <a16:creationId xmlns:a16="http://schemas.microsoft.com/office/drawing/2014/main" id="{9F4E0D85-2B3F-4B96-AF48-A5273BC64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27117-3F8B-4C70-A749-FF485620D26C}"/>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30821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1642-45EE-4B6C-ABBB-05EC836EE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FA349F-650C-444B-9A8E-B8CD8D2A0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55DA8-25FD-4546-9B06-E1984077854B}"/>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5" name="Footer Placeholder 4">
            <a:extLst>
              <a:ext uri="{FF2B5EF4-FFF2-40B4-BE49-F238E27FC236}">
                <a16:creationId xmlns:a16="http://schemas.microsoft.com/office/drawing/2014/main" id="{1D346F57-6D67-46D2-842D-93B338145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9ED58-1181-4F1A-88AC-FEB4D2656055}"/>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351293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8922-76BA-4E75-BD81-15857BD29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D4FD89-8A5F-416E-919A-98133DA83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B1D7B-BFBC-4513-8101-72460B3C1070}"/>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5" name="Footer Placeholder 4">
            <a:extLst>
              <a:ext uri="{FF2B5EF4-FFF2-40B4-BE49-F238E27FC236}">
                <a16:creationId xmlns:a16="http://schemas.microsoft.com/office/drawing/2014/main" id="{0520524D-0BF1-46DD-82D7-2B27B94AC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C305A-AEAB-46FC-AF1D-36BC6D9C7B37}"/>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161597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2FEA-EEB1-4ECE-BC6E-86765045B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5A63E-8038-4A53-9B17-5D80ED308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04D486-25FF-4BCF-A8D9-E2393A861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6BAD8-5854-47E8-8F68-2E3848FC5CC2}"/>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6" name="Footer Placeholder 5">
            <a:extLst>
              <a:ext uri="{FF2B5EF4-FFF2-40B4-BE49-F238E27FC236}">
                <a16:creationId xmlns:a16="http://schemas.microsoft.com/office/drawing/2014/main" id="{CD362177-6D18-4A33-A548-DF3881987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7629D-7A85-4C7C-99F0-CBC288D6FE68}"/>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334495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A265-564D-40DE-9FD4-84CE75709D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EEC71-E610-4E33-B31F-3DF7132C4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E12282-0689-42E0-A41A-BD04DFE731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5ED9A7-8A59-44BE-A03B-076FA67EF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4A49E-08A0-4042-93BC-36DAE1A2D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7A661-59A8-49F5-B866-217E73E069BA}"/>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8" name="Footer Placeholder 7">
            <a:extLst>
              <a:ext uri="{FF2B5EF4-FFF2-40B4-BE49-F238E27FC236}">
                <a16:creationId xmlns:a16="http://schemas.microsoft.com/office/drawing/2014/main" id="{8C385B3F-45B0-4F97-8475-A4A54758C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E244F-72A2-4003-8F66-81A9F2C78564}"/>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247436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60E5-0243-4F1E-9F28-05AEE38E5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245F9-DF29-4244-B3EF-0322F9FBEF6D}"/>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4" name="Footer Placeholder 3">
            <a:extLst>
              <a:ext uri="{FF2B5EF4-FFF2-40B4-BE49-F238E27FC236}">
                <a16:creationId xmlns:a16="http://schemas.microsoft.com/office/drawing/2014/main" id="{59F29DF3-7D3A-4D9B-A57C-E5D291938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ECEF7-8EF1-42D9-9461-FCA2A7E2A4C4}"/>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129102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9E47C-4159-4DF2-B4FE-A7F7517D9E38}"/>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3" name="Footer Placeholder 2">
            <a:extLst>
              <a:ext uri="{FF2B5EF4-FFF2-40B4-BE49-F238E27FC236}">
                <a16:creationId xmlns:a16="http://schemas.microsoft.com/office/drawing/2014/main" id="{E5B6FC29-6EF6-48CE-BC2F-2A56DDF98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36166-CAC6-4AC2-A2F7-3861EFE6065C}"/>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304945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4A9F-0351-40FB-BCBC-9303AEBDD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851EB-FE16-4610-B8C6-7880EDB92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BCABA7-3D2B-4A37-B326-7422F65FD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90AB4-5012-4F52-8D69-3651632F4B0D}"/>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6" name="Footer Placeholder 5">
            <a:extLst>
              <a:ext uri="{FF2B5EF4-FFF2-40B4-BE49-F238E27FC236}">
                <a16:creationId xmlns:a16="http://schemas.microsoft.com/office/drawing/2014/main" id="{447DD7A7-72FF-4B1D-8C2D-35355C1FF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5ECAB-7A8D-4C56-80E1-06DFACA90249}"/>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98334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D0C2-2351-4644-8534-84CCA9381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69B629-71C4-4312-9068-75DC657C7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5796F0-9D27-4272-86C3-0DC8AF784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3172F-3C65-427F-AAF6-F5FF96342FF2}"/>
              </a:ext>
            </a:extLst>
          </p:cNvPr>
          <p:cNvSpPr>
            <a:spLocks noGrp="1"/>
          </p:cNvSpPr>
          <p:nvPr>
            <p:ph type="dt" sz="half" idx="10"/>
          </p:nvPr>
        </p:nvSpPr>
        <p:spPr/>
        <p:txBody>
          <a:bodyPr/>
          <a:lstStyle/>
          <a:p>
            <a:fld id="{94F5B50E-F230-4BB9-992B-BF2FF8BAB34D}" type="datetimeFigureOut">
              <a:rPr lang="en-US" smtClean="0"/>
              <a:t>5/24/2020</a:t>
            </a:fld>
            <a:endParaRPr lang="en-US"/>
          </a:p>
        </p:txBody>
      </p:sp>
      <p:sp>
        <p:nvSpPr>
          <p:cNvPr id="6" name="Footer Placeholder 5">
            <a:extLst>
              <a:ext uri="{FF2B5EF4-FFF2-40B4-BE49-F238E27FC236}">
                <a16:creationId xmlns:a16="http://schemas.microsoft.com/office/drawing/2014/main" id="{2E4814A2-6291-458A-B946-5D2617EEC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4AD3A-5243-40B0-9D0F-1B1510EDACC3}"/>
              </a:ext>
            </a:extLst>
          </p:cNvPr>
          <p:cNvSpPr>
            <a:spLocks noGrp="1"/>
          </p:cNvSpPr>
          <p:nvPr>
            <p:ph type="sldNum" sz="quarter" idx="12"/>
          </p:nvPr>
        </p:nvSpPr>
        <p:spPr/>
        <p:txBody>
          <a:bodyPr/>
          <a:lstStyle/>
          <a:p>
            <a:fld id="{F8F0062D-FE43-4CEE-BB89-BF1A8F19B81D}" type="slidenum">
              <a:rPr lang="en-US" smtClean="0"/>
              <a:t>‹#›</a:t>
            </a:fld>
            <a:endParaRPr lang="en-US"/>
          </a:p>
        </p:txBody>
      </p:sp>
    </p:spTree>
    <p:extLst>
      <p:ext uri="{BB962C8B-B14F-4D97-AF65-F5344CB8AC3E}">
        <p14:creationId xmlns:p14="http://schemas.microsoft.com/office/powerpoint/2010/main" val="295447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4AB6A-E6A6-4C40-85EE-D809A19B6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91768C-00A7-435C-95FC-D5CBC7338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A3E46-A62D-4617-A8BB-CF45CA2D6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5B50E-F230-4BB9-992B-BF2FF8BAB34D}" type="datetimeFigureOut">
              <a:rPr lang="en-US" smtClean="0"/>
              <a:t>5/24/2020</a:t>
            </a:fld>
            <a:endParaRPr lang="en-US"/>
          </a:p>
        </p:txBody>
      </p:sp>
      <p:sp>
        <p:nvSpPr>
          <p:cNvPr id="5" name="Footer Placeholder 4">
            <a:extLst>
              <a:ext uri="{FF2B5EF4-FFF2-40B4-BE49-F238E27FC236}">
                <a16:creationId xmlns:a16="http://schemas.microsoft.com/office/drawing/2014/main" id="{9DED5E4E-6C3E-4EFB-98BB-5E28597CF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3F8A5-57D6-4543-89DE-9264CD687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0062D-FE43-4CEE-BB89-BF1A8F19B81D}" type="slidenum">
              <a:rPr lang="en-US" smtClean="0"/>
              <a:t>‹#›</a:t>
            </a:fld>
            <a:endParaRPr lang="en-US"/>
          </a:p>
        </p:txBody>
      </p:sp>
    </p:spTree>
    <p:extLst>
      <p:ext uri="{BB962C8B-B14F-4D97-AF65-F5344CB8AC3E}">
        <p14:creationId xmlns:p14="http://schemas.microsoft.com/office/powerpoint/2010/main" val="2364458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le 1">
            <a:extLst>
              <a:ext uri="{FF2B5EF4-FFF2-40B4-BE49-F238E27FC236}">
                <a16:creationId xmlns:a16="http://schemas.microsoft.com/office/drawing/2014/main" id="{433E5D2D-23B4-4087-9B3A-7F43F3A81B60}"/>
              </a:ext>
            </a:extLst>
          </p:cNvPr>
          <p:cNvSpPr>
            <a:spLocks noGrp="1"/>
          </p:cNvSpPr>
          <p:nvPr>
            <p:ph type="ctrTitle"/>
          </p:nvPr>
        </p:nvSpPr>
        <p:spPr>
          <a:xfrm>
            <a:off x="672502" y="1729348"/>
            <a:ext cx="10684151" cy="5464890"/>
          </a:xfrm>
        </p:spPr>
        <p:txBody>
          <a:bodyPr anchor="b">
            <a:normAutofit/>
          </a:bodyPr>
          <a:lstStyle/>
          <a:p>
            <a:r>
              <a:rPr lang="en-US" sz="5400" dirty="0">
                <a:solidFill>
                  <a:srgbClr val="FFFFFF"/>
                </a:solidFill>
              </a:rPr>
              <a:t>California versus France:</a:t>
            </a:r>
            <a:br>
              <a:rPr lang="en-US" sz="5400" dirty="0">
                <a:solidFill>
                  <a:srgbClr val="FFFFFF"/>
                </a:solidFill>
              </a:rPr>
            </a:br>
            <a:r>
              <a:rPr lang="en-US" sz="5400" dirty="0">
                <a:solidFill>
                  <a:srgbClr val="FFFFFF"/>
                </a:solidFill>
              </a:rPr>
              <a:t>The Search for Value in Wine</a:t>
            </a:r>
            <a:br>
              <a:rPr lang="en-US" sz="5400" dirty="0">
                <a:solidFill>
                  <a:srgbClr val="FFFFFF"/>
                </a:solidFill>
              </a:rPr>
            </a:br>
            <a:r>
              <a:rPr lang="en-US" sz="5400" dirty="0">
                <a:solidFill>
                  <a:srgbClr val="FFFFFF"/>
                </a:solidFill>
              </a:rPr>
              <a:t>using Data Analytics </a:t>
            </a:r>
            <a:br>
              <a:rPr lang="en-US" sz="5400" dirty="0">
                <a:solidFill>
                  <a:srgbClr val="FFFFFF"/>
                </a:solidFill>
              </a:rPr>
            </a:br>
            <a:br>
              <a:rPr lang="en-US" sz="5400" dirty="0">
                <a:solidFill>
                  <a:srgbClr val="FFFFFF"/>
                </a:solidFill>
              </a:rPr>
            </a:br>
            <a:br>
              <a:rPr lang="en-US" sz="5400" dirty="0">
                <a:solidFill>
                  <a:srgbClr val="FFFFFF"/>
                </a:solidFill>
              </a:rPr>
            </a:br>
            <a:br>
              <a:rPr lang="en-US" sz="2200" dirty="0">
                <a:solidFill>
                  <a:srgbClr val="000000"/>
                </a:solidFill>
              </a:rPr>
            </a:br>
            <a:r>
              <a:rPr lang="en-US" sz="2200" dirty="0">
                <a:solidFill>
                  <a:srgbClr val="000000"/>
                </a:solidFill>
              </a:rPr>
              <a:t>Team Members: Zach Elson, Katherine Sullivan, Martin Wehrli</a:t>
            </a:r>
            <a:br>
              <a:rPr lang="en-US" sz="2200" dirty="0">
                <a:solidFill>
                  <a:srgbClr val="000000"/>
                </a:solidFill>
              </a:rPr>
            </a:br>
            <a:br>
              <a:rPr lang="en-US" sz="2200" dirty="0">
                <a:solidFill>
                  <a:srgbClr val="000000"/>
                </a:solidFill>
              </a:rPr>
            </a:br>
            <a:endParaRPr lang="en-US" sz="2200" dirty="0">
              <a:solidFill>
                <a:srgbClr val="FFFFFF"/>
              </a:solidFill>
            </a:endParaRPr>
          </a:p>
        </p:txBody>
      </p:sp>
      <p:pic>
        <p:nvPicPr>
          <p:cNvPr id="36" name="Picture 35">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246503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4D5D8-0A94-4F7E-BA21-873B15C67208}"/>
              </a:ext>
            </a:extLst>
          </p:cNvPr>
          <p:cNvSpPr/>
          <p:nvPr/>
        </p:nvSpPr>
        <p:spPr>
          <a:xfrm>
            <a:off x="897622" y="536139"/>
            <a:ext cx="10033233" cy="5262979"/>
          </a:xfrm>
          <a:prstGeom prst="rect">
            <a:avLst/>
          </a:prstGeom>
        </p:spPr>
        <p:txBody>
          <a:bodyPr wrap="square">
            <a:spAutoFit/>
          </a:bodyPr>
          <a:lstStyle/>
          <a:p>
            <a:r>
              <a:rPr lang="en-US" sz="2400" b="1" dirty="0"/>
              <a:t>Project Goals: </a:t>
            </a:r>
            <a:r>
              <a:rPr lang="en-US" sz="2400" dirty="0"/>
              <a:t>Determine if Californian wine represents a better value than French wine using price data and wine ratings made available by Wine Enthusiast magazine. </a:t>
            </a:r>
          </a:p>
          <a:p>
            <a:endParaRPr lang="en-US" sz="2400" dirty="0"/>
          </a:p>
          <a:p>
            <a:r>
              <a:rPr lang="en-US" sz="2400" dirty="0"/>
              <a:t>Specifically, compare price versus rating for both Chardonnay and Cabernet Sauvignon / Bordeaux Red Wine Blends.</a:t>
            </a:r>
          </a:p>
          <a:p>
            <a:endParaRPr lang="en-US" sz="2400" dirty="0"/>
          </a:p>
          <a:p>
            <a:r>
              <a:rPr lang="en-US" sz="2400" dirty="0"/>
              <a:t>Answer the following questions:</a:t>
            </a:r>
          </a:p>
          <a:p>
            <a:pPr marL="742950" lvl="1" indent="-285750">
              <a:buFont typeface="Arial" panose="020B0604020202020204" pitchFamily="34" charset="0"/>
              <a:buChar char="•"/>
            </a:pPr>
            <a:r>
              <a:rPr lang="en-US" sz="2400" dirty="0"/>
              <a:t>Is there a clear value winner?</a:t>
            </a:r>
          </a:p>
          <a:p>
            <a:pPr marL="742950" lvl="1" indent="-285750">
              <a:buFont typeface="Arial" panose="020B0604020202020204" pitchFamily="34" charset="0"/>
              <a:buChar char="•"/>
            </a:pPr>
            <a:r>
              <a:rPr lang="en-US" sz="2400" dirty="0"/>
              <a:t>Does rating level change the answer?</a:t>
            </a:r>
          </a:p>
          <a:p>
            <a:pPr marL="742950" lvl="1" indent="-285750">
              <a:buFont typeface="Arial" panose="020B0604020202020204" pitchFamily="34" charset="0"/>
              <a:buChar char="•"/>
            </a:pPr>
            <a:r>
              <a:rPr lang="en-US" sz="2400" dirty="0"/>
              <a:t>Is it possible to predict wine prices from these reviews?</a:t>
            </a:r>
          </a:p>
          <a:p>
            <a:pPr marL="742950" lvl="1" indent="-285750">
              <a:buFont typeface="Arial" panose="020B0604020202020204" pitchFamily="34" charset="0"/>
              <a:buChar char="•"/>
            </a:pPr>
            <a:r>
              <a:rPr lang="en-US" sz="2400" dirty="0"/>
              <a:t>Does region or sub-region matter?</a:t>
            </a:r>
          </a:p>
          <a:p>
            <a:pPr marL="742950" lvl="1" indent="-285750">
              <a:buFont typeface="Arial" panose="020B0604020202020204" pitchFamily="34" charset="0"/>
              <a:buChar char="•"/>
            </a:pPr>
            <a:r>
              <a:rPr lang="en-US" sz="2400" dirty="0"/>
              <a:t>From a wine review perspective, what words are more likely to be used as rating increase?</a:t>
            </a:r>
          </a:p>
        </p:txBody>
      </p:sp>
    </p:spTree>
    <p:extLst>
      <p:ext uri="{BB962C8B-B14F-4D97-AF65-F5344CB8AC3E}">
        <p14:creationId xmlns:p14="http://schemas.microsoft.com/office/powerpoint/2010/main" val="290990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4D5D8-0A94-4F7E-BA21-873B15C67208}"/>
              </a:ext>
            </a:extLst>
          </p:cNvPr>
          <p:cNvSpPr/>
          <p:nvPr/>
        </p:nvSpPr>
        <p:spPr>
          <a:xfrm>
            <a:off x="679450" y="561539"/>
            <a:ext cx="11290300" cy="6247864"/>
          </a:xfrm>
          <a:prstGeom prst="rect">
            <a:avLst/>
          </a:prstGeom>
        </p:spPr>
        <p:txBody>
          <a:bodyPr wrap="square">
            <a:spAutoFit/>
          </a:bodyPr>
          <a:lstStyle/>
          <a:p>
            <a:r>
              <a:rPr lang="en-US" sz="2400" b="1" dirty="0"/>
              <a:t>Data Source: </a:t>
            </a:r>
            <a:r>
              <a:rPr lang="en-US" sz="2400" dirty="0"/>
              <a:t>Data for this project came from Wine Enthusiast Magazine (www.winemag.com). The wine data was downloaded from Kaggle.com in the form of 16 separate CSVs.  The data in Kaggle was originally sourced from the Wine Enthusiast. </a:t>
            </a:r>
          </a:p>
          <a:p>
            <a:pPr marL="342900" indent="-342900">
              <a:buFont typeface="Arial" panose="020B0604020202020204" pitchFamily="34" charset="0"/>
              <a:buChar char="•"/>
            </a:pPr>
            <a:r>
              <a:rPr lang="en-US" sz="2400" dirty="0"/>
              <a:t>The entire dataset includes approximately 250,000 wine reviews.</a:t>
            </a:r>
          </a:p>
          <a:p>
            <a:pPr marL="342900" indent="-342900">
              <a:buFont typeface="Arial" panose="020B0604020202020204" pitchFamily="34" charset="0"/>
              <a:buChar char="•"/>
            </a:pPr>
            <a:r>
              <a:rPr lang="en-US" sz="2400" dirty="0"/>
              <a:t>The subset used is French and Californian Cabernet and Chardonnay.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r>
              <a:rPr lang="en-US" sz="2400" b="1" dirty="0"/>
              <a:t>Data Analytics Tools Used:</a:t>
            </a:r>
          </a:p>
          <a:p>
            <a:pPr marL="342900" indent="-342900">
              <a:buFont typeface="Arial" panose="020B0604020202020204" pitchFamily="34" charset="0"/>
              <a:buChar char="•"/>
            </a:pPr>
            <a:r>
              <a:rPr lang="en-US" sz="2400" dirty="0"/>
              <a:t>Machine Learning</a:t>
            </a:r>
          </a:p>
          <a:p>
            <a:pPr marL="800100" lvl="1" indent="-342900">
              <a:buFont typeface="Arial" panose="020B0604020202020204" pitchFamily="34" charset="0"/>
              <a:buChar char="•"/>
            </a:pPr>
            <a:r>
              <a:rPr lang="en-US" sz="2000" dirty="0"/>
              <a:t>Scikit Learn, </a:t>
            </a:r>
            <a:r>
              <a:rPr lang="en-US" sz="2000" dirty="0" err="1"/>
              <a:t>Tensorflow</a:t>
            </a:r>
            <a:r>
              <a:rPr lang="en-US" sz="2000" dirty="0"/>
              <a:t>: </a:t>
            </a:r>
            <a:r>
              <a:rPr lang="en-US" sz="2000" dirty="0" err="1"/>
              <a:t>Keras</a:t>
            </a:r>
            <a:r>
              <a:rPr lang="en-US" sz="2000" dirty="0"/>
              <a:t>, </a:t>
            </a:r>
            <a:r>
              <a:rPr lang="en-US" sz="2000" dirty="0" err="1"/>
              <a:t>DictVectorizer</a:t>
            </a:r>
            <a:r>
              <a:rPr lang="en-US" sz="2000" dirty="0"/>
              <a:t>, </a:t>
            </a:r>
            <a:r>
              <a:rPr lang="en-US" sz="2000" dirty="0" err="1"/>
              <a:t>OneHotEncoding</a:t>
            </a:r>
            <a:r>
              <a:rPr lang="en-US" sz="2000" dirty="0"/>
              <a:t>, </a:t>
            </a:r>
            <a:r>
              <a:rPr lang="en-US" sz="2000" dirty="0" err="1"/>
              <a:t>LabelEncoding</a:t>
            </a:r>
            <a:r>
              <a:rPr lang="en-US" sz="2000" dirty="0"/>
              <a:t>, </a:t>
            </a:r>
            <a:br>
              <a:rPr lang="en-US" sz="2000" dirty="0"/>
            </a:br>
            <a:r>
              <a:rPr lang="en-US" sz="2000" dirty="0" err="1"/>
              <a:t>EarlyStopping</a:t>
            </a:r>
            <a:r>
              <a:rPr lang="en-US" sz="2000" dirty="0"/>
              <a:t>, </a:t>
            </a:r>
            <a:r>
              <a:rPr lang="en-US" sz="2000" dirty="0" err="1"/>
              <a:t>GridCV</a:t>
            </a:r>
            <a:r>
              <a:rPr lang="en-US" sz="2000" dirty="0"/>
              <a:t>, KNN, Matplotlib, </a:t>
            </a:r>
            <a:r>
              <a:rPr lang="en-US" sz="2000" dirty="0" err="1"/>
              <a:t>SQLalchemy</a:t>
            </a:r>
            <a:endParaRPr lang="en-US" sz="2000" dirty="0"/>
          </a:p>
          <a:p>
            <a:pPr marL="342900" indent="-342900">
              <a:buFont typeface="Arial" panose="020B0604020202020204" pitchFamily="34" charset="0"/>
              <a:buChar char="•"/>
            </a:pPr>
            <a:r>
              <a:rPr lang="en-US" sz="2400" dirty="0"/>
              <a:t>Python - All machine learning written in Python in </a:t>
            </a:r>
            <a:r>
              <a:rPr lang="en-US" sz="2400" dirty="0" err="1"/>
              <a:t>Jupyter</a:t>
            </a:r>
            <a:r>
              <a:rPr lang="en-US" sz="2400" dirty="0"/>
              <a:t> NBs</a:t>
            </a:r>
          </a:p>
          <a:p>
            <a:pPr marL="342900" indent="-342900">
              <a:buFont typeface="Arial" panose="020B0604020202020204" pitchFamily="34" charset="0"/>
              <a:buChar char="•"/>
            </a:pPr>
            <a:r>
              <a:rPr lang="en-US" sz="2400" dirty="0"/>
              <a:t>Pandas </a:t>
            </a:r>
          </a:p>
          <a:p>
            <a:pPr marL="342900" indent="-342900">
              <a:buFont typeface="Arial" panose="020B0604020202020204" pitchFamily="34" charset="0"/>
              <a:buChar char="•"/>
            </a:pPr>
            <a:r>
              <a:rPr lang="en-US" sz="2400" dirty="0"/>
              <a:t>Postgres - All data maintained in Postgres database; migrated from CSVs.</a:t>
            </a:r>
          </a:p>
          <a:p>
            <a:pPr marL="342900" indent="-342900">
              <a:buFont typeface="Arial" panose="020B0604020202020204" pitchFamily="34" charset="0"/>
              <a:buChar char="•"/>
            </a:pPr>
            <a:r>
              <a:rPr lang="en-US" sz="2400" dirty="0"/>
              <a:t>Tableau</a:t>
            </a:r>
          </a:p>
          <a:p>
            <a:endParaRPr lang="en-US" sz="2400" dirty="0"/>
          </a:p>
        </p:txBody>
      </p:sp>
      <p:pic>
        <p:nvPicPr>
          <p:cNvPr id="4" name="Picture 3">
            <a:extLst>
              <a:ext uri="{FF2B5EF4-FFF2-40B4-BE49-F238E27FC236}">
                <a16:creationId xmlns:a16="http://schemas.microsoft.com/office/drawing/2014/main" id="{4A109603-4DA3-4114-AD20-84FA07F8FB48}"/>
              </a:ext>
            </a:extLst>
          </p:cNvPr>
          <p:cNvPicPr>
            <a:picLocks noChangeAspect="1"/>
          </p:cNvPicPr>
          <p:nvPr/>
        </p:nvPicPr>
        <p:blipFill>
          <a:blip r:embed="rId2"/>
          <a:stretch>
            <a:fillRect/>
          </a:stretch>
        </p:blipFill>
        <p:spPr>
          <a:xfrm>
            <a:off x="2098441" y="2609529"/>
            <a:ext cx="2559050" cy="565150"/>
          </a:xfrm>
          <a:prstGeom prst="rect">
            <a:avLst/>
          </a:prstGeom>
        </p:spPr>
      </p:pic>
    </p:spTree>
    <p:extLst>
      <p:ext uri="{BB962C8B-B14F-4D97-AF65-F5344CB8AC3E}">
        <p14:creationId xmlns:p14="http://schemas.microsoft.com/office/powerpoint/2010/main" val="230222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4D5D8-0A94-4F7E-BA21-873B15C67208}"/>
              </a:ext>
            </a:extLst>
          </p:cNvPr>
          <p:cNvSpPr/>
          <p:nvPr/>
        </p:nvSpPr>
        <p:spPr>
          <a:xfrm>
            <a:off x="704674" y="599639"/>
            <a:ext cx="10928525" cy="5955476"/>
          </a:xfrm>
          <a:prstGeom prst="rect">
            <a:avLst/>
          </a:prstGeom>
        </p:spPr>
        <p:txBody>
          <a:bodyPr wrap="square">
            <a:spAutoFit/>
          </a:bodyPr>
          <a:lstStyle/>
          <a:p>
            <a:r>
              <a:rPr lang="en-US" sz="2400" b="1" dirty="0"/>
              <a:t>Project Challenges:</a:t>
            </a:r>
            <a:endParaRPr lang="en-US" sz="2000" b="1" dirty="0"/>
          </a:p>
          <a:p>
            <a:pPr>
              <a:spcBef>
                <a:spcPts val="600"/>
              </a:spcBef>
            </a:pPr>
            <a:r>
              <a:rPr lang="en-US" sz="2000" b="1" dirty="0"/>
              <a:t>Machine Learning – Predict price of French and US wines by “rating”, “region” and “subregion</a:t>
            </a:r>
            <a:r>
              <a:rPr lang="en-US" sz="2000" b="1"/>
              <a:t>” </a:t>
            </a:r>
            <a:r>
              <a:rPr lang="en-US" sz="2000"/>
              <a:t>(type</a:t>
            </a:r>
            <a:r>
              <a:rPr lang="en-US" sz="2000" dirty="0"/>
              <a:t>, country, region, subregion, </a:t>
            </a:r>
            <a:r>
              <a:rPr lang="en-US" sz="2000" dirty="0" err="1"/>
              <a:t>subsubregion</a:t>
            </a:r>
            <a:r>
              <a:rPr lang="en-US" sz="2000" dirty="0"/>
              <a:t>, varietal, alcohol %, vintage, winery)</a:t>
            </a:r>
          </a:p>
          <a:p>
            <a:pPr marL="800100" lvl="1" indent="-342900">
              <a:buFont typeface="Arial" panose="020B0604020202020204" pitchFamily="34" charset="0"/>
              <a:buChar char="•"/>
            </a:pPr>
            <a:r>
              <a:rPr lang="en-US" sz="1600" dirty="0"/>
              <a:t>Discovered “alcohol” and “vintage” not significant indicators of price; “winery” difficult as data points per winery are small.</a:t>
            </a:r>
          </a:p>
          <a:p>
            <a:pPr marL="800100" lvl="1" indent="-342900">
              <a:buFont typeface="Arial" panose="020B0604020202020204" pitchFamily="34" charset="0"/>
              <a:buChar char="•"/>
            </a:pPr>
            <a:r>
              <a:rPr lang="en-US" sz="1600" dirty="0"/>
              <a:t>Focused on rating and geographic variables: “rating”, “type”, “country”, “region”, “subregion”, “</a:t>
            </a:r>
            <a:r>
              <a:rPr lang="en-US" sz="1600" dirty="0" err="1"/>
              <a:t>subsubregion</a:t>
            </a:r>
            <a:r>
              <a:rPr lang="en-US" sz="1600" dirty="0"/>
              <a:t>”.</a:t>
            </a:r>
          </a:p>
          <a:p>
            <a:pPr marL="800100" lvl="1" indent="-342900">
              <a:buFont typeface="Arial" panose="020B0604020202020204" pitchFamily="34" charset="0"/>
              <a:buChar char="•"/>
            </a:pPr>
            <a:r>
              <a:rPr lang="en-US" sz="1600" dirty="0"/>
              <a:t>Looked at classification (with 4 price buckets) and regression; focused on regression.</a:t>
            </a:r>
          </a:p>
          <a:p>
            <a:pPr marL="800100" lvl="1" indent="-342900">
              <a:buFont typeface="Arial" panose="020B0604020202020204" pitchFamily="34" charset="0"/>
              <a:buChar char="•"/>
            </a:pPr>
            <a:r>
              <a:rPr lang="en-US" sz="1600" dirty="0"/>
              <a:t>Also experimented with predicting rating from price (another day…)</a:t>
            </a:r>
            <a:endParaRPr lang="en-US" sz="2000" dirty="0"/>
          </a:p>
          <a:p>
            <a:r>
              <a:rPr lang="en-US" sz="2000" b="1" dirty="0"/>
              <a:t>Data Integrity – Extensive data cleaning required</a:t>
            </a:r>
          </a:p>
          <a:p>
            <a:pPr marL="800100" lvl="1" indent="-342900">
              <a:buFont typeface="Arial" panose="020B0604020202020204" pitchFamily="34" charset="0"/>
              <a:buChar char="•"/>
            </a:pPr>
            <a:r>
              <a:rPr lang="en-US" sz="1600" dirty="0"/>
              <a:t>Missing data (price, region, subregion, </a:t>
            </a:r>
            <a:r>
              <a:rPr lang="en-US" sz="1600" dirty="0" err="1"/>
              <a:t>subsubregion</a:t>
            </a:r>
            <a:r>
              <a:rPr lang="en-US" sz="1600" dirty="0"/>
              <a:t>)</a:t>
            </a:r>
          </a:p>
          <a:p>
            <a:pPr marL="800100" lvl="1" indent="-342900">
              <a:buFont typeface="Arial" panose="020B0604020202020204" pitchFamily="34" charset="0"/>
              <a:buChar char="•"/>
            </a:pPr>
            <a:r>
              <a:rPr lang="en-US" sz="1600" dirty="0"/>
              <a:t>Erroneous Data (vintage)</a:t>
            </a:r>
          </a:p>
          <a:p>
            <a:pPr marL="800100" lvl="1" indent="-342900">
              <a:buFont typeface="Arial" panose="020B0604020202020204" pitchFamily="34" charset="0"/>
              <a:buChar char="•"/>
            </a:pPr>
            <a:r>
              <a:rPr lang="en-US" sz="1600" dirty="0"/>
              <a:t>Inconsistent Data (region, subregion, </a:t>
            </a:r>
            <a:r>
              <a:rPr lang="en-US" sz="1600" dirty="0" err="1"/>
              <a:t>subsubregion</a:t>
            </a:r>
            <a:r>
              <a:rPr lang="en-US" sz="1600" dirty="0"/>
              <a:t>)</a:t>
            </a:r>
          </a:p>
          <a:p>
            <a:pPr marL="800100" lvl="1" indent="-342900">
              <a:buFont typeface="Arial" panose="020B0604020202020204" pitchFamily="34" charset="0"/>
              <a:buChar char="•"/>
            </a:pPr>
            <a:r>
              <a:rPr lang="en-US" sz="1600" dirty="0"/>
              <a:t>Ratings: Wine ratings and reviews are subjective in nature and performed by different professionals not readily identifiable.</a:t>
            </a:r>
          </a:p>
          <a:p>
            <a:pPr marL="800100" lvl="1" indent="-342900">
              <a:buFont typeface="Arial" panose="020B0604020202020204" pitchFamily="34" charset="0"/>
              <a:buChar char="•"/>
            </a:pPr>
            <a:r>
              <a:rPr lang="en-US" sz="1600" dirty="0"/>
              <a:t>Price: not adjusted for inflation or currency exchange fluctuations over time; may fluctuate greatly by location as well; variability due to industry structure / makeup / distribution, etc.</a:t>
            </a:r>
          </a:p>
          <a:p>
            <a:pPr marL="800100" lvl="1" indent="-342900">
              <a:buFont typeface="Arial" panose="020B0604020202020204" pitchFamily="34" charset="0"/>
              <a:buChar char="•"/>
            </a:pPr>
            <a:r>
              <a:rPr lang="en-US" sz="1600" dirty="0"/>
              <a:t>Data Collection / Input: methods inconsistent; varying nomenclature and requirements for fields.</a:t>
            </a:r>
          </a:p>
          <a:p>
            <a:pPr marL="800100" lvl="1" indent="-342900">
              <a:buFont typeface="Arial" panose="020B0604020202020204" pitchFamily="34" charset="0"/>
              <a:buChar char="•"/>
            </a:pPr>
            <a:r>
              <a:rPr lang="en-US" sz="1600" dirty="0"/>
              <a:t>Industry-related: Origin of French wines are typically associated with villages; US with county/region.</a:t>
            </a:r>
          </a:p>
          <a:p>
            <a:r>
              <a:rPr lang="en-US" sz="2000" b="1" dirty="0"/>
              <a:t>Python:</a:t>
            </a:r>
          </a:p>
          <a:p>
            <a:pPr marL="800100" lvl="1" indent="-342900">
              <a:buFont typeface="Arial" panose="020B0604020202020204" pitchFamily="34" charset="0"/>
              <a:buChar char="•"/>
            </a:pPr>
            <a:r>
              <a:rPr lang="en-US" sz="1600" dirty="0"/>
              <a:t>Code for Wine Descriptor word search code became an iterative exercise in identifying ‘Stop’ words that were not relevant in describing wine.</a:t>
            </a:r>
          </a:p>
          <a:p>
            <a:pPr marL="800100" lvl="1" indent="-342900">
              <a:buFont typeface="Arial" panose="020B0604020202020204" pitchFamily="34" charset="0"/>
              <a:buChar char="•"/>
            </a:pPr>
            <a:r>
              <a:rPr lang="en-US" sz="1600" dirty="0"/>
              <a:t>Running regressions takes a lot of time.</a:t>
            </a:r>
          </a:p>
        </p:txBody>
      </p:sp>
    </p:spTree>
    <p:extLst>
      <p:ext uri="{BB962C8B-B14F-4D97-AF65-F5344CB8AC3E}">
        <p14:creationId xmlns:p14="http://schemas.microsoft.com/office/powerpoint/2010/main" val="19919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4D5D8-0A94-4F7E-BA21-873B15C67208}"/>
              </a:ext>
            </a:extLst>
          </p:cNvPr>
          <p:cNvSpPr/>
          <p:nvPr/>
        </p:nvSpPr>
        <p:spPr>
          <a:xfrm>
            <a:off x="729842" y="536139"/>
            <a:ext cx="10603685" cy="6124754"/>
          </a:xfrm>
          <a:prstGeom prst="rect">
            <a:avLst/>
          </a:prstGeom>
        </p:spPr>
        <p:txBody>
          <a:bodyPr wrap="square">
            <a:spAutoFit/>
          </a:bodyPr>
          <a:lstStyle/>
          <a:p>
            <a:r>
              <a:rPr lang="en-US" sz="2000" b="1" dirty="0"/>
              <a:t>Conclusions:</a:t>
            </a:r>
            <a:endParaRPr lang="en-US" sz="2000" dirty="0"/>
          </a:p>
          <a:p>
            <a:r>
              <a:rPr lang="en-US" b="1" dirty="0"/>
              <a:t>Is there a clear price / value winner?  </a:t>
            </a:r>
            <a:r>
              <a:rPr lang="en-US" b="1" dirty="0">
                <a:solidFill>
                  <a:srgbClr val="0070C0"/>
                </a:solidFill>
              </a:rPr>
              <a:t>No.</a:t>
            </a:r>
          </a:p>
          <a:p>
            <a:endParaRPr lang="en-US" sz="1600" dirty="0"/>
          </a:p>
          <a:p>
            <a:r>
              <a:rPr lang="en-US" b="1" dirty="0"/>
              <a:t>Does rating level change the answer?  </a:t>
            </a:r>
            <a:r>
              <a:rPr lang="en-US" b="1" dirty="0">
                <a:solidFill>
                  <a:srgbClr val="0070C0"/>
                </a:solidFill>
              </a:rPr>
              <a:t>Yes. </a:t>
            </a:r>
          </a:p>
          <a:p>
            <a:r>
              <a:rPr lang="en-US" sz="1600" dirty="0"/>
              <a:t>French wines appear to be a better value for wines rated under 95 points. Over 95 points, there is a significant increase in price for rare and exclusive French Chardonnay (aka white Burgundy) and Bordeaux red wine blends.</a:t>
            </a:r>
          </a:p>
          <a:p>
            <a:endParaRPr lang="en-US" sz="1600" dirty="0"/>
          </a:p>
          <a:p>
            <a:r>
              <a:rPr lang="en-US" b="1" dirty="0">
                <a:solidFill>
                  <a:schemeClr val="tx1">
                    <a:lumMod val="95000"/>
                    <a:lumOff val="5000"/>
                  </a:schemeClr>
                </a:solidFill>
              </a:rPr>
              <a:t>Does region or sub-region matter?  </a:t>
            </a:r>
            <a:r>
              <a:rPr lang="en-US" b="1" dirty="0">
                <a:solidFill>
                  <a:srgbClr val="0070C0"/>
                </a:solidFill>
              </a:rPr>
              <a:t>Absolutely</a:t>
            </a:r>
            <a:r>
              <a:rPr lang="en-US" dirty="0">
                <a:solidFill>
                  <a:srgbClr val="0070C0"/>
                </a:solidFill>
              </a:rPr>
              <a:t>. </a:t>
            </a:r>
          </a:p>
          <a:p>
            <a:r>
              <a:rPr lang="en-US" sz="1600" dirty="0"/>
              <a:t>In California, Napa is by far the most expensive region. Within Napa, there is also a wide disparity in subregions. Oakville is 4x more expensive for a 5 point increase in rating.</a:t>
            </a:r>
          </a:p>
          <a:p>
            <a:endParaRPr lang="en-US" sz="1600" dirty="0"/>
          </a:p>
          <a:p>
            <a:r>
              <a:rPr lang="en-US" sz="1600" dirty="0"/>
              <a:t>French wine prices and ratings, especially red wines from Bordeaux, vary ENORMOUSLY village to village (subregion to subregion).  US Chardonnays vary much less in rating and price.</a:t>
            </a:r>
          </a:p>
          <a:p>
            <a:endParaRPr lang="en-US" sz="1600" dirty="0"/>
          </a:p>
          <a:p>
            <a:r>
              <a:rPr lang="en-US" b="1" dirty="0"/>
              <a:t>From a wine review perspective, what words are more likely to be used as rating increase? </a:t>
            </a:r>
          </a:p>
          <a:p>
            <a:r>
              <a:rPr lang="en-US" sz="1600" dirty="0"/>
              <a:t>A large majority of wine descriptors are the same within Chardonnay and  Cabernet reviews.  The differences by rating:</a:t>
            </a:r>
          </a:p>
          <a:p>
            <a:pPr marL="342900" indent="-342900">
              <a:buFont typeface="Arial" panose="020B0604020202020204" pitchFamily="34" charset="0"/>
              <a:buChar char="•"/>
            </a:pPr>
            <a:r>
              <a:rPr lang="en-US" sz="1600" dirty="0"/>
              <a:t>95-100 point wines often include descriptors such as ‘beautiful’, ‘classic’, ‘magnificent’</a:t>
            </a:r>
          </a:p>
          <a:p>
            <a:pPr marL="342900" indent="-342900">
              <a:buFont typeface="Arial" panose="020B0604020202020204" pitchFamily="34" charset="0"/>
              <a:buChar char="•"/>
            </a:pPr>
            <a:r>
              <a:rPr lang="en-US" sz="1600" dirty="0"/>
              <a:t>80 – 84 point wines often include “thin”, “fruity”, “weak”, “simple”</a:t>
            </a:r>
          </a:p>
          <a:p>
            <a:pPr marL="342900" indent="-342900">
              <a:buFont typeface="Arial" panose="020B0604020202020204" pitchFamily="34" charset="0"/>
              <a:buChar char="•"/>
            </a:pPr>
            <a:endParaRPr lang="en-US" sz="1600" dirty="0"/>
          </a:p>
          <a:p>
            <a:r>
              <a:rPr lang="en-US" b="1" dirty="0"/>
              <a:t>Is it possible to predict wine prices from these reviews?</a:t>
            </a:r>
            <a:r>
              <a:rPr lang="en-US" sz="2800" b="1" dirty="0"/>
              <a:t> </a:t>
            </a:r>
            <a:r>
              <a:rPr lang="en-US" b="1" dirty="0" err="1">
                <a:solidFill>
                  <a:srgbClr val="0070C0"/>
                </a:solidFill>
              </a:rPr>
              <a:t>Kinda</a:t>
            </a:r>
            <a:r>
              <a:rPr lang="en-US" b="1" dirty="0">
                <a:solidFill>
                  <a:srgbClr val="0070C0"/>
                </a:solidFill>
              </a:rPr>
              <a:t>.</a:t>
            </a:r>
          </a:p>
          <a:p>
            <a:r>
              <a:rPr lang="en-US" sz="1600" dirty="0"/>
              <a:t>Machine learning yielded obvious relationships between rating and price as well as geographic locations.  Predictions are more accurate with Chardonnays than with Cabernet/</a:t>
            </a:r>
            <a:r>
              <a:rPr lang="en-US" sz="1600" dirty="0" err="1"/>
              <a:t>Bordeauxs</a:t>
            </a:r>
            <a:r>
              <a:rPr lang="en-US" sz="1600" dirty="0"/>
              <a:t>.  The latter having a greater range in its “scatter” price/rating values.</a:t>
            </a:r>
          </a:p>
        </p:txBody>
      </p:sp>
    </p:spTree>
    <p:extLst>
      <p:ext uri="{BB962C8B-B14F-4D97-AF65-F5344CB8AC3E}">
        <p14:creationId xmlns:p14="http://schemas.microsoft.com/office/powerpoint/2010/main" val="870488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1109</TotalTime>
  <Words>800</Words>
  <Application>Microsoft Office PowerPoint</Application>
  <PresentationFormat>Widescreen</PresentationFormat>
  <Paragraphs>59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California versus France: The Search for Value in Wine using Data Analytics     Team Members: Zach Elson, Katherine Sullivan, Martin Wehrli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Automobile Accidents in Relation to the Adoption of Smartphones and Mobile Phones: 2004 - 2018</dc:title>
  <dc:creator>Martin Wehrli</dc:creator>
  <cp:lastModifiedBy>Katherine Sullivan</cp:lastModifiedBy>
  <cp:revision>91</cp:revision>
  <dcterms:created xsi:type="dcterms:W3CDTF">2020-02-01T05:31:19Z</dcterms:created>
  <dcterms:modified xsi:type="dcterms:W3CDTF">2020-05-24T22:44:42Z</dcterms:modified>
</cp:coreProperties>
</file>