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8" r:id="rId7"/>
    <p:sldId id="281" r:id="rId8"/>
    <p:sldId id="279" r:id="rId9"/>
    <p:sldId id="282" r:id="rId10"/>
    <p:sldId id="269" r:id="rId11"/>
    <p:sldId id="280" r:id="rId12"/>
    <p:sldId id="277" r:id="rId13"/>
    <p:sldId id="270" r:id="rId14"/>
    <p:sldId id="273" r:id="rId15"/>
    <p:sldId id="267" r:id="rId16"/>
    <p:sldId id="283" r:id="rId17"/>
    <p:sldId id="284" r:id="rId18"/>
    <p:sldId id="275" r:id="rId19"/>
    <p:sldId id="276" r:id="rId20"/>
    <p:sldId id="265" r:id="rId21"/>
    <p:sldId id="261" r:id="rId22"/>
    <p:sldId id="262" r:id="rId23"/>
    <p:sldId id="26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htsa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Traffic Crash Data in Relation to the Adoption of Mobile 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47E0-6BD1-437D-B259-6D96B514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0D5E-E588-49B8-99D9-75A16651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A77C-2D78-4728-8946-15AAE18F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Data</a:t>
            </a:r>
          </a:p>
          <a:p>
            <a:pPr lvl="1"/>
            <a:r>
              <a:rPr lang="en-US" dirty="0"/>
              <a:t>Total</a:t>
            </a:r>
          </a:p>
          <a:p>
            <a:pPr lvl="1"/>
            <a:r>
              <a:rPr lang="en-US" dirty="0"/>
              <a:t>By Age</a:t>
            </a:r>
          </a:p>
          <a:p>
            <a:r>
              <a:rPr lang="en-US" dirty="0"/>
              <a:t>State Data</a:t>
            </a:r>
          </a:p>
          <a:p>
            <a:pPr lvl="1"/>
            <a:r>
              <a:rPr lang="en-US" dirty="0"/>
              <a:t>Total</a:t>
            </a:r>
          </a:p>
          <a:p>
            <a:pPr lvl="1"/>
            <a:r>
              <a:rPr lang="en-US" dirty="0"/>
              <a:t>Vs Mobile Apps</a:t>
            </a:r>
          </a:p>
        </p:txBody>
      </p:sp>
    </p:spTree>
    <p:extLst>
      <p:ext uri="{BB962C8B-B14F-4D97-AF65-F5344CB8AC3E}">
        <p14:creationId xmlns:p14="http://schemas.microsoft.com/office/powerpoint/2010/main" val="99790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482725"/>
            <a:ext cx="10772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57225"/>
            <a:ext cx="10782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57225"/>
            <a:ext cx="11020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709612"/>
            <a:ext cx="109823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676275"/>
            <a:ext cx="10810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418"/>
            <a:ext cx="10167937" cy="51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Data and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14D4-9FDB-4CF5-97CD-8C624229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6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regression of fatal crashes in 8 states versus the number of smartphone users resulted in an R-squared value of 0.900 and a p-value of 0.0009.</a:t>
            </a:r>
          </a:p>
          <a:p>
            <a:r>
              <a:rPr lang="en-US" dirty="0"/>
              <a:t>A regression of fatal crashed in 8 states versus the number of monthly active users of mobile apps resulted in an R-squared 0.929 and a p-value of 0.0003.</a:t>
            </a:r>
          </a:p>
          <a:p>
            <a:r>
              <a:rPr lang="en-US" dirty="0"/>
              <a:t>These values would suggest that there is indeed a relationship between fatal crashes and mobile phone users as well as fatal crashes and MAUs of mobile apps.</a:t>
            </a:r>
          </a:p>
          <a:p>
            <a:r>
              <a:rPr lang="en-US" dirty="0"/>
              <a:t>However, because this data only contains 10 data points (years) the results are not very reliable.</a:t>
            </a:r>
          </a:p>
        </p:txBody>
      </p:sp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894261"/>
            <a:ext cx="8616830" cy="4742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3228975" y="54438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600" dirty="0"/>
            </a:br>
            <a:r>
              <a:rPr lang="en-US" sz="1600" dirty="0"/>
              <a:t>R-squared is: 0.9003186964685078 </a:t>
            </a:r>
          </a:p>
          <a:p>
            <a:r>
              <a:rPr lang="en-US" sz="1600" dirty="0"/>
              <a:t>p-value is: 0.0009328845788830946</a:t>
            </a:r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613453"/>
            <a:ext cx="9114316" cy="541659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5999266"/>
            <a:ext cx="609600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R-squared is: 0.9287022633277064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p-value is: 0.00029703475180740437 </a:t>
            </a:r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has the adoption of mobile and smart phones into everyday life affected the incidence of traffic accidents in nationally? </a:t>
            </a:r>
          </a:p>
          <a:p>
            <a:r>
              <a:rPr lang="en-US" dirty="0"/>
              <a:t>How has the adoption of mobile and smart phones into everyday life affected the incidence of traffic accidents in specific states?</a:t>
            </a:r>
          </a:p>
          <a:p>
            <a:r>
              <a:rPr lang="en-US" dirty="0"/>
              <a:t>Does age play a factor in distracted driving accidents? </a:t>
            </a:r>
          </a:p>
          <a:p>
            <a:r>
              <a:rPr lang="en-US" dirty="0"/>
              <a:t>How has the adoption of mobile applications into everyday life affected the incidence of traffic accidents in these states?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67" y="254562"/>
            <a:ext cx="8001465" cy="63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8" y="266851"/>
            <a:ext cx="10775944" cy="63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 of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  <a:p>
            <a:pPr lvl="1"/>
            <a:r>
              <a:rPr lang="en-US" dirty="0"/>
              <a:t>Limitation of 5000 records. Pulling national data was maybe 3 states at a time due to the record cap. </a:t>
            </a:r>
          </a:p>
          <a:p>
            <a:r>
              <a:rPr lang="en-US" dirty="0"/>
              <a:t>Cell Phone / Smartphone ownership data and Mobile MAU data</a:t>
            </a:r>
          </a:p>
          <a:p>
            <a:pPr lvl="1"/>
            <a:r>
              <a:rPr lang="en-US" dirty="0"/>
              <a:t>Data available for free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2796-D508-4AD1-829A-B309993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has the adoption of mobile and smart phones into everyday life affected the incidence of traffic accidents in nationally? </a:t>
            </a:r>
          </a:p>
          <a:p>
            <a:pPr lvl="1"/>
            <a:r>
              <a:rPr lang="en-US" dirty="0"/>
              <a:t>On a national level, our regressions indicated that increased smartphone usage correlated to an increase in accidents. </a:t>
            </a:r>
          </a:p>
          <a:p>
            <a:pPr lvl="1"/>
            <a:r>
              <a:rPr lang="en-US" dirty="0"/>
              <a:t>On a national level, our regressions indicated that increased mobile phone ownership did not increase fatal accidents. </a:t>
            </a:r>
          </a:p>
          <a:p>
            <a:r>
              <a:rPr lang="en-US" dirty="0"/>
              <a:t>How has the adoption of mobile and smart phones into everyday life affected the incidence of traffic accidents in specific states?</a:t>
            </a:r>
          </a:p>
          <a:p>
            <a:pPr lvl="1"/>
            <a:r>
              <a:rPr lang="en-US" dirty="0"/>
              <a:t>In the 8 most populous states, our regressions indicated that increased smartphone usage correlated to an increase in fatal accidents. </a:t>
            </a:r>
          </a:p>
          <a:p>
            <a:pPr lvl="1"/>
            <a:r>
              <a:rPr lang="en-US" dirty="0"/>
              <a:t>In the 8 most populous states, our regressions indicated that increased MAUs of mobile apps is correlated with an </a:t>
            </a:r>
            <a:r>
              <a:rPr lang="en-US" dirty="0" err="1"/>
              <a:t>increasein</a:t>
            </a:r>
            <a:r>
              <a:rPr lang="en-US" dirty="0"/>
              <a:t> fatal accidents. </a:t>
            </a:r>
          </a:p>
          <a:p>
            <a:pPr lvl="1"/>
            <a:endParaRPr lang="en-US" dirty="0"/>
          </a:p>
          <a:p>
            <a:r>
              <a:rPr lang="en-US" dirty="0"/>
              <a:t>Does age play a factor in distracted driving accidents? </a:t>
            </a:r>
          </a:p>
          <a:p>
            <a:pPr lvl="1"/>
            <a:r>
              <a:rPr lang="en-US" dirty="0"/>
              <a:t>Our regressions indicated that age does not play a significant factor accident frequency.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U.S. automobile non-fatal and fatal accidents have increased with the adoption of cell phones. </a:t>
            </a:r>
          </a:p>
          <a:p>
            <a:pPr marL="0" indent="0">
              <a:buNone/>
            </a:pPr>
            <a:r>
              <a:rPr lang="en-US" dirty="0"/>
              <a:t>The adoption of smartphones will also increase the amount of non-fatal and fatal accidents.</a:t>
            </a:r>
          </a:p>
          <a:p>
            <a:pPr marL="0" indent="0">
              <a:buNone/>
            </a:pPr>
            <a:r>
              <a:rPr lang="en-US" dirty="0"/>
              <a:t>The popularity and adoption of mobile apps will increase the amount of non-fatal and fatal accidents.</a:t>
            </a:r>
          </a:p>
          <a:p>
            <a:pPr marL="0" indent="0">
              <a:buNone/>
            </a:pPr>
            <a:r>
              <a:rPr lang="en-US" dirty="0"/>
              <a:t>There will be a noticeable difference in the amount of crashes based on age. Specifically, younger people will have a higher amount of crashes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4CA-57CB-423C-ABBC-81966C04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Accident data </a:t>
            </a:r>
          </a:p>
          <a:p>
            <a:pPr lvl="1"/>
            <a:r>
              <a:rPr lang="en-US" dirty="0"/>
              <a:t>FARS and NHTSA (</a:t>
            </a:r>
            <a:r>
              <a:rPr lang="en-US" dirty="0">
                <a:hlinkClick r:id="rId2"/>
              </a:rPr>
              <a:t>https://www.nhtsa.gov/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CSV downloads (Excel) and API (Pandas)</a:t>
            </a:r>
          </a:p>
          <a:p>
            <a:pPr marL="0" indent="0">
              <a:buNone/>
            </a:pPr>
            <a:r>
              <a:rPr lang="en-US" dirty="0"/>
              <a:t>Registered Drivers by State</a:t>
            </a:r>
          </a:p>
          <a:p>
            <a:pPr lvl="1"/>
            <a:r>
              <a:rPr lang="en-US" dirty="0"/>
              <a:t>CSV download (Pandas)</a:t>
            </a:r>
          </a:p>
          <a:p>
            <a:pPr lvl="2"/>
            <a:r>
              <a:rPr lang="en-US" dirty="0"/>
              <a:t>Google Public Data</a:t>
            </a:r>
          </a:p>
          <a:p>
            <a:pPr marL="0" indent="0">
              <a:buNone/>
            </a:pPr>
            <a:r>
              <a:rPr lang="en-US" dirty="0"/>
              <a:t>Mobile Adoption Data</a:t>
            </a:r>
          </a:p>
          <a:p>
            <a:pPr lvl="1"/>
            <a:r>
              <a:rPr lang="en-US" dirty="0"/>
              <a:t>Mobile App adoption, Mobile phone and smartphone adoption, </a:t>
            </a:r>
          </a:p>
          <a:p>
            <a:pPr lvl="1"/>
            <a:r>
              <a:rPr lang="en-US" dirty="0"/>
              <a:t>Pew Research, </a:t>
            </a:r>
            <a:r>
              <a:rPr lang="en-US" dirty="0" err="1"/>
              <a:t>Statisa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National Smartphone Adoption</a:t>
            </a:r>
          </a:p>
          <a:p>
            <a:pPr lvl="1"/>
            <a:r>
              <a:rPr lang="en-US" dirty="0" err="1"/>
              <a:t>Statisa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Exploration,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We utilized several methods to clean the data: transposing, formatting the type elements, renaming columns, indexing and re-indexing, dropping null values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2231462"/>
          </a:xfrm>
        </p:spPr>
        <p:txBody>
          <a:bodyPr>
            <a:normAutofit/>
          </a:bodyPr>
          <a:lstStyle/>
          <a:p>
            <a:r>
              <a:rPr lang="en-US" dirty="0"/>
              <a:t>API: FARS (Fatal Accident Reporting System)</a:t>
            </a:r>
          </a:p>
          <a:p>
            <a:pPr lvl="2"/>
            <a:r>
              <a:rPr lang="en-US" dirty="0"/>
              <a:t> With regards to state level accident data, we were unable to pull data for all 50 states. This would be impossible as we hit a record cap at 5000 records. We resolved this by focusing on 8 states. </a:t>
            </a:r>
          </a:p>
          <a:p>
            <a:pPr lvl="2"/>
            <a:r>
              <a:rPr lang="en-US" dirty="0"/>
              <a:t>Clean-up was minimal. Once we figured out which columns we wanted to pull, we pulled them from the API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623799" y="4881574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7" y="1999690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2231462"/>
          </a:xfrm>
        </p:spPr>
        <p:txBody>
          <a:bodyPr>
            <a:normAutofit/>
          </a:bodyPr>
          <a:lstStyle/>
          <a:p>
            <a:r>
              <a:rPr lang="en-US" dirty="0"/>
              <a:t>API: FARS (continued</a:t>
            </a:r>
          </a:p>
          <a:p>
            <a:pPr lvl="2"/>
            <a:r>
              <a:rPr lang="en-US" dirty="0"/>
              <a:t>Built </a:t>
            </a:r>
            <a:r>
              <a:rPr lang="en-US" dirty="0" err="1"/>
              <a:t>dataframe</a:t>
            </a:r>
            <a:r>
              <a:rPr lang="en-US" dirty="0"/>
              <a:t> for results for each state and merged into one larger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749287" y="1252929"/>
            <a:ext cx="7066722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183256"/>
            <a:ext cx="11519517" cy="4351338"/>
          </a:xfrm>
        </p:spPr>
        <p:txBody>
          <a:bodyPr/>
          <a:lstStyle/>
          <a:p>
            <a:r>
              <a:rPr lang="en-US" dirty="0"/>
              <a:t>CSV from NHTSA (National Highway Transportation and Safety Administration)</a:t>
            </a:r>
          </a:p>
          <a:p>
            <a:pPr lvl="2"/>
            <a:r>
              <a:rPr lang="en-US" dirty="0"/>
              <a:t>For aggregated national data, we used to website to download CSV files</a:t>
            </a:r>
          </a:p>
          <a:p>
            <a:pPr lvl="2"/>
            <a:r>
              <a:rPr lang="en-US" dirty="0"/>
              <a:t>Clean-up on these files were minimal including renaming columns, merging data, dropping null data, converting strings to floats.  </a:t>
            </a:r>
          </a:p>
          <a:p>
            <a:endParaRPr lang="en-US" dirty="0"/>
          </a:p>
          <a:p>
            <a:r>
              <a:rPr lang="en-US" dirty="0"/>
              <a:t>[insert martin’s screenshots?]</a:t>
            </a: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4DF3AF-4D97-4754-A52A-7BDA4E06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r="2813"/>
          <a:stretch/>
        </p:blipFill>
        <p:spPr>
          <a:xfrm>
            <a:off x="417620" y="1197304"/>
            <a:ext cx="11356760" cy="4463392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ABB1EB-DA49-4B2F-AEDD-B02301393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r="10559"/>
          <a:stretch/>
        </p:blipFill>
        <p:spPr>
          <a:xfrm>
            <a:off x="225639" y="1839620"/>
            <a:ext cx="6871871" cy="41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751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Historical Traffic Crash Data in Relation to the Adoption of Mobile Phones</vt:lpstr>
      <vt:lpstr>Questions</vt:lpstr>
      <vt:lpstr>Hypothesis:</vt:lpstr>
      <vt:lpstr>Data Sources:</vt:lpstr>
      <vt:lpstr>Data Exploration, and Cleanup</vt:lpstr>
      <vt:lpstr>PowerPoint Presentation</vt:lpstr>
      <vt:lpstr>PowerPoint Presentation</vt:lpstr>
      <vt:lpstr>PowerPoint Presentation</vt:lpstr>
      <vt:lpstr>PowerPoint Presentation</vt:lpstr>
      <vt:lpstr>Data Visualization</vt:lpstr>
      <vt:lpstr>National Data:</vt:lpstr>
      <vt:lpstr>PowerPoint Presentation</vt:lpstr>
      <vt:lpstr>PowerPoint Presentation</vt:lpstr>
      <vt:lpstr>PowerPoint Presentation</vt:lpstr>
      <vt:lpstr>PowerPoint Presentation</vt:lpstr>
      <vt:lpstr>State Data:</vt:lpstr>
      <vt:lpstr>State Data and conclusions:</vt:lpstr>
      <vt:lpstr>PowerPoint Presentation</vt:lpstr>
      <vt:lpstr>PowerPoint Presentation</vt:lpstr>
      <vt:lpstr>PowerPoint Presentation</vt:lpstr>
      <vt:lpstr>PowerPoint Presentation</vt:lpstr>
      <vt:lpstr>Acknowledgment of Limitations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Traffic Crash Data in Relation to the Adoption of Mobile Phones</dc:title>
  <dc:creator>Benjamin Fox</dc:creator>
  <cp:lastModifiedBy>Katherine Sullivan</cp:lastModifiedBy>
  <cp:revision>35</cp:revision>
  <dcterms:created xsi:type="dcterms:W3CDTF">2020-01-28T03:56:15Z</dcterms:created>
  <dcterms:modified xsi:type="dcterms:W3CDTF">2020-01-31T22:55:40Z</dcterms:modified>
</cp:coreProperties>
</file>