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95" r:id="rId3"/>
    <p:sldId id="258" r:id="rId4"/>
    <p:sldId id="259" r:id="rId5"/>
    <p:sldId id="267" r:id="rId6"/>
    <p:sldId id="294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9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Filipovic" initials="MF" lastIdx="4" clrIdx="0">
    <p:extLst>
      <p:ext uri="{19B8F6BF-5375-455C-9EA6-DF929625EA0E}">
        <p15:presenceInfo xmlns:p15="http://schemas.microsoft.com/office/powerpoint/2012/main" userId="Marina Filip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57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562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44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2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0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5177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385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418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301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76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741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15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40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59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416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61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762D-3C33-48CF-8065-334F527B1689}" type="datetimeFigureOut">
              <a:rPr lang="en-NZ" smtClean="0"/>
              <a:t>13/03/2018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C1FDD-8357-4D75-97CE-7CC9956DC0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88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Acceptance </a:t>
            </a:r>
            <a:r>
              <a:rPr lang="en-US" dirty="0" smtClean="0"/>
              <a:t>Test driven development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7" y="129309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– special keywords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4470257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Gherkin files use the .feature file extension. </a:t>
            </a:r>
            <a:endParaRPr lang="en-NZ" dirty="0" smtClean="0"/>
          </a:p>
          <a:p>
            <a:r>
              <a:rPr lang="en-NZ" dirty="0" smtClean="0"/>
              <a:t>They're saved </a:t>
            </a:r>
            <a:r>
              <a:rPr lang="en-NZ" dirty="0"/>
              <a:t>as plain text, </a:t>
            </a:r>
            <a:r>
              <a:rPr lang="en-NZ" dirty="0" smtClean="0"/>
              <a:t>so </a:t>
            </a:r>
            <a:r>
              <a:rPr lang="en-NZ" dirty="0"/>
              <a:t>they can be read and edited with simple tools.</a:t>
            </a:r>
          </a:p>
          <a:p>
            <a:r>
              <a:rPr lang="en-NZ" dirty="0"/>
              <a:t>A Gherkin file is given its structure and meaning using a set of special keywords.</a:t>
            </a:r>
          </a:p>
          <a:p>
            <a:pPr lvl="1"/>
            <a:r>
              <a:rPr lang="en-NZ" dirty="0"/>
              <a:t>Features</a:t>
            </a:r>
          </a:p>
          <a:p>
            <a:pPr lvl="1"/>
            <a:r>
              <a:rPr lang="en-NZ" dirty="0"/>
              <a:t>Background</a:t>
            </a:r>
          </a:p>
          <a:p>
            <a:pPr lvl="1"/>
            <a:r>
              <a:rPr lang="en-NZ" dirty="0"/>
              <a:t>Scenario</a:t>
            </a:r>
          </a:p>
          <a:p>
            <a:pPr lvl="1"/>
            <a:r>
              <a:rPr lang="en-NZ" dirty="0"/>
              <a:t>Given</a:t>
            </a:r>
          </a:p>
          <a:p>
            <a:pPr lvl="1"/>
            <a:r>
              <a:rPr lang="en-NZ" dirty="0"/>
              <a:t>When</a:t>
            </a:r>
          </a:p>
          <a:p>
            <a:pPr lvl="1"/>
            <a:r>
              <a:rPr lang="en-NZ" dirty="0"/>
              <a:t>Then</a:t>
            </a:r>
          </a:p>
          <a:p>
            <a:pPr lvl="1"/>
            <a:r>
              <a:rPr lang="en-NZ" dirty="0"/>
              <a:t>And</a:t>
            </a:r>
          </a:p>
          <a:p>
            <a:pPr lvl="1"/>
            <a:r>
              <a:rPr lang="en-NZ" dirty="0"/>
              <a:t>But</a:t>
            </a:r>
          </a:p>
          <a:p>
            <a:pPr lvl="1"/>
            <a:r>
              <a:rPr lang="en-NZ" dirty="0"/>
              <a:t>*</a:t>
            </a:r>
          </a:p>
          <a:p>
            <a:pPr lvl="1"/>
            <a:r>
              <a:rPr lang="en-NZ" dirty="0"/>
              <a:t>Scenario Outline</a:t>
            </a:r>
          </a:p>
          <a:p>
            <a:pPr lvl="1"/>
            <a:r>
              <a:rPr lang="en-NZ" dirty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0745"/>
            <a:ext cx="8596668" cy="4660618"/>
          </a:xfrm>
        </p:spPr>
        <p:txBody>
          <a:bodyPr>
            <a:normAutofit/>
          </a:bodyPr>
          <a:lstStyle/>
          <a:p>
            <a:r>
              <a:rPr lang="en-NZ" dirty="0"/>
              <a:t>Each Gherkin file begins with Feature </a:t>
            </a:r>
            <a:r>
              <a:rPr lang="en-NZ" dirty="0" smtClean="0"/>
              <a:t>keyword</a:t>
            </a:r>
          </a:p>
          <a:p>
            <a:r>
              <a:rPr lang="en-NZ" dirty="0"/>
              <a:t>This keyword doesn't really affect the </a:t>
            </a:r>
            <a:r>
              <a:rPr lang="en-NZ" dirty="0" err="1"/>
              <a:t>behavior</a:t>
            </a:r>
            <a:r>
              <a:rPr lang="en-NZ" dirty="0"/>
              <a:t> of your Cucumber tests at all; it just gives you a convenient place to put some summary documentation about the group of tests that </a:t>
            </a:r>
            <a:r>
              <a:rPr lang="en-NZ" dirty="0" smtClean="0"/>
              <a:t>follow</a:t>
            </a:r>
          </a:p>
          <a:p>
            <a:r>
              <a:rPr lang="en-NZ" dirty="0"/>
              <a:t>You can use this place to write details about who will use the feature, and why, or to put links to supporting documentation</a:t>
            </a:r>
            <a:r>
              <a:rPr lang="en-NZ" dirty="0" smtClean="0"/>
              <a:t>.</a:t>
            </a:r>
          </a:p>
          <a:p>
            <a:r>
              <a:rPr lang="en-NZ" dirty="0" smtClean="0"/>
              <a:t>It is conventional </a:t>
            </a:r>
            <a:r>
              <a:rPr lang="en-NZ" dirty="0"/>
              <a:t>to name feature file by converting the feature's name to lowercase characters and replacing the spaces with underscores. </a:t>
            </a:r>
            <a:endParaRPr lang="en-NZ" dirty="0" smtClean="0"/>
          </a:p>
          <a:p>
            <a:pPr lvl="1"/>
            <a:r>
              <a:rPr lang="en-NZ" dirty="0"/>
              <a:t>User logs would be stored in </a:t>
            </a:r>
            <a:r>
              <a:rPr lang="en-NZ" dirty="0" err="1"/>
              <a:t>user_logs_in.feature</a:t>
            </a:r>
            <a:r>
              <a:rPr lang="en-NZ" dirty="0" smtClean="0"/>
              <a:t>.</a:t>
            </a:r>
          </a:p>
          <a:p>
            <a:r>
              <a:rPr lang="en-US" dirty="0" smtClean="0"/>
              <a:t>Template for describing feature: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NZ" i="1" dirty="0" smtClean="0">
                <a:solidFill>
                  <a:schemeClr val="tx1"/>
                </a:solidFill>
              </a:rPr>
              <a:t>	         </a:t>
            </a:r>
            <a:r>
              <a:rPr lang="en-NZ" sz="1000" i="1" dirty="0" smtClean="0">
                <a:solidFill>
                  <a:schemeClr val="tx1"/>
                </a:solidFill>
              </a:rPr>
              <a:t>by </a:t>
            </a:r>
            <a:r>
              <a:rPr lang="en-NZ" sz="1000" i="1" dirty="0" err="1">
                <a:solidFill>
                  <a:schemeClr val="tx1"/>
                </a:solidFill>
              </a:rPr>
              <a:t>ChrisMatt</a:t>
            </a:r>
            <a:r>
              <a:rPr lang="en-NZ" sz="1000" i="1" dirty="0">
                <a:solidFill>
                  <a:schemeClr val="tx1"/>
                </a:solidFill>
              </a:rPr>
              <a:t> and Liz Keogh</a:t>
            </a:r>
          </a:p>
          <a:p>
            <a:pPr marL="0" indent="0">
              <a:buNone/>
            </a:pPr>
            <a:endParaRPr lang="en-NZ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52728" y="4828031"/>
            <a:ext cx="3557016" cy="923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NZ" sz="1400" dirty="0">
                <a:solidFill>
                  <a:schemeClr val="bg1"/>
                </a:solidFill>
              </a:rPr>
              <a:t>In order to &lt;meet some goal&gt;</a:t>
            </a:r>
          </a:p>
          <a:p>
            <a:pPr lvl="1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NZ" sz="1400" dirty="0">
                <a:solidFill>
                  <a:schemeClr val="bg1"/>
                </a:solidFill>
              </a:rPr>
              <a:t>As a&lt;type of </a:t>
            </a:r>
            <a:r>
              <a:rPr lang="en-NZ" sz="1400" dirty="0" err="1">
                <a:solidFill>
                  <a:schemeClr val="bg1"/>
                </a:solidFill>
              </a:rPr>
              <a:t>stackholder</a:t>
            </a:r>
            <a:r>
              <a:rPr lang="en-NZ" sz="1400" dirty="0">
                <a:solidFill>
                  <a:schemeClr val="bg1"/>
                </a:solidFill>
              </a:rPr>
              <a:t>&gt;</a:t>
            </a:r>
          </a:p>
          <a:p>
            <a:pPr lvl="1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NZ" sz="1400" dirty="0">
                <a:solidFill>
                  <a:schemeClr val="bg1"/>
                </a:solidFill>
              </a:rPr>
              <a:t>I want &lt;a feature</a:t>
            </a:r>
            <a:r>
              <a:rPr lang="en-NZ" sz="1400" dirty="0" smtClean="0">
                <a:solidFill>
                  <a:schemeClr val="bg1"/>
                </a:solidFill>
              </a:rPr>
              <a:t>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609"/>
            <a:ext cx="8596668" cy="4605754"/>
          </a:xfrm>
        </p:spPr>
        <p:txBody>
          <a:bodyPr/>
          <a:lstStyle/>
          <a:p>
            <a:r>
              <a:rPr lang="en-NZ" dirty="0"/>
              <a:t>To </a:t>
            </a:r>
            <a:r>
              <a:rPr lang="en-NZ" dirty="0" smtClean="0"/>
              <a:t>express </a:t>
            </a:r>
            <a:r>
              <a:rPr lang="en-NZ" dirty="0"/>
              <a:t>the </a:t>
            </a:r>
            <a:r>
              <a:rPr lang="en-NZ" dirty="0" err="1"/>
              <a:t>behavior</a:t>
            </a:r>
            <a:r>
              <a:rPr lang="en-NZ" dirty="0"/>
              <a:t> we want, each feature contains several scenarios</a:t>
            </a:r>
            <a:r>
              <a:rPr lang="en-NZ" dirty="0" smtClean="0"/>
              <a:t>.</a:t>
            </a:r>
          </a:p>
          <a:p>
            <a:r>
              <a:rPr lang="en-NZ" dirty="0"/>
              <a:t>Each scenario is a single concrete example of how the system should behave in a particular situation</a:t>
            </a:r>
            <a:r>
              <a:rPr lang="en-NZ" dirty="0" smtClean="0"/>
              <a:t>.</a:t>
            </a:r>
          </a:p>
          <a:p>
            <a:r>
              <a:rPr lang="en-NZ" dirty="0"/>
              <a:t>Each feature typically has somewhere between five and twenty scenarios, each describing different examples of how that feature should behave in a different circumstances</a:t>
            </a:r>
            <a:r>
              <a:rPr lang="en-NZ" dirty="0" smtClean="0"/>
              <a:t>.</a:t>
            </a:r>
          </a:p>
          <a:p>
            <a:r>
              <a:rPr lang="en-NZ" dirty="0"/>
              <a:t>We use scenarios to explore edge cases and different paths through a feature</a:t>
            </a:r>
            <a:r>
              <a:rPr lang="en-NZ" dirty="0" smtClean="0"/>
              <a:t>.</a:t>
            </a:r>
          </a:p>
          <a:p>
            <a:r>
              <a:rPr lang="en-NZ" dirty="0"/>
              <a:t>Scenarios all follow the same pattern: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11680" y="4562856"/>
            <a:ext cx="5385816" cy="1197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chemeClr val="bg1"/>
                </a:solidFill>
              </a:rPr>
              <a:t>Get </a:t>
            </a:r>
            <a:r>
              <a:rPr lang="en-NZ" dirty="0">
                <a:solidFill>
                  <a:schemeClr val="bg1"/>
                </a:solidFill>
              </a:rPr>
              <a:t>the system into a particular </a:t>
            </a:r>
            <a:r>
              <a:rPr lang="en-NZ" dirty="0" smtClean="0">
                <a:solidFill>
                  <a:schemeClr val="bg1"/>
                </a:solidFill>
              </a:rPr>
              <a:t>state.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chemeClr val="bg1"/>
                </a:solidFill>
              </a:rPr>
              <a:t>Poke it.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chemeClr val="bg1"/>
                </a:solidFill>
              </a:rPr>
              <a:t>Examine </a:t>
            </a:r>
            <a:r>
              <a:rPr lang="en-NZ" dirty="0">
                <a:solidFill>
                  <a:schemeClr val="bg1"/>
                </a:solidFill>
              </a:rPr>
              <a:t>the new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- continues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We use </a:t>
            </a:r>
            <a:r>
              <a:rPr lang="en-NZ" dirty="0">
                <a:solidFill>
                  <a:schemeClr val="accent5"/>
                </a:solidFill>
              </a:rPr>
              <a:t>Given, When, Then </a:t>
            </a:r>
            <a:r>
              <a:rPr lang="en-NZ" dirty="0"/>
              <a:t>to identify those three different parts of the scenario</a:t>
            </a:r>
            <a:r>
              <a:rPr lang="en-NZ" dirty="0" smtClean="0"/>
              <a:t>.</a:t>
            </a:r>
          </a:p>
          <a:p>
            <a:r>
              <a:rPr lang="en-NZ" dirty="0"/>
              <a:t>Each of the lines in a scenario is known as a step</a:t>
            </a:r>
            <a:r>
              <a:rPr lang="en-NZ" dirty="0" smtClean="0"/>
              <a:t>.</a:t>
            </a:r>
          </a:p>
          <a:p>
            <a:r>
              <a:rPr lang="en-NZ" dirty="0"/>
              <a:t>We can add more steps to each </a:t>
            </a: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, </a:t>
            </a: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or </a:t>
            </a: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section of the scenario using keywords </a:t>
            </a: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</a:t>
            </a:r>
            <a:r>
              <a:rPr lang="en-NZ" dirty="0" err="1"/>
              <a:t>and</a:t>
            </a:r>
            <a:r>
              <a:rPr lang="en-NZ" dirty="0"/>
              <a:t> </a:t>
            </a:r>
            <a:r>
              <a:rPr lang="en-NZ" dirty="0">
                <a:solidFill>
                  <a:schemeClr val="accent5"/>
                </a:solidFill>
              </a:rPr>
              <a:t>But</a:t>
            </a:r>
            <a:r>
              <a:rPr lang="en-NZ" dirty="0" smtClean="0"/>
              <a:t>.</a:t>
            </a:r>
          </a:p>
          <a:p>
            <a:r>
              <a:rPr lang="en-NZ" dirty="0" smtClean="0"/>
              <a:t>Cucumber </a:t>
            </a:r>
            <a:r>
              <a:rPr lang="en-NZ" dirty="0"/>
              <a:t>doesn’t actually care which of these keywords you use; the choice is simple there to help you create the most readable scenario. If you do not want to use </a:t>
            </a: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or </a:t>
            </a:r>
            <a:r>
              <a:rPr lang="en-NZ" dirty="0">
                <a:solidFill>
                  <a:schemeClr val="accent5"/>
                </a:solidFill>
              </a:rPr>
              <a:t>But</a:t>
            </a:r>
            <a:r>
              <a:rPr lang="en-NZ" dirty="0"/>
              <a:t>, you could create scenario by repeating </a:t>
            </a: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, </a:t>
            </a: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and </a:t>
            </a: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as many times as you need to in the context.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-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357"/>
            <a:ext cx="8596668" cy="443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Background</a:t>
            </a:r>
            <a:r>
              <a:rPr lang="en-NZ" dirty="0"/>
              <a:t>: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 I have chosen some items to buy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 I am about to enter my credit card details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Scenario</a:t>
            </a:r>
            <a:r>
              <a:rPr lang="en-NZ" dirty="0"/>
              <a:t>: Credit card number too short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I enter a card number that's only 15 digits long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all the other details are correct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I submit the form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the form should be redisplayed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I should see a message advising me of the correct number of digits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Scenario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9295"/>
            <a:ext cx="8596668" cy="4412067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Background</a:t>
            </a:r>
            <a:r>
              <a:rPr lang="en-NZ" dirty="0"/>
              <a:t>: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 I have chosen some items to buy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 I am about to enter my credit card details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Scenario</a:t>
            </a:r>
            <a:r>
              <a:rPr lang="en-NZ" dirty="0"/>
              <a:t>: Credit card number too short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I enter a card number that's only 15 digits long</a:t>
            </a:r>
          </a:p>
          <a:p>
            <a:pPr marL="400050" lvl="1" indent="0">
              <a:buNone/>
            </a:pPr>
            <a:r>
              <a:rPr lang="en-NZ" dirty="0" smtClean="0">
                <a:solidFill>
                  <a:schemeClr val="accent5"/>
                </a:solidFill>
              </a:rPr>
              <a:t>And </a:t>
            </a:r>
            <a:r>
              <a:rPr lang="en-NZ" strike="sngStrike" dirty="0" smtClean="0">
                <a:solidFill>
                  <a:schemeClr val="accent5"/>
                </a:solidFill>
              </a:rPr>
              <a:t>When</a:t>
            </a:r>
            <a:r>
              <a:rPr lang="en-NZ" dirty="0" smtClean="0"/>
              <a:t> </a:t>
            </a:r>
            <a:r>
              <a:rPr lang="en-NZ" dirty="0"/>
              <a:t>all the other details are correct</a:t>
            </a:r>
          </a:p>
          <a:p>
            <a:pPr marL="400050" lvl="1" indent="0">
              <a:buNone/>
            </a:pPr>
            <a:r>
              <a:rPr lang="en-NZ" dirty="0" smtClean="0">
                <a:solidFill>
                  <a:schemeClr val="accent5"/>
                </a:solidFill>
              </a:rPr>
              <a:t>And </a:t>
            </a:r>
            <a:r>
              <a:rPr lang="en-NZ" strike="sngStrike" dirty="0" smtClean="0">
                <a:solidFill>
                  <a:schemeClr val="accent5"/>
                </a:solidFill>
              </a:rPr>
              <a:t>When</a:t>
            </a:r>
            <a:r>
              <a:rPr lang="en-NZ" dirty="0" smtClean="0"/>
              <a:t> </a:t>
            </a:r>
            <a:r>
              <a:rPr lang="en-NZ" dirty="0"/>
              <a:t>I submit the form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the form should be redisplayed</a:t>
            </a:r>
          </a:p>
          <a:p>
            <a:pPr marL="400050" lvl="1" indent="0">
              <a:buNone/>
            </a:pPr>
            <a:r>
              <a:rPr lang="en-NZ" dirty="0" smtClean="0">
                <a:solidFill>
                  <a:schemeClr val="accent5"/>
                </a:solidFill>
              </a:rPr>
              <a:t>And </a:t>
            </a:r>
            <a:r>
              <a:rPr lang="en-NZ" strike="sngStrike" dirty="0" smtClean="0">
                <a:solidFill>
                  <a:schemeClr val="accent5"/>
                </a:solidFill>
              </a:rPr>
              <a:t>Then</a:t>
            </a:r>
            <a:r>
              <a:rPr lang="en-NZ" dirty="0" smtClean="0"/>
              <a:t> </a:t>
            </a:r>
            <a:r>
              <a:rPr lang="en-NZ" dirty="0"/>
              <a:t>I should see a message advising me of the correct number of digits</a:t>
            </a:r>
          </a:p>
          <a:p>
            <a:endParaRPr lang="en-NZ" dirty="0"/>
          </a:p>
        </p:txBody>
      </p:sp>
      <p:sp>
        <p:nvSpPr>
          <p:cNvPr id="4" name="Left Arrow 3"/>
          <p:cNvSpPr/>
          <p:nvPr/>
        </p:nvSpPr>
        <p:spPr>
          <a:xfrm>
            <a:off x="6026726" y="2802221"/>
            <a:ext cx="3247275" cy="2185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could have used </a:t>
            </a:r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/>
              <a:t> for second and third </a:t>
            </a:r>
            <a:r>
              <a:rPr lang="en-US" dirty="0" smtClean="0">
                <a:solidFill>
                  <a:schemeClr val="accent5"/>
                </a:solidFill>
              </a:rPr>
              <a:t>When</a:t>
            </a:r>
            <a:r>
              <a:rPr lang="en-US" dirty="0" smtClean="0"/>
              <a:t> and second </a:t>
            </a:r>
            <a:r>
              <a:rPr lang="en-US" dirty="0" smtClean="0">
                <a:solidFill>
                  <a:schemeClr val="accent5"/>
                </a:solidFill>
              </a:rPr>
              <a:t>Then</a:t>
            </a:r>
            <a:endParaRPr lang="en-NZ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is stateless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Each scenario must make sense and be able to be executed independently of any other scenario</a:t>
            </a:r>
            <a:r>
              <a:rPr lang="en-NZ" dirty="0" smtClean="0"/>
              <a:t>.</a:t>
            </a:r>
          </a:p>
          <a:p>
            <a:r>
              <a:rPr lang="en-NZ" dirty="0"/>
              <a:t>When writing scenario, always assume that it will run against the system in a default, blank state. </a:t>
            </a:r>
            <a:endParaRPr lang="en-NZ" dirty="0" smtClean="0"/>
          </a:p>
          <a:p>
            <a:r>
              <a:rPr lang="en-NZ" dirty="0" smtClean="0"/>
              <a:t>Tell </a:t>
            </a:r>
            <a:r>
              <a:rPr lang="en-NZ" dirty="0"/>
              <a:t>the story from the beginning, using Given steps to set up all the state you need for that particular scenario.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– name and description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361"/>
            <a:ext cx="8596668" cy="4304002"/>
          </a:xfrm>
        </p:spPr>
        <p:txBody>
          <a:bodyPr/>
          <a:lstStyle/>
          <a:p>
            <a:r>
              <a:rPr lang="en-US" dirty="0" smtClean="0"/>
              <a:t>Choose a scenario name carefully as it is important to get it right  as:</a:t>
            </a:r>
          </a:p>
          <a:p>
            <a:pPr lvl="1"/>
            <a:r>
              <a:rPr lang="en-US" dirty="0" smtClean="0"/>
              <a:t>When your tests break, it is the falling scenario’s name that will be reported</a:t>
            </a:r>
          </a:p>
          <a:p>
            <a:pPr lvl="1"/>
            <a:r>
              <a:rPr lang="en-US" dirty="0" smtClean="0"/>
              <a:t>Once you have quite a few scenarios in a feature file you do not wan to read steps in order to know what is the scenario about.</a:t>
            </a:r>
          </a:p>
          <a:p>
            <a:pPr lvl="1"/>
            <a:r>
              <a:rPr lang="en-US" dirty="0" smtClean="0"/>
              <a:t>As your system evolves, your stakeholders will quite often ask you to change the expected behavior in an existing scenario. This could be another And line in a well-composed scenario.</a:t>
            </a:r>
          </a:p>
          <a:p>
            <a:pPr lvl="1"/>
            <a:r>
              <a:rPr lang="en-US" dirty="0" smtClean="0"/>
              <a:t>Avoid putting anything about the outcome (the Then part) of the scenario into the name, concentrate on summarizing the context and event (Given and When)</a:t>
            </a:r>
          </a:p>
          <a:p>
            <a:r>
              <a:rPr lang="en-NZ" dirty="0" smtClean="0"/>
              <a:t>It’s </a:t>
            </a:r>
            <a:r>
              <a:rPr lang="en-NZ" dirty="0"/>
              <a:t>valid Gherkin to follow the name with a multi-line description-everything up until the first </a:t>
            </a: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 will be slurped up into the description of the scenario.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Readability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6806"/>
            <a:ext cx="8596668" cy="4067285"/>
          </a:xfrm>
        </p:spPr>
        <p:txBody>
          <a:bodyPr/>
          <a:lstStyle/>
          <a:p>
            <a:r>
              <a:rPr lang="en-NZ" dirty="0"/>
              <a:t>When writing scenarios, readability is </a:t>
            </a:r>
            <a:r>
              <a:rPr lang="en-NZ" dirty="0" smtClean="0"/>
              <a:t>your </a:t>
            </a:r>
            <a:r>
              <a:rPr lang="en-NZ" dirty="0"/>
              <a:t>main </a:t>
            </a:r>
            <a:r>
              <a:rPr lang="en-NZ" dirty="0" smtClean="0"/>
              <a:t>goal.</a:t>
            </a:r>
          </a:p>
          <a:p>
            <a:r>
              <a:rPr lang="en-NZ" dirty="0"/>
              <a:t>A reader can easily feel more like they're reading a computer program than a specification document, which is what we want to try to avoid at all costs</a:t>
            </a:r>
            <a:r>
              <a:rPr lang="en-NZ" dirty="0" smtClean="0"/>
              <a:t>.</a:t>
            </a:r>
          </a:p>
          <a:p>
            <a:r>
              <a:rPr lang="en-NZ" dirty="0"/>
              <a:t>There are few things we  can do to improve readability of our feature files</a:t>
            </a:r>
            <a:r>
              <a:rPr lang="en-NZ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/>
              <a:t>Background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Data </a:t>
            </a:r>
            <a:r>
              <a:rPr lang="en-NZ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Scenario </a:t>
            </a:r>
            <a:r>
              <a:rPr lang="en-NZ" dirty="0"/>
              <a:t>Outline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Tags </a:t>
            </a:r>
            <a:r>
              <a:rPr lang="en-NZ" dirty="0"/>
              <a:t>and Subfolders</a:t>
            </a:r>
            <a:endParaRPr lang="en-NZ" dirty="0" smtClean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7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Readability - background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Background section in a feature file allows you to specify a set of steps that are common to every scenario in the file</a:t>
            </a:r>
            <a:r>
              <a:rPr lang="en-NZ" dirty="0" smtClean="0"/>
              <a:t>.</a:t>
            </a:r>
          </a:p>
          <a:p>
            <a:pPr lvl="1"/>
            <a:r>
              <a:rPr lang="en-NZ" dirty="0"/>
              <a:t>If you ever need to change those steps, you have to change them in only one place.</a:t>
            </a:r>
          </a:p>
          <a:p>
            <a:pPr lvl="1"/>
            <a:r>
              <a:rPr lang="en-NZ" dirty="0"/>
              <a:t>The importance of those steps fades into the background so that when you're reading each individual scenario, you can focus on what is unique and important about that scenario.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Acceptance test driven development (ATDD)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43470"/>
            <a:ext cx="8596668" cy="2029026"/>
          </a:xfrm>
        </p:spPr>
        <p:txBody>
          <a:bodyPr/>
          <a:lstStyle/>
          <a:p>
            <a:r>
              <a:rPr lang="en-US" dirty="0" smtClean="0"/>
              <a:t>A practice in which the whole team collaboratively discusses acceptance criteria with examples</a:t>
            </a:r>
          </a:p>
          <a:p>
            <a:r>
              <a:rPr lang="en-US" dirty="0" smtClean="0"/>
              <a:t>Build a shared understanding of what we’re building and when to consider it done.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56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4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Scenario Readability – background example</a:t>
            </a:r>
            <a:endParaRPr lang="en-NZ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060"/>
            <a:ext cx="8596668" cy="49394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Feature</a:t>
            </a:r>
            <a:r>
              <a:rPr lang="en-NZ" dirty="0"/>
              <a:t>: Change </a:t>
            </a:r>
            <a:r>
              <a:rPr lang="en-NZ" dirty="0" smtClean="0"/>
              <a:t>PIN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As soon as the bank issues new cards to customers, they are supplied with a Personal Identification Number (PIN) that is randomly generated by the </a:t>
            </a:r>
            <a:r>
              <a:rPr lang="en-NZ" dirty="0" smtClean="0"/>
              <a:t>system. In </a:t>
            </a:r>
            <a:r>
              <a:rPr lang="en-NZ" dirty="0"/>
              <a:t>order to be able to change it to something they can easily remember, customers with new bank cards need to be able to change their PIN using the ATM</a:t>
            </a:r>
            <a:r>
              <a:rPr lang="en-NZ" dirty="0" smtClean="0"/>
              <a:t>.</a:t>
            </a:r>
            <a:endParaRPr lang="en-NZ" dirty="0"/>
          </a:p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Background</a:t>
            </a:r>
            <a:r>
              <a:rPr lang="en-NZ" dirty="0"/>
              <a:t>:</a:t>
            </a:r>
          </a:p>
          <a:p>
            <a:pPr marL="0" indent="0">
              <a:buNone/>
            </a:pPr>
            <a:r>
              <a:rPr lang="en-NZ" dirty="0"/>
              <a:t>Given I have been  issued a new card</a:t>
            </a:r>
          </a:p>
          <a:p>
            <a:pPr marL="0" indent="0">
              <a:buNone/>
            </a:pPr>
            <a:r>
              <a:rPr lang="en-NZ" dirty="0"/>
              <a:t>And I insert the card, entering the correct PIN</a:t>
            </a:r>
          </a:p>
          <a:p>
            <a:pPr marL="0" indent="0">
              <a:buNone/>
            </a:pPr>
            <a:r>
              <a:rPr lang="en-NZ" dirty="0"/>
              <a:t>And I choose “Change PIN” from the </a:t>
            </a:r>
            <a:r>
              <a:rPr lang="en-NZ" dirty="0" smtClean="0"/>
              <a:t>menu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>
                <a:solidFill>
                  <a:schemeClr val="accent5"/>
                </a:solidFill>
              </a:rPr>
              <a:t>Scenario</a:t>
            </a:r>
            <a:r>
              <a:rPr lang="en-NZ" dirty="0"/>
              <a:t>: Change PIN successfully</a:t>
            </a:r>
          </a:p>
          <a:p>
            <a:pPr marL="0" indent="0">
              <a:buNone/>
            </a:pPr>
            <a:r>
              <a:rPr lang="en-NZ" dirty="0"/>
              <a:t>When I change the PIN to 9876</a:t>
            </a:r>
          </a:p>
          <a:p>
            <a:pPr marL="0" indent="0">
              <a:buNone/>
            </a:pPr>
            <a:r>
              <a:rPr lang="en-NZ" dirty="0"/>
              <a:t>Then the system should remember my PIN is now </a:t>
            </a:r>
            <a:r>
              <a:rPr lang="en-NZ" dirty="0" smtClean="0"/>
              <a:t>9876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Scenario</a:t>
            </a:r>
            <a:r>
              <a:rPr lang="en-NZ" dirty="0"/>
              <a:t>: Try to change PIN to the same as before</a:t>
            </a:r>
          </a:p>
          <a:p>
            <a:pPr marL="0" indent="0">
              <a:buNone/>
            </a:pPr>
            <a:r>
              <a:rPr lang="en-NZ" dirty="0"/>
              <a:t>When I try to change the PIN to the original PIN number</a:t>
            </a:r>
          </a:p>
          <a:p>
            <a:pPr marL="0" indent="0">
              <a:buNone/>
            </a:pPr>
            <a:r>
              <a:rPr lang="en-NZ" dirty="0"/>
              <a:t>Then I should see a warning message</a:t>
            </a:r>
          </a:p>
          <a:p>
            <a:pPr marL="0" indent="0">
              <a:buNone/>
            </a:pPr>
            <a:r>
              <a:rPr lang="en-NZ" dirty="0"/>
              <a:t>And the system should not have changed my PIN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27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readability – data tables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697"/>
            <a:ext cx="8596668" cy="4511665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Sometimes steps in a scenario need to describe data that doesn't easily fit on a single line of </a:t>
            </a: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, </a:t>
            </a: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, or </a:t>
            </a: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. Gherkin allows you to place these details in a table right underneath a step</a:t>
            </a:r>
            <a:r>
              <a:rPr lang="en-NZ" dirty="0" smtClean="0"/>
              <a:t>.</a:t>
            </a:r>
          </a:p>
          <a:p>
            <a:r>
              <a:rPr lang="en-NZ" dirty="0"/>
              <a:t>Instead of writing the following</a:t>
            </a:r>
            <a:r>
              <a:rPr lang="en-NZ" dirty="0" smtClean="0"/>
              <a:t>:</a:t>
            </a:r>
          </a:p>
          <a:p>
            <a:pPr marL="800100" lvl="2" indent="0">
              <a:buNone/>
            </a:pPr>
            <a:r>
              <a:rPr lang="en-NZ" dirty="0"/>
              <a:t>Given a user “Mike Johns” born on August 29, 1965</a:t>
            </a:r>
          </a:p>
          <a:p>
            <a:pPr marL="800100" lvl="2" indent="0">
              <a:buNone/>
            </a:pPr>
            <a:r>
              <a:rPr lang="en-NZ" dirty="0"/>
              <a:t>And a User “Sam </a:t>
            </a:r>
            <a:r>
              <a:rPr lang="en-NZ" dirty="0" err="1"/>
              <a:t>Picalo</a:t>
            </a:r>
            <a:r>
              <a:rPr lang="en-NZ" dirty="0"/>
              <a:t>” born on January 8, 1935</a:t>
            </a:r>
          </a:p>
          <a:p>
            <a:pPr marL="800100" lvl="2" indent="0">
              <a:buNone/>
            </a:pPr>
            <a:r>
              <a:rPr lang="en-NZ" dirty="0"/>
              <a:t>And a User “ Maria Ferguson” born on October 9, 1940</a:t>
            </a:r>
          </a:p>
          <a:p>
            <a:pPr marL="400050" lvl="1" indent="0">
              <a:buNone/>
            </a:pPr>
            <a:r>
              <a:rPr lang="en-NZ" dirty="0"/>
              <a:t>		…..</a:t>
            </a:r>
            <a:endParaRPr lang="en-US" dirty="0" smtClean="0"/>
          </a:p>
          <a:p>
            <a:r>
              <a:rPr lang="en-US" dirty="0" smtClean="0"/>
              <a:t>We can write this:</a:t>
            </a:r>
            <a:endParaRPr lang="en-NZ" dirty="0"/>
          </a:p>
          <a:p>
            <a:pPr marL="400050" lvl="1" indent="0">
              <a:buNone/>
            </a:pPr>
            <a:r>
              <a:rPr lang="en-NZ" dirty="0" smtClean="0"/>
              <a:t>Given </a:t>
            </a:r>
            <a:r>
              <a:rPr lang="en-NZ" dirty="0"/>
              <a:t>these Users</a:t>
            </a:r>
            <a:r>
              <a:rPr lang="en-NZ" dirty="0" smtClean="0"/>
              <a:t>:</a:t>
            </a:r>
            <a:endParaRPr lang="en-NZ" dirty="0"/>
          </a:p>
          <a:p>
            <a:pPr marL="400050" lvl="1" indent="0">
              <a:buNone/>
            </a:pPr>
            <a:r>
              <a:rPr lang="en-NZ" dirty="0"/>
              <a:t>|name		</a:t>
            </a:r>
            <a:r>
              <a:rPr lang="en-NZ" dirty="0" smtClean="0"/>
              <a:t>|</a:t>
            </a:r>
            <a:r>
              <a:rPr lang="en-NZ" dirty="0"/>
              <a:t>date of birth</a:t>
            </a:r>
          </a:p>
          <a:p>
            <a:pPr marL="400050" lvl="1" indent="0">
              <a:buNone/>
            </a:pPr>
            <a:r>
              <a:rPr lang="en-NZ" dirty="0"/>
              <a:t>|Mike Johns 	|August 29, 1965</a:t>
            </a:r>
          </a:p>
          <a:p>
            <a:pPr marL="400050" lvl="1" indent="0">
              <a:buNone/>
            </a:pPr>
            <a:r>
              <a:rPr lang="en-NZ" dirty="0"/>
              <a:t>| Sam </a:t>
            </a:r>
            <a:r>
              <a:rPr lang="en-NZ" dirty="0" err="1"/>
              <a:t>Picalo</a:t>
            </a:r>
            <a:r>
              <a:rPr lang="en-NZ" dirty="0"/>
              <a:t> 	|January 8, 1935</a:t>
            </a:r>
          </a:p>
          <a:p>
            <a:pPr marL="400050" lvl="1" indent="0">
              <a:buNone/>
            </a:pPr>
            <a:r>
              <a:rPr lang="en-NZ" dirty="0"/>
              <a:t>| Maria </a:t>
            </a:r>
            <a:r>
              <a:rPr lang="en-NZ" dirty="0" err="1" smtClean="0"/>
              <a:t>Ferguson|October</a:t>
            </a:r>
            <a:r>
              <a:rPr lang="en-NZ" dirty="0" smtClean="0"/>
              <a:t> </a:t>
            </a:r>
            <a:r>
              <a:rPr lang="en-NZ" dirty="0"/>
              <a:t>9, 1940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1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0097"/>
          </a:xfrm>
        </p:spPr>
        <p:txBody>
          <a:bodyPr>
            <a:normAutofit/>
          </a:bodyPr>
          <a:lstStyle/>
          <a:p>
            <a:r>
              <a:rPr lang="en-US" dirty="0" smtClean="0"/>
              <a:t>Scenario readability - data tables 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640793"/>
            <a:ext cx="8596668" cy="4400569"/>
          </a:xfrm>
        </p:spPr>
        <p:txBody>
          <a:bodyPr/>
          <a:lstStyle/>
          <a:p>
            <a:r>
              <a:rPr lang="en-US" dirty="0" smtClean="0"/>
              <a:t>Feature:</a:t>
            </a:r>
          </a:p>
          <a:p>
            <a:pPr lvl="1"/>
            <a:r>
              <a:rPr lang="en-US" dirty="0" smtClean="0"/>
              <a:t>Scenario:</a:t>
            </a:r>
          </a:p>
          <a:p>
            <a:pPr lvl="2"/>
            <a:r>
              <a:rPr lang="en-US" dirty="0" smtClean="0"/>
              <a:t>Given a board like this: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When player x plays in row 2, column 1</a:t>
            </a:r>
          </a:p>
          <a:p>
            <a:pPr marL="914400" lvl="2" indent="0">
              <a:buNone/>
            </a:pPr>
            <a:r>
              <a:rPr lang="en-US" dirty="0" smtClean="0"/>
              <a:t>Then the board should look like this: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NZ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95231"/>
              </p:ext>
            </p:extLst>
          </p:nvPr>
        </p:nvGraphicFramePr>
        <p:xfrm>
          <a:off x="5080475" y="2378037"/>
          <a:ext cx="1358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95">
                  <a:extLst>
                    <a:ext uri="{9D8B030D-6E8A-4147-A177-3AD203B41FA5}">
                      <a16:colId xmlns:a16="http://schemas.microsoft.com/office/drawing/2014/main" val="3819053681"/>
                    </a:ext>
                  </a:extLst>
                </a:gridCol>
                <a:gridCol w="339695">
                  <a:extLst>
                    <a:ext uri="{9D8B030D-6E8A-4147-A177-3AD203B41FA5}">
                      <a16:colId xmlns:a16="http://schemas.microsoft.com/office/drawing/2014/main" val="2069514307"/>
                    </a:ext>
                  </a:extLst>
                </a:gridCol>
                <a:gridCol w="339695">
                  <a:extLst>
                    <a:ext uri="{9D8B030D-6E8A-4147-A177-3AD203B41FA5}">
                      <a16:colId xmlns:a16="http://schemas.microsoft.com/office/drawing/2014/main" val="2480480451"/>
                    </a:ext>
                  </a:extLst>
                </a:gridCol>
                <a:gridCol w="339695">
                  <a:extLst>
                    <a:ext uri="{9D8B030D-6E8A-4147-A177-3AD203B41FA5}">
                      <a16:colId xmlns:a16="http://schemas.microsoft.com/office/drawing/2014/main" val="3397273824"/>
                    </a:ext>
                  </a:extLst>
                </a:gridCol>
              </a:tblGrid>
              <a:tr h="26919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39164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30169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70806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0403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36378"/>
              </p:ext>
            </p:extLst>
          </p:nvPr>
        </p:nvGraphicFramePr>
        <p:xfrm>
          <a:off x="5080475" y="4317334"/>
          <a:ext cx="1358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95">
                  <a:extLst>
                    <a:ext uri="{9D8B030D-6E8A-4147-A177-3AD203B41FA5}">
                      <a16:colId xmlns:a16="http://schemas.microsoft.com/office/drawing/2014/main" val="3819053681"/>
                    </a:ext>
                  </a:extLst>
                </a:gridCol>
                <a:gridCol w="339695">
                  <a:extLst>
                    <a:ext uri="{9D8B030D-6E8A-4147-A177-3AD203B41FA5}">
                      <a16:colId xmlns:a16="http://schemas.microsoft.com/office/drawing/2014/main" val="2069514307"/>
                    </a:ext>
                  </a:extLst>
                </a:gridCol>
                <a:gridCol w="339695">
                  <a:extLst>
                    <a:ext uri="{9D8B030D-6E8A-4147-A177-3AD203B41FA5}">
                      <a16:colId xmlns:a16="http://schemas.microsoft.com/office/drawing/2014/main" val="2480480451"/>
                    </a:ext>
                  </a:extLst>
                </a:gridCol>
                <a:gridCol w="339695">
                  <a:extLst>
                    <a:ext uri="{9D8B030D-6E8A-4147-A177-3AD203B41FA5}">
                      <a16:colId xmlns:a16="http://schemas.microsoft.com/office/drawing/2014/main" val="3397273824"/>
                    </a:ext>
                  </a:extLst>
                </a:gridCol>
              </a:tblGrid>
              <a:tr h="269193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39164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30169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70806"/>
                  </a:ext>
                </a:extLst>
              </a:tr>
              <a:tr h="26919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0403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5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9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Scenario readability – scenario outline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1511"/>
            <a:ext cx="8596668" cy="4639852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Sometimes you have several scenarios that follow exactly the same pattern of steps, just with different values or expected outcomes. All the repetition in the feature you </a:t>
            </a:r>
            <a:r>
              <a:rPr lang="en-NZ" dirty="0" smtClean="0"/>
              <a:t>will </a:t>
            </a:r>
            <a:r>
              <a:rPr lang="en-NZ" dirty="0"/>
              <a:t>end up with will make it boring to read</a:t>
            </a:r>
            <a:r>
              <a:rPr lang="en-NZ" dirty="0" smtClean="0"/>
              <a:t>.</a:t>
            </a:r>
          </a:p>
          <a:p>
            <a:r>
              <a:rPr lang="en-US" dirty="0" smtClean="0"/>
              <a:t>Scenario outline example:</a:t>
            </a:r>
            <a:endParaRPr lang="en-NZ" dirty="0" smtClean="0"/>
          </a:p>
          <a:p>
            <a:pPr marL="45720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Feature</a:t>
            </a:r>
            <a:r>
              <a:rPr lang="en-NZ" dirty="0"/>
              <a:t>: Withdraw Fixed </a:t>
            </a:r>
            <a:r>
              <a:rPr lang="en-NZ" dirty="0" smtClean="0"/>
              <a:t>Amount</a:t>
            </a:r>
            <a:endParaRPr lang="en-NZ" dirty="0"/>
          </a:p>
          <a:p>
            <a:pPr marL="457200" lvl="1" indent="0">
              <a:buNone/>
            </a:pPr>
            <a:r>
              <a:rPr lang="en-NZ" dirty="0"/>
              <a:t>The </a:t>
            </a:r>
            <a:r>
              <a:rPr lang="en-NZ" dirty="0" smtClean="0"/>
              <a:t>“Withdraw </a:t>
            </a:r>
            <a:r>
              <a:rPr lang="en-NZ" dirty="0"/>
              <a:t>Cash” amount contains several fixed amounts to speed up transactions for users</a:t>
            </a:r>
            <a:r>
              <a:rPr lang="en-NZ" dirty="0" smtClean="0"/>
              <a:t>.</a:t>
            </a:r>
            <a:endParaRPr lang="en-NZ" dirty="0"/>
          </a:p>
          <a:p>
            <a:pPr marL="45720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Scenario Outline</a:t>
            </a:r>
            <a:r>
              <a:rPr lang="en-NZ" dirty="0"/>
              <a:t>: Withdraw fixed amount</a:t>
            </a:r>
          </a:p>
          <a:p>
            <a:pPr marL="457200" lvl="1" indent="0">
              <a:buNone/>
            </a:pPr>
            <a:r>
              <a:rPr lang="en-NZ" dirty="0"/>
              <a:t>	Given I have &lt;Balance&gt; in my account</a:t>
            </a:r>
          </a:p>
          <a:p>
            <a:pPr marL="457200" lvl="1" indent="0">
              <a:buNone/>
            </a:pPr>
            <a:r>
              <a:rPr lang="en-NZ" dirty="0"/>
              <a:t>	When I choose to withdraw the fixed amount of &lt;Withdrawal&gt;</a:t>
            </a:r>
          </a:p>
          <a:p>
            <a:pPr marL="457200" lvl="1" indent="0">
              <a:buNone/>
            </a:pPr>
            <a:r>
              <a:rPr lang="en-NZ" dirty="0"/>
              <a:t>	Then I should receive &lt;Received&gt; cash</a:t>
            </a:r>
          </a:p>
          <a:p>
            <a:pPr marL="457200" lvl="1" indent="0">
              <a:buNone/>
            </a:pPr>
            <a:r>
              <a:rPr lang="en-NZ" dirty="0"/>
              <a:t>	And the balance of my account should be &lt;Remaining&gt;</a:t>
            </a:r>
          </a:p>
          <a:p>
            <a:pPr marL="45720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Examples</a:t>
            </a:r>
            <a:r>
              <a:rPr lang="en-NZ" dirty="0"/>
              <a:t>:</a:t>
            </a:r>
          </a:p>
          <a:p>
            <a:pPr marL="457200" lvl="1" indent="0">
              <a:buNone/>
            </a:pPr>
            <a:r>
              <a:rPr lang="en-NZ" dirty="0" smtClean="0"/>
              <a:t>|</a:t>
            </a:r>
            <a:r>
              <a:rPr lang="en-NZ" dirty="0"/>
              <a:t>Balance	</a:t>
            </a:r>
            <a:r>
              <a:rPr lang="en-NZ" dirty="0" smtClean="0"/>
              <a:t>	|</a:t>
            </a:r>
            <a:r>
              <a:rPr lang="en-NZ" dirty="0"/>
              <a:t>Withdrawal	|</a:t>
            </a:r>
            <a:r>
              <a:rPr lang="en-NZ" dirty="0" smtClean="0"/>
              <a:t>Remaining	</a:t>
            </a:r>
            <a:r>
              <a:rPr lang="en-NZ" dirty="0"/>
              <a:t>	|Outcome				</a:t>
            </a:r>
          </a:p>
          <a:p>
            <a:pPr marL="457200" lvl="1" indent="0">
              <a:buNone/>
            </a:pPr>
            <a:r>
              <a:rPr lang="en-NZ" dirty="0"/>
              <a:t>|  $500	</a:t>
            </a:r>
            <a:r>
              <a:rPr lang="en-NZ" dirty="0" smtClean="0"/>
              <a:t>	|  </a:t>
            </a:r>
            <a:r>
              <a:rPr lang="en-NZ" dirty="0"/>
              <a:t>$50	</a:t>
            </a:r>
            <a:r>
              <a:rPr lang="en-NZ" dirty="0" smtClean="0"/>
              <a:t>	|  </a:t>
            </a:r>
            <a:r>
              <a:rPr lang="en-NZ" dirty="0"/>
              <a:t>$450	</a:t>
            </a:r>
            <a:r>
              <a:rPr lang="en-NZ" dirty="0" smtClean="0"/>
              <a:t>	|  </a:t>
            </a:r>
            <a:r>
              <a:rPr lang="en-NZ" dirty="0"/>
              <a:t>received $50 cash</a:t>
            </a:r>
          </a:p>
          <a:p>
            <a:pPr marL="457200" lvl="1" indent="0">
              <a:buNone/>
            </a:pPr>
            <a:r>
              <a:rPr lang="en-NZ" dirty="0"/>
              <a:t>|  $500	</a:t>
            </a:r>
            <a:r>
              <a:rPr lang="en-NZ" dirty="0" smtClean="0"/>
              <a:t>	|  </a:t>
            </a:r>
            <a:r>
              <a:rPr lang="en-NZ" dirty="0"/>
              <a:t>$100	</a:t>
            </a:r>
            <a:r>
              <a:rPr lang="en-NZ" dirty="0" smtClean="0"/>
              <a:t>	|  </a:t>
            </a:r>
            <a:r>
              <a:rPr lang="en-NZ" dirty="0"/>
              <a:t>$400	</a:t>
            </a:r>
            <a:r>
              <a:rPr lang="en-NZ" dirty="0" smtClean="0"/>
              <a:t>	|  </a:t>
            </a:r>
            <a:r>
              <a:rPr lang="en-NZ" dirty="0"/>
              <a:t>received $100 cash</a:t>
            </a:r>
          </a:p>
          <a:p>
            <a:pPr marL="457200" lvl="1" indent="0">
              <a:buNone/>
            </a:pPr>
            <a:r>
              <a:rPr lang="en-NZ" dirty="0"/>
              <a:t>|  $100	</a:t>
            </a:r>
            <a:r>
              <a:rPr lang="en-NZ" dirty="0" smtClean="0"/>
              <a:t>	|  </a:t>
            </a:r>
            <a:r>
              <a:rPr lang="en-NZ" dirty="0"/>
              <a:t>$200	</a:t>
            </a:r>
            <a:r>
              <a:rPr lang="en-NZ" dirty="0" smtClean="0"/>
              <a:t>	|  </a:t>
            </a:r>
            <a:r>
              <a:rPr lang="en-NZ" dirty="0"/>
              <a:t>$100	</a:t>
            </a:r>
            <a:r>
              <a:rPr lang="en-NZ" dirty="0" smtClean="0"/>
              <a:t>	|  </a:t>
            </a:r>
            <a:r>
              <a:rPr lang="en-NZ" dirty="0"/>
              <a:t>see an error 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54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Scenario readability – tags and subfolders</a:t>
            </a:r>
            <a:endParaRPr lang="en-NZ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6053"/>
            <a:ext cx="8596668" cy="4725310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As </a:t>
            </a:r>
            <a:r>
              <a:rPr lang="en-NZ" dirty="0"/>
              <a:t>your test suit starts to grow, you'll want to keep things tidy so that the documentation is easy to read and navigate.</a:t>
            </a:r>
          </a:p>
          <a:p>
            <a:r>
              <a:rPr lang="en-NZ" dirty="0" smtClean="0"/>
              <a:t>Subfolders  </a:t>
            </a:r>
            <a:r>
              <a:rPr lang="en-NZ" dirty="0"/>
              <a:t>- think about your features as a book that describes what your system does, then the subfolders are like the chapters in that book</a:t>
            </a:r>
            <a:r>
              <a:rPr lang="en-NZ" dirty="0" smtClean="0"/>
              <a:t>.</a:t>
            </a:r>
          </a:p>
          <a:p>
            <a:pPr marL="857250" lvl="2" indent="0">
              <a:buNone/>
            </a:pPr>
            <a:r>
              <a:rPr lang="en-NZ" dirty="0"/>
              <a:t>features/</a:t>
            </a:r>
          </a:p>
          <a:p>
            <a:pPr marL="857250" lvl="2" indent="0">
              <a:buNone/>
            </a:pPr>
            <a:r>
              <a:rPr lang="en-NZ" dirty="0"/>
              <a:t>	</a:t>
            </a:r>
            <a:r>
              <a:rPr lang="en-NZ" dirty="0" err="1"/>
              <a:t>reading_data_from_mock</a:t>
            </a:r>
            <a:r>
              <a:rPr lang="en-NZ" dirty="0"/>
              <a:t>/</a:t>
            </a:r>
          </a:p>
          <a:p>
            <a:pPr marL="857250" lvl="2" indent="0">
              <a:buNone/>
            </a:pPr>
            <a:r>
              <a:rPr lang="en-NZ" dirty="0"/>
              <a:t>	</a:t>
            </a:r>
            <a:r>
              <a:rPr lang="en-NZ" dirty="0" err="1" smtClean="0"/>
              <a:t>reading_data_from_livestream</a:t>
            </a:r>
            <a:endParaRPr lang="en-US" dirty="0" smtClean="0"/>
          </a:p>
          <a:p>
            <a:r>
              <a:rPr lang="en-US" dirty="0" smtClean="0"/>
              <a:t>Tags – if subfolders are the chapters in your book of features, then tags are sticky notes you’ve put on pages you want to be able to find easily.</a:t>
            </a:r>
          </a:p>
          <a:p>
            <a:pPr marL="0" indent="0">
              <a:buNone/>
            </a:pPr>
            <a:r>
              <a:rPr lang="en-NZ" dirty="0" smtClean="0"/>
              <a:t>	You </a:t>
            </a:r>
            <a:r>
              <a:rPr lang="en-NZ" dirty="0"/>
              <a:t>tag a scenario by putting a word with the @character on </a:t>
            </a:r>
            <a:r>
              <a:rPr lang="en-NZ" dirty="0" smtClean="0"/>
              <a:t>the line </a:t>
            </a:r>
            <a:r>
              <a:rPr lang="en-NZ" dirty="0"/>
              <a:t>before the </a:t>
            </a:r>
            <a:r>
              <a:rPr lang="en-NZ" dirty="0" smtClean="0"/>
              <a:t>	Scenario </a:t>
            </a:r>
            <a:r>
              <a:rPr lang="en-NZ" dirty="0"/>
              <a:t>keyword, like this:</a:t>
            </a:r>
          </a:p>
          <a:p>
            <a:pPr marL="457200" lvl="1" indent="0">
              <a:buNone/>
            </a:pPr>
            <a:r>
              <a:rPr lang="en-NZ" dirty="0">
                <a:solidFill>
                  <a:srgbClr val="0070C0"/>
                </a:solidFill>
              </a:rPr>
              <a:t>@story45</a:t>
            </a:r>
          </a:p>
          <a:p>
            <a:pPr marL="45720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Scenario</a:t>
            </a:r>
            <a:r>
              <a:rPr lang="en-NZ" dirty="0"/>
              <a:t>: Estimate time to </a:t>
            </a:r>
            <a:r>
              <a:rPr lang="en-NZ" dirty="0" smtClean="0"/>
              <a:t>the next </a:t>
            </a:r>
            <a:r>
              <a:rPr lang="en-NZ" dirty="0"/>
              <a:t>mark</a:t>
            </a:r>
          </a:p>
          <a:p>
            <a:pPr marL="457200" lvl="1" indent="0">
              <a:buNone/>
            </a:pPr>
            <a:r>
              <a:rPr lang="en-NZ" dirty="0"/>
              <a:t>	</a:t>
            </a:r>
            <a:r>
              <a:rPr lang="en-NZ" dirty="0">
                <a:solidFill>
                  <a:schemeClr val="accent5"/>
                </a:solidFill>
              </a:rPr>
              <a:t>Given</a:t>
            </a:r>
            <a:r>
              <a:rPr lang="en-NZ" dirty="0"/>
              <a:t> I am sailing at speed 50 knots /h</a:t>
            </a:r>
          </a:p>
          <a:p>
            <a:pPr marL="457200" lvl="1" indent="0">
              <a:buNone/>
            </a:pPr>
            <a:r>
              <a:rPr lang="en-NZ" dirty="0"/>
              <a:t>	</a:t>
            </a: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I am 3 miles away from the next mark</a:t>
            </a:r>
          </a:p>
          <a:p>
            <a:pPr marL="457200" lvl="1" indent="0">
              <a:buNone/>
            </a:pPr>
            <a:r>
              <a:rPr lang="en-NZ" dirty="0"/>
              <a:t>	</a:t>
            </a: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my estimated arrival time should be 3 min</a:t>
            </a:r>
            <a:endParaRPr lang="en-NZ" dirty="0" smtClean="0"/>
          </a:p>
          <a:p>
            <a:endParaRPr lang="en-NZ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6477712" y="4401084"/>
            <a:ext cx="2572284" cy="74348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You can have many tags per scenario.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1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608"/>
            <a:ext cx="8596668" cy="4528446"/>
          </a:xfrm>
        </p:spPr>
        <p:txBody>
          <a:bodyPr>
            <a:normAutofit/>
          </a:bodyPr>
          <a:lstStyle/>
          <a:p>
            <a:r>
              <a:rPr lang="en-NZ" dirty="0" smtClean="0"/>
              <a:t>Gherkin </a:t>
            </a:r>
            <a:r>
              <a:rPr lang="en-NZ" dirty="0"/>
              <a:t>scenario is made up of a series of steps, written in plain language. On its own, a step is just documentation; it needs a step definition to bring it to life. </a:t>
            </a:r>
            <a:endParaRPr lang="en-NZ" dirty="0" smtClean="0"/>
          </a:p>
          <a:p>
            <a:r>
              <a:rPr lang="en-NZ" dirty="0" smtClean="0"/>
              <a:t>Step </a:t>
            </a:r>
            <a:r>
              <a:rPr lang="en-NZ" dirty="0"/>
              <a:t>definitions are where you'll tell Cucumber how you want to poke around with you system. </a:t>
            </a:r>
            <a:endParaRPr lang="en-NZ" dirty="0" smtClean="0"/>
          </a:p>
          <a:p>
            <a:pPr lvl="1"/>
            <a:r>
              <a:rPr lang="en-NZ" dirty="0"/>
              <a:t>This might involve:</a:t>
            </a:r>
          </a:p>
          <a:p>
            <a:pPr lvl="2"/>
            <a:r>
              <a:rPr lang="en-NZ" dirty="0"/>
              <a:t> clicking buttons on a user interface </a:t>
            </a:r>
          </a:p>
          <a:p>
            <a:pPr lvl="2"/>
            <a:r>
              <a:rPr lang="en-NZ" dirty="0" smtClean="0"/>
              <a:t>directly </a:t>
            </a:r>
            <a:r>
              <a:rPr lang="en-NZ" dirty="0"/>
              <a:t>inserting data into a database,</a:t>
            </a:r>
          </a:p>
          <a:p>
            <a:pPr lvl="2"/>
            <a:r>
              <a:rPr lang="en-NZ" dirty="0"/>
              <a:t> writing to files, </a:t>
            </a:r>
          </a:p>
          <a:p>
            <a:pPr lvl="2"/>
            <a:r>
              <a:rPr lang="en-NZ" dirty="0" smtClean="0"/>
              <a:t>calling </a:t>
            </a:r>
            <a:r>
              <a:rPr lang="en-NZ" dirty="0"/>
              <a:t>a web </a:t>
            </a:r>
            <a:r>
              <a:rPr lang="en-NZ" dirty="0" smtClean="0"/>
              <a:t>service,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  <a:endParaRPr lang="en-NZ" dirty="0" smtClean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2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430202" cy="112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Regular expressions connect scenarios with step definitions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360"/>
            <a:ext cx="8596668" cy="4646815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Cucumber scans the text of each step and looks for a regular expression in your step definition folder to find a matching snippet of code to execute.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100" dirty="0" smtClean="0">
                <a:solidFill>
                  <a:schemeClr val="accent5"/>
                </a:solidFill>
              </a:rPr>
              <a:t>Given</a:t>
            </a:r>
            <a:r>
              <a:rPr lang="en-US" sz="2100" dirty="0" smtClean="0"/>
              <a:t> I have deposited $100 in my account</a:t>
            </a:r>
          </a:p>
          <a:p>
            <a:pPr marL="457200" lvl="1" indent="0">
              <a:buNone/>
            </a:pPr>
            <a:r>
              <a:rPr lang="en-US" dirty="0" smtClean="0"/>
              <a:t>would match a following simple regular expression</a:t>
            </a:r>
            <a:endParaRPr lang="en-NZ" dirty="0"/>
          </a:p>
          <a:p>
            <a:pPr marL="0" indent="0">
              <a:buNone/>
            </a:pPr>
            <a:r>
              <a:rPr lang="en-NZ" dirty="0" smtClean="0"/>
              <a:t>	</a:t>
            </a:r>
            <a:r>
              <a:rPr lang="en-NZ" sz="2100" dirty="0" smtClean="0"/>
              <a:t>“I </a:t>
            </a:r>
            <a:r>
              <a:rPr lang="en-NZ" sz="2100" dirty="0"/>
              <a:t>have </a:t>
            </a:r>
            <a:r>
              <a:rPr lang="en-NZ" sz="2100" dirty="0" smtClean="0"/>
              <a:t>deposited \\$</a:t>
            </a:r>
            <a:r>
              <a:rPr lang="en-NZ" sz="2100" dirty="0"/>
              <a:t>100 in my Account” </a:t>
            </a: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	Step </a:t>
            </a:r>
            <a:r>
              <a:rPr lang="en-NZ" dirty="0"/>
              <a:t>definition that matches this scenario </a:t>
            </a:r>
            <a:r>
              <a:rPr lang="en-NZ" dirty="0" smtClean="0"/>
              <a:t>steps: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Every regular expression should have anchors (^ - for the start and $ - for the end of it)</a:t>
            </a:r>
            <a:endParaRPr lang="en-NZ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63781" y="4060767"/>
            <a:ext cx="7115695" cy="1354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\\$100 in my </a:t>
            </a:r>
            <a:r>
              <a:rPr lang="en-NZ" dirty="0" smtClean="0"/>
              <a:t>Account$” </a:t>
            </a:r>
            <a:r>
              <a:rPr lang="en-NZ" dirty="0"/>
              <a:t>)</a:t>
            </a:r>
          </a:p>
          <a:p>
            <a:r>
              <a:rPr lang="en-NZ" dirty="0"/>
              <a:t>public void </a:t>
            </a:r>
            <a:r>
              <a:rPr lang="en-NZ" dirty="0" smtClean="0"/>
              <a:t>iHaveDeposited$100InMyAccount</a:t>
            </a:r>
            <a:r>
              <a:rPr lang="en-NZ" dirty="0"/>
              <a:t>() 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that puts $100 into User's Account goes here</a:t>
            </a:r>
          </a:p>
          <a:p>
            <a:r>
              <a:rPr lang="en-NZ" dirty="0"/>
              <a:t>}</a:t>
            </a:r>
          </a:p>
        </p:txBody>
      </p:sp>
      <p:sp>
        <p:nvSpPr>
          <p:cNvPr id="7" name="Left Arrow 6"/>
          <p:cNvSpPr/>
          <p:nvPr/>
        </p:nvSpPr>
        <p:spPr>
          <a:xfrm>
            <a:off x="6209607" y="2997543"/>
            <a:ext cx="3300153" cy="788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\\ - is used to escape the dollar sign</a:t>
            </a:r>
            <a:endParaRPr lang="en-NZ" sz="1400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 continues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13"/>
            <a:ext cx="8596668" cy="4204249"/>
          </a:xfrm>
        </p:spPr>
        <p:txBody>
          <a:bodyPr/>
          <a:lstStyle/>
          <a:p>
            <a:r>
              <a:rPr lang="en-US" dirty="0" smtClean="0"/>
              <a:t>What if we had another scenario where we needed to deposit a different amount of money into the account?</a:t>
            </a:r>
          </a:p>
          <a:p>
            <a:pPr marL="0" indent="0">
              <a:buNone/>
            </a:pPr>
            <a:endParaRPr lang="en-US" dirty="0" smtClean="0"/>
          </a:p>
          <a:p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773083" y="2584262"/>
            <a:ext cx="7207136" cy="1354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\\$300 </a:t>
            </a:r>
            <a:r>
              <a:rPr lang="en-NZ" dirty="0"/>
              <a:t>in my </a:t>
            </a:r>
            <a:r>
              <a:rPr lang="en-NZ" dirty="0" smtClean="0"/>
              <a:t>Account$” </a:t>
            </a:r>
            <a:r>
              <a:rPr lang="en-NZ" dirty="0"/>
              <a:t>)</a:t>
            </a:r>
          </a:p>
          <a:p>
            <a:r>
              <a:rPr lang="en-NZ" dirty="0"/>
              <a:t>public void </a:t>
            </a:r>
            <a:r>
              <a:rPr lang="en-NZ" dirty="0" smtClean="0"/>
              <a:t>iHaveDeposited$300InMyAccount</a:t>
            </a:r>
            <a:r>
              <a:rPr lang="en-NZ" dirty="0"/>
              <a:t>() 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that puts </a:t>
            </a:r>
            <a:r>
              <a:rPr lang="en-NZ" dirty="0" smtClean="0"/>
              <a:t>$300 </a:t>
            </a:r>
            <a:r>
              <a:rPr lang="en-NZ" dirty="0"/>
              <a:t>into User's Account goes here</a:t>
            </a:r>
          </a:p>
          <a:p>
            <a:r>
              <a:rPr lang="en-NZ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07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Arguments using regular expressions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9131684" cy="4110962"/>
          </a:xfrm>
        </p:spPr>
        <p:txBody>
          <a:bodyPr/>
          <a:lstStyle/>
          <a:p>
            <a:r>
              <a:rPr lang="en-US" dirty="0" smtClean="0"/>
              <a:t>Capture Groups (use brackets) + Alternation (use pipe)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Dot - match any single character (Note: we could end up capturing letters too)</a:t>
            </a:r>
          </a:p>
          <a:p>
            <a:pPr lvl="1"/>
            <a:endParaRPr lang="en-US" dirty="0" smtClean="0"/>
          </a:p>
          <a:p>
            <a:pPr lvl="1"/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798018" y="2419003"/>
            <a:ext cx="8475983" cy="14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\\$(100|300) </a:t>
            </a:r>
            <a:r>
              <a:rPr lang="en-NZ" dirty="0"/>
              <a:t>in my </a:t>
            </a:r>
            <a:r>
              <a:rPr lang="en-NZ" dirty="0" smtClean="0"/>
              <a:t>Account$” </a:t>
            </a:r>
            <a:r>
              <a:rPr lang="en-NZ" dirty="0"/>
              <a:t>)</a:t>
            </a:r>
          </a:p>
          <a:p>
            <a:r>
              <a:rPr lang="en-NZ" dirty="0"/>
              <a:t>public void </a:t>
            </a:r>
            <a:r>
              <a:rPr lang="en-NZ" dirty="0" err="1" smtClean="0"/>
              <a:t>iHaveDeposited$InMyAccount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amount) </a:t>
            </a:r>
            <a:r>
              <a:rPr lang="en-NZ" dirty="0"/>
              <a:t>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</a:t>
            </a:r>
            <a:r>
              <a:rPr lang="en-NZ" dirty="0" smtClean="0"/>
              <a:t>goes here</a:t>
            </a:r>
            <a:endParaRPr lang="en-NZ" dirty="0"/>
          </a:p>
          <a:p>
            <a:r>
              <a:rPr lang="en-NZ" dirty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8018" y="4362333"/>
            <a:ext cx="8475984" cy="14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\\$(...) </a:t>
            </a:r>
            <a:r>
              <a:rPr lang="en-NZ" dirty="0"/>
              <a:t>in my </a:t>
            </a:r>
            <a:r>
              <a:rPr lang="en-NZ" dirty="0" smtClean="0"/>
              <a:t>Account$” ) //looks for 3 characters only</a:t>
            </a:r>
            <a:endParaRPr lang="en-NZ" dirty="0"/>
          </a:p>
          <a:p>
            <a:r>
              <a:rPr lang="en-NZ" dirty="0"/>
              <a:t>public void </a:t>
            </a:r>
            <a:r>
              <a:rPr lang="en-NZ" dirty="0" err="1" smtClean="0"/>
              <a:t>iHaveDeposited$InMyAccount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amount) </a:t>
            </a:r>
            <a:r>
              <a:rPr lang="en-NZ" dirty="0"/>
              <a:t>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</a:t>
            </a:r>
            <a:r>
              <a:rPr lang="en-NZ" dirty="0" smtClean="0"/>
              <a:t>goes here</a:t>
            </a:r>
            <a:endParaRPr lang="en-NZ" dirty="0"/>
          </a:p>
          <a:p>
            <a:r>
              <a:rPr lang="en-NZ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8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Capturing Arguments using regular </a:t>
            </a:r>
            <a:r>
              <a:rPr lang="en-NZ" dirty="0" smtClean="0"/>
              <a:t>expressions continues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 Modifier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Star Modifier – also know as greedy modifier, it would happily match this step: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Given</a:t>
            </a:r>
            <a:r>
              <a:rPr lang="en-US" sz="2400" dirty="0" smtClean="0"/>
              <a:t> I have deposited </a:t>
            </a:r>
            <a:r>
              <a:rPr lang="en-US" sz="2400" b="1" dirty="0" smtClean="0"/>
              <a:t>$1 and an apple </a:t>
            </a:r>
            <a:r>
              <a:rPr lang="en-US" sz="2400" dirty="0" smtClean="0"/>
              <a:t>in my Account</a:t>
            </a:r>
            <a:endParaRPr lang="en-US" sz="2400" dirty="0"/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2716413"/>
            <a:ext cx="8596668" cy="14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\\$(.*) </a:t>
            </a:r>
            <a:r>
              <a:rPr lang="en-NZ" dirty="0"/>
              <a:t>in my </a:t>
            </a:r>
            <a:r>
              <a:rPr lang="en-NZ" dirty="0" smtClean="0"/>
              <a:t>Account$” ) //any character any //number of times</a:t>
            </a:r>
            <a:endParaRPr lang="en-NZ" dirty="0"/>
          </a:p>
          <a:p>
            <a:r>
              <a:rPr lang="en-NZ" dirty="0"/>
              <a:t>public void </a:t>
            </a:r>
            <a:r>
              <a:rPr lang="en-NZ" dirty="0" err="1" smtClean="0"/>
              <a:t>iHaveDeposited$InMyAccount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amount) </a:t>
            </a:r>
            <a:r>
              <a:rPr lang="en-NZ" dirty="0"/>
              <a:t>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</a:t>
            </a:r>
            <a:r>
              <a:rPr lang="en-NZ" dirty="0" smtClean="0"/>
              <a:t>goes here</a:t>
            </a:r>
            <a:endParaRPr lang="en-NZ" dirty="0"/>
          </a:p>
          <a:p>
            <a:r>
              <a:rPr lang="en-NZ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acceptance tests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difficult to figure out exactly what PO wants you to build.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“</a:t>
            </a:r>
            <a:r>
              <a:rPr lang="en-US" sz="2000" i="1" dirty="0" smtClean="0">
                <a:solidFill>
                  <a:schemeClr val="accent1"/>
                </a:solidFill>
              </a:rPr>
              <a:t>The hardest single part of building a software system is deciding precisely what to build.” - No Silver Bullet, Fred Brooks.</a:t>
            </a:r>
          </a:p>
          <a:p>
            <a:r>
              <a:rPr lang="en-NZ" dirty="0" smtClean="0"/>
              <a:t>What often happens in industry is because of a misunderstanding, code that has been worked on for several days or more had to be thrown away. </a:t>
            </a:r>
          </a:p>
          <a:p>
            <a:r>
              <a:rPr lang="en-NZ" dirty="0" smtClean="0"/>
              <a:t>Have you experienced this so far?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33898" y="4358355"/>
            <a:ext cx="5725684" cy="1384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i="1" dirty="0"/>
              <a:t>Better communication between developers and stakeholders is essential to help avoid this kind of wasted time.</a:t>
            </a:r>
          </a:p>
          <a:p>
            <a:pPr algn="ctr"/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Capturing Arguments using regular expressions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smtClean="0"/>
              <a:t>Character Classes – allow you to tell the regular expression engine to match one of a range of characters (in our case digits only)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other way to write this would be:</a:t>
            </a:r>
          </a:p>
          <a:p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2646248"/>
            <a:ext cx="8142470" cy="14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\\$([0-9]*) </a:t>
            </a:r>
            <a:r>
              <a:rPr lang="en-NZ" dirty="0"/>
              <a:t>in my </a:t>
            </a:r>
            <a:r>
              <a:rPr lang="en-NZ" dirty="0" smtClean="0"/>
              <a:t>Account$” )</a:t>
            </a:r>
            <a:endParaRPr lang="en-NZ" dirty="0"/>
          </a:p>
          <a:p>
            <a:r>
              <a:rPr lang="en-NZ" dirty="0"/>
              <a:t>public void </a:t>
            </a:r>
            <a:r>
              <a:rPr lang="en-NZ" dirty="0" err="1" smtClean="0"/>
              <a:t>iHaveDeposited$InMyAccount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amount) </a:t>
            </a:r>
            <a:r>
              <a:rPr lang="en-NZ" dirty="0"/>
              <a:t>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</a:t>
            </a:r>
            <a:r>
              <a:rPr lang="en-NZ" dirty="0" smtClean="0"/>
              <a:t>goes here</a:t>
            </a:r>
            <a:endParaRPr lang="en-NZ" dirty="0"/>
          </a:p>
          <a:p>
            <a:r>
              <a:rPr lang="en-NZ" dirty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334" y="4586635"/>
            <a:ext cx="8142470" cy="14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\\$(\d*) </a:t>
            </a:r>
            <a:r>
              <a:rPr lang="en-NZ" dirty="0"/>
              <a:t>in my </a:t>
            </a:r>
            <a:r>
              <a:rPr lang="en-NZ" dirty="0" smtClean="0"/>
              <a:t>Account$” )</a:t>
            </a:r>
            <a:endParaRPr lang="en-NZ" dirty="0"/>
          </a:p>
          <a:p>
            <a:r>
              <a:rPr lang="en-NZ" dirty="0"/>
              <a:t>public void </a:t>
            </a:r>
            <a:r>
              <a:rPr lang="en-NZ" dirty="0" err="1" smtClean="0"/>
              <a:t>iHaveDeposited$InMyAccount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amount) </a:t>
            </a:r>
            <a:r>
              <a:rPr lang="en-NZ" dirty="0"/>
              <a:t>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</a:t>
            </a:r>
            <a:r>
              <a:rPr lang="en-NZ" dirty="0" smtClean="0"/>
              <a:t>goes here</a:t>
            </a:r>
            <a:endParaRPr lang="en-NZ" dirty="0"/>
          </a:p>
          <a:p>
            <a:r>
              <a:rPr lang="en-NZ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Capturing Arguments using regular expressions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Plus Modifier – at least once ( to avoid zero number of times)</a:t>
            </a:r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777087" y="2766148"/>
            <a:ext cx="8142470" cy="14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\\$(\d+*) </a:t>
            </a:r>
            <a:r>
              <a:rPr lang="en-NZ" dirty="0"/>
              <a:t>in my </a:t>
            </a:r>
            <a:r>
              <a:rPr lang="en-NZ" dirty="0" smtClean="0"/>
              <a:t>Account$” )</a:t>
            </a:r>
            <a:endParaRPr lang="en-NZ" dirty="0"/>
          </a:p>
          <a:p>
            <a:r>
              <a:rPr lang="en-NZ" dirty="0"/>
              <a:t>public void </a:t>
            </a:r>
            <a:r>
              <a:rPr lang="en-NZ" dirty="0" err="1" smtClean="0"/>
              <a:t>iHaveDeposited$InMyAccount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amount) </a:t>
            </a:r>
            <a:r>
              <a:rPr lang="en-NZ" dirty="0"/>
              <a:t>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</a:t>
            </a:r>
            <a:r>
              <a:rPr lang="en-NZ" dirty="0" smtClean="0"/>
              <a:t>goes here</a:t>
            </a:r>
            <a:endParaRPr lang="en-NZ" dirty="0"/>
          </a:p>
          <a:p>
            <a:r>
              <a:rPr lang="en-NZ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Capturing Arguments using regular expressions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more useful shorthand character classes:</a:t>
            </a:r>
          </a:p>
          <a:p>
            <a:pPr lvl="1"/>
            <a:r>
              <a:rPr lang="en-US" dirty="0" smtClean="0"/>
              <a:t>\d - stands for digit, or [0-9]</a:t>
            </a:r>
          </a:p>
          <a:p>
            <a:pPr lvl="1"/>
            <a:r>
              <a:rPr lang="en-US" dirty="0" smtClean="0"/>
              <a:t>\w - stands for word character, specially [A-Za-z0-9_</a:t>
            </a:r>
            <a:r>
              <a:rPr lang="en-NZ" dirty="0" smtClean="0"/>
              <a:t>]</a:t>
            </a:r>
          </a:p>
          <a:p>
            <a:pPr lvl="1"/>
            <a:r>
              <a:rPr lang="en-US" dirty="0" smtClean="0"/>
              <a:t>\s – stands for whitespace character, specifically [\t\r\n]. That means a space, a tab, or a line break.</a:t>
            </a:r>
          </a:p>
          <a:p>
            <a:pPr lvl="1"/>
            <a:r>
              <a:rPr lang="en-US" dirty="0" smtClean="0"/>
              <a:t>\b stands for word boundary, which is a lot like \s but actually means opposite of \w. Anything that is not a word character is a word boundary.</a:t>
            </a:r>
          </a:p>
          <a:p>
            <a:pPr lvl="1"/>
            <a:r>
              <a:rPr lang="en-US" dirty="0" smtClean="0"/>
              <a:t>\D – </a:t>
            </a:r>
            <a:r>
              <a:rPr lang="en-US" dirty="0"/>
              <a:t>any character except a </a:t>
            </a:r>
            <a:r>
              <a:rPr lang="en-US" dirty="0" smtClean="0"/>
              <a:t>digit (negate shorthand character classes by capitalizing them)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5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Capturing Arguments using regular expressions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smtClean="0"/>
              <a:t>Multiple Captures – when you need to pass many arguments to your method from a step: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Scenario</a:t>
            </a:r>
            <a:r>
              <a:rPr lang="en-US" dirty="0" smtClean="0"/>
              <a:t>: Transfer funds from savings into checking account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5"/>
                </a:solidFill>
              </a:rPr>
              <a:t>Given</a:t>
            </a:r>
            <a:r>
              <a:rPr lang="en-US" dirty="0" smtClean="0"/>
              <a:t> I have deposited $10 in my Checking Account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/>
              <a:t> I have deposited $500 in my Checking Account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When</a:t>
            </a:r>
            <a:r>
              <a:rPr lang="en-US" dirty="0" smtClean="0"/>
              <a:t> I transfer $500 from my Savings Account into my Checking Account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Then</a:t>
            </a:r>
            <a:r>
              <a:rPr lang="en-US" dirty="0" smtClean="0"/>
              <a:t> the balance of the Checking Account should be $510</a:t>
            </a:r>
          </a:p>
          <a:p>
            <a:pPr marL="800100" lvl="2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And</a:t>
            </a:r>
            <a:r>
              <a:rPr lang="en-US" dirty="0" smtClean="0"/>
              <a:t> the balance of the Savings Account should be 0$</a:t>
            </a:r>
          </a:p>
          <a:p>
            <a:endParaRPr lang="en-US" dirty="0" smtClean="0"/>
          </a:p>
          <a:p>
            <a:endParaRPr lang="en-NZ" dirty="0"/>
          </a:p>
        </p:txBody>
      </p:sp>
      <p:sp>
        <p:nvSpPr>
          <p:cNvPr id="4" name="Rounded Rectangle 3"/>
          <p:cNvSpPr/>
          <p:nvPr/>
        </p:nvSpPr>
        <p:spPr>
          <a:xfrm>
            <a:off x="879495" y="4669762"/>
            <a:ext cx="8192346" cy="1454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 smtClean="0"/>
              <a:t>@</a:t>
            </a:r>
            <a:r>
              <a:rPr lang="en-NZ" dirty="0"/>
              <a:t>Given</a:t>
            </a:r>
            <a:r>
              <a:rPr lang="en-NZ" dirty="0" smtClean="0"/>
              <a:t>(“^I </a:t>
            </a:r>
            <a:r>
              <a:rPr lang="en-NZ" dirty="0"/>
              <a:t>have </a:t>
            </a:r>
            <a:r>
              <a:rPr lang="en-NZ" dirty="0" smtClean="0"/>
              <a:t>deposited \\$(\d+*) </a:t>
            </a:r>
            <a:r>
              <a:rPr lang="en-NZ" dirty="0"/>
              <a:t>in my </a:t>
            </a:r>
            <a:r>
              <a:rPr lang="en-NZ" dirty="0" smtClean="0"/>
              <a:t>(\\w+) Account$” )</a:t>
            </a:r>
            <a:endParaRPr lang="en-NZ" dirty="0"/>
          </a:p>
          <a:p>
            <a:r>
              <a:rPr lang="en-NZ" dirty="0"/>
              <a:t>public void </a:t>
            </a:r>
            <a:r>
              <a:rPr lang="en-NZ" dirty="0" err="1" smtClean="0"/>
              <a:t>iHaveDeposited$InMyAccount</a:t>
            </a:r>
            <a:r>
              <a:rPr lang="en-NZ" dirty="0" smtClean="0"/>
              <a:t>(</a:t>
            </a:r>
            <a:r>
              <a:rPr lang="en-NZ" dirty="0" err="1" smtClean="0"/>
              <a:t>int</a:t>
            </a:r>
            <a:r>
              <a:rPr lang="en-NZ" dirty="0" smtClean="0"/>
              <a:t> amount, String </a:t>
            </a:r>
            <a:r>
              <a:rPr lang="en-NZ" dirty="0" err="1" smtClean="0"/>
              <a:t>accountType</a:t>
            </a:r>
            <a:r>
              <a:rPr lang="en-NZ" dirty="0" smtClean="0"/>
              <a:t>) </a:t>
            </a:r>
            <a:r>
              <a:rPr lang="en-NZ" dirty="0"/>
              <a:t>throws </a:t>
            </a:r>
            <a:r>
              <a:rPr lang="en-NZ" dirty="0" err="1"/>
              <a:t>Throwable</a:t>
            </a:r>
            <a:r>
              <a:rPr lang="en-NZ" dirty="0"/>
              <a:t> {</a:t>
            </a:r>
          </a:p>
          <a:p>
            <a:r>
              <a:rPr lang="en-NZ" dirty="0"/>
              <a:t>//TODO: code </a:t>
            </a:r>
            <a:r>
              <a:rPr lang="en-NZ" dirty="0" smtClean="0"/>
              <a:t>goes here</a:t>
            </a:r>
            <a:endParaRPr lang="en-NZ" dirty="0"/>
          </a:p>
          <a:p>
            <a:r>
              <a:rPr lang="en-NZ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56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scenario that’s been executed can end up in any of the following states:</a:t>
            </a:r>
          </a:p>
          <a:p>
            <a:pPr lvl="1"/>
            <a:r>
              <a:rPr lang="en-US" dirty="0" smtClean="0"/>
              <a:t>Failing – If block of code executed raises an exception</a:t>
            </a:r>
          </a:p>
          <a:p>
            <a:pPr lvl="1"/>
            <a:r>
              <a:rPr lang="en-US" dirty="0" smtClean="0"/>
              <a:t>Pending – Cucumber finds a step definition that’s not fully implemented</a:t>
            </a:r>
          </a:p>
          <a:p>
            <a:pPr lvl="1"/>
            <a:r>
              <a:rPr lang="en-US" dirty="0" smtClean="0"/>
              <a:t>Undefined – Cucumber can not find a step definition that matches a step</a:t>
            </a:r>
          </a:p>
          <a:p>
            <a:pPr lvl="1"/>
            <a:r>
              <a:rPr lang="en-US" dirty="0" smtClean="0"/>
              <a:t>Skipped – When one step in a scenario fails the rest of the steps will be skipped</a:t>
            </a:r>
          </a:p>
          <a:p>
            <a:pPr lvl="1"/>
            <a:r>
              <a:rPr lang="en-US" dirty="0" smtClean="0"/>
              <a:t>Passed – all the steps in the scenario have been successfully executed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3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9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Returning results 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6507"/>
            <a:ext cx="8596668" cy="481485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50375" y="1275955"/>
            <a:ext cx="689956" cy="382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Execute Scenario</a:t>
            </a:r>
            <a:endParaRPr lang="en-NZ" sz="900" dirty="0"/>
          </a:p>
        </p:txBody>
      </p:sp>
      <p:sp>
        <p:nvSpPr>
          <p:cNvPr id="5" name="Rectangle 4"/>
          <p:cNvSpPr/>
          <p:nvPr/>
        </p:nvSpPr>
        <p:spPr>
          <a:xfrm>
            <a:off x="3997382" y="1867445"/>
            <a:ext cx="838891" cy="4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first step</a:t>
            </a:r>
            <a:endParaRPr lang="en-NZ" sz="900" dirty="0"/>
          </a:p>
        </p:txBody>
      </p:sp>
      <p:sp>
        <p:nvSpPr>
          <p:cNvPr id="6" name="Diamond 5"/>
          <p:cNvSpPr/>
          <p:nvPr/>
        </p:nvSpPr>
        <p:spPr>
          <a:xfrm>
            <a:off x="3672667" y="2562102"/>
            <a:ext cx="1454728" cy="6066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Do we have a matching step </a:t>
            </a:r>
            <a:r>
              <a:rPr lang="en-US" sz="800" dirty="0" err="1" smtClean="0"/>
              <a:t>def</a:t>
            </a:r>
            <a:r>
              <a:rPr lang="en-US" sz="800" dirty="0" smtClean="0"/>
              <a:t>?</a:t>
            </a:r>
            <a:endParaRPr lang="en-NZ" sz="800" dirty="0"/>
          </a:p>
        </p:txBody>
      </p:sp>
      <p:sp>
        <p:nvSpPr>
          <p:cNvPr id="7" name="Rectangle 6"/>
          <p:cNvSpPr/>
          <p:nvPr/>
        </p:nvSpPr>
        <p:spPr>
          <a:xfrm>
            <a:off x="3969326" y="3405020"/>
            <a:ext cx="881149" cy="53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Execute step definition’s code block</a:t>
            </a:r>
            <a:endParaRPr lang="en-NZ" sz="900" dirty="0"/>
          </a:p>
        </p:txBody>
      </p:sp>
      <p:sp>
        <p:nvSpPr>
          <p:cNvPr id="8" name="Diamond 7"/>
          <p:cNvSpPr/>
          <p:nvPr/>
        </p:nvSpPr>
        <p:spPr>
          <a:xfrm>
            <a:off x="3710768" y="4133551"/>
            <a:ext cx="1416627" cy="6965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Was an exception thrown?</a:t>
            </a:r>
            <a:endParaRPr lang="en-NZ" sz="900" dirty="0"/>
          </a:p>
        </p:txBody>
      </p:sp>
      <p:sp>
        <p:nvSpPr>
          <p:cNvPr id="10" name="Diamond 9"/>
          <p:cNvSpPr/>
          <p:nvPr/>
        </p:nvSpPr>
        <p:spPr>
          <a:xfrm>
            <a:off x="3815542" y="4997812"/>
            <a:ext cx="1180407" cy="5682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Any more steps?</a:t>
            </a:r>
            <a:endParaRPr lang="en-NZ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3997382" y="5783669"/>
            <a:ext cx="838891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Passed Scenario</a:t>
            </a:r>
            <a:endParaRPr lang="en-NZ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5286894" y="5777347"/>
            <a:ext cx="789709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Failed Scenario</a:t>
            </a:r>
            <a:endParaRPr lang="en-NZ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6658388" y="5787288"/>
            <a:ext cx="773083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Pending Scenario</a:t>
            </a:r>
            <a:endParaRPr lang="en-NZ" sz="900" dirty="0"/>
          </a:p>
        </p:txBody>
      </p:sp>
      <p:sp>
        <p:nvSpPr>
          <p:cNvPr id="14" name="Rounded Rectangle 13"/>
          <p:cNvSpPr/>
          <p:nvPr/>
        </p:nvSpPr>
        <p:spPr>
          <a:xfrm>
            <a:off x="7711362" y="5777347"/>
            <a:ext cx="748145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Undefined Scenario</a:t>
            </a:r>
            <a:endParaRPr lang="en-NZ" sz="9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95353" y="1652605"/>
            <a:ext cx="0" cy="21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0031" y="2333028"/>
            <a:ext cx="0" cy="2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2012" y="3174055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NZ" sz="9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400031" y="3195586"/>
            <a:ext cx="0" cy="2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05054" y="3927227"/>
            <a:ext cx="0" cy="2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95353" y="4839086"/>
            <a:ext cx="0" cy="15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90324" y="4790471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NZ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391447" y="5541571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NZ" sz="9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14745" y="5580964"/>
            <a:ext cx="0" cy="2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65385" y="4687043"/>
            <a:ext cx="1195011" cy="6622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Pending</a:t>
            </a:r>
            <a:r>
              <a:rPr lang="en-US" sz="900" dirty="0" smtClean="0"/>
              <a:t>?</a:t>
            </a:r>
            <a:endParaRPr lang="en-NZ" sz="900" dirty="0"/>
          </a:p>
        </p:txBody>
      </p:sp>
      <p:cxnSp>
        <p:nvCxnSpPr>
          <p:cNvPr id="39" name="Straight Connector 38"/>
          <p:cNvCxnSpPr>
            <a:stCxn id="8" idx="3"/>
          </p:cNvCxnSpPr>
          <p:nvPr/>
        </p:nvCxnSpPr>
        <p:spPr>
          <a:xfrm>
            <a:off x="5127395" y="4481804"/>
            <a:ext cx="338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9027" y="4366388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NZ" sz="9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5874372" y="4481804"/>
            <a:ext cx="464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61892" y="4481272"/>
            <a:ext cx="0" cy="18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546575" y="5017005"/>
            <a:ext cx="210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60396" y="5023565"/>
            <a:ext cx="173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46575" y="5017005"/>
            <a:ext cx="0" cy="73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134038" y="5017005"/>
            <a:ext cx="0" cy="73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14758" y="5321375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NZ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7115128" y="5290601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NZ" sz="900" dirty="0"/>
          </a:p>
        </p:txBody>
      </p:sp>
      <p:cxnSp>
        <p:nvCxnSpPr>
          <p:cNvPr id="61" name="Straight Connector 60"/>
          <p:cNvCxnSpPr>
            <a:stCxn id="6" idx="3"/>
          </p:cNvCxnSpPr>
          <p:nvPr/>
        </p:nvCxnSpPr>
        <p:spPr>
          <a:xfrm flipV="1">
            <a:off x="5127395" y="2865415"/>
            <a:ext cx="28694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4" idx="0"/>
          </p:cNvCxnSpPr>
          <p:nvPr/>
        </p:nvCxnSpPr>
        <p:spPr>
          <a:xfrm>
            <a:off x="7996844" y="2865415"/>
            <a:ext cx="88591" cy="2911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55733" y="2612063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NZ" sz="9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2759825" y="2436190"/>
            <a:ext cx="163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759825" y="2436190"/>
            <a:ext cx="8313" cy="9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319174" y="3401910"/>
            <a:ext cx="917934" cy="45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Read next step</a:t>
            </a:r>
            <a:endParaRPr lang="en-NZ" sz="900" dirty="0"/>
          </a:p>
        </p:txBody>
      </p:sp>
      <p:cxnSp>
        <p:nvCxnSpPr>
          <p:cNvPr id="71" name="Straight Connector 70"/>
          <p:cNvCxnSpPr>
            <a:stCxn id="10" idx="1"/>
          </p:cNvCxnSpPr>
          <p:nvPr/>
        </p:nvCxnSpPr>
        <p:spPr>
          <a:xfrm flipH="1">
            <a:off x="2785025" y="5281926"/>
            <a:ext cx="1030517" cy="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2764425" y="3877633"/>
            <a:ext cx="20599" cy="140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67388" y="5039828"/>
            <a:ext cx="395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NZ" sz="9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Acceptance tests - concrete </a:t>
            </a:r>
            <a:r>
              <a:rPr lang="en-US" sz="3200" dirty="0"/>
              <a:t>e</a:t>
            </a:r>
            <a:r>
              <a:rPr lang="en-US" sz="3200" dirty="0" smtClean="0"/>
              <a:t>xamples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One technique that really helps facilitate this communication is the use of concrete examples to illustrate what we want the software to do.</a:t>
            </a:r>
          </a:p>
          <a:p>
            <a:pPr lvl="1"/>
            <a:r>
              <a:rPr lang="en-NZ" dirty="0" smtClean="0"/>
              <a:t>use the language and terminology that makes sense to our stakeholders</a:t>
            </a:r>
          </a:p>
          <a:p>
            <a:pPr lvl="1"/>
            <a:r>
              <a:rPr lang="en-NZ" dirty="0" smtClean="0"/>
              <a:t>stakeholders they can really imagine themselves using the system</a:t>
            </a:r>
          </a:p>
          <a:p>
            <a:pPr lvl="1"/>
            <a:r>
              <a:rPr lang="en-NZ" dirty="0" smtClean="0"/>
              <a:t>stakeholders can start to give us useful feedback and ideas before a single line of code has been written.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Writing good automation acceptance</a:t>
            </a:r>
            <a:endParaRPr lang="en-NZ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0991"/>
            <a:ext cx="8596668" cy="3990372"/>
          </a:xfrm>
        </p:spPr>
        <p:txBody>
          <a:bodyPr/>
          <a:lstStyle/>
          <a:p>
            <a:r>
              <a:rPr lang="en-NZ" dirty="0" smtClean="0"/>
              <a:t>For automated acceptance tests to </a:t>
            </a:r>
            <a:r>
              <a:rPr lang="en-NZ" dirty="0"/>
              <a:t>be really effective, they need to be readable by not only the computer but also our stakeholders. </a:t>
            </a:r>
            <a:endParaRPr lang="en-NZ" dirty="0" smtClean="0"/>
          </a:p>
          <a:p>
            <a:r>
              <a:rPr lang="en-NZ" dirty="0" smtClean="0"/>
              <a:t>It's </a:t>
            </a:r>
            <a:r>
              <a:rPr lang="en-NZ" dirty="0"/>
              <a:t>this human readability that allow us to get feedback about what we're building while we're building it. </a:t>
            </a:r>
            <a:endParaRPr lang="en-NZ" dirty="0" smtClean="0"/>
          </a:p>
          <a:p>
            <a:r>
              <a:rPr lang="en-US" dirty="0" smtClean="0"/>
              <a:t>Luckily we have a ready made tool to help us overcome the challenge</a:t>
            </a:r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– tool for acceptance testing automation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for running automated acceptance tests written as plain –text functional scenarios.</a:t>
            </a:r>
          </a:p>
          <a:p>
            <a:r>
              <a:rPr lang="en-US" dirty="0" smtClean="0"/>
              <a:t>It can be used with many popular programming languages (Java, Groovy, Scala, </a:t>
            </a:r>
            <a:r>
              <a:rPr lang="en-US" dirty="0" err="1" smtClean="0"/>
              <a:t>JRuby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Uses simple</a:t>
            </a:r>
            <a:r>
              <a:rPr lang="en-US" i="1" dirty="0" smtClean="0">
                <a:solidFill>
                  <a:srgbClr val="92D050"/>
                </a:solidFill>
              </a:rPr>
              <a:t> Given – When –Then </a:t>
            </a:r>
            <a:r>
              <a:rPr lang="en-US" dirty="0" smtClean="0">
                <a:solidFill>
                  <a:schemeClr val="tx1"/>
                </a:solidFill>
              </a:rPr>
              <a:t>syntax (Gherkin)</a:t>
            </a:r>
            <a:endParaRPr lang="en-US" i="1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Feature files (made out of scenarios - examples) are typically written before anything else and verified by business analysts, domain experts, etc. non technical </a:t>
            </a:r>
            <a:r>
              <a:rPr lang="en-US" dirty="0" err="1" smtClean="0">
                <a:solidFill>
                  <a:schemeClr val="tx1"/>
                </a:solidFill>
              </a:rPr>
              <a:t>stackholders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Implementation is then written outside-in, until scenarios successfully pass.</a:t>
            </a:r>
          </a:p>
          <a:p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6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Gherkin </a:t>
            </a:r>
            <a:r>
              <a:rPr lang="en-NZ" dirty="0"/>
              <a:t>is plain-text language </a:t>
            </a:r>
            <a:r>
              <a:rPr lang="en-NZ" dirty="0" smtClean="0"/>
              <a:t>with a lightweight </a:t>
            </a:r>
            <a:r>
              <a:rPr lang="en-NZ" dirty="0"/>
              <a:t>structure for documenting examples of the </a:t>
            </a:r>
            <a:r>
              <a:rPr lang="en-NZ" dirty="0" smtClean="0"/>
              <a:t>software’s </a:t>
            </a:r>
            <a:r>
              <a:rPr lang="en-NZ" dirty="0" err="1" smtClean="0"/>
              <a:t>behavior</a:t>
            </a:r>
            <a:r>
              <a:rPr lang="en-NZ" dirty="0" smtClean="0"/>
              <a:t> </a:t>
            </a:r>
            <a:r>
              <a:rPr lang="en-NZ" dirty="0"/>
              <a:t>our stakeholders </a:t>
            </a:r>
            <a:r>
              <a:rPr lang="en-NZ" dirty="0" smtClean="0"/>
              <a:t>want.</a:t>
            </a:r>
          </a:p>
          <a:p>
            <a:r>
              <a:rPr lang="en-NZ" dirty="0"/>
              <a:t>Gherkin is the language that Cucumber </a:t>
            </a:r>
            <a:r>
              <a:rPr lang="en-NZ" dirty="0" smtClean="0"/>
              <a:t>understands</a:t>
            </a:r>
          </a:p>
          <a:p>
            <a:r>
              <a:rPr lang="en-NZ" dirty="0"/>
              <a:t>Gherkin serves two purposes — documentation and automated tests</a:t>
            </a:r>
            <a:r>
              <a:rPr lang="en-NZ" dirty="0" smtClean="0"/>
              <a:t>.</a:t>
            </a:r>
          </a:p>
          <a:p>
            <a:r>
              <a:rPr lang="en-NZ" dirty="0" smtClean="0"/>
              <a:t>Gherkin </a:t>
            </a:r>
            <a:r>
              <a:rPr lang="en-NZ" dirty="0"/>
              <a:t>currently supports keywords in dozens of </a:t>
            </a:r>
            <a:r>
              <a:rPr lang="en-NZ" dirty="0" smtClean="0"/>
              <a:t>speaking languages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7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- 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327"/>
            <a:ext cx="8596668" cy="4674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Feature: </a:t>
            </a:r>
            <a:r>
              <a:rPr lang="en-NZ" dirty="0">
                <a:solidFill>
                  <a:schemeClr val="tx1"/>
                </a:solidFill>
              </a:rPr>
              <a:t>Feedback when entering invalid credit card details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In user testing we've seen a lot of people who made mistakes</a:t>
            </a:r>
          </a:p>
          <a:p>
            <a:pPr marL="0" indent="0">
              <a:buNone/>
            </a:pPr>
            <a:r>
              <a:rPr lang="en-NZ" dirty="0"/>
              <a:t>entering their credit card. We need to be as helpful as possible here</a:t>
            </a:r>
          </a:p>
          <a:p>
            <a:pPr marL="0" indent="0">
              <a:buNone/>
            </a:pPr>
            <a:r>
              <a:rPr lang="en-NZ" dirty="0"/>
              <a:t>to avoid losing users at this crucial stage of the transaction.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Background:</a:t>
            </a:r>
          </a:p>
          <a:p>
            <a:pPr marL="0" indent="0">
              <a:buNone/>
            </a:pPr>
            <a:r>
              <a:rPr lang="en-NZ" dirty="0"/>
              <a:t>Given I have chosen some items to buy</a:t>
            </a:r>
          </a:p>
          <a:p>
            <a:pPr marL="0" indent="0">
              <a:buNone/>
            </a:pPr>
            <a:r>
              <a:rPr lang="en-NZ" dirty="0"/>
              <a:t>And I am about to enter my credit card details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– example continues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693"/>
            <a:ext cx="8596668" cy="4605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Scenario: </a:t>
            </a:r>
            <a:r>
              <a:rPr lang="en-NZ" dirty="0">
                <a:solidFill>
                  <a:schemeClr val="tx1"/>
                </a:solidFill>
              </a:rPr>
              <a:t>Credit card number too short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I enter a card number that's only 15 digits long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all the other details are correct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I submit the form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the form should be redisplayed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I should see a message advising me of the correct number of digits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>
                <a:solidFill>
                  <a:schemeClr val="accent5"/>
                </a:solidFill>
              </a:rPr>
              <a:t>Scenario: </a:t>
            </a:r>
            <a:r>
              <a:rPr lang="en-NZ" dirty="0">
                <a:solidFill>
                  <a:schemeClr val="tx1"/>
                </a:solidFill>
              </a:rPr>
              <a:t>Expiry date must not be in the past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When</a:t>
            </a:r>
            <a:r>
              <a:rPr lang="en-NZ" dirty="0"/>
              <a:t> I enter a card expiry date that's in the past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all the other details are correct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I submit the form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Then</a:t>
            </a:r>
            <a:r>
              <a:rPr lang="en-NZ" dirty="0"/>
              <a:t> the form should be redisplayed</a:t>
            </a:r>
          </a:p>
          <a:p>
            <a:pPr marL="400050" lvl="1" indent="0">
              <a:buNone/>
            </a:pPr>
            <a:r>
              <a:rPr lang="en-NZ" dirty="0">
                <a:solidFill>
                  <a:schemeClr val="accent5"/>
                </a:solidFill>
              </a:rPr>
              <a:t>And</a:t>
            </a:r>
            <a:r>
              <a:rPr lang="en-NZ" dirty="0"/>
              <a:t> I should see a message telling me the expiry date must be wrong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536" y="193964"/>
            <a:ext cx="1166466" cy="8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36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2791</Words>
  <Application>Microsoft Office PowerPoint</Application>
  <PresentationFormat>Widescreen</PresentationFormat>
  <Paragraphs>352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Acceptance Test driven development</vt:lpstr>
      <vt:lpstr>What is Acceptance test driven development (ATDD)</vt:lpstr>
      <vt:lpstr>Why do we need acceptance tests</vt:lpstr>
      <vt:lpstr>Acceptance tests - concrete examples</vt:lpstr>
      <vt:lpstr>Writing good automation acceptance</vt:lpstr>
      <vt:lpstr>Cucumber – tool for acceptance testing automation</vt:lpstr>
      <vt:lpstr>Gherkin</vt:lpstr>
      <vt:lpstr>Gherkin - example</vt:lpstr>
      <vt:lpstr>Gherkin – example continues</vt:lpstr>
      <vt:lpstr>Gherkin – special keywords</vt:lpstr>
      <vt:lpstr>Feature</vt:lpstr>
      <vt:lpstr>Scenario</vt:lpstr>
      <vt:lpstr>Scenario - continues</vt:lpstr>
      <vt:lpstr>Scenario - example</vt:lpstr>
      <vt:lpstr>Scenario - example</vt:lpstr>
      <vt:lpstr>Scenario is stateless</vt:lpstr>
      <vt:lpstr>Scenario – name and description</vt:lpstr>
      <vt:lpstr>Scenario Readability</vt:lpstr>
      <vt:lpstr>Scenario Readability - background</vt:lpstr>
      <vt:lpstr>Scenario Readability – background example</vt:lpstr>
      <vt:lpstr>Scenario readability – data tables</vt:lpstr>
      <vt:lpstr>Scenario readability - data tables </vt:lpstr>
      <vt:lpstr>Scenario readability – scenario outline</vt:lpstr>
      <vt:lpstr>Scenario readability – tags and subfolders</vt:lpstr>
      <vt:lpstr>Step Definitions</vt:lpstr>
      <vt:lpstr>Regular expressions connect scenarios with step definitions</vt:lpstr>
      <vt:lpstr>Regular expressions continues</vt:lpstr>
      <vt:lpstr>Capturing Arguments using regular expressions</vt:lpstr>
      <vt:lpstr>Capturing Arguments using regular expressions continues</vt:lpstr>
      <vt:lpstr>Capturing Arguments using regular expressions continues</vt:lpstr>
      <vt:lpstr>Capturing Arguments using regular expressions continues</vt:lpstr>
      <vt:lpstr>Capturing Arguments using regular expressions continues</vt:lpstr>
      <vt:lpstr>Capturing Arguments using regular expressions continues</vt:lpstr>
      <vt:lpstr>Returning results</vt:lpstr>
      <vt:lpstr>Returning results flow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testing workshop</dc:title>
  <dc:creator>Marina Filipovic</dc:creator>
  <cp:lastModifiedBy>Marina Filipovic</cp:lastModifiedBy>
  <cp:revision>67</cp:revision>
  <dcterms:created xsi:type="dcterms:W3CDTF">2017-06-13T02:44:55Z</dcterms:created>
  <dcterms:modified xsi:type="dcterms:W3CDTF">2018-03-12T21:47:48Z</dcterms:modified>
</cp:coreProperties>
</file>