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7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5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3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15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63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2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3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4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4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3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83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5C04298-FBDE-5E07-0CB4-AE04939DC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altLang="zh-TW" dirty="0"/>
              <a:t>SIC</a:t>
            </a:r>
            <a:r>
              <a:rPr lang="zh-TW" altLang="en-US" dirty="0"/>
              <a:t> </a:t>
            </a:r>
            <a:r>
              <a:rPr lang="en-US" altLang="zh-TW" dirty="0"/>
              <a:t>Assembler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2AC282D-7371-4DCF-ABBF-EFD122641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10903027A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莊哲綸             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PASS-ONE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波浪形繪畫藝術圖樣">
            <a:extLst>
              <a:ext uri="{FF2B5EF4-FFF2-40B4-BE49-F238E27FC236}">
                <a16:creationId xmlns:a16="http://schemas.microsoft.com/office/drawing/2014/main" id="{7540D92F-E65C-31B5-3E5A-BEA9DA539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04" r="9983" b="1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3F42F72-7007-7904-12C7-8AA3C67F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/>
              <a:t>Input</a:t>
            </a:r>
            <a:endParaRPr lang="zh-TW" alt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02338A49-0F28-CBE9-BF15-AC7FCB4CE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09" y="2302546"/>
            <a:ext cx="3031484" cy="3372198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D3E6B3-FCA1-EB47-656F-A43CA3C70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60" y="2108201"/>
            <a:ext cx="6388260" cy="3760891"/>
          </a:xfrm>
        </p:spPr>
        <p:txBody>
          <a:bodyPr>
            <a:normAutofit/>
          </a:bodyPr>
          <a:lstStyle/>
          <a:p>
            <a:r>
              <a:rPr lang="zh-TW" altLang="en-US" dirty="0"/>
              <a:t>以第一次小考的題目作為輸出，如左圖</a:t>
            </a:r>
            <a:endParaRPr lang="en-US" altLang="zh-TW" dirty="0"/>
          </a:p>
          <a:p>
            <a:r>
              <a:rPr lang="zh-TW" altLang="en-US" dirty="0"/>
              <a:t>放在</a:t>
            </a:r>
            <a:r>
              <a:rPr lang="en-US" altLang="zh-TW" dirty="0"/>
              <a:t>input.txt</a:t>
            </a:r>
            <a:r>
              <a:rPr lang="zh-TW" altLang="en-US" dirty="0"/>
              <a:t>檔裡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1" dirty="0">
                <a:highlight>
                  <a:srgbClr val="FFFF00"/>
                </a:highlight>
              </a:rPr>
              <a:t>※</a:t>
            </a:r>
            <a:r>
              <a:rPr lang="zh-TW" altLang="en-US" b="1" dirty="0">
                <a:highlight>
                  <a:srgbClr val="FFFF00"/>
                </a:highlight>
              </a:rPr>
              <a:t> 註： </a:t>
            </a:r>
            <a:r>
              <a:rPr lang="en-US" altLang="zh-TW" b="1" dirty="0">
                <a:highlight>
                  <a:srgbClr val="FFFF00"/>
                </a:highlight>
              </a:rPr>
              <a:t>-  </a:t>
            </a:r>
            <a:r>
              <a:rPr lang="zh-TW" altLang="en-US" b="1" dirty="0">
                <a:highlight>
                  <a:srgbClr val="FFFF00"/>
                </a:highlight>
              </a:rPr>
              <a:t>代表空格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508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BC5367D-FA20-B0AA-3975-903481702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437363" cy="1450757"/>
          </a:xfrm>
        </p:spPr>
        <p:txBody>
          <a:bodyPr>
            <a:normAutofit/>
          </a:bodyPr>
          <a:lstStyle/>
          <a:p>
            <a:r>
              <a:rPr lang="en-US" altLang="zh-TW" sz="5100"/>
              <a:t>Optable (Use Hash Table)</a:t>
            </a:r>
            <a:endParaRPr lang="zh-TW" altLang="en-US" sz="5100"/>
          </a:p>
        </p:txBody>
      </p:sp>
      <p:cxnSp>
        <p:nvCxnSpPr>
          <p:cNvPr id="26" name="Straight Connector 2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B28613-DCEF-AF1E-1DEE-B5A44C068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6388242" cy="3760891"/>
          </a:xfrm>
        </p:spPr>
        <p:txBody>
          <a:bodyPr>
            <a:normAutofit/>
          </a:bodyPr>
          <a:lstStyle/>
          <a:p>
            <a:r>
              <a:rPr lang="zh-TW" altLang="en-US" dirty="0"/>
              <a:t>在</a:t>
            </a:r>
            <a:r>
              <a:rPr lang="en-US" altLang="zh-TW" dirty="0"/>
              <a:t>Python</a:t>
            </a:r>
            <a:r>
              <a:rPr lang="zh-TW" altLang="en-US" dirty="0"/>
              <a:t>裡內建的資料型態，</a:t>
            </a:r>
            <a:r>
              <a:rPr lang="en-US" altLang="zh-TW" dirty="0"/>
              <a:t>dictionary</a:t>
            </a:r>
            <a:r>
              <a:rPr lang="zh-TW" altLang="en-US" dirty="0"/>
              <a:t>（字典）</a:t>
            </a:r>
            <a:endParaRPr lang="en-US" altLang="zh-TW" dirty="0"/>
          </a:p>
          <a:p>
            <a:r>
              <a:rPr lang="zh-TW" altLang="en-US" dirty="0"/>
              <a:t>實際上就是使用了</a:t>
            </a:r>
            <a:r>
              <a:rPr lang="en-US" altLang="zh-TW" dirty="0"/>
              <a:t>Hash Table</a:t>
            </a:r>
          </a:p>
          <a:p>
            <a:r>
              <a:rPr lang="zh-TW" altLang="en-US" dirty="0"/>
              <a:t>使用方法 </a:t>
            </a:r>
            <a:r>
              <a:rPr lang="en-US" altLang="zh-TW" dirty="0"/>
              <a:t>-&gt;</a:t>
            </a:r>
            <a:r>
              <a:rPr lang="zh-TW" altLang="en-US" dirty="0"/>
              <a:t> 使用大括號 </a:t>
            </a:r>
            <a:r>
              <a:rPr lang="en-US" altLang="zh-TW" dirty="0" err="1"/>
              <a:t>dict</a:t>
            </a:r>
            <a:r>
              <a:rPr lang="en-US" altLang="zh-TW" dirty="0"/>
              <a:t> = {</a:t>
            </a:r>
            <a:r>
              <a:rPr lang="zh-TW" altLang="en-US" dirty="0"/>
              <a:t> </a:t>
            </a:r>
            <a:r>
              <a:rPr lang="en-US" altLang="zh-TW" dirty="0"/>
              <a:t>}</a:t>
            </a:r>
          </a:p>
          <a:p>
            <a:r>
              <a:rPr lang="zh-TW" altLang="en-US" dirty="0"/>
              <a:t>                  在給出</a:t>
            </a:r>
            <a:r>
              <a:rPr lang="en-US" altLang="zh-TW" dirty="0"/>
              <a:t> </a:t>
            </a:r>
            <a:r>
              <a:rPr lang="en-US" altLang="zh-TW" dirty="0" err="1"/>
              <a:t>dict</a:t>
            </a:r>
            <a:r>
              <a:rPr lang="en-US" altLang="zh-TW" dirty="0"/>
              <a:t> = {“key1” : “value1”}</a:t>
            </a:r>
            <a:r>
              <a:rPr lang="zh-TW" altLang="en-US" dirty="0"/>
              <a:t>的形式，即建立完成</a:t>
            </a:r>
            <a:endParaRPr lang="en-US" altLang="zh-TW" dirty="0"/>
          </a:p>
          <a:p>
            <a:r>
              <a:rPr lang="zh-TW" altLang="en-US" dirty="0"/>
              <a:t> 例：</a:t>
            </a:r>
            <a:r>
              <a:rPr lang="en-US" altLang="zh-TW" dirty="0"/>
              <a:t>print ( </a:t>
            </a:r>
            <a:r>
              <a:rPr lang="en-US" altLang="zh-TW" dirty="0" err="1"/>
              <a:t>optab</a:t>
            </a:r>
            <a:r>
              <a:rPr lang="en-US" altLang="zh-TW" dirty="0"/>
              <a:t>[“ADD”] ) -&gt; 18</a:t>
            </a:r>
            <a:r>
              <a:rPr lang="zh-TW" altLang="en-US" dirty="0"/>
              <a:t>  </a:t>
            </a:r>
            <a:r>
              <a:rPr lang="en-US" altLang="zh-TW" dirty="0"/>
              <a:t>//</a:t>
            </a:r>
            <a:r>
              <a:rPr lang="zh-TW" altLang="en-US" dirty="0"/>
              <a:t> 輸出</a:t>
            </a:r>
            <a:r>
              <a:rPr lang="en-US" altLang="zh-TW" dirty="0"/>
              <a:t>18 </a:t>
            </a:r>
            <a:r>
              <a:rPr lang="zh-TW" altLang="en-US" dirty="0"/>
              <a:t>                    </a:t>
            </a:r>
            <a:endParaRPr lang="en-US" altLang="zh-TW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2A42483C-F55D-D255-21DB-C8228E7EC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967" y="640081"/>
            <a:ext cx="1404586" cy="5117252"/>
          </a:xfrm>
          <a:prstGeom prst="rect">
            <a:avLst/>
          </a:prstGeom>
        </p:spPr>
      </p:pic>
      <p:sp>
        <p:nvSpPr>
          <p:cNvPr id="27" name="Rectangle 22">
            <a:extLst>
              <a:ext uri="{FF2B5EF4-FFF2-40B4-BE49-F238E27FC236}">
                <a16:creationId xmlns:a16="http://schemas.microsoft.com/office/drawing/2014/main" id="{FEC9799F-A0B8-45B9-8164-71F28389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2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1FDD1B-83BD-2579-8AC9-A9CE1263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Symbol Table (Use Binary Tree)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DB6C42-5DAF-2093-ADC1-8E4F57A73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899185"/>
            <a:ext cx="10058400" cy="6227050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b="1" dirty="0"/>
              <a:t>Class Node:</a:t>
            </a:r>
            <a:r>
              <a:rPr lang="zh-TW" altLang="en-US" b="1" dirty="0"/>
              <a:t> </a:t>
            </a:r>
            <a:endParaRPr lang="en-US" altLang="zh-TW" b="1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B87CDC4-070B-2547-41C7-957A10B23A07}"/>
              </a:ext>
            </a:extLst>
          </p:cNvPr>
          <p:cNvSpPr/>
          <p:nvPr/>
        </p:nvSpPr>
        <p:spPr>
          <a:xfrm>
            <a:off x="1437273" y="2542674"/>
            <a:ext cx="752474" cy="81012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left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803D52F3-915D-BDCF-CA9A-7B511E65C7D8}"/>
              </a:ext>
            </a:extLst>
          </p:cNvPr>
          <p:cNvSpPr/>
          <p:nvPr/>
        </p:nvSpPr>
        <p:spPr>
          <a:xfrm>
            <a:off x="2189747" y="2542674"/>
            <a:ext cx="710616" cy="81012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D21F240-CCFE-3393-3BAF-E68F016A6290}"/>
              </a:ext>
            </a:extLst>
          </p:cNvPr>
          <p:cNvSpPr/>
          <p:nvPr/>
        </p:nvSpPr>
        <p:spPr>
          <a:xfrm>
            <a:off x="2900362" y="2542674"/>
            <a:ext cx="757990" cy="81012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addr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42048775-5F42-D5CC-DD5B-D5E2AC5D7065}"/>
              </a:ext>
            </a:extLst>
          </p:cNvPr>
          <p:cNvSpPr/>
          <p:nvPr/>
        </p:nvSpPr>
        <p:spPr>
          <a:xfrm>
            <a:off x="3658352" y="2550695"/>
            <a:ext cx="752474" cy="81012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right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67AC663-412F-DD4E-5420-62E0B9C98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558" y="1940620"/>
            <a:ext cx="7489293" cy="421437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41D4CBA-BEEF-2580-FF7D-3157907EB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454" y="3726539"/>
            <a:ext cx="2868104" cy="86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A7B16F5-CC48-FC88-F703-F655EB231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E792A3AD-FE95-4374-C0A3-5E042878330A}"/>
              </a:ext>
            </a:extLst>
          </p:cNvPr>
          <p:cNvSpPr/>
          <p:nvPr/>
        </p:nvSpPr>
        <p:spPr>
          <a:xfrm>
            <a:off x="2121031" y="2509574"/>
            <a:ext cx="2790334" cy="3090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AA04B7-A687-F9A2-3AD2-F47DEDAC6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437367" cy="3760891"/>
          </a:xfrm>
          <a:noFill/>
        </p:spPr>
        <p:txBody>
          <a:bodyPr>
            <a:normAutofit/>
          </a:bodyPr>
          <a:lstStyle/>
          <a:p>
            <a:r>
              <a:rPr lang="zh-TW" altLang="en-US" dirty="0"/>
              <a:t>執行方式：</a:t>
            </a:r>
            <a:endParaRPr lang="en-US" altLang="zh-TW" dirty="0"/>
          </a:p>
          <a:p>
            <a:pPr marL="201168" lvl="1" indent="0">
              <a:buNone/>
            </a:pPr>
            <a:r>
              <a:rPr lang="zh-TW" altLang="en-US" dirty="0"/>
              <a:t>　　輸入 </a:t>
            </a:r>
            <a:r>
              <a:rPr lang="en-US" altLang="zh-TW" b="1" dirty="0"/>
              <a:t>python Assembler_passone.py</a:t>
            </a:r>
          </a:p>
          <a:p>
            <a:r>
              <a:rPr lang="zh-TW" altLang="en-US" dirty="0"/>
              <a:t>結果會以中序列印（</a:t>
            </a:r>
            <a:r>
              <a:rPr lang="en-US" altLang="zh-TW" dirty="0" err="1"/>
              <a:t>Inorder</a:t>
            </a:r>
            <a:r>
              <a:rPr lang="en-US" altLang="zh-TW" dirty="0"/>
              <a:t> traversal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在終端機</a:t>
            </a:r>
            <a:r>
              <a:rPr lang="en-US" altLang="zh-TW" dirty="0"/>
              <a:t>print</a:t>
            </a:r>
            <a:r>
              <a:rPr lang="zh-TW" altLang="en-US" dirty="0"/>
              <a:t>出來，如下圖：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C870BD-E2B1-8E0D-4884-E5235638B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931" y="4348426"/>
            <a:ext cx="8448138" cy="1520666"/>
          </a:xfrm>
          <a:prstGeom prst="rect">
            <a:avLst/>
          </a:prstGeom>
        </p:spPr>
      </p:pic>
      <p:sp>
        <p:nvSpPr>
          <p:cNvPr id="18" name="Rectangle 13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392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272A7F-563A-2CB6-F392-EB8B0DFB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7326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8E4"/>
      </a:lt2>
      <a:accent1>
        <a:srgbClr val="EC70C6"/>
      </a:accent1>
      <a:accent2>
        <a:srgbClr val="E8517A"/>
      </a:accent2>
      <a:accent3>
        <a:srgbClr val="EC8270"/>
      </a:accent3>
      <a:accent4>
        <a:srgbClr val="E2912A"/>
      </a:accent4>
      <a:accent5>
        <a:srgbClr val="A8A650"/>
      </a:accent5>
      <a:accent6>
        <a:srgbClr val="83AF3D"/>
      </a:accent6>
      <a:hlink>
        <a:srgbClr val="568E67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143</Words>
  <Application>Microsoft Office PowerPoint</Application>
  <PresentationFormat>寬螢幕</PresentationFormat>
  <Paragraphs>28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 Nova Light</vt:lpstr>
      <vt:lpstr>Bembo</vt:lpstr>
      <vt:lpstr>Calibri</vt:lpstr>
      <vt:lpstr>RetrospectVTI</vt:lpstr>
      <vt:lpstr>SIC Assembler</vt:lpstr>
      <vt:lpstr>Input</vt:lpstr>
      <vt:lpstr>Optable (Use Hash Table)</vt:lpstr>
      <vt:lpstr>Symbol Table (Use Binary Tree)</vt:lpstr>
      <vt:lpstr>Output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 Assembler</dc:title>
  <dc:creator>s29743191s@gmail.com</dc:creator>
  <cp:lastModifiedBy>s29743191s@gmail.com</cp:lastModifiedBy>
  <cp:revision>1</cp:revision>
  <dcterms:created xsi:type="dcterms:W3CDTF">2022-11-19T13:16:02Z</dcterms:created>
  <dcterms:modified xsi:type="dcterms:W3CDTF">2022-11-20T04:26:52Z</dcterms:modified>
</cp:coreProperties>
</file>