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 varScale="1">
        <p:scale>
          <a:sx n="92" d="100"/>
          <a:sy n="92" d="100"/>
        </p:scale>
        <p:origin x="112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A8CD77-4D3F-6039-B7DB-19D44091F1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260B2DC-2C48-8800-B872-3B4FBA6432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D246E5-169B-DD4A-D415-4AFEF6C34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7945-FC41-459E-B1BA-3BBF29C29391}" type="datetimeFigureOut">
              <a:rPr lang="zh-TW" altLang="en-US" smtClean="0"/>
              <a:t>2022/11/12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832567-87F8-D9B0-87B9-CA57FEA4B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34D21F-617F-30E8-E21C-5C62F7C83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6ED6F-7918-4320-BBA5-F02DA568B9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0254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8AE80C-E991-6D5F-6182-85BFE4E32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0F4B48E-91E0-8BF8-489B-EA547AF3A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BFA44F-4588-5AC3-2CC0-CA9634D28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7945-FC41-459E-B1BA-3BBF29C29391}" type="datetimeFigureOut">
              <a:rPr lang="zh-TW" altLang="en-US" smtClean="0"/>
              <a:t>2022/11/12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4E60C3-C45F-7223-C7DF-78EAD4E34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EF1E8A-70A0-5F9E-B753-9058B7F55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6ED6F-7918-4320-BBA5-F02DA568B9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0545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6616038-63DE-F668-DD25-0D6BA8AA6E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DFC675B-8334-1306-CAB1-E14E07FD3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576B5B-909B-1C23-5CD3-2D3BE7AFE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7945-FC41-459E-B1BA-3BBF29C29391}" type="datetimeFigureOut">
              <a:rPr lang="zh-TW" altLang="en-US" smtClean="0"/>
              <a:t>2022/11/12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17ED40-7082-F741-5D67-D554C50D5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D24BC8-5497-DBB1-EB15-C4A8EC10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6ED6F-7918-4320-BBA5-F02DA568B9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7757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9F0BEA-6050-B94B-BC9D-D6659947E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997226-08A5-2EBA-AE74-E962B9862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32EE6A-2BC3-AF67-524B-6C1B229C3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7945-FC41-459E-B1BA-3BBF29C29391}" type="datetimeFigureOut">
              <a:rPr lang="zh-TW" altLang="en-US" smtClean="0"/>
              <a:t>2022/11/12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ECB6F7-9AF7-7EE2-6F50-518953010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7DC1D73-5EB6-ABA4-27CD-183A76F9F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6ED6F-7918-4320-BBA5-F02DA568B9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4567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D8A037-403E-5015-B924-CCCC31B3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A2C561C-103E-5152-1BF9-65D4B8911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05CD3D-F4FF-79B4-F81F-6297E05F6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7945-FC41-459E-B1BA-3BBF29C29391}" type="datetimeFigureOut">
              <a:rPr lang="zh-TW" altLang="en-US" smtClean="0"/>
              <a:t>2022/11/12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C600B6-5958-298E-D98E-9B8469BE9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9D387F-30F8-466B-FF1C-8799D3EB4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6ED6F-7918-4320-BBA5-F02DA568B9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2403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7A95C0-672E-A4D5-9CD4-9820548EF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805499-4AA0-38D0-E164-0C83E37F9C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3543070-7AF8-120C-6DC9-2316259FE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322BCCC-1D90-472A-36C2-48CA26CB8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7945-FC41-459E-B1BA-3BBF29C29391}" type="datetimeFigureOut">
              <a:rPr lang="zh-TW" altLang="en-US" smtClean="0"/>
              <a:t>2022/11/12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2B9D48A-D8C5-BEB3-B388-7AD3EC4AD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37B524A-76CA-B306-D003-C773AB973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6ED6F-7918-4320-BBA5-F02DA568B9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8341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A38EA3-33D8-0B60-90DD-54BD048D7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7CBA7DD-0498-9C8C-75D7-CB4780D30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98C129C-8A36-1C12-4F29-1F9F2758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9350124-B4A1-FC96-CBE9-5EF353F3D5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E2469EA-AA2A-C0D4-658A-54D03BD641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D1E005A-ACB0-F15E-D021-44F0D2AA3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7945-FC41-459E-B1BA-3BBF29C29391}" type="datetimeFigureOut">
              <a:rPr lang="zh-TW" altLang="en-US" smtClean="0"/>
              <a:t>2022/11/12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F5FA479-0FE1-E9B6-B2E6-3109CC1EB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C7D5EE7-58F7-8DC3-450B-F130980D0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6ED6F-7918-4320-BBA5-F02DA568B9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832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75D186-4730-3AC6-CBFF-D3661CB90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6019710-37E9-E1C7-C4F1-C296B59C6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7945-FC41-459E-B1BA-3BBF29C29391}" type="datetimeFigureOut">
              <a:rPr lang="zh-TW" altLang="en-US" smtClean="0"/>
              <a:t>2022/11/12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6C48FB5-DB7F-152A-FED9-EEEE9E8AF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404918E-8A67-7CEA-2270-1FCA1CF6E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6ED6F-7918-4320-BBA5-F02DA568B9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8171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975D4BD-30B5-7947-8606-79124A7F0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7945-FC41-459E-B1BA-3BBF29C29391}" type="datetimeFigureOut">
              <a:rPr lang="zh-TW" altLang="en-US" smtClean="0"/>
              <a:t>2022/11/12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BFACBBC-E4D0-970C-8107-1543351D2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5477EE5-BAD8-989A-5CD5-2575D3C26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6ED6F-7918-4320-BBA5-F02DA568B9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5022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BF0912-6D8C-8FA5-2C4C-438DCED3D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330955-039A-7407-A8A9-0A2177499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33BF59B-6E12-0A66-E9BC-2F3F86235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0DBE364-B69E-99DE-6C86-D2190E8B4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7945-FC41-459E-B1BA-3BBF29C29391}" type="datetimeFigureOut">
              <a:rPr lang="zh-TW" altLang="en-US" smtClean="0"/>
              <a:t>2022/11/12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4A217DB-1467-0974-2FFB-8000BC5F8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6B2388D-B283-660F-4D69-9913C9402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6ED6F-7918-4320-BBA5-F02DA568B9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3887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7906B9-4CF5-9913-993B-D97D2A31B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5FB3578-25F4-92D5-7507-1FC19BBF50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BD4B284-DFE3-9687-7F56-3A063E23E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7805126-8F90-D83C-C4AC-FE972B3B0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7945-FC41-459E-B1BA-3BBF29C29391}" type="datetimeFigureOut">
              <a:rPr lang="zh-TW" altLang="en-US" smtClean="0"/>
              <a:t>2022/11/12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E266FD6-D8ED-60A3-5A10-49E2C03BB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F6183E7-A683-7714-11F1-B401A02C4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6ED6F-7918-4320-BBA5-F02DA568B9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09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887D40F-47A0-6F41-1C5D-8227D703F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31B5686-BDCF-BAE5-EA73-3873D35EA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CADB604-5749-C9F8-909C-7F273B2D9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37945-FC41-459E-B1BA-3BBF29C29391}" type="datetimeFigureOut">
              <a:rPr lang="zh-TW" altLang="en-US" smtClean="0"/>
              <a:t>2022/11/12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457684-7EBE-FA58-982F-F2D839B1A2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EB6F88-9118-1AD4-4B26-D385011F3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6ED6F-7918-4320-BBA5-F02DA568B9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6773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31CABCE7-E337-AD0B-BEE3-CBC4B358A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0147" y="2695658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TW" sz="5000" dirty="0"/>
              <a:t>[</a:t>
            </a:r>
            <a:r>
              <a:rPr lang="zh-TW" altLang="en-US" sz="5000" dirty="0"/>
              <a:t>　</a:t>
            </a:r>
            <a:r>
              <a:rPr lang="en-US" altLang="zh-TW" sz="5000" dirty="0"/>
              <a:t>7,</a:t>
            </a:r>
            <a:r>
              <a:rPr lang="zh-TW" altLang="en-US" sz="5000" dirty="0"/>
              <a:t>　</a:t>
            </a:r>
            <a:r>
              <a:rPr lang="en-US" altLang="zh-TW" sz="5000" dirty="0"/>
              <a:t>1,</a:t>
            </a:r>
            <a:r>
              <a:rPr lang="zh-TW" altLang="en-US" sz="5000" dirty="0"/>
              <a:t>　</a:t>
            </a:r>
            <a:r>
              <a:rPr lang="en-US" altLang="zh-TW" sz="5000" dirty="0"/>
              <a:t>5,</a:t>
            </a:r>
            <a:r>
              <a:rPr lang="zh-TW" altLang="en-US" sz="5000" dirty="0"/>
              <a:t>　</a:t>
            </a:r>
            <a:r>
              <a:rPr lang="en-US" altLang="zh-TW" sz="5000" dirty="0"/>
              <a:t>3,</a:t>
            </a:r>
            <a:r>
              <a:rPr lang="zh-TW" altLang="en-US" sz="5000" dirty="0"/>
              <a:t>　</a:t>
            </a:r>
            <a:r>
              <a:rPr lang="en-US" altLang="zh-TW" sz="5000" dirty="0"/>
              <a:t>6,</a:t>
            </a:r>
            <a:r>
              <a:rPr lang="zh-TW" altLang="en-US" sz="5000" dirty="0"/>
              <a:t>　</a:t>
            </a:r>
            <a:r>
              <a:rPr lang="en-US" altLang="zh-TW" sz="5000" dirty="0"/>
              <a:t>4]</a:t>
            </a:r>
            <a:endParaRPr lang="zh-TW" altLang="en-US" sz="50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31E2DD2-B641-202C-1EF0-F3C8A3E29393}"/>
              </a:ext>
            </a:extLst>
          </p:cNvPr>
          <p:cNvSpPr/>
          <p:nvPr/>
        </p:nvSpPr>
        <p:spPr>
          <a:xfrm>
            <a:off x="3441258" y="606520"/>
            <a:ext cx="6739281" cy="5078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7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Leetcode</a:t>
            </a:r>
            <a:r>
              <a:rPr lang="en-US" altLang="zh-TW" sz="27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121. </a:t>
            </a:r>
            <a:r>
              <a:rPr lang="en-US" altLang="zh-TW" sz="2700" b="1" i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-apple-system"/>
              </a:rPr>
              <a:t>Best Time to Buy and Sell Stock</a:t>
            </a:r>
            <a:endParaRPr lang="zh-TW" altLang="en-US" sz="27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639934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31CABCE7-E337-AD0B-BEE3-CBC4B358A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0147" y="2695658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TW" sz="5000" dirty="0"/>
              <a:t>[</a:t>
            </a:r>
            <a:r>
              <a:rPr lang="zh-TW" altLang="en-US" sz="5000" dirty="0"/>
              <a:t>　</a:t>
            </a:r>
            <a:r>
              <a:rPr lang="en-US" altLang="zh-TW" sz="5000" dirty="0"/>
              <a:t>7,</a:t>
            </a:r>
            <a:r>
              <a:rPr lang="zh-TW" altLang="en-US" sz="5000" dirty="0"/>
              <a:t>　</a:t>
            </a:r>
            <a:r>
              <a:rPr lang="en-US" altLang="zh-TW" sz="5000" dirty="0"/>
              <a:t>1,</a:t>
            </a:r>
            <a:r>
              <a:rPr lang="zh-TW" altLang="en-US" sz="5000" dirty="0"/>
              <a:t>　</a:t>
            </a:r>
            <a:r>
              <a:rPr lang="en-US" altLang="zh-TW" sz="5000" dirty="0"/>
              <a:t>5,</a:t>
            </a:r>
            <a:r>
              <a:rPr lang="zh-TW" altLang="en-US" sz="5000" dirty="0"/>
              <a:t>　</a:t>
            </a:r>
            <a:r>
              <a:rPr lang="en-US" altLang="zh-TW" sz="5000" dirty="0"/>
              <a:t>3,</a:t>
            </a:r>
            <a:r>
              <a:rPr lang="zh-TW" altLang="en-US" sz="5000" dirty="0"/>
              <a:t>　</a:t>
            </a:r>
            <a:r>
              <a:rPr lang="en-US" altLang="zh-TW" sz="5000" dirty="0"/>
              <a:t>6,</a:t>
            </a:r>
            <a:r>
              <a:rPr lang="zh-TW" altLang="en-US" sz="5000" dirty="0"/>
              <a:t>　</a:t>
            </a:r>
            <a:r>
              <a:rPr lang="en-US" altLang="zh-TW" sz="5000" dirty="0"/>
              <a:t>4]</a:t>
            </a:r>
            <a:endParaRPr lang="zh-TW" altLang="en-US" sz="5000" dirty="0"/>
          </a:p>
        </p:txBody>
      </p:sp>
      <p:sp>
        <p:nvSpPr>
          <p:cNvPr id="4" name="箭號: 向下 3">
            <a:extLst>
              <a:ext uri="{FF2B5EF4-FFF2-40B4-BE49-F238E27FC236}">
                <a16:creationId xmlns:a16="http://schemas.microsoft.com/office/drawing/2014/main" id="{A4B2A125-7EF7-0CA2-E885-8F4BBA9261D0}"/>
              </a:ext>
            </a:extLst>
          </p:cNvPr>
          <p:cNvSpPr/>
          <p:nvPr/>
        </p:nvSpPr>
        <p:spPr>
          <a:xfrm>
            <a:off x="4621129" y="2078888"/>
            <a:ext cx="360947" cy="570080"/>
          </a:xfrm>
          <a:prstGeom prst="downArrow">
            <a:avLst>
              <a:gd name="adj1" fmla="val 50000"/>
              <a:gd name="adj2" fmla="val 384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箭號: 向下 4">
            <a:extLst>
              <a:ext uri="{FF2B5EF4-FFF2-40B4-BE49-F238E27FC236}">
                <a16:creationId xmlns:a16="http://schemas.microsoft.com/office/drawing/2014/main" id="{F7693D79-5134-DF5D-D854-D046DF6303EE}"/>
              </a:ext>
            </a:extLst>
          </p:cNvPr>
          <p:cNvSpPr/>
          <p:nvPr/>
        </p:nvSpPr>
        <p:spPr>
          <a:xfrm>
            <a:off x="7979490" y="2091319"/>
            <a:ext cx="360947" cy="57008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31E2DD2-B641-202C-1EF0-F3C8A3E29393}"/>
              </a:ext>
            </a:extLst>
          </p:cNvPr>
          <p:cNvSpPr/>
          <p:nvPr/>
        </p:nvSpPr>
        <p:spPr>
          <a:xfrm>
            <a:off x="3441258" y="606520"/>
            <a:ext cx="6739281" cy="5078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7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Leetcode</a:t>
            </a:r>
            <a:r>
              <a:rPr lang="en-US" altLang="zh-TW" sz="27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121. </a:t>
            </a:r>
            <a:r>
              <a:rPr lang="en-US" altLang="zh-TW" sz="2700" b="1" i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-apple-system"/>
              </a:rPr>
              <a:t>Best Time to Buy and Sell Stock</a:t>
            </a:r>
            <a:endParaRPr lang="zh-TW" altLang="en-US" sz="27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7BA677C-5458-2BA8-37DC-6952FB002993}"/>
              </a:ext>
            </a:extLst>
          </p:cNvPr>
          <p:cNvSpPr/>
          <p:nvPr/>
        </p:nvSpPr>
        <p:spPr>
          <a:xfrm>
            <a:off x="7598480" y="1530600"/>
            <a:ext cx="1104880" cy="5078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7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right</a:t>
            </a:r>
            <a:endParaRPr lang="zh-TW" altLang="en-US" sz="27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91C808F-2DFE-96FE-01E0-B3C62B4B02F7}"/>
              </a:ext>
            </a:extLst>
          </p:cNvPr>
          <p:cNvSpPr/>
          <p:nvPr/>
        </p:nvSpPr>
        <p:spPr>
          <a:xfrm>
            <a:off x="4249163" y="1530600"/>
            <a:ext cx="1104880" cy="5078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7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Left</a:t>
            </a:r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DE225F0F-AE84-A02C-DCA9-61BA81E2AB25}"/>
              </a:ext>
            </a:extLst>
          </p:cNvPr>
          <p:cNvSpPr txBox="1">
            <a:spLocks/>
          </p:cNvSpPr>
          <p:nvPr/>
        </p:nvSpPr>
        <p:spPr>
          <a:xfrm>
            <a:off x="-1852864" y="4302772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5000" dirty="0" err="1"/>
              <a:t>Max_pro</a:t>
            </a:r>
            <a:r>
              <a:rPr lang="en-US" altLang="zh-TW" sz="5000" dirty="0"/>
              <a:t> = </a:t>
            </a:r>
            <a:endParaRPr lang="zh-TW" altLang="en-US" sz="5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4D75673-6F6C-D20B-8142-91220CE81CF8}"/>
              </a:ext>
            </a:extLst>
          </p:cNvPr>
          <p:cNvSpPr/>
          <p:nvPr/>
        </p:nvSpPr>
        <p:spPr>
          <a:xfrm>
            <a:off x="4551946" y="4393384"/>
            <a:ext cx="6096658" cy="654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D2DD2A77-D745-F4D7-5D8B-710D3F007E66}"/>
              </a:ext>
            </a:extLst>
          </p:cNvPr>
          <p:cNvSpPr txBox="1">
            <a:spLocks/>
          </p:cNvSpPr>
          <p:nvPr/>
        </p:nvSpPr>
        <p:spPr>
          <a:xfrm>
            <a:off x="2744008" y="3665872"/>
            <a:ext cx="6252410" cy="1014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000" dirty="0"/>
              <a:t>Right – left =</a:t>
            </a:r>
            <a:endParaRPr lang="zh-TW" altLang="en-US" sz="3000" b="1" dirty="0">
              <a:solidFill>
                <a:srgbClr val="0070C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1850A45-3A9F-AFEF-A8D8-E567EFCA84B0}"/>
              </a:ext>
            </a:extLst>
          </p:cNvPr>
          <p:cNvSpPr/>
          <p:nvPr/>
        </p:nvSpPr>
        <p:spPr>
          <a:xfrm>
            <a:off x="4621129" y="4268618"/>
            <a:ext cx="599072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</a:t>
            </a:r>
            <a:r>
              <a:rPr lang="zh-TW" alt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</a:t>
            </a:r>
            <a:r>
              <a:rPr lang="en-US" altLang="zh-TW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  <a:endParaRPr lang="zh-TW" alt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3644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31CABCE7-E337-AD0B-BEE3-CBC4B358A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0147" y="2695658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TW" sz="5000" dirty="0"/>
              <a:t>[</a:t>
            </a:r>
            <a:r>
              <a:rPr lang="zh-TW" altLang="en-US" sz="5000" dirty="0"/>
              <a:t>　</a:t>
            </a:r>
            <a:r>
              <a:rPr lang="en-US" altLang="zh-TW" sz="5000" dirty="0"/>
              <a:t>7,</a:t>
            </a:r>
            <a:r>
              <a:rPr lang="zh-TW" altLang="en-US" sz="5000" dirty="0"/>
              <a:t>　</a:t>
            </a:r>
            <a:r>
              <a:rPr lang="en-US" altLang="zh-TW" sz="5000" dirty="0"/>
              <a:t>1,</a:t>
            </a:r>
            <a:r>
              <a:rPr lang="zh-TW" altLang="en-US" sz="5000" dirty="0"/>
              <a:t>　</a:t>
            </a:r>
            <a:r>
              <a:rPr lang="en-US" altLang="zh-TW" sz="5000" dirty="0"/>
              <a:t>5,</a:t>
            </a:r>
            <a:r>
              <a:rPr lang="zh-TW" altLang="en-US" sz="5000" dirty="0"/>
              <a:t>　</a:t>
            </a:r>
            <a:r>
              <a:rPr lang="en-US" altLang="zh-TW" sz="5000" dirty="0"/>
              <a:t>3,</a:t>
            </a:r>
            <a:r>
              <a:rPr lang="zh-TW" altLang="en-US" sz="5000" dirty="0"/>
              <a:t>　</a:t>
            </a:r>
            <a:r>
              <a:rPr lang="en-US" altLang="zh-TW" sz="5000" dirty="0"/>
              <a:t>6,</a:t>
            </a:r>
            <a:r>
              <a:rPr lang="zh-TW" altLang="en-US" sz="5000" dirty="0"/>
              <a:t>　</a:t>
            </a:r>
            <a:r>
              <a:rPr lang="en-US" altLang="zh-TW" sz="5000" dirty="0"/>
              <a:t>4]</a:t>
            </a:r>
            <a:endParaRPr lang="zh-TW" altLang="en-US" sz="5000" dirty="0"/>
          </a:p>
        </p:txBody>
      </p:sp>
      <p:sp>
        <p:nvSpPr>
          <p:cNvPr id="4" name="箭號: 向下 3">
            <a:extLst>
              <a:ext uri="{FF2B5EF4-FFF2-40B4-BE49-F238E27FC236}">
                <a16:creationId xmlns:a16="http://schemas.microsoft.com/office/drawing/2014/main" id="{A4B2A125-7EF7-0CA2-E885-8F4BBA9261D0}"/>
              </a:ext>
            </a:extLst>
          </p:cNvPr>
          <p:cNvSpPr/>
          <p:nvPr/>
        </p:nvSpPr>
        <p:spPr>
          <a:xfrm>
            <a:off x="4621129" y="2078888"/>
            <a:ext cx="360947" cy="570080"/>
          </a:xfrm>
          <a:prstGeom prst="downArrow">
            <a:avLst>
              <a:gd name="adj1" fmla="val 50000"/>
              <a:gd name="adj2" fmla="val 384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箭號: 向下 4">
            <a:extLst>
              <a:ext uri="{FF2B5EF4-FFF2-40B4-BE49-F238E27FC236}">
                <a16:creationId xmlns:a16="http://schemas.microsoft.com/office/drawing/2014/main" id="{F7693D79-5134-DF5D-D854-D046DF6303EE}"/>
              </a:ext>
            </a:extLst>
          </p:cNvPr>
          <p:cNvSpPr/>
          <p:nvPr/>
        </p:nvSpPr>
        <p:spPr>
          <a:xfrm>
            <a:off x="7979490" y="2091319"/>
            <a:ext cx="360947" cy="57008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31E2DD2-B641-202C-1EF0-F3C8A3E29393}"/>
              </a:ext>
            </a:extLst>
          </p:cNvPr>
          <p:cNvSpPr/>
          <p:nvPr/>
        </p:nvSpPr>
        <p:spPr>
          <a:xfrm>
            <a:off x="3441258" y="606520"/>
            <a:ext cx="6739281" cy="5078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7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Leetcode</a:t>
            </a:r>
            <a:r>
              <a:rPr lang="en-US" altLang="zh-TW" sz="27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121. </a:t>
            </a:r>
            <a:r>
              <a:rPr lang="en-US" altLang="zh-TW" sz="2700" b="1" i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-apple-system"/>
              </a:rPr>
              <a:t>Best Time to Buy and Sell Stock</a:t>
            </a:r>
            <a:endParaRPr lang="zh-TW" altLang="en-US" sz="27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7BA677C-5458-2BA8-37DC-6952FB002993}"/>
              </a:ext>
            </a:extLst>
          </p:cNvPr>
          <p:cNvSpPr/>
          <p:nvPr/>
        </p:nvSpPr>
        <p:spPr>
          <a:xfrm>
            <a:off x="7598480" y="1530600"/>
            <a:ext cx="1104880" cy="5078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7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right</a:t>
            </a:r>
            <a:endParaRPr lang="zh-TW" altLang="en-US" sz="27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91C808F-2DFE-96FE-01E0-B3C62B4B02F7}"/>
              </a:ext>
            </a:extLst>
          </p:cNvPr>
          <p:cNvSpPr/>
          <p:nvPr/>
        </p:nvSpPr>
        <p:spPr>
          <a:xfrm>
            <a:off x="4249163" y="1530600"/>
            <a:ext cx="1104880" cy="5078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7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Left</a:t>
            </a:r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DE225F0F-AE84-A02C-DCA9-61BA81E2AB25}"/>
              </a:ext>
            </a:extLst>
          </p:cNvPr>
          <p:cNvSpPr txBox="1">
            <a:spLocks/>
          </p:cNvSpPr>
          <p:nvPr/>
        </p:nvSpPr>
        <p:spPr>
          <a:xfrm>
            <a:off x="-1852864" y="4302772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5000" dirty="0" err="1"/>
              <a:t>Max_pro</a:t>
            </a:r>
            <a:r>
              <a:rPr lang="en-US" altLang="zh-TW" sz="5000" dirty="0"/>
              <a:t> = </a:t>
            </a:r>
            <a:endParaRPr lang="zh-TW" altLang="en-US" sz="5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4D75673-6F6C-D20B-8142-91220CE81CF8}"/>
              </a:ext>
            </a:extLst>
          </p:cNvPr>
          <p:cNvSpPr/>
          <p:nvPr/>
        </p:nvSpPr>
        <p:spPr>
          <a:xfrm>
            <a:off x="4551946" y="4393384"/>
            <a:ext cx="6096658" cy="654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D2DD2A77-D745-F4D7-5D8B-710D3F007E66}"/>
              </a:ext>
            </a:extLst>
          </p:cNvPr>
          <p:cNvSpPr txBox="1">
            <a:spLocks/>
          </p:cNvSpPr>
          <p:nvPr/>
        </p:nvSpPr>
        <p:spPr>
          <a:xfrm>
            <a:off x="2744008" y="3665872"/>
            <a:ext cx="6252410" cy="1014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000" dirty="0"/>
              <a:t>Right – left = </a:t>
            </a:r>
            <a:r>
              <a:rPr lang="en-US" altLang="zh-TW" sz="3000" b="1" dirty="0">
                <a:solidFill>
                  <a:srgbClr val="0070C0"/>
                </a:solidFill>
              </a:rPr>
              <a:t>5</a:t>
            </a:r>
            <a:endParaRPr lang="zh-TW" altLang="en-US" sz="3000" b="1" dirty="0">
              <a:solidFill>
                <a:srgbClr val="0070C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1850A45-3A9F-AFEF-A8D8-E567EFCA84B0}"/>
              </a:ext>
            </a:extLst>
          </p:cNvPr>
          <p:cNvSpPr/>
          <p:nvPr/>
        </p:nvSpPr>
        <p:spPr>
          <a:xfrm>
            <a:off x="4621129" y="4268618"/>
            <a:ext cx="599072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</a:t>
            </a:r>
            <a:r>
              <a:rPr lang="zh-TW" alt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</a:t>
            </a:r>
            <a:r>
              <a:rPr lang="en-US" altLang="zh-TW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  <a:endParaRPr lang="zh-TW" alt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13641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31CABCE7-E337-AD0B-BEE3-CBC4B358A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0147" y="2695658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TW" sz="5000" dirty="0"/>
              <a:t>[</a:t>
            </a:r>
            <a:r>
              <a:rPr lang="zh-TW" altLang="en-US" sz="5000" dirty="0"/>
              <a:t>　</a:t>
            </a:r>
            <a:r>
              <a:rPr lang="en-US" altLang="zh-TW" sz="5000" dirty="0"/>
              <a:t>7,</a:t>
            </a:r>
            <a:r>
              <a:rPr lang="zh-TW" altLang="en-US" sz="5000" dirty="0"/>
              <a:t>　</a:t>
            </a:r>
            <a:r>
              <a:rPr lang="en-US" altLang="zh-TW" sz="5000" dirty="0"/>
              <a:t>1,</a:t>
            </a:r>
            <a:r>
              <a:rPr lang="zh-TW" altLang="en-US" sz="5000" dirty="0"/>
              <a:t>　</a:t>
            </a:r>
            <a:r>
              <a:rPr lang="en-US" altLang="zh-TW" sz="5000" dirty="0"/>
              <a:t>5,</a:t>
            </a:r>
            <a:r>
              <a:rPr lang="zh-TW" altLang="en-US" sz="5000" dirty="0"/>
              <a:t>　</a:t>
            </a:r>
            <a:r>
              <a:rPr lang="en-US" altLang="zh-TW" sz="5000" dirty="0"/>
              <a:t>3,</a:t>
            </a:r>
            <a:r>
              <a:rPr lang="zh-TW" altLang="en-US" sz="5000" dirty="0"/>
              <a:t>　</a:t>
            </a:r>
            <a:r>
              <a:rPr lang="en-US" altLang="zh-TW" sz="5000" dirty="0"/>
              <a:t>6,</a:t>
            </a:r>
            <a:r>
              <a:rPr lang="zh-TW" altLang="en-US" sz="5000" dirty="0"/>
              <a:t>　</a:t>
            </a:r>
            <a:r>
              <a:rPr lang="en-US" altLang="zh-TW" sz="5000" dirty="0"/>
              <a:t>4]</a:t>
            </a:r>
            <a:endParaRPr lang="zh-TW" altLang="en-US" sz="5000" dirty="0"/>
          </a:p>
        </p:txBody>
      </p:sp>
      <p:sp>
        <p:nvSpPr>
          <p:cNvPr id="4" name="箭號: 向下 3">
            <a:extLst>
              <a:ext uri="{FF2B5EF4-FFF2-40B4-BE49-F238E27FC236}">
                <a16:creationId xmlns:a16="http://schemas.microsoft.com/office/drawing/2014/main" id="{A4B2A125-7EF7-0CA2-E885-8F4BBA9261D0}"/>
              </a:ext>
            </a:extLst>
          </p:cNvPr>
          <p:cNvSpPr/>
          <p:nvPr/>
        </p:nvSpPr>
        <p:spPr>
          <a:xfrm>
            <a:off x="4621129" y="2078888"/>
            <a:ext cx="360947" cy="570080"/>
          </a:xfrm>
          <a:prstGeom prst="downArrow">
            <a:avLst>
              <a:gd name="adj1" fmla="val 50000"/>
              <a:gd name="adj2" fmla="val 384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箭號: 向下 4">
            <a:extLst>
              <a:ext uri="{FF2B5EF4-FFF2-40B4-BE49-F238E27FC236}">
                <a16:creationId xmlns:a16="http://schemas.microsoft.com/office/drawing/2014/main" id="{F7693D79-5134-DF5D-D854-D046DF6303EE}"/>
              </a:ext>
            </a:extLst>
          </p:cNvPr>
          <p:cNvSpPr/>
          <p:nvPr/>
        </p:nvSpPr>
        <p:spPr>
          <a:xfrm>
            <a:off x="7979490" y="2091319"/>
            <a:ext cx="360947" cy="57008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31E2DD2-B641-202C-1EF0-F3C8A3E29393}"/>
              </a:ext>
            </a:extLst>
          </p:cNvPr>
          <p:cNvSpPr/>
          <p:nvPr/>
        </p:nvSpPr>
        <p:spPr>
          <a:xfrm>
            <a:off x="3441258" y="606520"/>
            <a:ext cx="6739281" cy="5078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7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Leetcode</a:t>
            </a:r>
            <a:r>
              <a:rPr lang="en-US" altLang="zh-TW" sz="27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121. </a:t>
            </a:r>
            <a:r>
              <a:rPr lang="en-US" altLang="zh-TW" sz="2700" b="1" i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-apple-system"/>
              </a:rPr>
              <a:t>Best Time to Buy and Sell Stock</a:t>
            </a:r>
            <a:endParaRPr lang="zh-TW" altLang="en-US" sz="27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7BA677C-5458-2BA8-37DC-6952FB002993}"/>
              </a:ext>
            </a:extLst>
          </p:cNvPr>
          <p:cNvSpPr/>
          <p:nvPr/>
        </p:nvSpPr>
        <p:spPr>
          <a:xfrm>
            <a:off x="7598480" y="1530600"/>
            <a:ext cx="1104880" cy="5078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7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right</a:t>
            </a:r>
            <a:endParaRPr lang="zh-TW" altLang="en-US" sz="27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91C808F-2DFE-96FE-01E0-B3C62B4B02F7}"/>
              </a:ext>
            </a:extLst>
          </p:cNvPr>
          <p:cNvSpPr/>
          <p:nvPr/>
        </p:nvSpPr>
        <p:spPr>
          <a:xfrm>
            <a:off x="4249163" y="1530600"/>
            <a:ext cx="1104880" cy="5078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7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Left</a:t>
            </a:r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DE225F0F-AE84-A02C-DCA9-61BA81E2AB25}"/>
              </a:ext>
            </a:extLst>
          </p:cNvPr>
          <p:cNvSpPr txBox="1">
            <a:spLocks/>
          </p:cNvSpPr>
          <p:nvPr/>
        </p:nvSpPr>
        <p:spPr>
          <a:xfrm>
            <a:off x="-1852864" y="4302772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5000" dirty="0" err="1"/>
              <a:t>Max_pro</a:t>
            </a:r>
            <a:r>
              <a:rPr lang="en-US" altLang="zh-TW" sz="5000" dirty="0"/>
              <a:t> = </a:t>
            </a:r>
            <a:endParaRPr lang="zh-TW" altLang="en-US" sz="5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4D75673-6F6C-D20B-8142-91220CE81CF8}"/>
              </a:ext>
            </a:extLst>
          </p:cNvPr>
          <p:cNvSpPr/>
          <p:nvPr/>
        </p:nvSpPr>
        <p:spPr>
          <a:xfrm>
            <a:off x="4551946" y="4393384"/>
            <a:ext cx="6096658" cy="654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D2DD2A77-D745-F4D7-5D8B-710D3F007E66}"/>
              </a:ext>
            </a:extLst>
          </p:cNvPr>
          <p:cNvSpPr txBox="1">
            <a:spLocks/>
          </p:cNvSpPr>
          <p:nvPr/>
        </p:nvSpPr>
        <p:spPr>
          <a:xfrm>
            <a:off x="2744008" y="3665872"/>
            <a:ext cx="6252410" cy="1014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000" dirty="0"/>
              <a:t>Right – left =</a:t>
            </a:r>
            <a:endParaRPr lang="zh-TW" altLang="en-US" sz="3000" b="1" dirty="0">
              <a:solidFill>
                <a:srgbClr val="0070C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1850A45-3A9F-AFEF-A8D8-E567EFCA84B0}"/>
              </a:ext>
            </a:extLst>
          </p:cNvPr>
          <p:cNvSpPr/>
          <p:nvPr/>
        </p:nvSpPr>
        <p:spPr>
          <a:xfrm>
            <a:off x="4621129" y="4268618"/>
            <a:ext cx="599072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</a:t>
            </a:r>
            <a:r>
              <a:rPr lang="zh-TW" alt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</a:t>
            </a:r>
            <a:r>
              <a:rPr lang="en-US" altLang="zh-TW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2  5</a:t>
            </a:r>
            <a:endParaRPr lang="zh-TW" alt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8083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31CABCE7-E337-AD0B-BEE3-CBC4B358A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0147" y="2695658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TW" sz="5000" dirty="0"/>
              <a:t>[</a:t>
            </a:r>
            <a:r>
              <a:rPr lang="zh-TW" altLang="en-US" sz="5000" dirty="0"/>
              <a:t>　</a:t>
            </a:r>
            <a:r>
              <a:rPr lang="en-US" altLang="zh-TW" sz="5000" dirty="0"/>
              <a:t>7,</a:t>
            </a:r>
            <a:r>
              <a:rPr lang="zh-TW" altLang="en-US" sz="5000" dirty="0"/>
              <a:t>　</a:t>
            </a:r>
            <a:r>
              <a:rPr lang="en-US" altLang="zh-TW" sz="5000" dirty="0"/>
              <a:t>1,</a:t>
            </a:r>
            <a:r>
              <a:rPr lang="zh-TW" altLang="en-US" sz="5000" dirty="0"/>
              <a:t>　</a:t>
            </a:r>
            <a:r>
              <a:rPr lang="en-US" altLang="zh-TW" sz="5000" dirty="0"/>
              <a:t>5,</a:t>
            </a:r>
            <a:r>
              <a:rPr lang="zh-TW" altLang="en-US" sz="5000" dirty="0"/>
              <a:t>　</a:t>
            </a:r>
            <a:r>
              <a:rPr lang="en-US" altLang="zh-TW" sz="5000" dirty="0"/>
              <a:t>3,</a:t>
            </a:r>
            <a:r>
              <a:rPr lang="zh-TW" altLang="en-US" sz="5000" dirty="0"/>
              <a:t>　</a:t>
            </a:r>
            <a:r>
              <a:rPr lang="en-US" altLang="zh-TW" sz="5000" dirty="0"/>
              <a:t>6,</a:t>
            </a:r>
            <a:r>
              <a:rPr lang="zh-TW" altLang="en-US" sz="5000" dirty="0"/>
              <a:t>　</a:t>
            </a:r>
            <a:r>
              <a:rPr lang="en-US" altLang="zh-TW" sz="5000" dirty="0"/>
              <a:t>4]</a:t>
            </a:r>
            <a:endParaRPr lang="zh-TW" altLang="en-US" sz="5000" dirty="0"/>
          </a:p>
        </p:txBody>
      </p:sp>
      <p:sp>
        <p:nvSpPr>
          <p:cNvPr id="4" name="箭號: 向下 3">
            <a:extLst>
              <a:ext uri="{FF2B5EF4-FFF2-40B4-BE49-F238E27FC236}">
                <a16:creationId xmlns:a16="http://schemas.microsoft.com/office/drawing/2014/main" id="{A4B2A125-7EF7-0CA2-E885-8F4BBA9261D0}"/>
              </a:ext>
            </a:extLst>
          </p:cNvPr>
          <p:cNvSpPr/>
          <p:nvPr/>
        </p:nvSpPr>
        <p:spPr>
          <a:xfrm>
            <a:off x="4621129" y="2078888"/>
            <a:ext cx="360947" cy="570080"/>
          </a:xfrm>
          <a:prstGeom prst="downArrow">
            <a:avLst>
              <a:gd name="adj1" fmla="val 50000"/>
              <a:gd name="adj2" fmla="val 384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箭號: 向下 4">
            <a:extLst>
              <a:ext uri="{FF2B5EF4-FFF2-40B4-BE49-F238E27FC236}">
                <a16:creationId xmlns:a16="http://schemas.microsoft.com/office/drawing/2014/main" id="{F7693D79-5134-DF5D-D854-D046DF6303EE}"/>
              </a:ext>
            </a:extLst>
          </p:cNvPr>
          <p:cNvSpPr/>
          <p:nvPr/>
        </p:nvSpPr>
        <p:spPr>
          <a:xfrm>
            <a:off x="9060145" y="2108448"/>
            <a:ext cx="360947" cy="57008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31E2DD2-B641-202C-1EF0-F3C8A3E29393}"/>
              </a:ext>
            </a:extLst>
          </p:cNvPr>
          <p:cNvSpPr/>
          <p:nvPr/>
        </p:nvSpPr>
        <p:spPr>
          <a:xfrm>
            <a:off x="3441258" y="606520"/>
            <a:ext cx="6739281" cy="5078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7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Leetcode</a:t>
            </a:r>
            <a:r>
              <a:rPr lang="en-US" altLang="zh-TW" sz="27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121. </a:t>
            </a:r>
            <a:r>
              <a:rPr lang="en-US" altLang="zh-TW" sz="2700" b="1" i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-apple-system"/>
              </a:rPr>
              <a:t>Best Time to Buy and Sell Stock</a:t>
            </a:r>
            <a:endParaRPr lang="zh-TW" altLang="en-US" sz="27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7BA677C-5458-2BA8-37DC-6952FB002993}"/>
              </a:ext>
            </a:extLst>
          </p:cNvPr>
          <p:cNvSpPr/>
          <p:nvPr/>
        </p:nvSpPr>
        <p:spPr>
          <a:xfrm>
            <a:off x="8679135" y="1547729"/>
            <a:ext cx="1104880" cy="5078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7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right</a:t>
            </a:r>
            <a:endParaRPr lang="zh-TW" altLang="en-US" sz="27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91C808F-2DFE-96FE-01E0-B3C62B4B02F7}"/>
              </a:ext>
            </a:extLst>
          </p:cNvPr>
          <p:cNvSpPr/>
          <p:nvPr/>
        </p:nvSpPr>
        <p:spPr>
          <a:xfrm>
            <a:off x="4249163" y="1530600"/>
            <a:ext cx="1104880" cy="5078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7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Left</a:t>
            </a:r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DE225F0F-AE84-A02C-DCA9-61BA81E2AB25}"/>
              </a:ext>
            </a:extLst>
          </p:cNvPr>
          <p:cNvSpPr txBox="1">
            <a:spLocks/>
          </p:cNvSpPr>
          <p:nvPr/>
        </p:nvSpPr>
        <p:spPr>
          <a:xfrm>
            <a:off x="-1852864" y="4302772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5000" dirty="0" err="1"/>
              <a:t>Max_pro</a:t>
            </a:r>
            <a:r>
              <a:rPr lang="en-US" altLang="zh-TW" sz="5000" dirty="0"/>
              <a:t> = </a:t>
            </a:r>
            <a:endParaRPr lang="zh-TW" altLang="en-US" sz="5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4D75673-6F6C-D20B-8142-91220CE81CF8}"/>
              </a:ext>
            </a:extLst>
          </p:cNvPr>
          <p:cNvSpPr/>
          <p:nvPr/>
        </p:nvSpPr>
        <p:spPr>
          <a:xfrm>
            <a:off x="4551946" y="4393384"/>
            <a:ext cx="6096658" cy="654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D2DD2A77-D745-F4D7-5D8B-710D3F007E66}"/>
              </a:ext>
            </a:extLst>
          </p:cNvPr>
          <p:cNvSpPr txBox="1">
            <a:spLocks/>
          </p:cNvSpPr>
          <p:nvPr/>
        </p:nvSpPr>
        <p:spPr>
          <a:xfrm>
            <a:off x="2744008" y="3665872"/>
            <a:ext cx="6252410" cy="1014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000" dirty="0"/>
              <a:t>Right – left =</a:t>
            </a:r>
            <a:endParaRPr lang="zh-TW" altLang="en-US" sz="3000" b="1" dirty="0">
              <a:solidFill>
                <a:srgbClr val="0070C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1850A45-3A9F-AFEF-A8D8-E567EFCA84B0}"/>
              </a:ext>
            </a:extLst>
          </p:cNvPr>
          <p:cNvSpPr/>
          <p:nvPr/>
        </p:nvSpPr>
        <p:spPr>
          <a:xfrm>
            <a:off x="4621129" y="4268618"/>
            <a:ext cx="599072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</a:t>
            </a:r>
            <a:r>
              <a:rPr lang="zh-TW" alt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</a:t>
            </a:r>
            <a:r>
              <a:rPr lang="en-US" altLang="zh-TW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2  5</a:t>
            </a:r>
            <a:endParaRPr lang="zh-TW" alt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0001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31CABCE7-E337-AD0B-BEE3-CBC4B358A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0147" y="2695658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TW" sz="5000" dirty="0"/>
              <a:t>[</a:t>
            </a:r>
            <a:r>
              <a:rPr lang="zh-TW" altLang="en-US" sz="5000" dirty="0"/>
              <a:t>　</a:t>
            </a:r>
            <a:r>
              <a:rPr lang="en-US" altLang="zh-TW" sz="5000" dirty="0"/>
              <a:t>7,</a:t>
            </a:r>
            <a:r>
              <a:rPr lang="zh-TW" altLang="en-US" sz="5000" dirty="0"/>
              <a:t>　</a:t>
            </a:r>
            <a:r>
              <a:rPr lang="en-US" altLang="zh-TW" sz="5000" dirty="0"/>
              <a:t>1,</a:t>
            </a:r>
            <a:r>
              <a:rPr lang="zh-TW" altLang="en-US" sz="5000" dirty="0"/>
              <a:t>　</a:t>
            </a:r>
            <a:r>
              <a:rPr lang="en-US" altLang="zh-TW" sz="5000" dirty="0"/>
              <a:t>5,</a:t>
            </a:r>
            <a:r>
              <a:rPr lang="zh-TW" altLang="en-US" sz="5000" dirty="0"/>
              <a:t>　</a:t>
            </a:r>
            <a:r>
              <a:rPr lang="en-US" altLang="zh-TW" sz="5000" dirty="0"/>
              <a:t>3,</a:t>
            </a:r>
            <a:r>
              <a:rPr lang="zh-TW" altLang="en-US" sz="5000" dirty="0"/>
              <a:t>　</a:t>
            </a:r>
            <a:r>
              <a:rPr lang="en-US" altLang="zh-TW" sz="5000" dirty="0"/>
              <a:t>6,</a:t>
            </a:r>
            <a:r>
              <a:rPr lang="zh-TW" altLang="en-US" sz="5000" dirty="0"/>
              <a:t>　</a:t>
            </a:r>
            <a:r>
              <a:rPr lang="en-US" altLang="zh-TW" sz="5000" dirty="0"/>
              <a:t>4]</a:t>
            </a:r>
            <a:endParaRPr lang="zh-TW" altLang="en-US" sz="5000" dirty="0"/>
          </a:p>
        </p:txBody>
      </p:sp>
      <p:sp>
        <p:nvSpPr>
          <p:cNvPr id="4" name="箭號: 向下 3">
            <a:extLst>
              <a:ext uri="{FF2B5EF4-FFF2-40B4-BE49-F238E27FC236}">
                <a16:creationId xmlns:a16="http://schemas.microsoft.com/office/drawing/2014/main" id="{A4B2A125-7EF7-0CA2-E885-8F4BBA9261D0}"/>
              </a:ext>
            </a:extLst>
          </p:cNvPr>
          <p:cNvSpPr/>
          <p:nvPr/>
        </p:nvSpPr>
        <p:spPr>
          <a:xfrm>
            <a:off x="4621129" y="2078888"/>
            <a:ext cx="360947" cy="570080"/>
          </a:xfrm>
          <a:prstGeom prst="downArrow">
            <a:avLst>
              <a:gd name="adj1" fmla="val 50000"/>
              <a:gd name="adj2" fmla="val 384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箭號: 向下 4">
            <a:extLst>
              <a:ext uri="{FF2B5EF4-FFF2-40B4-BE49-F238E27FC236}">
                <a16:creationId xmlns:a16="http://schemas.microsoft.com/office/drawing/2014/main" id="{F7693D79-5134-DF5D-D854-D046DF6303EE}"/>
              </a:ext>
            </a:extLst>
          </p:cNvPr>
          <p:cNvSpPr/>
          <p:nvPr/>
        </p:nvSpPr>
        <p:spPr>
          <a:xfrm>
            <a:off x="9060145" y="2108448"/>
            <a:ext cx="360947" cy="57008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31E2DD2-B641-202C-1EF0-F3C8A3E29393}"/>
              </a:ext>
            </a:extLst>
          </p:cNvPr>
          <p:cNvSpPr/>
          <p:nvPr/>
        </p:nvSpPr>
        <p:spPr>
          <a:xfrm>
            <a:off x="3441258" y="606520"/>
            <a:ext cx="6739281" cy="5078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7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Leetcode</a:t>
            </a:r>
            <a:r>
              <a:rPr lang="en-US" altLang="zh-TW" sz="27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121. </a:t>
            </a:r>
            <a:r>
              <a:rPr lang="en-US" altLang="zh-TW" sz="2700" b="1" i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-apple-system"/>
              </a:rPr>
              <a:t>Best Time to Buy and Sell Stock</a:t>
            </a:r>
            <a:endParaRPr lang="zh-TW" altLang="en-US" sz="27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7BA677C-5458-2BA8-37DC-6952FB002993}"/>
              </a:ext>
            </a:extLst>
          </p:cNvPr>
          <p:cNvSpPr/>
          <p:nvPr/>
        </p:nvSpPr>
        <p:spPr>
          <a:xfrm>
            <a:off x="8679135" y="1547729"/>
            <a:ext cx="1104880" cy="5078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7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right</a:t>
            </a:r>
            <a:endParaRPr lang="zh-TW" altLang="en-US" sz="27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91C808F-2DFE-96FE-01E0-B3C62B4B02F7}"/>
              </a:ext>
            </a:extLst>
          </p:cNvPr>
          <p:cNvSpPr/>
          <p:nvPr/>
        </p:nvSpPr>
        <p:spPr>
          <a:xfrm>
            <a:off x="4249163" y="1530600"/>
            <a:ext cx="1104880" cy="5078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7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Left</a:t>
            </a:r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DE225F0F-AE84-A02C-DCA9-61BA81E2AB25}"/>
              </a:ext>
            </a:extLst>
          </p:cNvPr>
          <p:cNvSpPr txBox="1">
            <a:spLocks/>
          </p:cNvSpPr>
          <p:nvPr/>
        </p:nvSpPr>
        <p:spPr>
          <a:xfrm>
            <a:off x="-1852864" y="4302772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5000" dirty="0" err="1"/>
              <a:t>Max_pro</a:t>
            </a:r>
            <a:r>
              <a:rPr lang="en-US" altLang="zh-TW" sz="5000" dirty="0"/>
              <a:t> = </a:t>
            </a:r>
            <a:endParaRPr lang="zh-TW" altLang="en-US" sz="5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4D75673-6F6C-D20B-8142-91220CE81CF8}"/>
              </a:ext>
            </a:extLst>
          </p:cNvPr>
          <p:cNvSpPr/>
          <p:nvPr/>
        </p:nvSpPr>
        <p:spPr>
          <a:xfrm>
            <a:off x="4551946" y="4393384"/>
            <a:ext cx="6096658" cy="654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D2DD2A77-D745-F4D7-5D8B-710D3F007E66}"/>
              </a:ext>
            </a:extLst>
          </p:cNvPr>
          <p:cNvSpPr txBox="1">
            <a:spLocks/>
          </p:cNvSpPr>
          <p:nvPr/>
        </p:nvSpPr>
        <p:spPr>
          <a:xfrm>
            <a:off x="2744008" y="3665872"/>
            <a:ext cx="6252410" cy="1014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000" dirty="0"/>
              <a:t>Right – left =</a:t>
            </a:r>
            <a:r>
              <a:rPr lang="zh-TW" altLang="en-US" sz="3000" dirty="0"/>
              <a:t> </a:t>
            </a:r>
            <a:r>
              <a:rPr lang="en-US" altLang="zh-TW" sz="3000" b="1" dirty="0">
                <a:solidFill>
                  <a:srgbClr val="0070C0"/>
                </a:solidFill>
              </a:rPr>
              <a:t>3</a:t>
            </a:r>
            <a:endParaRPr lang="zh-TW" altLang="en-US" sz="3000" b="1" dirty="0">
              <a:solidFill>
                <a:srgbClr val="0070C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1850A45-3A9F-AFEF-A8D8-E567EFCA84B0}"/>
              </a:ext>
            </a:extLst>
          </p:cNvPr>
          <p:cNvSpPr/>
          <p:nvPr/>
        </p:nvSpPr>
        <p:spPr>
          <a:xfrm>
            <a:off x="4621129" y="4268618"/>
            <a:ext cx="599072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</a:t>
            </a:r>
            <a:r>
              <a:rPr lang="zh-TW" alt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</a:t>
            </a:r>
            <a:r>
              <a:rPr lang="en-US" altLang="zh-TW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2  5</a:t>
            </a:r>
            <a:endParaRPr lang="zh-TW" alt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68790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31CABCE7-E337-AD0B-BEE3-CBC4B358A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0147" y="2695658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TW" sz="5000" dirty="0"/>
              <a:t>[</a:t>
            </a:r>
            <a:r>
              <a:rPr lang="zh-TW" altLang="en-US" sz="5000" dirty="0"/>
              <a:t>　</a:t>
            </a:r>
            <a:r>
              <a:rPr lang="en-US" altLang="zh-TW" sz="5000" dirty="0"/>
              <a:t>7,</a:t>
            </a:r>
            <a:r>
              <a:rPr lang="zh-TW" altLang="en-US" sz="5000" dirty="0"/>
              <a:t>　</a:t>
            </a:r>
            <a:r>
              <a:rPr lang="en-US" altLang="zh-TW" sz="5000" dirty="0"/>
              <a:t>1,</a:t>
            </a:r>
            <a:r>
              <a:rPr lang="zh-TW" altLang="en-US" sz="5000" dirty="0"/>
              <a:t>　</a:t>
            </a:r>
            <a:r>
              <a:rPr lang="en-US" altLang="zh-TW" sz="5000" dirty="0"/>
              <a:t>5,</a:t>
            </a:r>
            <a:r>
              <a:rPr lang="zh-TW" altLang="en-US" sz="5000" dirty="0"/>
              <a:t>　</a:t>
            </a:r>
            <a:r>
              <a:rPr lang="en-US" altLang="zh-TW" sz="5000" dirty="0"/>
              <a:t>3,</a:t>
            </a:r>
            <a:r>
              <a:rPr lang="zh-TW" altLang="en-US" sz="5000" dirty="0"/>
              <a:t>　</a:t>
            </a:r>
            <a:r>
              <a:rPr lang="en-US" altLang="zh-TW" sz="5000" dirty="0"/>
              <a:t>6,</a:t>
            </a:r>
            <a:r>
              <a:rPr lang="zh-TW" altLang="en-US" sz="5000" dirty="0"/>
              <a:t>　</a:t>
            </a:r>
            <a:r>
              <a:rPr lang="en-US" altLang="zh-TW" sz="5000" dirty="0"/>
              <a:t>4]</a:t>
            </a:r>
            <a:endParaRPr lang="zh-TW" altLang="en-US" sz="5000" dirty="0"/>
          </a:p>
        </p:txBody>
      </p:sp>
      <p:sp>
        <p:nvSpPr>
          <p:cNvPr id="4" name="箭號: 向下 3">
            <a:extLst>
              <a:ext uri="{FF2B5EF4-FFF2-40B4-BE49-F238E27FC236}">
                <a16:creationId xmlns:a16="http://schemas.microsoft.com/office/drawing/2014/main" id="{A4B2A125-7EF7-0CA2-E885-8F4BBA9261D0}"/>
              </a:ext>
            </a:extLst>
          </p:cNvPr>
          <p:cNvSpPr/>
          <p:nvPr/>
        </p:nvSpPr>
        <p:spPr>
          <a:xfrm>
            <a:off x="4621129" y="2078888"/>
            <a:ext cx="360947" cy="570080"/>
          </a:xfrm>
          <a:prstGeom prst="downArrow">
            <a:avLst>
              <a:gd name="adj1" fmla="val 50000"/>
              <a:gd name="adj2" fmla="val 384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箭號: 向下 4">
            <a:extLst>
              <a:ext uri="{FF2B5EF4-FFF2-40B4-BE49-F238E27FC236}">
                <a16:creationId xmlns:a16="http://schemas.microsoft.com/office/drawing/2014/main" id="{F7693D79-5134-DF5D-D854-D046DF6303EE}"/>
              </a:ext>
            </a:extLst>
          </p:cNvPr>
          <p:cNvSpPr/>
          <p:nvPr/>
        </p:nvSpPr>
        <p:spPr>
          <a:xfrm>
            <a:off x="9060145" y="2108448"/>
            <a:ext cx="360947" cy="57008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31E2DD2-B641-202C-1EF0-F3C8A3E29393}"/>
              </a:ext>
            </a:extLst>
          </p:cNvPr>
          <p:cNvSpPr/>
          <p:nvPr/>
        </p:nvSpPr>
        <p:spPr>
          <a:xfrm>
            <a:off x="3441258" y="606520"/>
            <a:ext cx="6739281" cy="5078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7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Leetcode</a:t>
            </a:r>
            <a:r>
              <a:rPr lang="en-US" altLang="zh-TW" sz="27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121. </a:t>
            </a:r>
            <a:r>
              <a:rPr lang="en-US" altLang="zh-TW" sz="2700" b="1" i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-apple-system"/>
              </a:rPr>
              <a:t>Best Time to Buy and Sell Stock</a:t>
            </a:r>
            <a:endParaRPr lang="zh-TW" altLang="en-US" sz="27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7BA677C-5458-2BA8-37DC-6952FB002993}"/>
              </a:ext>
            </a:extLst>
          </p:cNvPr>
          <p:cNvSpPr/>
          <p:nvPr/>
        </p:nvSpPr>
        <p:spPr>
          <a:xfrm>
            <a:off x="8679135" y="1547729"/>
            <a:ext cx="1104880" cy="5078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7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right</a:t>
            </a:r>
            <a:endParaRPr lang="zh-TW" altLang="en-US" sz="27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91C808F-2DFE-96FE-01E0-B3C62B4B02F7}"/>
              </a:ext>
            </a:extLst>
          </p:cNvPr>
          <p:cNvSpPr/>
          <p:nvPr/>
        </p:nvSpPr>
        <p:spPr>
          <a:xfrm>
            <a:off x="4249163" y="1530600"/>
            <a:ext cx="1104880" cy="5078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7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Left</a:t>
            </a:r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DE225F0F-AE84-A02C-DCA9-61BA81E2AB25}"/>
              </a:ext>
            </a:extLst>
          </p:cNvPr>
          <p:cNvSpPr txBox="1">
            <a:spLocks/>
          </p:cNvSpPr>
          <p:nvPr/>
        </p:nvSpPr>
        <p:spPr>
          <a:xfrm>
            <a:off x="-1852864" y="4302772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5000" dirty="0" err="1"/>
              <a:t>Max_pro</a:t>
            </a:r>
            <a:r>
              <a:rPr lang="en-US" altLang="zh-TW" sz="5000" dirty="0"/>
              <a:t> = </a:t>
            </a:r>
            <a:endParaRPr lang="zh-TW" altLang="en-US" sz="5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4D75673-6F6C-D20B-8142-91220CE81CF8}"/>
              </a:ext>
            </a:extLst>
          </p:cNvPr>
          <p:cNvSpPr/>
          <p:nvPr/>
        </p:nvSpPr>
        <p:spPr>
          <a:xfrm>
            <a:off x="4551946" y="4393384"/>
            <a:ext cx="6096658" cy="654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D2DD2A77-D745-F4D7-5D8B-710D3F007E66}"/>
              </a:ext>
            </a:extLst>
          </p:cNvPr>
          <p:cNvSpPr txBox="1">
            <a:spLocks/>
          </p:cNvSpPr>
          <p:nvPr/>
        </p:nvSpPr>
        <p:spPr>
          <a:xfrm>
            <a:off x="2744008" y="3665872"/>
            <a:ext cx="6252410" cy="1014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000" dirty="0"/>
              <a:t>Right – left =</a:t>
            </a:r>
            <a:endParaRPr lang="zh-TW" altLang="en-US" sz="3000" b="1" dirty="0">
              <a:solidFill>
                <a:srgbClr val="0070C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1850A45-3A9F-AFEF-A8D8-E567EFCA84B0}"/>
              </a:ext>
            </a:extLst>
          </p:cNvPr>
          <p:cNvSpPr/>
          <p:nvPr/>
        </p:nvSpPr>
        <p:spPr>
          <a:xfrm>
            <a:off x="4621129" y="4268618"/>
            <a:ext cx="599072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</a:t>
            </a:r>
            <a:r>
              <a:rPr lang="zh-TW" alt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</a:t>
            </a:r>
            <a:r>
              <a:rPr lang="en-US" altLang="zh-TW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2  5</a:t>
            </a:r>
            <a:r>
              <a:rPr lang="zh-TW" alt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</a:t>
            </a:r>
            <a:r>
              <a:rPr lang="en-US" altLang="zh-TW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  <a:endParaRPr lang="zh-TW" alt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6736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31CABCE7-E337-AD0B-BEE3-CBC4B358A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0147" y="2695658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TW" sz="5000" dirty="0"/>
              <a:t>[</a:t>
            </a:r>
            <a:r>
              <a:rPr lang="zh-TW" altLang="en-US" sz="5000" dirty="0"/>
              <a:t>　</a:t>
            </a:r>
            <a:r>
              <a:rPr lang="en-US" altLang="zh-TW" sz="5000" dirty="0"/>
              <a:t>7,</a:t>
            </a:r>
            <a:r>
              <a:rPr lang="zh-TW" altLang="en-US" sz="5000" dirty="0"/>
              <a:t>　</a:t>
            </a:r>
            <a:r>
              <a:rPr lang="en-US" altLang="zh-TW" sz="5000" dirty="0"/>
              <a:t>1,</a:t>
            </a:r>
            <a:r>
              <a:rPr lang="zh-TW" altLang="en-US" sz="5000" dirty="0"/>
              <a:t>　</a:t>
            </a:r>
            <a:r>
              <a:rPr lang="en-US" altLang="zh-TW" sz="5000" dirty="0"/>
              <a:t>5,</a:t>
            </a:r>
            <a:r>
              <a:rPr lang="zh-TW" altLang="en-US" sz="5000" dirty="0"/>
              <a:t>　</a:t>
            </a:r>
            <a:r>
              <a:rPr lang="en-US" altLang="zh-TW" sz="5000" dirty="0"/>
              <a:t>3,</a:t>
            </a:r>
            <a:r>
              <a:rPr lang="zh-TW" altLang="en-US" sz="5000" dirty="0"/>
              <a:t>　</a:t>
            </a:r>
            <a:r>
              <a:rPr lang="en-US" altLang="zh-TW" sz="5000" dirty="0"/>
              <a:t>6,</a:t>
            </a:r>
            <a:r>
              <a:rPr lang="zh-TW" altLang="en-US" sz="5000" dirty="0"/>
              <a:t>　</a:t>
            </a:r>
            <a:r>
              <a:rPr lang="en-US" altLang="zh-TW" sz="5000" dirty="0"/>
              <a:t>4]</a:t>
            </a:r>
            <a:endParaRPr lang="zh-TW" altLang="en-US" sz="5000" dirty="0"/>
          </a:p>
        </p:txBody>
      </p:sp>
      <p:sp>
        <p:nvSpPr>
          <p:cNvPr id="4" name="箭號: 向下 3">
            <a:extLst>
              <a:ext uri="{FF2B5EF4-FFF2-40B4-BE49-F238E27FC236}">
                <a16:creationId xmlns:a16="http://schemas.microsoft.com/office/drawing/2014/main" id="{A4B2A125-7EF7-0CA2-E885-8F4BBA9261D0}"/>
              </a:ext>
            </a:extLst>
          </p:cNvPr>
          <p:cNvSpPr/>
          <p:nvPr/>
        </p:nvSpPr>
        <p:spPr>
          <a:xfrm>
            <a:off x="4621129" y="2078888"/>
            <a:ext cx="360947" cy="570080"/>
          </a:xfrm>
          <a:prstGeom prst="downArrow">
            <a:avLst>
              <a:gd name="adj1" fmla="val 50000"/>
              <a:gd name="adj2" fmla="val 384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箭號: 向下 4">
            <a:extLst>
              <a:ext uri="{FF2B5EF4-FFF2-40B4-BE49-F238E27FC236}">
                <a16:creationId xmlns:a16="http://schemas.microsoft.com/office/drawing/2014/main" id="{F7693D79-5134-DF5D-D854-D046DF6303EE}"/>
              </a:ext>
            </a:extLst>
          </p:cNvPr>
          <p:cNvSpPr/>
          <p:nvPr/>
        </p:nvSpPr>
        <p:spPr>
          <a:xfrm>
            <a:off x="9060145" y="2108448"/>
            <a:ext cx="360947" cy="57008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31E2DD2-B641-202C-1EF0-F3C8A3E29393}"/>
              </a:ext>
            </a:extLst>
          </p:cNvPr>
          <p:cNvSpPr/>
          <p:nvPr/>
        </p:nvSpPr>
        <p:spPr>
          <a:xfrm>
            <a:off x="3441258" y="606520"/>
            <a:ext cx="6739281" cy="5078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7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Leetcode</a:t>
            </a:r>
            <a:r>
              <a:rPr lang="en-US" altLang="zh-TW" sz="27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121. </a:t>
            </a:r>
            <a:r>
              <a:rPr lang="en-US" altLang="zh-TW" sz="2700" b="1" i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-apple-system"/>
              </a:rPr>
              <a:t>Best Time to Buy and Sell Stock</a:t>
            </a:r>
            <a:endParaRPr lang="zh-TW" altLang="en-US" sz="27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7BA677C-5458-2BA8-37DC-6952FB002993}"/>
              </a:ext>
            </a:extLst>
          </p:cNvPr>
          <p:cNvSpPr/>
          <p:nvPr/>
        </p:nvSpPr>
        <p:spPr>
          <a:xfrm>
            <a:off x="8679135" y="1547729"/>
            <a:ext cx="1104880" cy="5078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7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right</a:t>
            </a:r>
            <a:endParaRPr lang="zh-TW" altLang="en-US" sz="27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91C808F-2DFE-96FE-01E0-B3C62B4B02F7}"/>
              </a:ext>
            </a:extLst>
          </p:cNvPr>
          <p:cNvSpPr/>
          <p:nvPr/>
        </p:nvSpPr>
        <p:spPr>
          <a:xfrm>
            <a:off x="4249163" y="1530600"/>
            <a:ext cx="1104880" cy="5078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7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Left</a:t>
            </a:r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DE225F0F-AE84-A02C-DCA9-61BA81E2AB25}"/>
              </a:ext>
            </a:extLst>
          </p:cNvPr>
          <p:cNvSpPr txBox="1">
            <a:spLocks/>
          </p:cNvSpPr>
          <p:nvPr/>
        </p:nvSpPr>
        <p:spPr>
          <a:xfrm>
            <a:off x="-1852864" y="4302772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5000" dirty="0" err="1"/>
              <a:t>Max_pro</a:t>
            </a:r>
            <a:r>
              <a:rPr lang="en-US" altLang="zh-TW" sz="5000" dirty="0"/>
              <a:t> = </a:t>
            </a:r>
            <a:endParaRPr lang="zh-TW" altLang="en-US" sz="5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4D75673-6F6C-D20B-8142-91220CE81CF8}"/>
              </a:ext>
            </a:extLst>
          </p:cNvPr>
          <p:cNvSpPr/>
          <p:nvPr/>
        </p:nvSpPr>
        <p:spPr>
          <a:xfrm>
            <a:off x="4551946" y="4393384"/>
            <a:ext cx="6096658" cy="654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D2DD2A77-D745-F4D7-5D8B-710D3F007E66}"/>
              </a:ext>
            </a:extLst>
          </p:cNvPr>
          <p:cNvSpPr txBox="1">
            <a:spLocks/>
          </p:cNvSpPr>
          <p:nvPr/>
        </p:nvSpPr>
        <p:spPr>
          <a:xfrm>
            <a:off x="2744008" y="3665872"/>
            <a:ext cx="6252410" cy="1014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000" dirty="0"/>
              <a:t>Right – left =</a:t>
            </a:r>
            <a:endParaRPr lang="zh-TW" altLang="en-US" sz="3000" b="1" dirty="0">
              <a:solidFill>
                <a:srgbClr val="0070C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1850A45-3A9F-AFEF-A8D8-E567EFCA84B0}"/>
              </a:ext>
            </a:extLst>
          </p:cNvPr>
          <p:cNvSpPr/>
          <p:nvPr/>
        </p:nvSpPr>
        <p:spPr>
          <a:xfrm>
            <a:off x="4621129" y="4268618"/>
            <a:ext cx="599072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</a:t>
            </a:r>
            <a:r>
              <a:rPr lang="zh-TW" alt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</a:t>
            </a:r>
            <a:r>
              <a:rPr lang="en-US" altLang="zh-TW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2  5</a:t>
            </a:r>
            <a:r>
              <a:rPr lang="zh-TW" alt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</a:t>
            </a:r>
            <a:r>
              <a:rPr lang="en-US" altLang="zh-TW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  <a:endParaRPr lang="zh-TW" alt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4E6DEB01-B620-33EE-7FEA-0C8ACA467A19}"/>
              </a:ext>
            </a:extLst>
          </p:cNvPr>
          <p:cNvSpPr/>
          <p:nvPr/>
        </p:nvSpPr>
        <p:spPr>
          <a:xfrm>
            <a:off x="5793971" y="4268617"/>
            <a:ext cx="839586" cy="92332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5795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31CABCE7-E337-AD0B-BEE3-CBC4B358A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0147" y="2695658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TW" sz="5000" dirty="0"/>
              <a:t>[</a:t>
            </a:r>
            <a:r>
              <a:rPr lang="zh-TW" altLang="en-US" sz="5000" dirty="0"/>
              <a:t>　</a:t>
            </a:r>
            <a:r>
              <a:rPr lang="en-US" altLang="zh-TW" sz="5000" dirty="0"/>
              <a:t>7,</a:t>
            </a:r>
            <a:r>
              <a:rPr lang="zh-TW" altLang="en-US" sz="5000" dirty="0"/>
              <a:t>　</a:t>
            </a:r>
            <a:r>
              <a:rPr lang="en-US" altLang="zh-TW" sz="5000" dirty="0"/>
              <a:t>1,</a:t>
            </a:r>
            <a:r>
              <a:rPr lang="zh-TW" altLang="en-US" sz="5000" dirty="0"/>
              <a:t>　</a:t>
            </a:r>
            <a:r>
              <a:rPr lang="en-US" altLang="zh-TW" sz="5000" dirty="0"/>
              <a:t>5,</a:t>
            </a:r>
            <a:r>
              <a:rPr lang="zh-TW" altLang="en-US" sz="5000" dirty="0"/>
              <a:t>　</a:t>
            </a:r>
            <a:r>
              <a:rPr lang="en-US" altLang="zh-TW" sz="5000" dirty="0"/>
              <a:t>3,</a:t>
            </a:r>
            <a:r>
              <a:rPr lang="zh-TW" altLang="en-US" sz="5000" dirty="0"/>
              <a:t>　</a:t>
            </a:r>
            <a:r>
              <a:rPr lang="en-US" altLang="zh-TW" sz="5000" dirty="0"/>
              <a:t>6,</a:t>
            </a:r>
            <a:r>
              <a:rPr lang="zh-TW" altLang="en-US" sz="5000" dirty="0"/>
              <a:t>　</a:t>
            </a:r>
            <a:r>
              <a:rPr lang="en-US" altLang="zh-TW" sz="5000" dirty="0"/>
              <a:t>4]</a:t>
            </a:r>
            <a:endParaRPr lang="zh-TW" altLang="en-US" sz="5000" dirty="0"/>
          </a:p>
        </p:txBody>
      </p:sp>
      <p:sp>
        <p:nvSpPr>
          <p:cNvPr id="4" name="箭號: 向下 3">
            <a:extLst>
              <a:ext uri="{FF2B5EF4-FFF2-40B4-BE49-F238E27FC236}">
                <a16:creationId xmlns:a16="http://schemas.microsoft.com/office/drawing/2014/main" id="{A4B2A125-7EF7-0CA2-E885-8F4BBA9261D0}"/>
              </a:ext>
            </a:extLst>
          </p:cNvPr>
          <p:cNvSpPr/>
          <p:nvPr/>
        </p:nvSpPr>
        <p:spPr>
          <a:xfrm>
            <a:off x="4621129" y="2078888"/>
            <a:ext cx="360947" cy="570080"/>
          </a:xfrm>
          <a:prstGeom prst="downArrow">
            <a:avLst>
              <a:gd name="adj1" fmla="val 50000"/>
              <a:gd name="adj2" fmla="val 384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箭號: 向下 4">
            <a:extLst>
              <a:ext uri="{FF2B5EF4-FFF2-40B4-BE49-F238E27FC236}">
                <a16:creationId xmlns:a16="http://schemas.microsoft.com/office/drawing/2014/main" id="{F7693D79-5134-DF5D-D854-D046DF6303EE}"/>
              </a:ext>
            </a:extLst>
          </p:cNvPr>
          <p:cNvSpPr/>
          <p:nvPr/>
        </p:nvSpPr>
        <p:spPr>
          <a:xfrm>
            <a:off x="9060145" y="2108448"/>
            <a:ext cx="360947" cy="57008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31E2DD2-B641-202C-1EF0-F3C8A3E29393}"/>
              </a:ext>
            </a:extLst>
          </p:cNvPr>
          <p:cNvSpPr/>
          <p:nvPr/>
        </p:nvSpPr>
        <p:spPr>
          <a:xfrm>
            <a:off x="3441258" y="606520"/>
            <a:ext cx="6739281" cy="5078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7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Leetcode</a:t>
            </a:r>
            <a:r>
              <a:rPr lang="en-US" altLang="zh-TW" sz="27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121. </a:t>
            </a:r>
            <a:r>
              <a:rPr lang="en-US" altLang="zh-TW" sz="2700" b="1" i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-apple-system"/>
              </a:rPr>
              <a:t>Best Time to Buy and Sell Stock</a:t>
            </a:r>
            <a:endParaRPr lang="zh-TW" altLang="en-US" sz="27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7BA677C-5458-2BA8-37DC-6952FB002993}"/>
              </a:ext>
            </a:extLst>
          </p:cNvPr>
          <p:cNvSpPr/>
          <p:nvPr/>
        </p:nvSpPr>
        <p:spPr>
          <a:xfrm>
            <a:off x="8679135" y="1547729"/>
            <a:ext cx="1104880" cy="5078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7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right</a:t>
            </a:r>
            <a:endParaRPr lang="zh-TW" altLang="en-US" sz="27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91C808F-2DFE-96FE-01E0-B3C62B4B02F7}"/>
              </a:ext>
            </a:extLst>
          </p:cNvPr>
          <p:cNvSpPr/>
          <p:nvPr/>
        </p:nvSpPr>
        <p:spPr>
          <a:xfrm>
            <a:off x="4249163" y="1530600"/>
            <a:ext cx="1104880" cy="5078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7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Left</a:t>
            </a:r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DE225F0F-AE84-A02C-DCA9-61BA81E2AB25}"/>
              </a:ext>
            </a:extLst>
          </p:cNvPr>
          <p:cNvSpPr txBox="1">
            <a:spLocks/>
          </p:cNvSpPr>
          <p:nvPr/>
        </p:nvSpPr>
        <p:spPr>
          <a:xfrm>
            <a:off x="-1852864" y="4302772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5000" dirty="0" err="1"/>
              <a:t>Max_pro</a:t>
            </a:r>
            <a:r>
              <a:rPr lang="en-US" altLang="zh-TW" sz="5000" dirty="0"/>
              <a:t> = </a:t>
            </a:r>
            <a:endParaRPr lang="zh-TW" altLang="en-US" sz="5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4D75673-6F6C-D20B-8142-91220CE81CF8}"/>
              </a:ext>
            </a:extLst>
          </p:cNvPr>
          <p:cNvSpPr/>
          <p:nvPr/>
        </p:nvSpPr>
        <p:spPr>
          <a:xfrm>
            <a:off x="4551946" y="4393384"/>
            <a:ext cx="6096658" cy="654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D2DD2A77-D745-F4D7-5D8B-710D3F007E66}"/>
              </a:ext>
            </a:extLst>
          </p:cNvPr>
          <p:cNvSpPr txBox="1">
            <a:spLocks/>
          </p:cNvSpPr>
          <p:nvPr/>
        </p:nvSpPr>
        <p:spPr>
          <a:xfrm>
            <a:off x="2744008" y="3665872"/>
            <a:ext cx="6252410" cy="1014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000" dirty="0"/>
              <a:t>Right – left =</a:t>
            </a:r>
            <a:endParaRPr lang="zh-TW" altLang="en-US" sz="3000" b="1" dirty="0">
              <a:solidFill>
                <a:srgbClr val="0070C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1850A45-3A9F-AFEF-A8D8-E567EFCA84B0}"/>
              </a:ext>
            </a:extLst>
          </p:cNvPr>
          <p:cNvSpPr/>
          <p:nvPr/>
        </p:nvSpPr>
        <p:spPr>
          <a:xfrm>
            <a:off x="4621129" y="4268618"/>
            <a:ext cx="599072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</a:t>
            </a:r>
            <a:r>
              <a:rPr lang="zh-TW" alt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</a:t>
            </a:r>
            <a:r>
              <a:rPr lang="en-US" altLang="zh-TW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2  5</a:t>
            </a:r>
            <a:r>
              <a:rPr lang="zh-TW" alt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</a:t>
            </a:r>
            <a:r>
              <a:rPr lang="en-US" altLang="zh-TW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  <a:endParaRPr lang="zh-TW" alt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4E6DEB01-B620-33EE-7FEA-0C8ACA467A19}"/>
              </a:ext>
            </a:extLst>
          </p:cNvPr>
          <p:cNvSpPr/>
          <p:nvPr/>
        </p:nvSpPr>
        <p:spPr>
          <a:xfrm>
            <a:off x="5793971" y="4268617"/>
            <a:ext cx="839586" cy="92332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79B9D971-07F8-57DF-7EA8-1CE2F454371B}"/>
              </a:ext>
            </a:extLst>
          </p:cNvPr>
          <p:cNvCxnSpPr/>
          <p:nvPr/>
        </p:nvCxnSpPr>
        <p:spPr>
          <a:xfrm flipH="1">
            <a:off x="5660967" y="5191946"/>
            <a:ext cx="435033" cy="5853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副標題 2">
            <a:extLst>
              <a:ext uri="{FF2B5EF4-FFF2-40B4-BE49-F238E27FC236}">
                <a16:creationId xmlns:a16="http://schemas.microsoft.com/office/drawing/2014/main" id="{60EF03C1-FFA1-10BA-5059-3BEA068407E6}"/>
              </a:ext>
            </a:extLst>
          </p:cNvPr>
          <p:cNvSpPr txBox="1">
            <a:spLocks/>
          </p:cNvSpPr>
          <p:nvPr/>
        </p:nvSpPr>
        <p:spPr>
          <a:xfrm>
            <a:off x="2426725" y="5744178"/>
            <a:ext cx="6252410" cy="1014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000" b="1" dirty="0">
                <a:solidFill>
                  <a:srgbClr val="FF0000"/>
                </a:solidFill>
              </a:rPr>
              <a:t>return</a:t>
            </a:r>
            <a:endParaRPr lang="zh-TW" altLang="en-US" sz="3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28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31CABCE7-E337-AD0B-BEE3-CBC4B358A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0147" y="2695658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TW" sz="5000" dirty="0"/>
              <a:t>[</a:t>
            </a:r>
            <a:r>
              <a:rPr lang="zh-TW" altLang="en-US" sz="5000" dirty="0"/>
              <a:t>　</a:t>
            </a:r>
            <a:r>
              <a:rPr lang="en-US" altLang="zh-TW" sz="5000" dirty="0"/>
              <a:t>7,</a:t>
            </a:r>
            <a:r>
              <a:rPr lang="zh-TW" altLang="en-US" sz="5000" dirty="0"/>
              <a:t>　</a:t>
            </a:r>
            <a:r>
              <a:rPr lang="en-US" altLang="zh-TW" sz="5000" dirty="0"/>
              <a:t>1,</a:t>
            </a:r>
            <a:r>
              <a:rPr lang="zh-TW" altLang="en-US" sz="5000" dirty="0"/>
              <a:t>　</a:t>
            </a:r>
            <a:r>
              <a:rPr lang="en-US" altLang="zh-TW" sz="5000" dirty="0"/>
              <a:t>5,</a:t>
            </a:r>
            <a:r>
              <a:rPr lang="zh-TW" altLang="en-US" sz="5000" dirty="0"/>
              <a:t>　</a:t>
            </a:r>
            <a:r>
              <a:rPr lang="en-US" altLang="zh-TW" sz="5000" dirty="0"/>
              <a:t>3,</a:t>
            </a:r>
            <a:r>
              <a:rPr lang="zh-TW" altLang="en-US" sz="5000" dirty="0"/>
              <a:t>　</a:t>
            </a:r>
            <a:r>
              <a:rPr lang="en-US" altLang="zh-TW" sz="5000" dirty="0"/>
              <a:t>6,</a:t>
            </a:r>
            <a:r>
              <a:rPr lang="zh-TW" altLang="en-US" sz="5000" dirty="0"/>
              <a:t>　</a:t>
            </a:r>
            <a:r>
              <a:rPr lang="en-US" altLang="zh-TW" sz="5000" dirty="0"/>
              <a:t>4]</a:t>
            </a:r>
            <a:endParaRPr lang="zh-TW" altLang="en-US" sz="5000" dirty="0"/>
          </a:p>
        </p:txBody>
      </p:sp>
      <p:sp>
        <p:nvSpPr>
          <p:cNvPr id="4" name="箭號: 向下 3">
            <a:extLst>
              <a:ext uri="{FF2B5EF4-FFF2-40B4-BE49-F238E27FC236}">
                <a16:creationId xmlns:a16="http://schemas.microsoft.com/office/drawing/2014/main" id="{A4B2A125-7EF7-0CA2-E885-8F4BBA9261D0}"/>
              </a:ext>
            </a:extLst>
          </p:cNvPr>
          <p:cNvSpPr/>
          <p:nvPr/>
        </p:nvSpPr>
        <p:spPr>
          <a:xfrm>
            <a:off x="3561348" y="2041650"/>
            <a:ext cx="360947" cy="57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箭號: 向下 4">
            <a:extLst>
              <a:ext uri="{FF2B5EF4-FFF2-40B4-BE49-F238E27FC236}">
                <a16:creationId xmlns:a16="http://schemas.microsoft.com/office/drawing/2014/main" id="{F7693D79-5134-DF5D-D854-D046DF6303EE}"/>
              </a:ext>
            </a:extLst>
          </p:cNvPr>
          <p:cNvSpPr/>
          <p:nvPr/>
        </p:nvSpPr>
        <p:spPr>
          <a:xfrm>
            <a:off x="4612105" y="2041650"/>
            <a:ext cx="360947" cy="57008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31E2DD2-B641-202C-1EF0-F3C8A3E29393}"/>
              </a:ext>
            </a:extLst>
          </p:cNvPr>
          <p:cNvSpPr/>
          <p:nvPr/>
        </p:nvSpPr>
        <p:spPr>
          <a:xfrm>
            <a:off x="3441258" y="606520"/>
            <a:ext cx="6739281" cy="5078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7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Leetcode</a:t>
            </a:r>
            <a:r>
              <a:rPr lang="en-US" altLang="zh-TW" sz="27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121. </a:t>
            </a:r>
            <a:r>
              <a:rPr lang="en-US" altLang="zh-TW" sz="2700" b="1" i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-apple-system"/>
              </a:rPr>
              <a:t>Best Time to Buy and Sell Stock</a:t>
            </a:r>
            <a:endParaRPr lang="zh-TW" altLang="en-US" sz="27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7BA677C-5458-2BA8-37DC-6952FB002993}"/>
              </a:ext>
            </a:extLst>
          </p:cNvPr>
          <p:cNvSpPr/>
          <p:nvPr/>
        </p:nvSpPr>
        <p:spPr>
          <a:xfrm>
            <a:off x="4240138" y="1491855"/>
            <a:ext cx="1104880" cy="5078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7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right</a:t>
            </a:r>
            <a:endParaRPr lang="zh-TW" altLang="en-US" sz="27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91C808F-2DFE-96FE-01E0-B3C62B4B02F7}"/>
              </a:ext>
            </a:extLst>
          </p:cNvPr>
          <p:cNvSpPr/>
          <p:nvPr/>
        </p:nvSpPr>
        <p:spPr>
          <a:xfrm>
            <a:off x="3189381" y="1449891"/>
            <a:ext cx="1104880" cy="5078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7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Left</a:t>
            </a:r>
          </a:p>
        </p:txBody>
      </p:sp>
    </p:spTree>
    <p:extLst>
      <p:ext uri="{BB962C8B-B14F-4D97-AF65-F5344CB8AC3E}">
        <p14:creationId xmlns:p14="http://schemas.microsoft.com/office/powerpoint/2010/main" val="2587470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31CABCE7-E337-AD0B-BEE3-CBC4B358A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0147" y="2695658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TW" sz="5000" dirty="0"/>
              <a:t>[</a:t>
            </a:r>
            <a:r>
              <a:rPr lang="zh-TW" altLang="en-US" sz="5000" dirty="0"/>
              <a:t>　</a:t>
            </a:r>
            <a:r>
              <a:rPr lang="en-US" altLang="zh-TW" sz="5000" dirty="0"/>
              <a:t>7,</a:t>
            </a:r>
            <a:r>
              <a:rPr lang="zh-TW" altLang="en-US" sz="5000" dirty="0"/>
              <a:t>　</a:t>
            </a:r>
            <a:r>
              <a:rPr lang="en-US" altLang="zh-TW" sz="5000" dirty="0"/>
              <a:t>1,</a:t>
            </a:r>
            <a:r>
              <a:rPr lang="zh-TW" altLang="en-US" sz="5000" dirty="0"/>
              <a:t>　</a:t>
            </a:r>
            <a:r>
              <a:rPr lang="en-US" altLang="zh-TW" sz="5000" dirty="0"/>
              <a:t>5,</a:t>
            </a:r>
            <a:r>
              <a:rPr lang="zh-TW" altLang="en-US" sz="5000" dirty="0"/>
              <a:t>　</a:t>
            </a:r>
            <a:r>
              <a:rPr lang="en-US" altLang="zh-TW" sz="5000" dirty="0"/>
              <a:t>3,</a:t>
            </a:r>
            <a:r>
              <a:rPr lang="zh-TW" altLang="en-US" sz="5000" dirty="0"/>
              <a:t>　</a:t>
            </a:r>
            <a:r>
              <a:rPr lang="en-US" altLang="zh-TW" sz="5000" dirty="0"/>
              <a:t>6,</a:t>
            </a:r>
            <a:r>
              <a:rPr lang="zh-TW" altLang="en-US" sz="5000" dirty="0"/>
              <a:t>　</a:t>
            </a:r>
            <a:r>
              <a:rPr lang="en-US" altLang="zh-TW" sz="5000" dirty="0"/>
              <a:t>4]</a:t>
            </a:r>
            <a:endParaRPr lang="zh-TW" altLang="en-US" sz="5000" dirty="0"/>
          </a:p>
        </p:txBody>
      </p:sp>
      <p:sp>
        <p:nvSpPr>
          <p:cNvPr id="4" name="箭號: 向下 3">
            <a:extLst>
              <a:ext uri="{FF2B5EF4-FFF2-40B4-BE49-F238E27FC236}">
                <a16:creationId xmlns:a16="http://schemas.microsoft.com/office/drawing/2014/main" id="{A4B2A125-7EF7-0CA2-E885-8F4BBA9261D0}"/>
              </a:ext>
            </a:extLst>
          </p:cNvPr>
          <p:cNvSpPr/>
          <p:nvPr/>
        </p:nvSpPr>
        <p:spPr>
          <a:xfrm>
            <a:off x="3561348" y="2041650"/>
            <a:ext cx="360947" cy="57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箭號: 向下 4">
            <a:extLst>
              <a:ext uri="{FF2B5EF4-FFF2-40B4-BE49-F238E27FC236}">
                <a16:creationId xmlns:a16="http://schemas.microsoft.com/office/drawing/2014/main" id="{F7693D79-5134-DF5D-D854-D046DF6303EE}"/>
              </a:ext>
            </a:extLst>
          </p:cNvPr>
          <p:cNvSpPr/>
          <p:nvPr/>
        </p:nvSpPr>
        <p:spPr>
          <a:xfrm>
            <a:off x="4612105" y="2041650"/>
            <a:ext cx="360947" cy="57008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31E2DD2-B641-202C-1EF0-F3C8A3E29393}"/>
              </a:ext>
            </a:extLst>
          </p:cNvPr>
          <p:cNvSpPr/>
          <p:nvPr/>
        </p:nvSpPr>
        <p:spPr>
          <a:xfrm>
            <a:off x="3441258" y="606520"/>
            <a:ext cx="6739281" cy="5078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7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Leetcode</a:t>
            </a:r>
            <a:r>
              <a:rPr lang="en-US" altLang="zh-TW" sz="27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121. </a:t>
            </a:r>
            <a:r>
              <a:rPr lang="en-US" altLang="zh-TW" sz="2700" b="1" i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-apple-system"/>
              </a:rPr>
              <a:t>Best Time to Buy and Sell Stock</a:t>
            </a:r>
            <a:endParaRPr lang="zh-TW" altLang="en-US" sz="27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7BA677C-5458-2BA8-37DC-6952FB002993}"/>
              </a:ext>
            </a:extLst>
          </p:cNvPr>
          <p:cNvSpPr/>
          <p:nvPr/>
        </p:nvSpPr>
        <p:spPr>
          <a:xfrm>
            <a:off x="4240138" y="1491855"/>
            <a:ext cx="1104880" cy="5078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7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right</a:t>
            </a:r>
            <a:endParaRPr lang="zh-TW" altLang="en-US" sz="27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91C808F-2DFE-96FE-01E0-B3C62B4B02F7}"/>
              </a:ext>
            </a:extLst>
          </p:cNvPr>
          <p:cNvSpPr/>
          <p:nvPr/>
        </p:nvSpPr>
        <p:spPr>
          <a:xfrm>
            <a:off x="3189381" y="1449891"/>
            <a:ext cx="1104880" cy="5078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7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Left</a:t>
            </a:r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DE225F0F-AE84-A02C-DCA9-61BA81E2AB25}"/>
              </a:ext>
            </a:extLst>
          </p:cNvPr>
          <p:cNvSpPr txBox="1">
            <a:spLocks/>
          </p:cNvSpPr>
          <p:nvPr/>
        </p:nvSpPr>
        <p:spPr>
          <a:xfrm>
            <a:off x="-1852864" y="4302772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5000" dirty="0" err="1"/>
              <a:t>Max_pro</a:t>
            </a:r>
            <a:r>
              <a:rPr lang="en-US" altLang="zh-TW" sz="5000" dirty="0"/>
              <a:t> = </a:t>
            </a:r>
            <a:endParaRPr lang="zh-TW" altLang="en-US" sz="5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4D75673-6F6C-D20B-8142-91220CE81CF8}"/>
              </a:ext>
            </a:extLst>
          </p:cNvPr>
          <p:cNvSpPr/>
          <p:nvPr/>
        </p:nvSpPr>
        <p:spPr>
          <a:xfrm>
            <a:off x="4551946" y="4393384"/>
            <a:ext cx="6096658" cy="654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3136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31CABCE7-E337-AD0B-BEE3-CBC4B358A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0147" y="2695658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TW" sz="5000" dirty="0"/>
              <a:t>[</a:t>
            </a:r>
            <a:r>
              <a:rPr lang="zh-TW" altLang="en-US" sz="5000" dirty="0"/>
              <a:t>　</a:t>
            </a:r>
            <a:r>
              <a:rPr lang="en-US" altLang="zh-TW" sz="5000" dirty="0"/>
              <a:t>7,</a:t>
            </a:r>
            <a:r>
              <a:rPr lang="zh-TW" altLang="en-US" sz="5000" dirty="0"/>
              <a:t>　</a:t>
            </a:r>
            <a:r>
              <a:rPr lang="en-US" altLang="zh-TW" sz="5000" dirty="0"/>
              <a:t>1,</a:t>
            </a:r>
            <a:r>
              <a:rPr lang="zh-TW" altLang="en-US" sz="5000" dirty="0"/>
              <a:t>　</a:t>
            </a:r>
            <a:r>
              <a:rPr lang="en-US" altLang="zh-TW" sz="5000" dirty="0"/>
              <a:t>5,</a:t>
            </a:r>
            <a:r>
              <a:rPr lang="zh-TW" altLang="en-US" sz="5000" dirty="0"/>
              <a:t>　</a:t>
            </a:r>
            <a:r>
              <a:rPr lang="en-US" altLang="zh-TW" sz="5000" dirty="0"/>
              <a:t>3,</a:t>
            </a:r>
            <a:r>
              <a:rPr lang="zh-TW" altLang="en-US" sz="5000" dirty="0"/>
              <a:t>　</a:t>
            </a:r>
            <a:r>
              <a:rPr lang="en-US" altLang="zh-TW" sz="5000" dirty="0"/>
              <a:t>6,</a:t>
            </a:r>
            <a:r>
              <a:rPr lang="zh-TW" altLang="en-US" sz="5000" dirty="0"/>
              <a:t>　</a:t>
            </a:r>
            <a:r>
              <a:rPr lang="en-US" altLang="zh-TW" sz="5000" dirty="0"/>
              <a:t>4]</a:t>
            </a:r>
            <a:endParaRPr lang="zh-TW" altLang="en-US" sz="5000" dirty="0"/>
          </a:p>
        </p:txBody>
      </p:sp>
      <p:sp>
        <p:nvSpPr>
          <p:cNvPr id="4" name="箭號: 向下 3">
            <a:extLst>
              <a:ext uri="{FF2B5EF4-FFF2-40B4-BE49-F238E27FC236}">
                <a16:creationId xmlns:a16="http://schemas.microsoft.com/office/drawing/2014/main" id="{A4B2A125-7EF7-0CA2-E885-8F4BBA9261D0}"/>
              </a:ext>
            </a:extLst>
          </p:cNvPr>
          <p:cNvSpPr/>
          <p:nvPr/>
        </p:nvSpPr>
        <p:spPr>
          <a:xfrm rot="20069088">
            <a:off x="4215937" y="2141259"/>
            <a:ext cx="360947" cy="570080"/>
          </a:xfrm>
          <a:prstGeom prst="downArrow">
            <a:avLst>
              <a:gd name="adj1" fmla="val 50000"/>
              <a:gd name="adj2" fmla="val 384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箭號: 向下 4">
            <a:extLst>
              <a:ext uri="{FF2B5EF4-FFF2-40B4-BE49-F238E27FC236}">
                <a16:creationId xmlns:a16="http://schemas.microsoft.com/office/drawing/2014/main" id="{F7693D79-5134-DF5D-D854-D046DF6303EE}"/>
              </a:ext>
            </a:extLst>
          </p:cNvPr>
          <p:cNvSpPr/>
          <p:nvPr/>
        </p:nvSpPr>
        <p:spPr>
          <a:xfrm>
            <a:off x="4612105" y="2041650"/>
            <a:ext cx="360947" cy="57008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31E2DD2-B641-202C-1EF0-F3C8A3E29393}"/>
              </a:ext>
            </a:extLst>
          </p:cNvPr>
          <p:cNvSpPr/>
          <p:nvPr/>
        </p:nvSpPr>
        <p:spPr>
          <a:xfrm>
            <a:off x="3441258" y="606520"/>
            <a:ext cx="6739281" cy="5078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7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Leetcode</a:t>
            </a:r>
            <a:r>
              <a:rPr lang="en-US" altLang="zh-TW" sz="27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121. </a:t>
            </a:r>
            <a:r>
              <a:rPr lang="en-US" altLang="zh-TW" sz="2700" b="1" i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-apple-system"/>
              </a:rPr>
              <a:t>Best Time to Buy and Sell Stock</a:t>
            </a:r>
            <a:endParaRPr lang="zh-TW" altLang="en-US" sz="27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7BA677C-5458-2BA8-37DC-6952FB002993}"/>
              </a:ext>
            </a:extLst>
          </p:cNvPr>
          <p:cNvSpPr/>
          <p:nvPr/>
        </p:nvSpPr>
        <p:spPr>
          <a:xfrm>
            <a:off x="4240138" y="1491855"/>
            <a:ext cx="1104880" cy="5078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7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right</a:t>
            </a:r>
            <a:endParaRPr lang="zh-TW" altLang="en-US" sz="27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91C808F-2DFE-96FE-01E0-B3C62B4B02F7}"/>
              </a:ext>
            </a:extLst>
          </p:cNvPr>
          <p:cNvSpPr/>
          <p:nvPr/>
        </p:nvSpPr>
        <p:spPr>
          <a:xfrm>
            <a:off x="3577184" y="1651089"/>
            <a:ext cx="1104880" cy="5078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7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Left</a:t>
            </a:r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DE225F0F-AE84-A02C-DCA9-61BA81E2AB25}"/>
              </a:ext>
            </a:extLst>
          </p:cNvPr>
          <p:cNvSpPr txBox="1">
            <a:spLocks/>
          </p:cNvSpPr>
          <p:nvPr/>
        </p:nvSpPr>
        <p:spPr>
          <a:xfrm>
            <a:off x="-1852864" y="4302772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5000" dirty="0" err="1"/>
              <a:t>Max_pro</a:t>
            </a:r>
            <a:r>
              <a:rPr lang="en-US" altLang="zh-TW" sz="5000" dirty="0"/>
              <a:t> = </a:t>
            </a:r>
            <a:endParaRPr lang="zh-TW" altLang="en-US" sz="5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4D75673-6F6C-D20B-8142-91220CE81CF8}"/>
              </a:ext>
            </a:extLst>
          </p:cNvPr>
          <p:cNvSpPr/>
          <p:nvPr/>
        </p:nvSpPr>
        <p:spPr>
          <a:xfrm>
            <a:off x="4551946" y="4393384"/>
            <a:ext cx="6096658" cy="654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177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31CABCE7-E337-AD0B-BEE3-CBC4B358A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0147" y="2695658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TW" sz="5000" dirty="0"/>
              <a:t>[</a:t>
            </a:r>
            <a:r>
              <a:rPr lang="zh-TW" altLang="en-US" sz="5000" dirty="0"/>
              <a:t>　</a:t>
            </a:r>
            <a:r>
              <a:rPr lang="en-US" altLang="zh-TW" sz="5000" dirty="0"/>
              <a:t>7,</a:t>
            </a:r>
            <a:r>
              <a:rPr lang="zh-TW" altLang="en-US" sz="5000" dirty="0"/>
              <a:t>　</a:t>
            </a:r>
            <a:r>
              <a:rPr lang="en-US" altLang="zh-TW" sz="5000" dirty="0"/>
              <a:t>1,</a:t>
            </a:r>
            <a:r>
              <a:rPr lang="zh-TW" altLang="en-US" sz="5000" dirty="0"/>
              <a:t>　</a:t>
            </a:r>
            <a:r>
              <a:rPr lang="en-US" altLang="zh-TW" sz="5000" dirty="0"/>
              <a:t>5,</a:t>
            </a:r>
            <a:r>
              <a:rPr lang="zh-TW" altLang="en-US" sz="5000" dirty="0"/>
              <a:t>　</a:t>
            </a:r>
            <a:r>
              <a:rPr lang="en-US" altLang="zh-TW" sz="5000" dirty="0"/>
              <a:t>3,</a:t>
            </a:r>
            <a:r>
              <a:rPr lang="zh-TW" altLang="en-US" sz="5000" dirty="0"/>
              <a:t>　</a:t>
            </a:r>
            <a:r>
              <a:rPr lang="en-US" altLang="zh-TW" sz="5000" dirty="0"/>
              <a:t>6,</a:t>
            </a:r>
            <a:r>
              <a:rPr lang="zh-TW" altLang="en-US" sz="5000" dirty="0"/>
              <a:t>　</a:t>
            </a:r>
            <a:r>
              <a:rPr lang="en-US" altLang="zh-TW" sz="5000" dirty="0"/>
              <a:t>4]</a:t>
            </a:r>
            <a:endParaRPr lang="zh-TW" altLang="en-US" sz="5000" dirty="0"/>
          </a:p>
        </p:txBody>
      </p:sp>
      <p:sp>
        <p:nvSpPr>
          <p:cNvPr id="4" name="箭號: 向下 3">
            <a:extLst>
              <a:ext uri="{FF2B5EF4-FFF2-40B4-BE49-F238E27FC236}">
                <a16:creationId xmlns:a16="http://schemas.microsoft.com/office/drawing/2014/main" id="{A4B2A125-7EF7-0CA2-E885-8F4BBA9261D0}"/>
              </a:ext>
            </a:extLst>
          </p:cNvPr>
          <p:cNvSpPr/>
          <p:nvPr/>
        </p:nvSpPr>
        <p:spPr>
          <a:xfrm>
            <a:off x="4621129" y="2078888"/>
            <a:ext cx="360947" cy="570080"/>
          </a:xfrm>
          <a:prstGeom prst="downArrow">
            <a:avLst>
              <a:gd name="adj1" fmla="val 50000"/>
              <a:gd name="adj2" fmla="val 384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箭號: 向下 4">
            <a:extLst>
              <a:ext uri="{FF2B5EF4-FFF2-40B4-BE49-F238E27FC236}">
                <a16:creationId xmlns:a16="http://schemas.microsoft.com/office/drawing/2014/main" id="{F7693D79-5134-DF5D-D854-D046DF6303EE}"/>
              </a:ext>
            </a:extLst>
          </p:cNvPr>
          <p:cNvSpPr/>
          <p:nvPr/>
        </p:nvSpPr>
        <p:spPr>
          <a:xfrm>
            <a:off x="5735053" y="2091319"/>
            <a:ext cx="360947" cy="57008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31E2DD2-B641-202C-1EF0-F3C8A3E29393}"/>
              </a:ext>
            </a:extLst>
          </p:cNvPr>
          <p:cNvSpPr/>
          <p:nvPr/>
        </p:nvSpPr>
        <p:spPr>
          <a:xfrm>
            <a:off x="3441258" y="606520"/>
            <a:ext cx="6739281" cy="5078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7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Leetcode</a:t>
            </a:r>
            <a:r>
              <a:rPr lang="en-US" altLang="zh-TW" sz="27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121. </a:t>
            </a:r>
            <a:r>
              <a:rPr lang="en-US" altLang="zh-TW" sz="2700" b="1" i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-apple-system"/>
              </a:rPr>
              <a:t>Best Time to Buy and Sell Stock</a:t>
            </a:r>
            <a:endParaRPr lang="zh-TW" altLang="en-US" sz="27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7BA677C-5458-2BA8-37DC-6952FB002993}"/>
              </a:ext>
            </a:extLst>
          </p:cNvPr>
          <p:cNvSpPr/>
          <p:nvPr/>
        </p:nvSpPr>
        <p:spPr>
          <a:xfrm>
            <a:off x="5354043" y="1530600"/>
            <a:ext cx="1104880" cy="5078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7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right</a:t>
            </a:r>
            <a:endParaRPr lang="zh-TW" altLang="en-US" sz="27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91C808F-2DFE-96FE-01E0-B3C62B4B02F7}"/>
              </a:ext>
            </a:extLst>
          </p:cNvPr>
          <p:cNvSpPr/>
          <p:nvPr/>
        </p:nvSpPr>
        <p:spPr>
          <a:xfrm>
            <a:off x="4249163" y="1530600"/>
            <a:ext cx="1104880" cy="5078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7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Left</a:t>
            </a:r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DE225F0F-AE84-A02C-DCA9-61BA81E2AB25}"/>
              </a:ext>
            </a:extLst>
          </p:cNvPr>
          <p:cNvSpPr txBox="1">
            <a:spLocks/>
          </p:cNvSpPr>
          <p:nvPr/>
        </p:nvSpPr>
        <p:spPr>
          <a:xfrm>
            <a:off x="-1852864" y="4302772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5000" dirty="0" err="1"/>
              <a:t>Max_pro</a:t>
            </a:r>
            <a:r>
              <a:rPr lang="en-US" altLang="zh-TW" sz="5000" dirty="0"/>
              <a:t> = </a:t>
            </a:r>
            <a:endParaRPr lang="zh-TW" altLang="en-US" sz="5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4D75673-6F6C-D20B-8142-91220CE81CF8}"/>
              </a:ext>
            </a:extLst>
          </p:cNvPr>
          <p:cNvSpPr/>
          <p:nvPr/>
        </p:nvSpPr>
        <p:spPr>
          <a:xfrm>
            <a:off x="4551946" y="4393384"/>
            <a:ext cx="6096658" cy="654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D2DD2A77-D745-F4D7-5D8B-710D3F007E66}"/>
              </a:ext>
            </a:extLst>
          </p:cNvPr>
          <p:cNvSpPr txBox="1">
            <a:spLocks/>
          </p:cNvSpPr>
          <p:nvPr/>
        </p:nvSpPr>
        <p:spPr>
          <a:xfrm>
            <a:off x="2744008" y="3665872"/>
            <a:ext cx="6252410" cy="1014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000" dirty="0"/>
              <a:t>Right – left = </a:t>
            </a:r>
            <a:r>
              <a:rPr lang="en-US" altLang="zh-TW" sz="3000" b="1" dirty="0">
                <a:solidFill>
                  <a:srgbClr val="0070C0"/>
                </a:solidFill>
              </a:rPr>
              <a:t>4</a:t>
            </a:r>
            <a:endParaRPr lang="zh-TW" altLang="en-US" sz="3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522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31CABCE7-E337-AD0B-BEE3-CBC4B358A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0147" y="2695658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TW" sz="5000" dirty="0"/>
              <a:t>[</a:t>
            </a:r>
            <a:r>
              <a:rPr lang="zh-TW" altLang="en-US" sz="5000" dirty="0"/>
              <a:t>　</a:t>
            </a:r>
            <a:r>
              <a:rPr lang="en-US" altLang="zh-TW" sz="5000" dirty="0"/>
              <a:t>7,</a:t>
            </a:r>
            <a:r>
              <a:rPr lang="zh-TW" altLang="en-US" sz="5000" dirty="0"/>
              <a:t>　</a:t>
            </a:r>
            <a:r>
              <a:rPr lang="en-US" altLang="zh-TW" sz="5000" dirty="0"/>
              <a:t>1,</a:t>
            </a:r>
            <a:r>
              <a:rPr lang="zh-TW" altLang="en-US" sz="5000" dirty="0"/>
              <a:t>　</a:t>
            </a:r>
            <a:r>
              <a:rPr lang="en-US" altLang="zh-TW" sz="5000" dirty="0"/>
              <a:t>5,</a:t>
            </a:r>
            <a:r>
              <a:rPr lang="zh-TW" altLang="en-US" sz="5000" dirty="0"/>
              <a:t>　</a:t>
            </a:r>
            <a:r>
              <a:rPr lang="en-US" altLang="zh-TW" sz="5000" dirty="0"/>
              <a:t>3,</a:t>
            </a:r>
            <a:r>
              <a:rPr lang="zh-TW" altLang="en-US" sz="5000" dirty="0"/>
              <a:t>　</a:t>
            </a:r>
            <a:r>
              <a:rPr lang="en-US" altLang="zh-TW" sz="5000" dirty="0"/>
              <a:t>6,</a:t>
            </a:r>
            <a:r>
              <a:rPr lang="zh-TW" altLang="en-US" sz="5000" dirty="0"/>
              <a:t>　</a:t>
            </a:r>
            <a:r>
              <a:rPr lang="en-US" altLang="zh-TW" sz="5000" dirty="0"/>
              <a:t>4]</a:t>
            </a:r>
            <a:endParaRPr lang="zh-TW" altLang="en-US" sz="5000" dirty="0"/>
          </a:p>
        </p:txBody>
      </p:sp>
      <p:sp>
        <p:nvSpPr>
          <p:cNvPr id="4" name="箭號: 向下 3">
            <a:extLst>
              <a:ext uri="{FF2B5EF4-FFF2-40B4-BE49-F238E27FC236}">
                <a16:creationId xmlns:a16="http://schemas.microsoft.com/office/drawing/2014/main" id="{A4B2A125-7EF7-0CA2-E885-8F4BBA9261D0}"/>
              </a:ext>
            </a:extLst>
          </p:cNvPr>
          <p:cNvSpPr/>
          <p:nvPr/>
        </p:nvSpPr>
        <p:spPr>
          <a:xfrm>
            <a:off x="4621129" y="2078888"/>
            <a:ext cx="360947" cy="570080"/>
          </a:xfrm>
          <a:prstGeom prst="downArrow">
            <a:avLst>
              <a:gd name="adj1" fmla="val 50000"/>
              <a:gd name="adj2" fmla="val 384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箭號: 向下 4">
            <a:extLst>
              <a:ext uri="{FF2B5EF4-FFF2-40B4-BE49-F238E27FC236}">
                <a16:creationId xmlns:a16="http://schemas.microsoft.com/office/drawing/2014/main" id="{F7693D79-5134-DF5D-D854-D046DF6303EE}"/>
              </a:ext>
            </a:extLst>
          </p:cNvPr>
          <p:cNvSpPr/>
          <p:nvPr/>
        </p:nvSpPr>
        <p:spPr>
          <a:xfrm>
            <a:off x="5735053" y="2091319"/>
            <a:ext cx="360947" cy="57008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31E2DD2-B641-202C-1EF0-F3C8A3E29393}"/>
              </a:ext>
            </a:extLst>
          </p:cNvPr>
          <p:cNvSpPr/>
          <p:nvPr/>
        </p:nvSpPr>
        <p:spPr>
          <a:xfrm>
            <a:off x="3441258" y="606520"/>
            <a:ext cx="6739281" cy="5078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7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Leetcode</a:t>
            </a:r>
            <a:r>
              <a:rPr lang="en-US" altLang="zh-TW" sz="27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121. </a:t>
            </a:r>
            <a:r>
              <a:rPr lang="en-US" altLang="zh-TW" sz="2700" b="1" i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-apple-system"/>
              </a:rPr>
              <a:t>Best Time to Buy and Sell Stock</a:t>
            </a:r>
            <a:endParaRPr lang="zh-TW" altLang="en-US" sz="27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7BA677C-5458-2BA8-37DC-6952FB002993}"/>
              </a:ext>
            </a:extLst>
          </p:cNvPr>
          <p:cNvSpPr/>
          <p:nvPr/>
        </p:nvSpPr>
        <p:spPr>
          <a:xfrm>
            <a:off x="5354043" y="1530600"/>
            <a:ext cx="1104880" cy="5078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7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right</a:t>
            </a:r>
            <a:endParaRPr lang="zh-TW" altLang="en-US" sz="27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91C808F-2DFE-96FE-01E0-B3C62B4B02F7}"/>
              </a:ext>
            </a:extLst>
          </p:cNvPr>
          <p:cNvSpPr/>
          <p:nvPr/>
        </p:nvSpPr>
        <p:spPr>
          <a:xfrm>
            <a:off x="4249163" y="1530600"/>
            <a:ext cx="1104880" cy="5078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7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Left</a:t>
            </a:r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DE225F0F-AE84-A02C-DCA9-61BA81E2AB25}"/>
              </a:ext>
            </a:extLst>
          </p:cNvPr>
          <p:cNvSpPr txBox="1">
            <a:spLocks/>
          </p:cNvSpPr>
          <p:nvPr/>
        </p:nvSpPr>
        <p:spPr>
          <a:xfrm>
            <a:off x="-1852864" y="4302772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5000" dirty="0" err="1"/>
              <a:t>Max_pro</a:t>
            </a:r>
            <a:r>
              <a:rPr lang="en-US" altLang="zh-TW" sz="5000" dirty="0"/>
              <a:t> = </a:t>
            </a:r>
            <a:endParaRPr lang="zh-TW" altLang="en-US" sz="5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4D75673-6F6C-D20B-8142-91220CE81CF8}"/>
              </a:ext>
            </a:extLst>
          </p:cNvPr>
          <p:cNvSpPr/>
          <p:nvPr/>
        </p:nvSpPr>
        <p:spPr>
          <a:xfrm>
            <a:off x="4551946" y="4393384"/>
            <a:ext cx="6096658" cy="654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D2DD2A77-D745-F4D7-5D8B-710D3F007E66}"/>
              </a:ext>
            </a:extLst>
          </p:cNvPr>
          <p:cNvSpPr txBox="1">
            <a:spLocks/>
          </p:cNvSpPr>
          <p:nvPr/>
        </p:nvSpPr>
        <p:spPr>
          <a:xfrm>
            <a:off x="2744008" y="3665872"/>
            <a:ext cx="6252410" cy="1014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000" dirty="0"/>
              <a:t>Right – left = </a:t>
            </a:r>
            <a:endParaRPr lang="zh-TW" altLang="en-US" sz="3000" b="1" dirty="0">
              <a:solidFill>
                <a:srgbClr val="0070C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1850A45-3A9F-AFEF-A8D8-E567EFCA84B0}"/>
              </a:ext>
            </a:extLst>
          </p:cNvPr>
          <p:cNvSpPr/>
          <p:nvPr/>
        </p:nvSpPr>
        <p:spPr>
          <a:xfrm>
            <a:off x="4714214" y="4256082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</a:t>
            </a:r>
            <a:endParaRPr lang="zh-TW" alt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6519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31CABCE7-E337-AD0B-BEE3-CBC4B358A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0147" y="2695658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TW" sz="5000" dirty="0"/>
              <a:t>[</a:t>
            </a:r>
            <a:r>
              <a:rPr lang="zh-TW" altLang="en-US" sz="5000" dirty="0"/>
              <a:t>　</a:t>
            </a:r>
            <a:r>
              <a:rPr lang="en-US" altLang="zh-TW" sz="5000" dirty="0"/>
              <a:t>7,</a:t>
            </a:r>
            <a:r>
              <a:rPr lang="zh-TW" altLang="en-US" sz="5000" dirty="0"/>
              <a:t>　</a:t>
            </a:r>
            <a:r>
              <a:rPr lang="en-US" altLang="zh-TW" sz="5000" dirty="0"/>
              <a:t>1,</a:t>
            </a:r>
            <a:r>
              <a:rPr lang="zh-TW" altLang="en-US" sz="5000" dirty="0"/>
              <a:t>　</a:t>
            </a:r>
            <a:r>
              <a:rPr lang="en-US" altLang="zh-TW" sz="5000" dirty="0"/>
              <a:t>5,</a:t>
            </a:r>
            <a:r>
              <a:rPr lang="zh-TW" altLang="en-US" sz="5000" dirty="0"/>
              <a:t>　</a:t>
            </a:r>
            <a:r>
              <a:rPr lang="en-US" altLang="zh-TW" sz="5000" dirty="0"/>
              <a:t>3,</a:t>
            </a:r>
            <a:r>
              <a:rPr lang="zh-TW" altLang="en-US" sz="5000" dirty="0"/>
              <a:t>　</a:t>
            </a:r>
            <a:r>
              <a:rPr lang="en-US" altLang="zh-TW" sz="5000" dirty="0"/>
              <a:t>6,</a:t>
            </a:r>
            <a:r>
              <a:rPr lang="zh-TW" altLang="en-US" sz="5000" dirty="0"/>
              <a:t>　</a:t>
            </a:r>
            <a:r>
              <a:rPr lang="en-US" altLang="zh-TW" sz="5000" dirty="0"/>
              <a:t>4]</a:t>
            </a:r>
            <a:endParaRPr lang="zh-TW" altLang="en-US" sz="5000" dirty="0"/>
          </a:p>
        </p:txBody>
      </p:sp>
      <p:sp>
        <p:nvSpPr>
          <p:cNvPr id="4" name="箭號: 向下 3">
            <a:extLst>
              <a:ext uri="{FF2B5EF4-FFF2-40B4-BE49-F238E27FC236}">
                <a16:creationId xmlns:a16="http://schemas.microsoft.com/office/drawing/2014/main" id="{A4B2A125-7EF7-0CA2-E885-8F4BBA9261D0}"/>
              </a:ext>
            </a:extLst>
          </p:cNvPr>
          <p:cNvSpPr/>
          <p:nvPr/>
        </p:nvSpPr>
        <p:spPr>
          <a:xfrm>
            <a:off x="4621129" y="2078888"/>
            <a:ext cx="360947" cy="570080"/>
          </a:xfrm>
          <a:prstGeom prst="downArrow">
            <a:avLst>
              <a:gd name="adj1" fmla="val 50000"/>
              <a:gd name="adj2" fmla="val 384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箭號: 向下 4">
            <a:extLst>
              <a:ext uri="{FF2B5EF4-FFF2-40B4-BE49-F238E27FC236}">
                <a16:creationId xmlns:a16="http://schemas.microsoft.com/office/drawing/2014/main" id="{F7693D79-5134-DF5D-D854-D046DF6303EE}"/>
              </a:ext>
            </a:extLst>
          </p:cNvPr>
          <p:cNvSpPr/>
          <p:nvPr/>
        </p:nvSpPr>
        <p:spPr>
          <a:xfrm>
            <a:off x="6832333" y="2117315"/>
            <a:ext cx="360947" cy="57008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31E2DD2-B641-202C-1EF0-F3C8A3E29393}"/>
              </a:ext>
            </a:extLst>
          </p:cNvPr>
          <p:cNvSpPr/>
          <p:nvPr/>
        </p:nvSpPr>
        <p:spPr>
          <a:xfrm>
            <a:off x="3441258" y="606520"/>
            <a:ext cx="6739281" cy="5078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7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Leetcode</a:t>
            </a:r>
            <a:r>
              <a:rPr lang="en-US" altLang="zh-TW" sz="27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121. </a:t>
            </a:r>
            <a:r>
              <a:rPr lang="en-US" altLang="zh-TW" sz="2700" b="1" i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-apple-system"/>
              </a:rPr>
              <a:t>Best Time to Buy and Sell Stock</a:t>
            </a:r>
            <a:endParaRPr lang="zh-TW" altLang="en-US" sz="27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7BA677C-5458-2BA8-37DC-6952FB002993}"/>
              </a:ext>
            </a:extLst>
          </p:cNvPr>
          <p:cNvSpPr/>
          <p:nvPr/>
        </p:nvSpPr>
        <p:spPr>
          <a:xfrm>
            <a:off x="6451323" y="1556596"/>
            <a:ext cx="1104880" cy="5078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7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right</a:t>
            </a:r>
            <a:endParaRPr lang="zh-TW" altLang="en-US" sz="27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91C808F-2DFE-96FE-01E0-B3C62B4B02F7}"/>
              </a:ext>
            </a:extLst>
          </p:cNvPr>
          <p:cNvSpPr/>
          <p:nvPr/>
        </p:nvSpPr>
        <p:spPr>
          <a:xfrm>
            <a:off x="4249163" y="1530600"/>
            <a:ext cx="1104880" cy="5078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7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Left</a:t>
            </a:r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DE225F0F-AE84-A02C-DCA9-61BA81E2AB25}"/>
              </a:ext>
            </a:extLst>
          </p:cNvPr>
          <p:cNvSpPr txBox="1">
            <a:spLocks/>
          </p:cNvSpPr>
          <p:nvPr/>
        </p:nvSpPr>
        <p:spPr>
          <a:xfrm>
            <a:off x="-1852864" y="4302772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5000" dirty="0" err="1"/>
              <a:t>Max_pro</a:t>
            </a:r>
            <a:r>
              <a:rPr lang="en-US" altLang="zh-TW" sz="5000" dirty="0"/>
              <a:t> = </a:t>
            </a:r>
            <a:endParaRPr lang="zh-TW" altLang="en-US" sz="5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4D75673-6F6C-D20B-8142-91220CE81CF8}"/>
              </a:ext>
            </a:extLst>
          </p:cNvPr>
          <p:cNvSpPr/>
          <p:nvPr/>
        </p:nvSpPr>
        <p:spPr>
          <a:xfrm>
            <a:off x="4551946" y="4393384"/>
            <a:ext cx="6096658" cy="654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D2DD2A77-D745-F4D7-5D8B-710D3F007E66}"/>
              </a:ext>
            </a:extLst>
          </p:cNvPr>
          <p:cNvSpPr txBox="1">
            <a:spLocks/>
          </p:cNvSpPr>
          <p:nvPr/>
        </p:nvSpPr>
        <p:spPr>
          <a:xfrm>
            <a:off x="2744008" y="3665872"/>
            <a:ext cx="6252410" cy="1014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000" dirty="0"/>
              <a:t>Right – left = </a:t>
            </a:r>
            <a:endParaRPr lang="zh-TW" altLang="en-US" sz="3000" b="1" dirty="0">
              <a:solidFill>
                <a:srgbClr val="0070C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1850A45-3A9F-AFEF-A8D8-E567EFCA84B0}"/>
              </a:ext>
            </a:extLst>
          </p:cNvPr>
          <p:cNvSpPr/>
          <p:nvPr/>
        </p:nvSpPr>
        <p:spPr>
          <a:xfrm>
            <a:off x="4714214" y="4256082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</a:t>
            </a:r>
            <a:endParaRPr lang="zh-TW" alt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3076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31CABCE7-E337-AD0B-BEE3-CBC4B358A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0147" y="2695658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TW" sz="5000" dirty="0"/>
              <a:t>[</a:t>
            </a:r>
            <a:r>
              <a:rPr lang="zh-TW" altLang="en-US" sz="5000" dirty="0"/>
              <a:t>　</a:t>
            </a:r>
            <a:r>
              <a:rPr lang="en-US" altLang="zh-TW" sz="5000" dirty="0"/>
              <a:t>7,</a:t>
            </a:r>
            <a:r>
              <a:rPr lang="zh-TW" altLang="en-US" sz="5000" dirty="0"/>
              <a:t>　</a:t>
            </a:r>
            <a:r>
              <a:rPr lang="en-US" altLang="zh-TW" sz="5000" dirty="0"/>
              <a:t>1,</a:t>
            </a:r>
            <a:r>
              <a:rPr lang="zh-TW" altLang="en-US" sz="5000" dirty="0"/>
              <a:t>　</a:t>
            </a:r>
            <a:r>
              <a:rPr lang="en-US" altLang="zh-TW" sz="5000" dirty="0"/>
              <a:t>5,</a:t>
            </a:r>
            <a:r>
              <a:rPr lang="zh-TW" altLang="en-US" sz="5000" dirty="0"/>
              <a:t>　</a:t>
            </a:r>
            <a:r>
              <a:rPr lang="en-US" altLang="zh-TW" sz="5000" dirty="0"/>
              <a:t>3,</a:t>
            </a:r>
            <a:r>
              <a:rPr lang="zh-TW" altLang="en-US" sz="5000" dirty="0"/>
              <a:t>　</a:t>
            </a:r>
            <a:r>
              <a:rPr lang="en-US" altLang="zh-TW" sz="5000" dirty="0"/>
              <a:t>6,</a:t>
            </a:r>
            <a:r>
              <a:rPr lang="zh-TW" altLang="en-US" sz="5000" dirty="0"/>
              <a:t>　</a:t>
            </a:r>
            <a:r>
              <a:rPr lang="en-US" altLang="zh-TW" sz="5000" dirty="0"/>
              <a:t>4]</a:t>
            </a:r>
            <a:endParaRPr lang="zh-TW" altLang="en-US" sz="5000" dirty="0"/>
          </a:p>
        </p:txBody>
      </p:sp>
      <p:sp>
        <p:nvSpPr>
          <p:cNvPr id="4" name="箭號: 向下 3">
            <a:extLst>
              <a:ext uri="{FF2B5EF4-FFF2-40B4-BE49-F238E27FC236}">
                <a16:creationId xmlns:a16="http://schemas.microsoft.com/office/drawing/2014/main" id="{A4B2A125-7EF7-0CA2-E885-8F4BBA9261D0}"/>
              </a:ext>
            </a:extLst>
          </p:cNvPr>
          <p:cNvSpPr/>
          <p:nvPr/>
        </p:nvSpPr>
        <p:spPr>
          <a:xfrm>
            <a:off x="4621129" y="2078888"/>
            <a:ext cx="360947" cy="570080"/>
          </a:xfrm>
          <a:prstGeom prst="downArrow">
            <a:avLst>
              <a:gd name="adj1" fmla="val 50000"/>
              <a:gd name="adj2" fmla="val 384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箭號: 向下 4">
            <a:extLst>
              <a:ext uri="{FF2B5EF4-FFF2-40B4-BE49-F238E27FC236}">
                <a16:creationId xmlns:a16="http://schemas.microsoft.com/office/drawing/2014/main" id="{F7693D79-5134-DF5D-D854-D046DF6303EE}"/>
              </a:ext>
            </a:extLst>
          </p:cNvPr>
          <p:cNvSpPr/>
          <p:nvPr/>
        </p:nvSpPr>
        <p:spPr>
          <a:xfrm>
            <a:off x="6832333" y="2117315"/>
            <a:ext cx="360947" cy="57008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31E2DD2-B641-202C-1EF0-F3C8A3E29393}"/>
              </a:ext>
            </a:extLst>
          </p:cNvPr>
          <p:cNvSpPr/>
          <p:nvPr/>
        </p:nvSpPr>
        <p:spPr>
          <a:xfrm>
            <a:off x="3441258" y="606520"/>
            <a:ext cx="6739281" cy="5078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7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Leetcode</a:t>
            </a:r>
            <a:r>
              <a:rPr lang="en-US" altLang="zh-TW" sz="27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121. </a:t>
            </a:r>
            <a:r>
              <a:rPr lang="en-US" altLang="zh-TW" sz="2700" b="1" i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-apple-system"/>
              </a:rPr>
              <a:t>Best Time to Buy and Sell Stock</a:t>
            </a:r>
            <a:endParaRPr lang="zh-TW" altLang="en-US" sz="27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7BA677C-5458-2BA8-37DC-6952FB002993}"/>
              </a:ext>
            </a:extLst>
          </p:cNvPr>
          <p:cNvSpPr/>
          <p:nvPr/>
        </p:nvSpPr>
        <p:spPr>
          <a:xfrm>
            <a:off x="6451323" y="1556596"/>
            <a:ext cx="1104880" cy="5078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7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right</a:t>
            </a:r>
            <a:endParaRPr lang="zh-TW" altLang="en-US" sz="27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91C808F-2DFE-96FE-01E0-B3C62B4B02F7}"/>
              </a:ext>
            </a:extLst>
          </p:cNvPr>
          <p:cNvSpPr/>
          <p:nvPr/>
        </p:nvSpPr>
        <p:spPr>
          <a:xfrm>
            <a:off x="4249163" y="1530600"/>
            <a:ext cx="1104880" cy="5078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7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Left</a:t>
            </a:r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DE225F0F-AE84-A02C-DCA9-61BA81E2AB25}"/>
              </a:ext>
            </a:extLst>
          </p:cNvPr>
          <p:cNvSpPr txBox="1">
            <a:spLocks/>
          </p:cNvSpPr>
          <p:nvPr/>
        </p:nvSpPr>
        <p:spPr>
          <a:xfrm>
            <a:off x="-1852864" y="4302772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5000" dirty="0" err="1"/>
              <a:t>Max_pro</a:t>
            </a:r>
            <a:r>
              <a:rPr lang="en-US" altLang="zh-TW" sz="5000" dirty="0"/>
              <a:t> = </a:t>
            </a:r>
            <a:endParaRPr lang="zh-TW" altLang="en-US" sz="5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4D75673-6F6C-D20B-8142-91220CE81CF8}"/>
              </a:ext>
            </a:extLst>
          </p:cNvPr>
          <p:cNvSpPr/>
          <p:nvPr/>
        </p:nvSpPr>
        <p:spPr>
          <a:xfrm>
            <a:off x="4551946" y="4393384"/>
            <a:ext cx="6096658" cy="654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D2DD2A77-D745-F4D7-5D8B-710D3F007E66}"/>
              </a:ext>
            </a:extLst>
          </p:cNvPr>
          <p:cNvSpPr txBox="1">
            <a:spLocks/>
          </p:cNvSpPr>
          <p:nvPr/>
        </p:nvSpPr>
        <p:spPr>
          <a:xfrm>
            <a:off x="2744008" y="3665872"/>
            <a:ext cx="6252410" cy="1014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000" dirty="0"/>
              <a:t>Right – left =</a:t>
            </a:r>
            <a:r>
              <a:rPr lang="zh-TW" altLang="en-US" sz="3000" dirty="0"/>
              <a:t> </a:t>
            </a:r>
            <a:r>
              <a:rPr lang="en-US" altLang="zh-TW" sz="3000" b="1" dirty="0">
                <a:solidFill>
                  <a:srgbClr val="0070C0"/>
                </a:solidFill>
              </a:rPr>
              <a:t>2</a:t>
            </a:r>
            <a:r>
              <a:rPr lang="en-US" altLang="zh-TW" sz="3000" dirty="0"/>
              <a:t> </a:t>
            </a:r>
            <a:endParaRPr lang="zh-TW" altLang="en-US" sz="3000" b="1" dirty="0">
              <a:solidFill>
                <a:srgbClr val="0070C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1850A45-3A9F-AFEF-A8D8-E567EFCA84B0}"/>
              </a:ext>
            </a:extLst>
          </p:cNvPr>
          <p:cNvSpPr/>
          <p:nvPr/>
        </p:nvSpPr>
        <p:spPr>
          <a:xfrm>
            <a:off x="4714214" y="4256082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</a:t>
            </a:r>
            <a:endParaRPr lang="zh-TW" alt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04330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31CABCE7-E337-AD0B-BEE3-CBC4B358A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0147" y="2695658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TW" sz="5000" dirty="0"/>
              <a:t>[</a:t>
            </a:r>
            <a:r>
              <a:rPr lang="zh-TW" altLang="en-US" sz="5000" dirty="0"/>
              <a:t>　</a:t>
            </a:r>
            <a:r>
              <a:rPr lang="en-US" altLang="zh-TW" sz="5000" dirty="0"/>
              <a:t>7,</a:t>
            </a:r>
            <a:r>
              <a:rPr lang="zh-TW" altLang="en-US" sz="5000" dirty="0"/>
              <a:t>　</a:t>
            </a:r>
            <a:r>
              <a:rPr lang="en-US" altLang="zh-TW" sz="5000" dirty="0"/>
              <a:t>1,</a:t>
            </a:r>
            <a:r>
              <a:rPr lang="zh-TW" altLang="en-US" sz="5000" dirty="0"/>
              <a:t>　</a:t>
            </a:r>
            <a:r>
              <a:rPr lang="en-US" altLang="zh-TW" sz="5000" dirty="0"/>
              <a:t>5,</a:t>
            </a:r>
            <a:r>
              <a:rPr lang="zh-TW" altLang="en-US" sz="5000" dirty="0"/>
              <a:t>　</a:t>
            </a:r>
            <a:r>
              <a:rPr lang="en-US" altLang="zh-TW" sz="5000" dirty="0"/>
              <a:t>3,</a:t>
            </a:r>
            <a:r>
              <a:rPr lang="zh-TW" altLang="en-US" sz="5000" dirty="0"/>
              <a:t>　</a:t>
            </a:r>
            <a:r>
              <a:rPr lang="en-US" altLang="zh-TW" sz="5000" dirty="0"/>
              <a:t>6,</a:t>
            </a:r>
            <a:r>
              <a:rPr lang="zh-TW" altLang="en-US" sz="5000" dirty="0"/>
              <a:t>　</a:t>
            </a:r>
            <a:r>
              <a:rPr lang="en-US" altLang="zh-TW" sz="5000" dirty="0"/>
              <a:t>4]</a:t>
            </a:r>
            <a:endParaRPr lang="zh-TW" altLang="en-US" sz="5000" dirty="0"/>
          </a:p>
        </p:txBody>
      </p:sp>
      <p:sp>
        <p:nvSpPr>
          <p:cNvPr id="4" name="箭號: 向下 3">
            <a:extLst>
              <a:ext uri="{FF2B5EF4-FFF2-40B4-BE49-F238E27FC236}">
                <a16:creationId xmlns:a16="http://schemas.microsoft.com/office/drawing/2014/main" id="{A4B2A125-7EF7-0CA2-E885-8F4BBA9261D0}"/>
              </a:ext>
            </a:extLst>
          </p:cNvPr>
          <p:cNvSpPr/>
          <p:nvPr/>
        </p:nvSpPr>
        <p:spPr>
          <a:xfrm>
            <a:off x="4621129" y="2078888"/>
            <a:ext cx="360947" cy="570080"/>
          </a:xfrm>
          <a:prstGeom prst="downArrow">
            <a:avLst>
              <a:gd name="adj1" fmla="val 50000"/>
              <a:gd name="adj2" fmla="val 384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箭號: 向下 4">
            <a:extLst>
              <a:ext uri="{FF2B5EF4-FFF2-40B4-BE49-F238E27FC236}">
                <a16:creationId xmlns:a16="http://schemas.microsoft.com/office/drawing/2014/main" id="{F7693D79-5134-DF5D-D854-D046DF6303EE}"/>
              </a:ext>
            </a:extLst>
          </p:cNvPr>
          <p:cNvSpPr/>
          <p:nvPr/>
        </p:nvSpPr>
        <p:spPr>
          <a:xfrm>
            <a:off x="6832333" y="2117315"/>
            <a:ext cx="360947" cy="57008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31E2DD2-B641-202C-1EF0-F3C8A3E29393}"/>
              </a:ext>
            </a:extLst>
          </p:cNvPr>
          <p:cNvSpPr/>
          <p:nvPr/>
        </p:nvSpPr>
        <p:spPr>
          <a:xfrm>
            <a:off x="3441258" y="606520"/>
            <a:ext cx="6739281" cy="5078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7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Leetcode</a:t>
            </a:r>
            <a:r>
              <a:rPr lang="en-US" altLang="zh-TW" sz="27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121. </a:t>
            </a:r>
            <a:r>
              <a:rPr lang="en-US" altLang="zh-TW" sz="2700" b="1" i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-apple-system"/>
              </a:rPr>
              <a:t>Best Time to Buy and Sell Stock</a:t>
            </a:r>
            <a:endParaRPr lang="zh-TW" altLang="en-US" sz="27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7BA677C-5458-2BA8-37DC-6952FB002993}"/>
              </a:ext>
            </a:extLst>
          </p:cNvPr>
          <p:cNvSpPr/>
          <p:nvPr/>
        </p:nvSpPr>
        <p:spPr>
          <a:xfrm>
            <a:off x="6451323" y="1556596"/>
            <a:ext cx="1104880" cy="5078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7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right</a:t>
            </a:r>
            <a:endParaRPr lang="zh-TW" altLang="en-US" sz="27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91C808F-2DFE-96FE-01E0-B3C62B4B02F7}"/>
              </a:ext>
            </a:extLst>
          </p:cNvPr>
          <p:cNvSpPr/>
          <p:nvPr/>
        </p:nvSpPr>
        <p:spPr>
          <a:xfrm>
            <a:off x="4249163" y="1530600"/>
            <a:ext cx="1104880" cy="5078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7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Left</a:t>
            </a:r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DE225F0F-AE84-A02C-DCA9-61BA81E2AB25}"/>
              </a:ext>
            </a:extLst>
          </p:cNvPr>
          <p:cNvSpPr txBox="1">
            <a:spLocks/>
          </p:cNvSpPr>
          <p:nvPr/>
        </p:nvSpPr>
        <p:spPr>
          <a:xfrm>
            <a:off x="-1852864" y="4302772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5000" dirty="0" err="1"/>
              <a:t>Max_pro</a:t>
            </a:r>
            <a:r>
              <a:rPr lang="en-US" altLang="zh-TW" sz="5000" dirty="0"/>
              <a:t> = </a:t>
            </a:r>
            <a:endParaRPr lang="zh-TW" altLang="en-US" sz="5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4D75673-6F6C-D20B-8142-91220CE81CF8}"/>
              </a:ext>
            </a:extLst>
          </p:cNvPr>
          <p:cNvSpPr/>
          <p:nvPr/>
        </p:nvSpPr>
        <p:spPr>
          <a:xfrm>
            <a:off x="4551946" y="4393384"/>
            <a:ext cx="6096658" cy="654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D2DD2A77-D745-F4D7-5D8B-710D3F007E66}"/>
              </a:ext>
            </a:extLst>
          </p:cNvPr>
          <p:cNvSpPr txBox="1">
            <a:spLocks/>
          </p:cNvSpPr>
          <p:nvPr/>
        </p:nvSpPr>
        <p:spPr>
          <a:xfrm>
            <a:off x="2744008" y="3665872"/>
            <a:ext cx="6252410" cy="1014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000" dirty="0"/>
              <a:t>Right – left =</a:t>
            </a:r>
            <a:endParaRPr lang="zh-TW" altLang="en-US" sz="3000" b="1" dirty="0">
              <a:solidFill>
                <a:srgbClr val="0070C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1850A45-3A9F-AFEF-A8D8-E567EFCA84B0}"/>
              </a:ext>
            </a:extLst>
          </p:cNvPr>
          <p:cNvSpPr/>
          <p:nvPr/>
        </p:nvSpPr>
        <p:spPr>
          <a:xfrm>
            <a:off x="4621129" y="4268618"/>
            <a:ext cx="599072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</a:t>
            </a:r>
            <a:r>
              <a:rPr lang="zh-TW" alt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</a:t>
            </a:r>
            <a:r>
              <a:rPr lang="en-US" altLang="zh-TW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  <a:endParaRPr lang="zh-TW" alt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4854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570</Words>
  <Application>Microsoft Office PowerPoint</Application>
  <PresentationFormat>寬螢幕</PresentationFormat>
  <Paragraphs>107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2" baseType="lpstr">
      <vt:lpstr>-apple-system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s29743191s@gmail.com</dc:creator>
  <cp:lastModifiedBy>s29743191s@gmail.com</cp:lastModifiedBy>
  <cp:revision>2</cp:revision>
  <dcterms:created xsi:type="dcterms:W3CDTF">2022-11-12T10:15:41Z</dcterms:created>
  <dcterms:modified xsi:type="dcterms:W3CDTF">2022-11-12T10:39:33Z</dcterms:modified>
</cp:coreProperties>
</file>