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76" r:id="rId8"/>
    <p:sldId id="263" r:id="rId9"/>
    <p:sldId id="264" r:id="rId10"/>
    <p:sldId id="279" r:id="rId11"/>
    <p:sldId id="266" r:id="rId12"/>
    <p:sldId id="267" r:id="rId13"/>
    <p:sldId id="278" r:id="rId14"/>
    <p:sldId id="268" r:id="rId15"/>
    <p:sldId id="269" r:id="rId16"/>
    <p:sldId id="277" r:id="rId17"/>
    <p:sldId id="270" r:id="rId18"/>
    <p:sldId id="271" r:id="rId19"/>
    <p:sldId id="280" r:id="rId20"/>
    <p:sldId id="272" r:id="rId21"/>
    <p:sldId id="281" r:id="rId2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16" d="100"/>
          <a:sy n="116" d="100"/>
        </p:scale>
        <p:origin x="4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B55BB-0129-44E0-AF5B-7D67D4BCB261}" type="doc">
      <dgm:prSet loTypeId="urn:microsoft.com/office/officeart/2005/8/layout/process1" loCatId="process" qsTypeId="urn:microsoft.com/office/officeart/2005/8/quickstyle/simple1" qsCatId="simple" csTypeId="urn:microsoft.com/office/officeart/2005/8/colors/accent0_3" csCatId="mainScheme" phldr="1"/>
      <dgm:spPr/>
    </dgm:pt>
    <dgm:pt modelId="{F81C66DD-6F0B-471B-8B42-AE181008BC3D}">
      <dgm:prSet phldrT="[Text]"/>
      <dgm:spPr/>
      <dgm:t>
        <a:bodyPr/>
        <a:lstStyle/>
        <a:p>
          <a:r>
            <a:rPr lang="en-ID" dirty="0" smtClean="0"/>
            <a:t>Template Selection</a:t>
          </a:r>
          <a:endParaRPr lang="en-US" dirty="0"/>
        </a:p>
      </dgm:t>
    </dgm:pt>
    <dgm:pt modelId="{B31D57D8-6B85-4F90-BC3F-26F517AE5A66}" type="parTrans" cxnId="{B280D45B-3CB5-48AF-8231-13164D8EFD39}">
      <dgm:prSet/>
      <dgm:spPr/>
      <dgm:t>
        <a:bodyPr/>
        <a:lstStyle/>
        <a:p>
          <a:endParaRPr lang="en-US"/>
        </a:p>
      </dgm:t>
    </dgm:pt>
    <dgm:pt modelId="{4C5E389D-5AFA-4B9F-A19A-695388E8C130}" type="sibTrans" cxnId="{B280D45B-3CB5-48AF-8231-13164D8EFD39}">
      <dgm:prSet/>
      <dgm:spPr/>
      <dgm:t>
        <a:bodyPr/>
        <a:lstStyle/>
        <a:p>
          <a:endParaRPr lang="en-US"/>
        </a:p>
      </dgm:t>
    </dgm:pt>
    <dgm:pt modelId="{84E0853B-EA9B-4D38-BC63-253421CA6787}">
      <dgm:prSet phldrT="[Text]"/>
      <dgm:spPr/>
      <dgm:t>
        <a:bodyPr/>
        <a:lstStyle/>
        <a:p>
          <a:r>
            <a:rPr lang="en-ID" dirty="0" smtClean="0"/>
            <a:t>Template Matching</a:t>
          </a:r>
          <a:endParaRPr lang="en-US" dirty="0"/>
        </a:p>
      </dgm:t>
    </dgm:pt>
    <dgm:pt modelId="{671EDEF0-A701-42C1-B3E0-ECE413A6EB92}" type="parTrans" cxnId="{60396E31-E8E4-4471-8754-53923E447803}">
      <dgm:prSet/>
      <dgm:spPr/>
      <dgm:t>
        <a:bodyPr/>
        <a:lstStyle/>
        <a:p>
          <a:endParaRPr lang="en-US"/>
        </a:p>
      </dgm:t>
    </dgm:pt>
    <dgm:pt modelId="{320B6169-76E9-4B44-988E-80A221CBFD4D}" type="sibTrans" cxnId="{60396E31-E8E4-4471-8754-53923E447803}">
      <dgm:prSet/>
      <dgm:spPr/>
      <dgm:t>
        <a:bodyPr/>
        <a:lstStyle/>
        <a:p>
          <a:endParaRPr lang="en-US"/>
        </a:p>
      </dgm:t>
    </dgm:pt>
    <dgm:pt modelId="{5E3E3D01-86DD-4D26-A51F-094F0D7F7552}">
      <dgm:prSet phldrT="[Text]"/>
      <dgm:spPr/>
      <dgm:t>
        <a:bodyPr/>
        <a:lstStyle/>
        <a:p>
          <a:r>
            <a:rPr lang="en-ID" dirty="0" smtClean="0"/>
            <a:t>Classification of Template Position</a:t>
          </a:r>
          <a:endParaRPr lang="en-US" dirty="0"/>
        </a:p>
      </dgm:t>
    </dgm:pt>
    <dgm:pt modelId="{37EA3F31-70F7-4411-B258-EC768EB446D7}" type="parTrans" cxnId="{63585536-6128-4B40-BE28-B27E5E203101}">
      <dgm:prSet/>
      <dgm:spPr/>
      <dgm:t>
        <a:bodyPr/>
        <a:lstStyle/>
        <a:p>
          <a:endParaRPr lang="en-US"/>
        </a:p>
      </dgm:t>
    </dgm:pt>
    <dgm:pt modelId="{79652709-593C-4C33-AB15-8266ACCC8579}" type="sibTrans" cxnId="{63585536-6128-4B40-BE28-B27E5E203101}">
      <dgm:prSet/>
      <dgm:spPr/>
      <dgm:t>
        <a:bodyPr/>
        <a:lstStyle/>
        <a:p>
          <a:endParaRPr lang="en-US"/>
        </a:p>
      </dgm:t>
    </dgm:pt>
    <dgm:pt modelId="{AA8CF0C9-2A2C-472B-A862-7AB4AAC5BEE8}" type="pres">
      <dgm:prSet presAssocID="{1D5B55BB-0129-44E0-AF5B-7D67D4BCB261}" presName="Name0" presStyleCnt="0">
        <dgm:presLayoutVars>
          <dgm:dir/>
          <dgm:resizeHandles val="exact"/>
        </dgm:presLayoutVars>
      </dgm:prSet>
      <dgm:spPr/>
    </dgm:pt>
    <dgm:pt modelId="{91E69EA2-491F-4DEC-BC64-624956035D5C}" type="pres">
      <dgm:prSet presAssocID="{F81C66DD-6F0B-471B-8B42-AE181008BC3D}" presName="node" presStyleLbl="node1" presStyleIdx="0" presStyleCnt="3">
        <dgm:presLayoutVars>
          <dgm:bulletEnabled val="1"/>
        </dgm:presLayoutVars>
      </dgm:prSet>
      <dgm:spPr/>
      <dgm:t>
        <a:bodyPr/>
        <a:lstStyle/>
        <a:p>
          <a:endParaRPr lang="en-US"/>
        </a:p>
      </dgm:t>
    </dgm:pt>
    <dgm:pt modelId="{4F263702-74FA-4033-A3E5-C6B618A5E593}" type="pres">
      <dgm:prSet presAssocID="{4C5E389D-5AFA-4B9F-A19A-695388E8C130}" presName="sibTrans" presStyleLbl="sibTrans2D1" presStyleIdx="0" presStyleCnt="2"/>
      <dgm:spPr/>
      <dgm:t>
        <a:bodyPr/>
        <a:lstStyle/>
        <a:p>
          <a:endParaRPr lang="en-US"/>
        </a:p>
      </dgm:t>
    </dgm:pt>
    <dgm:pt modelId="{6E89CB5A-4754-4300-ABF7-7A43F837274D}" type="pres">
      <dgm:prSet presAssocID="{4C5E389D-5AFA-4B9F-A19A-695388E8C130}" presName="connectorText" presStyleLbl="sibTrans2D1" presStyleIdx="0" presStyleCnt="2"/>
      <dgm:spPr/>
      <dgm:t>
        <a:bodyPr/>
        <a:lstStyle/>
        <a:p>
          <a:endParaRPr lang="en-US"/>
        </a:p>
      </dgm:t>
    </dgm:pt>
    <dgm:pt modelId="{E0FEC174-2AC7-4102-BFFC-22ADD62F33EC}" type="pres">
      <dgm:prSet presAssocID="{84E0853B-EA9B-4D38-BC63-253421CA6787}" presName="node" presStyleLbl="node1" presStyleIdx="1" presStyleCnt="3">
        <dgm:presLayoutVars>
          <dgm:bulletEnabled val="1"/>
        </dgm:presLayoutVars>
      </dgm:prSet>
      <dgm:spPr/>
      <dgm:t>
        <a:bodyPr/>
        <a:lstStyle/>
        <a:p>
          <a:endParaRPr lang="en-US"/>
        </a:p>
      </dgm:t>
    </dgm:pt>
    <dgm:pt modelId="{A9EED26F-1FE0-420F-9B56-C2CC1F7B269B}" type="pres">
      <dgm:prSet presAssocID="{320B6169-76E9-4B44-988E-80A221CBFD4D}" presName="sibTrans" presStyleLbl="sibTrans2D1" presStyleIdx="1" presStyleCnt="2"/>
      <dgm:spPr/>
      <dgm:t>
        <a:bodyPr/>
        <a:lstStyle/>
        <a:p>
          <a:endParaRPr lang="en-US"/>
        </a:p>
      </dgm:t>
    </dgm:pt>
    <dgm:pt modelId="{0E7B6551-5F9F-48B8-8030-B9459FBA91BE}" type="pres">
      <dgm:prSet presAssocID="{320B6169-76E9-4B44-988E-80A221CBFD4D}" presName="connectorText" presStyleLbl="sibTrans2D1" presStyleIdx="1" presStyleCnt="2"/>
      <dgm:spPr/>
      <dgm:t>
        <a:bodyPr/>
        <a:lstStyle/>
        <a:p>
          <a:endParaRPr lang="en-US"/>
        </a:p>
      </dgm:t>
    </dgm:pt>
    <dgm:pt modelId="{461A5112-AC20-4265-9568-9F72CCA27683}" type="pres">
      <dgm:prSet presAssocID="{5E3E3D01-86DD-4D26-A51F-094F0D7F7552}" presName="node" presStyleLbl="node1" presStyleIdx="2" presStyleCnt="3">
        <dgm:presLayoutVars>
          <dgm:bulletEnabled val="1"/>
        </dgm:presLayoutVars>
      </dgm:prSet>
      <dgm:spPr/>
      <dgm:t>
        <a:bodyPr/>
        <a:lstStyle/>
        <a:p>
          <a:endParaRPr lang="en-US"/>
        </a:p>
      </dgm:t>
    </dgm:pt>
  </dgm:ptLst>
  <dgm:cxnLst>
    <dgm:cxn modelId="{B280D45B-3CB5-48AF-8231-13164D8EFD39}" srcId="{1D5B55BB-0129-44E0-AF5B-7D67D4BCB261}" destId="{F81C66DD-6F0B-471B-8B42-AE181008BC3D}" srcOrd="0" destOrd="0" parTransId="{B31D57D8-6B85-4F90-BC3F-26F517AE5A66}" sibTransId="{4C5E389D-5AFA-4B9F-A19A-695388E8C130}"/>
    <dgm:cxn modelId="{63585536-6128-4B40-BE28-B27E5E203101}" srcId="{1D5B55BB-0129-44E0-AF5B-7D67D4BCB261}" destId="{5E3E3D01-86DD-4D26-A51F-094F0D7F7552}" srcOrd="2" destOrd="0" parTransId="{37EA3F31-70F7-4411-B258-EC768EB446D7}" sibTransId="{79652709-593C-4C33-AB15-8266ACCC8579}"/>
    <dgm:cxn modelId="{AB94988A-5602-45FE-AE2D-DB4EDF64C311}" type="presOf" srcId="{F81C66DD-6F0B-471B-8B42-AE181008BC3D}" destId="{91E69EA2-491F-4DEC-BC64-624956035D5C}" srcOrd="0" destOrd="0" presId="urn:microsoft.com/office/officeart/2005/8/layout/process1"/>
    <dgm:cxn modelId="{F2E7C1CC-7FB2-409A-B9C6-76294F472D16}" type="presOf" srcId="{320B6169-76E9-4B44-988E-80A221CBFD4D}" destId="{A9EED26F-1FE0-420F-9B56-C2CC1F7B269B}" srcOrd="0" destOrd="0" presId="urn:microsoft.com/office/officeart/2005/8/layout/process1"/>
    <dgm:cxn modelId="{06E57DFE-DB76-462F-AB3A-6C24A01A0E69}" type="presOf" srcId="{4C5E389D-5AFA-4B9F-A19A-695388E8C130}" destId="{4F263702-74FA-4033-A3E5-C6B618A5E593}" srcOrd="0" destOrd="0" presId="urn:microsoft.com/office/officeart/2005/8/layout/process1"/>
    <dgm:cxn modelId="{6805A4A9-A7B0-4148-A007-267E3B88A6BA}" type="presOf" srcId="{320B6169-76E9-4B44-988E-80A221CBFD4D}" destId="{0E7B6551-5F9F-48B8-8030-B9459FBA91BE}" srcOrd="1" destOrd="0" presId="urn:microsoft.com/office/officeart/2005/8/layout/process1"/>
    <dgm:cxn modelId="{C7D2480C-AE8F-4561-A485-ED0386859C8B}" type="presOf" srcId="{1D5B55BB-0129-44E0-AF5B-7D67D4BCB261}" destId="{AA8CF0C9-2A2C-472B-A862-7AB4AAC5BEE8}" srcOrd="0" destOrd="0" presId="urn:microsoft.com/office/officeart/2005/8/layout/process1"/>
    <dgm:cxn modelId="{60396E31-E8E4-4471-8754-53923E447803}" srcId="{1D5B55BB-0129-44E0-AF5B-7D67D4BCB261}" destId="{84E0853B-EA9B-4D38-BC63-253421CA6787}" srcOrd="1" destOrd="0" parTransId="{671EDEF0-A701-42C1-B3E0-ECE413A6EB92}" sibTransId="{320B6169-76E9-4B44-988E-80A221CBFD4D}"/>
    <dgm:cxn modelId="{52BEAF36-D6BF-4090-A592-DFA601E5BF1E}" type="presOf" srcId="{84E0853B-EA9B-4D38-BC63-253421CA6787}" destId="{E0FEC174-2AC7-4102-BFFC-22ADD62F33EC}" srcOrd="0" destOrd="0" presId="urn:microsoft.com/office/officeart/2005/8/layout/process1"/>
    <dgm:cxn modelId="{D6D9C692-E7D3-4CDB-BA09-1725176A9320}" type="presOf" srcId="{5E3E3D01-86DD-4D26-A51F-094F0D7F7552}" destId="{461A5112-AC20-4265-9568-9F72CCA27683}" srcOrd="0" destOrd="0" presId="urn:microsoft.com/office/officeart/2005/8/layout/process1"/>
    <dgm:cxn modelId="{764B9A20-AD49-4969-BDB0-4F72886C842E}" type="presOf" srcId="{4C5E389D-5AFA-4B9F-A19A-695388E8C130}" destId="{6E89CB5A-4754-4300-ABF7-7A43F837274D}" srcOrd="1" destOrd="0" presId="urn:microsoft.com/office/officeart/2005/8/layout/process1"/>
    <dgm:cxn modelId="{38AC5231-1059-4F9E-81E6-884CA38758BE}" type="presParOf" srcId="{AA8CF0C9-2A2C-472B-A862-7AB4AAC5BEE8}" destId="{91E69EA2-491F-4DEC-BC64-624956035D5C}" srcOrd="0" destOrd="0" presId="urn:microsoft.com/office/officeart/2005/8/layout/process1"/>
    <dgm:cxn modelId="{23AAA138-A8FD-44CA-A70B-FC41BF51A8C1}" type="presParOf" srcId="{AA8CF0C9-2A2C-472B-A862-7AB4AAC5BEE8}" destId="{4F263702-74FA-4033-A3E5-C6B618A5E593}" srcOrd="1" destOrd="0" presId="urn:microsoft.com/office/officeart/2005/8/layout/process1"/>
    <dgm:cxn modelId="{E7195036-81E0-4F03-B596-0D1844C1B0BC}" type="presParOf" srcId="{4F263702-74FA-4033-A3E5-C6B618A5E593}" destId="{6E89CB5A-4754-4300-ABF7-7A43F837274D}" srcOrd="0" destOrd="0" presId="urn:microsoft.com/office/officeart/2005/8/layout/process1"/>
    <dgm:cxn modelId="{60A432BD-B90E-4F8D-B334-79222839F2E2}" type="presParOf" srcId="{AA8CF0C9-2A2C-472B-A862-7AB4AAC5BEE8}" destId="{E0FEC174-2AC7-4102-BFFC-22ADD62F33EC}" srcOrd="2" destOrd="0" presId="urn:microsoft.com/office/officeart/2005/8/layout/process1"/>
    <dgm:cxn modelId="{736DD6D4-C43A-4908-A5CA-74EA9A1FA070}" type="presParOf" srcId="{AA8CF0C9-2A2C-472B-A862-7AB4AAC5BEE8}" destId="{A9EED26F-1FE0-420F-9B56-C2CC1F7B269B}" srcOrd="3" destOrd="0" presId="urn:microsoft.com/office/officeart/2005/8/layout/process1"/>
    <dgm:cxn modelId="{A2E32432-C840-475A-96D2-01EB33F22BA9}" type="presParOf" srcId="{A9EED26F-1FE0-420F-9B56-C2CC1F7B269B}" destId="{0E7B6551-5F9F-48B8-8030-B9459FBA91BE}" srcOrd="0" destOrd="0" presId="urn:microsoft.com/office/officeart/2005/8/layout/process1"/>
    <dgm:cxn modelId="{95010C1D-E85D-43FB-A6F8-16D600C5987D}" type="presParOf" srcId="{AA8CF0C9-2A2C-472B-A862-7AB4AAC5BEE8}" destId="{461A5112-AC20-4265-9568-9F72CCA2768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69EA2-491F-4DEC-BC64-624956035D5C}">
      <dsp:nvSpPr>
        <dsp:cNvPr id="0" name=""/>
        <dsp:cNvSpPr/>
      </dsp:nvSpPr>
      <dsp:spPr>
        <a:xfrm>
          <a:off x="9108" y="262160"/>
          <a:ext cx="2722364" cy="163341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ID" sz="3400" kern="1200" dirty="0" smtClean="0"/>
            <a:t>Template Selection</a:t>
          </a:r>
          <a:endParaRPr lang="en-US" sz="3400" kern="1200" dirty="0"/>
        </a:p>
      </dsp:txBody>
      <dsp:txXfrm>
        <a:off x="56949" y="310001"/>
        <a:ext cx="2626682" cy="1537736"/>
      </dsp:txXfrm>
    </dsp:sp>
    <dsp:sp modelId="{4F263702-74FA-4033-A3E5-C6B618A5E593}">
      <dsp:nvSpPr>
        <dsp:cNvPr id="0" name=""/>
        <dsp:cNvSpPr/>
      </dsp:nvSpPr>
      <dsp:spPr>
        <a:xfrm>
          <a:off x="3003708" y="741296"/>
          <a:ext cx="577141" cy="67514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3003708" y="876325"/>
        <a:ext cx="403999" cy="405088"/>
      </dsp:txXfrm>
    </dsp:sp>
    <dsp:sp modelId="{E0FEC174-2AC7-4102-BFFC-22ADD62F33EC}">
      <dsp:nvSpPr>
        <dsp:cNvPr id="0" name=""/>
        <dsp:cNvSpPr/>
      </dsp:nvSpPr>
      <dsp:spPr>
        <a:xfrm>
          <a:off x="3820417" y="262160"/>
          <a:ext cx="2722364" cy="163341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ID" sz="3400" kern="1200" dirty="0" smtClean="0"/>
            <a:t>Template Matching</a:t>
          </a:r>
          <a:endParaRPr lang="en-US" sz="3400" kern="1200" dirty="0"/>
        </a:p>
      </dsp:txBody>
      <dsp:txXfrm>
        <a:off x="3868258" y="310001"/>
        <a:ext cx="2626682" cy="1537736"/>
      </dsp:txXfrm>
    </dsp:sp>
    <dsp:sp modelId="{A9EED26F-1FE0-420F-9B56-C2CC1F7B269B}">
      <dsp:nvSpPr>
        <dsp:cNvPr id="0" name=""/>
        <dsp:cNvSpPr/>
      </dsp:nvSpPr>
      <dsp:spPr>
        <a:xfrm>
          <a:off x="6815018" y="741296"/>
          <a:ext cx="577141" cy="67514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6815018" y="876325"/>
        <a:ext cx="403999" cy="405088"/>
      </dsp:txXfrm>
    </dsp:sp>
    <dsp:sp modelId="{461A5112-AC20-4265-9568-9F72CCA27683}">
      <dsp:nvSpPr>
        <dsp:cNvPr id="0" name=""/>
        <dsp:cNvSpPr/>
      </dsp:nvSpPr>
      <dsp:spPr>
        <a:xfrm>
          <a:off x="7631727" y="262160"/>
          <a:ext cx="2722364" cy="163341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ID" sz="3400" kern="1200" dirty="0" smtClean="0"/>
            <a:t>Classification of Template Position</a:t>
          </a:r>
          <a:endParaRPr lang="en-US" sz="3400" kern="1200" dirty="0"/>
        </a:p>
      </dsp:txBody>
      <dsp:txXfrm>
        <a:off x="7679568" y="310001"/>
        <a:ext cx="2626682" cy="15377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2D4609-4DFC-4916-B0A9-9A959A8CE224}"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11604560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167290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3673873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642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406021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82D4609-4DFC-4916-B0A9-9A959A8CE224}" type="datetimeFigureOut">
              <a:rPr lang="id-ID" smtClean="0"/>
              <a:t>26/10/2017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2064820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82D4609-4DFC-4916-B0A9-9A959A8CE224}" type="datetimeFigureOut">
              <a:rPr lang="id-ID" smtClean="0"/>
              <a:t>26/10/2017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147677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4609-4DFC-4916-B0A9-9A959A8CE224}"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231507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4609-4DFC-4916-B0A9-9A959A8CE224}"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8353626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4609-4DFC-4916-B0A9-9A959A8CE224}"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323698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2D4609-4DFC-4916-B0A9-9A959A8CE224}" type="datetimeFigureOut">
              <a:rPr lang="id-ID" smtClean="0"/>
              <a:t>26/10/2017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355126513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21023632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2D4609-4DFC-4916-B0A9-9A959A8CE224}" type="datetimeFigureOut">
              <a:rPr lang="id-ID" smtClean="0"/>
              <a:t>26/10/2017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29449759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2D4609-4DFC-4916-B0A9-9A959A8CE224}" type="datetimeFigureOut">
              <a:rPr lang="id-ID" smtClean="0"/>
              <a:t>26/10/2017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398075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82D4609-4DFC-4916-B0A9-9A959A8CE224}" type="datetimeFigureOut">
              <a:rPr lang="id-ID" smtClean="0"/>
              <a:t>26/10/2017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40350743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32533357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4609-4DFC-4916-B0A9-9A959A8CE224}" type="datetimeFigureOut">
              <a:rPr lang="id-ID" smtClean="0"/>
              <a:t>26/10/2017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9E97A41-67AC-480C-868F-F2AEF78D3B34}" type="slidenum">
              <a:rPr lang="id-ID" smtClean="0"/>
              <a:t>‹#›</a:t>
            </a:fld>
            <a:endParaRPr lang="id-ID"/>
          </a:p>
        </p:txBody>
      </p:sp>
    </p:spTree>
    <p:extLst>
      <p:ext uri="{BB962C8B-B14F-4D97-AF65-F5344CB8AC3E}">
        <p14:creationId xmlns:p14="http://schemas.microsoft.com/office/powerpoint/2010/main" val="107551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82D4609-4DFC-4916-B0A9-9A959A8CE224}" type="datetimeFigureOut">
              <a:rPr lang="id-ID" smtClean="0"/>
              <a:t>26/10/2017</a:t>
            </a:fld>
            <a:endParaRPr lang="id-ID"/>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id-ID"/>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9E97A41-67AC-480C-868F-F2AEF78D3B34}" type="slidenum">
              <a:rPr lang="id-ID" smtClean="0"/>
              <a:t>‹#›</a:t>
            </a:fld>
            <a:endParaRPr lang="id-ID"/>
          </a:p>
        </p:txBody>
      </p:sp>
    </p:spTree>
    <p:extLst>
      <p:ext uri="{BB962C8B-B14F-4D97-AF65-F5344CB8AC3E}">
        <p14:creationId xmlns:p14="http://schemas.microsoft.com/office/powerpoint/2010/main" val="24803379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2.bp.blogspot.com/-EkpCuwckzpU/T2K7DjMK87I/AAAAAAAAACA/zR7TLse96YQ/s1600/minutiae.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09349-E427-4951-83CB-0D3A866140F5}"/>
              </a:ext>
            </a:extLst>
          </p:cNvPr>
          <p:cNvSpPr>
            <a:spLocks noGrp="1"/>
          </p:cNvSpPr>
          <p:nvPr>
            <p:ph type="ctrTitle"/>
          </p:nvPr>
        </p:nvSpPr>
        <p:spPr/>
        <p:txBody>
          <a:bodyPr/>
          <a:lstStyle/>
          <a:p>
            <a:endParaRPr lang="id-ID" dirty="0"/>
          </a:p>
        </p:txBody>
      </p:sp>
      <p:sp>
        <p:nvSpPr>
          <p:cNvPr id="3" name="Subtitle 2">
            <a:extLst>
              <a:ext uri="{FF2B5EF4-FFF2-40B4-BE49-F238E27FC236}">
                <a16:creationId xmlns:a16="http://schemas.microsoft.com/office/drawing/2014/main" xmlns="" id="{18401BAE-1086-434E-AD9D-1E2590682CDB}"/>
              </a:ext>
            </a:extLst>
          </p:cNvPr>
          <p:cNvSpPr>
            <a:spLocks noGrp="1"/>
          </p:cNvSpPr>
          <p:nvPr>
            <p:ph type="subTitle" idx="1"/>
          </p:nvPr>
        </p:nvSpPr>
        <p:spPr/>
        <p:txBody>
          <a:bodyPr/>
          <a:lstStyle/>
          <a:p>
            <a:endParaRPr lang="id-ID"/>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586462"/>
          </a:xfrm>
          <a:prstGeom prst="rect">
            <a:avLst/>
          </a:prstGeom>
        </p:spPr>
      </p:pic>
      <p:sp>
        <p:nvSpPr>
          <p:cNvPr id="5" name="Title 1"/>
          <p:cNvSpPr txBox="1">
            <a:spLocks/>
          </p:cNvSpPr>
          <p:nvPr/>
        </p:nvSpPr>
        <p:spPr>
          <a:xfrm>
            <a:off x="1678620" y="5366029"/>
            <a:ext cx="8651239" cy="7695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sz="2800" dirty="0" err="1">
                <a:ea typeface="SAO UI" panose="02000503000000000000" pitchFamily="50" charset="0"/>
                <a:cs typeface="Times New Roman" panose="02020603050405020304" pitchFamily="18" charset="0"/>
              </a:rPr>
              <a:t>Sistem</a:t>
            </a:r>
            <a:r>
              <a:rPr lang="en-ID" sz="2800" dirty="0">
                <a:ea typeface="SAO UI" panose="02000503000000000000" pitchFamily="50" charset="0"/>
                <a:cs typeface="Times New Roman" panose="02020603050405020304" pitchFamily="18" charset="0"/>
              </a:rPr>
              <a:t> </a:t>
            </a:r>
            <a:r>
              <a:rPr lang="en-ID" sz="2800" dirty="0" err="1">
                <a:ea typeface="SAO UI" panose="02000503000000000000" pitchFamily="50" charset="0"/>
                <a:cs typeface="Times New Roman" panose="02020603050405020304" pitchFamily="18" charset="0"/>
              </a:rPr>
              <a:t>Keamanan</a:t>
            </a:r>
            <a:r>
              <a:rPr lang="en-ID" sz="2800" dirty="0">
                <a:ea typeface="SAO UI" panose="02000503000000000000" pitchFamily="50" charset="0"/>
                <a:cs typeface="Times New Roman" panose="02020603050405020304" pitchFamily="18" charset="0"/>
              </a:rPr>
              <a:t> </a:t>
            </a:r>
            <a:r>
              <a:rPr lang="en-ID" sz="2800" dirty="0" err="1">
                <a:ea typeface="SAO UI" panose="02000503000000000000" pitchFamily="50" charset="0"/>
                <a:cs typeface="Times New Roman" panose="02020603050405020304" pitchFamily="18" charset="0"/>
              </a:rPr>
              <a:t>Mesin</a:t>
            </a:r>
            <a:r>
              <a:rPr lang="en-ID" sz="2800" dirty="0">
                <a:ea typeface="SAO UI" panose="02000503000000000000" pitchFamily="50" charset="0"/>
                <a:cs typeface="Times New Roman" panose="02020603050405020304" pitchFamily="18" charset="0"/>
              </a:rPr>
              <a:t> ATM </a:t>
            </a:r>
            <a:r>
              <a:rPr lang="en-ID" sz="2800" dirty="0" err="1">
                <a:ea typeface="SAO UI" panose="02000503000000000000" pitchFamily="50" charset="0"/>
                <a:cs typeface="Times New Roman" panose="02020603050405020304" pitchFamily="18" charset="0"/>
              </a:rPr>
              <a:t>menggunakan</a:t>
            </a:r>
            <a:r>
              <a:rPr lang="en-ID" sz="2800" dirty="0">
                <a:ea typeface="SAO UI" panose="02000503000000000000" pitchFamily="50" charset="0"/>
                <a:cs typeface="Times New Roman" panose="02020603050405020304" pitchFamily="18" charset="0"/>
              </a:rPr>
              <a:t> </a:t>
            </a:r>
            <a:r>
              <a:rPr lang="en-ID" sz="2800" dirty="0" err="1">
                <a:ea typeface="SAO UI" panose="02000503000000000000" pitchFamily="50" charset="0"/>
                <a:cs typeface="Times New Roman" panose="02020603050405020304" pitchFamily="18" charset="0"/>
              </a:rPr>
              <a:t>Sidik</a:t>
            </a:r>
            <a:r>
              <a:rPr lang="en-ID" sz="2800" dirty="0">
                <a:ea typeface="SAO UI" panose="02000503000000000000" pitchFamily="50" charset="0"/>
                <a:cs typeface="Times New Roman" panose="02020603050405020304" pitchFamily="18" charset="0"/>
              </a:rPr>
              <a:t> </a:t>
            </a:r>
            <a:r>
              <a:rPr lang="en-ID" sz="2800" dirty="0" err="1">
                <a:ea typeface="SAO UI" panose="02000503000000000000" pitchFamily="50" charset="0"/>
                <a:cs typeface="Times New Roman" panose="02020603050405020304" pitchFamily="18" charset="0"/>
              </a:rPr>
              <a:t>Jari</a:t>
            </a:r>
            <a:endParaRPr lang="en-US" sz="2800" dirty="0">
              <a:ea typeface="SAO UI" panose="02000503000000000000" pitchFamily="50" charset="0"/>
              <a:cs typeface="Times New Roman" panose="02020603050405020304" pitchFamily="18" charset="0"/>
            </a:endParaRPr>
          </a:p>
        </p:txBody>
      </p:sp>
      <p:sp>
        <p:nvSpPr>
          <p:cNvPr id="6" name="Subtitle 2"/>
          <p:cNvSpPr txBox="1">
            <a:spLocks/>
          </p:cNvSpPr>
          <p:nvPr/>
        </p:nvSpPr>
        <p:spPr>
          <a:xfrm>
            <a:off x="2722604" y="6193793"/>
            <a:ext cx="6400800"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TA171801007</a:t>
            </a:r>
          </a:p>
        </p:txBody>
      </p:sp>
      <p:sp>
        <p:nvSpPr>
          <p:cNvPr id="7" name="TextBox 6"/>
          <p:cNvSpPr txBox="1"/>
          <p:nvPr/>
        </p:nvSpPr>
        <p:spPr>
          <a:xfrm>
            <a:off x="174140" y="4187453"/>
            <a:ext cx="3008960" cy="923330"/>
          </a:xfrm>
          <a:prstGeom prst="rect">
            <a:avLst/>
          </a:prstGeom>
          <a:noFill/>
        </p:spPr>
        <p:txBody>
          <a:bodyPr wrap="square" rtlCol="0">
            <a:spAutoFit/>
          </a:bodyPr>
          <a:lstStyle/>
          <a:p>
            <a:r>
              <a:rPr lang="en-ID" b="1" dirty="0">
                <a:solidFill>
                  <a:schemeClr val="bg1"/>
                </a:solidFill>
              </a:rPr>
              <a:t>Christiawan/13214133</a:t>
            </a:r>
          </a:p>
          <a:p>
            <a:r>
              <a:rPr lang="en-ID" b="1" dirty="0" err="1">
                <a:solidFill>
                  <a:schemeClr val="bg1"/>
                </a:solidFill>
              </a:rPr>
              <a:t>Bayu</a:t>
            </a:r>
            <a:r>
              <a:rPr lang="en-ID" b="1" dirty="0">
                <a:solidFill>
                  <a:schemeClr val="bg1"/>
                </a:solidFill>
              </a:rPr>
              <a:t> </a:t>
            </a:r>
            <a:r>
              <a:rPr lang="en-ID" b="1" dirty="0" err="1">
                <a:solidFill>
                  <a:schemeClr val="bg1"/>
                </a:solidFill>
              </a:rPr>
              <a:t>Aji</a:t>
            </a:r>
            <a:r>
              <a:rPr lang="en-ID" b="1" dirty="0">
                <a:solidFill>
                  <a:schemeClr val="bg1"/>
                </a:solidFill>
              </a:rPr>
              <a:t> Sahar/13214131</a:t>
            </a:r>
          </a:p>
          <a:p>
            <a:r>
              <a:rPr lang="en-ID" b="1" dirty="0" err="1">
                <a:solidFill>
                  <a:schemeClr val="bg1"/>
                </a:solidFill>
              </a:rPr>
              <a:t>Azel</a:t>
            </a:r>
            <a:r>
              <a:rPr lang="en-ID" b="1" dirty="0">
                <a:solidFill>
                  <a:schemeClr val="bg1"/>
                </a:solidFill>
              </a:rPr>
              <a:t> Fayyad R/13214108</a:t>
            </a:r>
          </a:p>
        </p:txBody>
      </p:sp>
    </p:spTree>
    <p:extLst>
      <p:ext uri="{BB962C8B-B14F-4D97-AF65-F5344CB8AC3E}">
        <p14:creationId xmlns:p14="http://schemas.microsoft.com/office/powerpoint/2010/main" val="4094876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6290416" y="1526964"/>
            <a:ext cx="4987810" cy="3738719"/>
          </a:xfrm>
          <a:prstGeom prst="rect">
            <a:avLst/>
          </a:prstGeom>
        </p:spPr>
      </p:pic>
      <p:pic>
        <p:nvPicPr>
          <p:cNvPr id="4" name="Picture 3"/>
          <p:cNvPicPr/>
          <p:nvPr/>
        </p:nvPicPr>
        <p:blipFill rotWithShape="1">
          <a:blip r:embed="rId3"/>
          <a:srcRect b="49129"/>
          <a:stretch/>
        </p:blipFill>
        <p:spPr>
          <a:xfrm>
            <a:off x="530547" y="1107248"/>
            <a:ext cx="5565140" cy="4331855"/>
          </a:xfrm>
          <a:prstGeom prst="rect">
            <a:avLst/>
          </a:prstGeom>
        </p:spPr>
      </p:pic>
    </p:spTree>
    <p:extLst>
      <p:ext uri="{BB962C8B-B14F-4D97-AF65-F5344CB8AC3E}">
        <p14:creationId xmlns:p14="http://schemas.microsoft.com/office/powerpoint/2010/main" val="2208297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Minutia based matching</a:t>
            </a:r>
            <a:endParaRPr lang="en-US" dirty="0"/>
          </a:p>
        </p:txBody>
      </p:sp>
      <p:pic>
        <p:nvPicPr>
          <p:cNvPr id="4" name="Content Placeholder 3" descr="http://2.bp.blogspot.com/-EkpCuwckzpU/T2K7DjMK87I/AAAAAAAAACA/zR7TLse96YQ/s320/minutiae.jpg">
            <a:hlinkClick r:id="rId2"/>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636476" y="2627160"/>
            <a:ext cx="3220994" cy="2735671"/>
          </a:xfrm>
          <a:prstGeom prst="rect">
            <a:avLst/>
          </a:prstGeom>
          <a:noFill/>
          <a:ln>
            <a:noFill/>
          </a:ln>
        </p:spPr>
      </p:pic>
      <p:sp>
        <p:nvSpPr>
          <p:cNvPr id="6" name="Rectangle 5"/>
          <p:cNvSpPr/>
          <p:nvPr/>
        </p:nvSpPr>
        <p:spPr>
          <a:xfrm>
            <a:off x="766119" y="2349497"/>
            <a:ext cx="6096000" cy="1200329"/>
          </a:xfrm>
          <a:prstGeom prst="rect">
            <a:avLst/>
          </a:prstGeom>
        </p:spPr>
        <p:txBody>
          <a:bodyPr>
            <a:spAutoFit/>
          </a:bodyPr>
          <a:lstStyle/>
          <a:p>
            <a:r>
              <a:rPr lang="id-ID" b="1" dirty="0" smtClean="0"/>
              <a:t>[</a:t>
            </a:r>
            <a:r>
              <a:rPr lang="en-US" b="1" dirty="0" smtClean="0"/>
              <a:t>Mr. Mahesh A</a:t>
            </a:r>
            <a:r>
              <a:rPr lang="id-ID" b="1" dirty="0" smtClean="0"/>
              <a:t>. </a:t>
            </a:r>
            <a:r>
              <a:rPr lang="en-ID" b="1" dirty="0" smtClean="0"/>
              <a:t>ATM Transaction Using Biometric Fingerprint Technology</a:t>
            </a:r>
            <a:r>
              <a:rPr lang="id-ID" b="1" dirty="0" smtClean="0"/>
              <a:t>. </a:t>
            </a:r>
            <a:r>
              <a:rPr lang="en-ID" b="1" dirty="0"/>
              <a:t>International Journal of Electronics, Communication &amp; Soft Computing Science and Engineering</a:t>
            </a:r>
          </a:p>
          <a:p>
            <a:r>
              <a:rPr lang="en-ID" b="1" dirty="0"/>
              <a:t>ISSN: 2277-9477, Volume 2, Issue 6</a:t>
            </a:r>
            <a:r>
              <a:rPr lang="id-ID" b="1" dirty="0" smtClean="0"/>
              <a:t>] </a:t>
            </a:r>
            <a:endParaRPr lang="en-ID" dirty="0"/>
          </a:p>
        </p:txBody>
      </p:sp>
      <p:sp>
        <p:nvSpPr>
          <p:cNvPr id="7" name="Rectangle 6"/>
          <p:cNvSpPr/>
          <p:nvPr/>
        </p:nvSpPr>
        <p:spPr>
          <a:xfrm>
            <a:off x="766119" y="3935267"/>
            <a:ext cx="6096000" cy="1574149"/>
          </a:xfrm>
          <a:prstGeom prst="rect">
            <a:avLst/>
          </a:prstGeom>
        </p:spPr>
        <p:txBody>
          <a:bodyPr>
            <a:spAutoFit/>
          </a:bodyPr>
          <a:lstStyle/>
          <a:p>
            <a:pPr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In minutiae-based techniques first of all we find minutiae points on which we have to do mapping. However, there are some difficulties when using this approach.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It is difficult to identify the minutiae points accurately when the fingerprint is of low quality.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063789" y="5831015"/>
            <a:ext cx="503221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A good fingerprint contains 25 to 80 minutiae points</a:t>
            </a:r>
            <a:endParaRPr lang="en-US" dirty="0"/>
          </a:p>
        </p:txBody>
      </p:sp>
    </p:spTree>
    <p:extLst>
      <p:ext uri="{BB962C8B-B14F-4D97-AF65-F5344CB8AC3E}">
        <p14:creationId xmlns:p14="http://schemas.microsoft.com/office/powerpoint/2010/main" val="3442362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D" dirty="0" smtClean="0"/>
              <a:t>Algorithm minutia based</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1867" y="2214694"/>
            <a:ext cx="2931721" cy="3963684"/>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8079110" y="1872693"/>
            <a:ext cx="2857500" cy="1543050"/>
          </a:xfrm>
          <a:prstGeom prst="rect">
            <a:avLst/>
          </a:prstGeom>
        </p:spPr>
      </p:pic>
      <p:pic>
        <p:nvPicPr>
          <p:cNvPr id="2" name="Picture 1"/>
          <p:cNvPicPr>
            <a:picLocks noChangeAspect="1"/>
          </p:cNvPicPr>
          <p:nvPr/>
        </p:nvPicPr>
        <p:blipFill>
          <a:blip r:embed="rId4"/>
          <a:stretch>
            <a:fillRect/>
          </a:stretch>
        </p:blipFill>
        <p:spPr>
          <a:xfrm>
            <a:off x="4625162" y="1907810"/>
            <a:ext cx="2879510" cy="1507933"/>
          </a:xfrm>
          <a:prstGeom prst="rect">
            <a:avLst/>
          </a:prstGeom>
        </p:spPr>
      </p:pic>
      <p:pic>
        <p:nvPicPr>
          <p:cNvPr id="8" name="Picture 7"/>
          <p:cNvPicPr>
            <a:picLocks noChangeAspect="1"/>
          </p:cNvPicPr>
          <p:nvPr/>
        </p:nvPicPr>
        <p:blipFill>
          <a:blip r:embed="rId5"/>
          <a:stretch>
            <a:fillRect/>
          </a:stretch>
        </p:blipFill>
        <p:spPr>
          <a:xfrm>
            <a:off x="4625162" y="3693070"/>
            <a:ext cx="2879510" cy="2753136"/>
          </a:xfrm>
          <a:prstGeom prst="rect">
            <a:avLst/>
          </a:prstGeom>
        </p:spPr>
      </p:pic>
      <p:pic>
        <p:nvPicPr>
          <p:cNvPr id="9" name="Picture 8"/>
          <p:cNvPicPr/>
          <p:nvPr/>
        </p:nvPicPr>
        <p:blipFill>
          <a:blip r:embed="rId6"/>
          <a:stretch>
            <a:fillRect/>
          </a:stretch>
        </p:blipFill>
        <p:spPr>
          <a:xfrm>
            <a:off x="8079110" y="3939119"/>
            <a:ext cx="2970247" cy="1588471"/>
          </a:xfrm>
          <a:prstGeom prst="rect">
            <a:avLst/>
          </a:prstGeom>
        </p:spPr>
      </p:pic>
    </p:spTree>
    <p:extLst>
      <p:ext uri="{BB962C8B-B14F-4D97-AF65-F5344CB8AC3E}">
        <p14:creationId xmlns:p14="http://schemas.microsoft.com/office/powerpoint/2010/main" val="1496930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71525" y="618516"/>
            <a:ext cx="10674241" cy="4812001"/>
          </a:xfrm>
        </p:spPr>
      </p:pic>
    </p:spTree>
    <p:extLst>
      <p:ext uri="{BB962C8B-B14F-4D97-AF65-F5344CB8AC3E}">
        <p14:creationId xmlns:p14="http://schemas.microsoft.com/office/powerpoint/2010/main" val="25192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Correlation based matching</a:t>
            </a:r>
            <a:endParaRPr lang="en-US" dirty="0"/>
          </a:p>
        </p:txBody>
      </p:sp>
      <p:sp>
        <p:nvSpPr>
          <p:cNvPr id="4" name="Rectangle 3"/>
          <p:cNvSpPr/>
          <p:nvPr/>
        </p:nvSpPr>
        <p:spPr>
          <a:xfrm>
            <a:off x="878631" y="3368856"/>
            <a:ext cx="5881816" cy="1788895"/>
          </a:xfrm>
          <a:prstGeom prst="rect">
            <a:avLst/>
          </a:prstGeom>
        </p:spPr>
        <p:txBody>
          <a:bodyPr wrap="square">
            <a:spAutoFit/>
          </a:bodyPr>
          <a:lstStyle/>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In correlation based matching the two fingerprint images are matched through corresponding pixels which is computed for different alignments and rotations.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The main disadvantage of correlation based matching is its computational complexity.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3200" b="1" dirty="0">
                <a:latin typeface="CMBX12"/>
                <a:ea typeface="Calibri" panose="020F0502020204030204" pitchFamily="34" charset="0"/>
                <a:cs typeface="CMBX12"/>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2022" y="2308308"/>
            <a:ext cx="6096000" cy="923330"/>
          </a:xfrm>
          <a:prstGeom prst="rect">
            <a:avLst/>
          </a:prstGeom>
        </p:spPr>
        <p:txBody>
          <a:bodyPr>
            <a:spAutoFit/>
          </a:bodyPr>
          <a:lstStyle/>
          <a:p>
            <a:r>
              <a:rPr lang="id-ID" b="1" dirty="0" smtClean="0"/>
              <a:t>[</a:t>
            </a:r>
            <a:r>
              <a:rPr lang="en-US" b="1" dirty="0"/>
              <a:t>Asker M. </a:t>
            </a:r>
            <a:r>
              <a:rPr lang="en-US" b="1" dirty="0" err="1"/>
              <a:t>Bazen</a:t>
            </a:r>
            <a:r>
              <a:rPr lang="id-ID" b="1" dirty="0" smtClean="0"/>
              <a:t>. </a:t>
            </a:r>
            <a:r>
              <a:rPr lang="en-ID" b="1" dirty="0"/>
              <a:t>A Correlation-Based Fingerprint </a:t>
            </a:r>
            <a:r>
              <a:rPr lang="en-ID" b="1" dirty="0" err="1"/>
              <a:t>Verication</a:t>
            </a:r>
            <a:r>
              <a:rPr lang="en-ID" b="1" dirty="0"/>
              <a:t> System</a:t>
            </a:r>
            <a:r>
              <a:rPr lang="id-ID" b="1" dirty="0" smtClean="0"/>
              <a:t>. </a:t>
            </a:r>
            <a:r>
              <a:rPr lang="en-ID" b="1" i="1" dirty="0"/>
              <a:t>University of </a:t>
            </a:r>
            <a:r>
              <a:rPr lang="en-ID" b="1" i="1" dirty="0" err="1"/>
              <a:t>Twente</a:t>
            </a:r>
            <a:r>
              <a:rPr lang="en-ID" b="1" i="1" dirty="0"/>
              <a:t>, Department of Electrical </a:t>
            </a:r>
            <a:r>
              <a:rPr lang="en-ID" b="1" i="1" dirty="0" smtClean="0"/>
              <a:t>Engineering</a:t>
            </a:r>
            <a:r>
              <a:rPr lang="id-ID" b="1" dirty="0" smtClean="0"/>
              <a:t>] </a:t>
            </a:r>
            <a:endParaRPr lang="en-ID" dirty="0"/>
          </a:p>
        </p:txBody>
      </p:sp>
      <p:sp>
        <p:nvSpPr>
          <p:cNvPr id="8" name="Rectangle 7"/>
          <p:cNvSpPr/>
          <p:nvPr/>
        </p:nvSpPr>
        <p:spPr>
          <a:xfrm>
            <a:off x="6928022" y="2379851"/>
            <a:ext cx="5425278" cy="2031325"/>
          </a:xfrm>
          <a:prstGeom prst="rect">
            <a:avLst/>
          </a:prstGeom>
        </p:spPr>
        <p:txBody>
          <a:bodyPr wrap="square">
            <a:spAutoFit/>
          </a:bodyPr>
          <a:lstStyle/>
          <a:p>
            <a:r>
              <a:rPr lang="en-ID" dirty="0">
                <a:latin typeface="CMR10"/>
              </a:rPr>
              <a:t>Instead of only using the minutiae </a:t>
            </a:r>
            <a:r>
              <a:rPr lang="en-ID" dirty="0" smtClean="0">
                <a:latin typeface="CMR10"/>
              </a:rPr>
              <a:t>locations, our </a:t>
            </a:r>
            <a:r>
              <a:rPr lang="en-ID" dirty="0">
                <a:latin typeface="CMR10"/>
              </a:rPr>
              <a:t>method directly uses the </a:t>
            </a:r>
            <a:r>
              <a:rPr lang="en-ID" dirty="0" err="1">
                <a:latin typeface="CMR10"/>
              </a:rPr>
              <a:t>gray</a:t>
            </a:r>
            <a:r>
              <a:rPr lang="en-ID" dirty="0">
                <a:latin typeface="CMR10"/>
              </a:rPr>
              <a:t>-level </a:t>
            </a:r>
            <a:r>
              <a:rPr lang="en-ID" dirty="0" smtClean="0">
                <a:latin typeface="CMR10"/>
              </a:rPr>
              <a:t>information from </a:t>
            </a:r>
            <a:r>
              <a:rPr lang="en-ID" dirty="0">
                <a:latin typeface="CMR10"/>
              </a:rPr>
              <a:t>the </a:t>
            </a:r>
            <a:r>
              <a:rPr lang="en-ID" dirty="0" err="1">
                <a:latin typeface="CMR10"/>
              </a:rPr>
              <a:t>ngerprint</a:t>
            </a:r>
            <a:r>
              <a:rPr lang="en-ID" dirty="0">
                <a:latin typeface="CMR10"/>
              </a:rPr>
              <a:t> image, since a </a:t>
            </a:r>
            <a:r>
              <a:rPr lang="en-ID" dirty="0" err="1">
                <a:latin typeface="CMR10"/>
              </a:rPr>
              <a:t>gray</a:t>
            </a:r>
            <a:r>
              <a:rPr lang="en-ID" dirty="0">
                <a:latin typeface="CMR10"/>
              </a:rPr>
              <a:t>-level</a:t>
            </a:r>
          </a:p>
          <a:p>
            <a:r>
              <a:rPr lang="en-ID" dirty="0" err="1">
                <a:latin typeface="CMR10"/>
              </a:rPr>
              <a:t>ngerprint</a:t>
            </a:r>
            <a:r>
              <a:rPr lang="en-ID" dirty="0">
                <a:latin typeface="CMR10"/>
              </a:rPr>
              <a:t> image contains much richer, </a:t>
            </a:r>
            <a:r>
              <a:rPr lang="en-ID" dirty="0" smtClean="0">
                <a:latin typeface="CMR10"/>
              </a:rPr>
              <a:t>more discriminatory, information </a:t>
            </a:r>
            <a:r>
              <a:rPr lang="en-ID" dirty="0">
                <a:latin typeface="CMR10"/>
              </a:rPr>
              <a:t>than only the minutiae </a:t>
            </a:r>
            <a:r>
              <a:rPr lang="en-ID" dirty="0" smtClean="0">
                <a:latin typeface="CMR10"/>
              </a:rPr>
              <a:t>locations. Those </a:t>
            </a:r>
            <a:r>
              <a:rPr lang="en-ID" dirty="0">
                <a:latin typeface="CMR10"/>
              </a:rPr>
              <a:t>locations only characterize a small part of </a:t>
            </a:r>
            <a:r>
              <a:rPr lang="en-ID" dirty="0" smtClean="0">
                <a:latin typeface="CMR10"/>
              </a:rPr>
              <a:t>the </a:t>
            </a:r>
            <a:r>
              <a:rPr lang="en-US" dirty="0" smtClean="0">
                <a:latin typeface="CMR10"/>
              </a:rPr>
              <a:t>local </a:t>
            </a:r>
            <a:r>
              <a:rPr lang="en-US" dirty="0">
                <a:latin typeface="CMR10"/>
              </a:rPr>
              <a:t>ridge-valley structures</a:t>
            </a:r>
            <a:endParaRPr lang="en-US" dirty="0"/>
          </a:p>
        </p:txBody>
      </p:sp>
    </p:spTree>
    <p:extLst>
      <p:ext uri="{BB962C8B-B14F-4D97-AF65-F5344CB8AC3E}">
        <p14:creationId xmlns:p14="http://schemas.microsoft.com/office/powerpoint/2010/main" val="1760795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140" y="124401"/>
            <a:ext cx="10364451" cy="1596177"/>
          </a:xfrm>
        </p:spPr>
        <p:txBody>
          <a:bodyPr/>
          <a:lstStyle/>
          <a:p>
            <a:r>
              <a:rPr lang="en-ID" dirty="0" smtClean="0"/>
              <a:t>Algorithm correlation based</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535410025"/>
              </p:ext>
            </p:extLst>
          </p:nvPr>
        </p:nvGraphicFramePr>
        <p:xfrm>
          <a:off x="913775" y="1128488"/>
          <a:ext cx="10363200" cy="2157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13775" y="4380214"/>
            <a:ext cx="2690649" cy="1200329"/>
          </a:xfrm>
          <a:prstGeom prst="rect">
            <a:avLst/>
          </a:prstGeom>
        </p:spPr>
        <p:txBody>
          <a:bodyPr wrap="square">
            <a:spAutoFit/>
          </a:bodyPr>
          <a:lstStyle/>
          <a:p>
            <a:r>
              <a:rPr lang="en-US" dirty="0" smtClean="0">
                <a:latin typeface="CMR10"/>
                <a:ea typeface="Calibri" panose="020F0502020204030204" pitchFamily="34" charset="0"/>
                <a:cs typeface="CMR10"/>
              </a:rPr>
              <a:t>templates are selected by checking how well they fit at other locations in the same fingerprint</a:t>
            </a:r>
            <a:endParaRPr lang="en-US" dirty="0"/>
          </a:p>
        </p:txBody>
      </p:sp>
      <p:sp>
        <p:nvSpPr>
          <p:cNvPr id="6" name="Rectangle 5"/>
          <p:cNvSpPr/>
          <p:nvPr/>
        </p:nvSpPr>
        <p:spPr>
          <a:xfrm>
            <a:off x="4776951" y="3277463"/>
            <a:ext cx="2365197" cy="923330"/>
          </a:xfrm>
          <a:prstGeom prst="rect">
            <a:avLst/>
          </a:prstGeom>
        </p:spPr>
        <p:txBody>
          <a:bodyPr wrap="square">
            <a:spAutoFit/>
          </a:bodyPr>
          <a:lstStyle/>
          <a:p>
            <a:r>
              <a:rPr lang="en-US" dirty="0" smtClean="0">
                <a:latin typeface="CMR10"/>
                <a:ea typeface="Calibri" panose="020F0502020204030204" pitchFamily="34" charset="0"/>
                <a:cs typeface="CMR10"/>
              </a:rPr>
              <a:t>The template is shifted </a:t>
            </a:r>
            <a:r>
              <a:rPr lang="en-US" dirty="0" err="1" smtClean="0">
                <a:latin typeface="CMR10"/>
                <a:ea typeface="Calibri" panose="020F0502020204030204" pitchFamily="34" charset="0"/>
                <a:cs typeface="CMR10"/>
              </a:rPr>
              <a:t>pixelwise</a:t>
            </a:r>
            <a:r>
              <a:rPr lang="en-US" dirty="0" smtClean="0">
                <a:latin typeface="CMR10"/>
                <a:ea typeface="Calibri" panose="020F0502020204030204" pitchFamily="34" charset="0"/>
                <a:cs typeface="CMR10"/>
              </a:rPr>
              <a:t> over the </a:t>
            </a:r>
            <a:r>
              <a:rPr lang="en-US" dirty="0" err="1" smtClean="0">
                <a:latin typeface="CMR10"/>
                <a:ea typeface="Calibri" panose="020F0502020204030204" pitchFamily="34" charset="0"/>
                <a:cs typeface="CMR10"/>
              </a:rPr>
              <a:t>secondaryprint</a:t>
            </a:r>
            <a:endParaRPr lang="en-US" dirty="0"/>
          </a:p>
        </p:txBody>
      </p:sp>
      <p:sp>
        <p:nvSpPr>
          <p:cNvPr id="7" name="Rectangle 6"/>
          <p:cNvSpPr/>
          <p:nvPr/>
        </p:nvSpPr>
        <p:spPr>
          <a:xfrm>
            <a:off x="4351282" y="4564880"/>
            <a:ext cx="3857297" cy="2031325"/>
          </a:xfrm>
          <a:prstGeom prst="rect">
            <a:avLst/>
          </a:prstGeom>
        </p:spPr>
        <p:txBody>
          <a:bodyPr wrap="square">
            <a:spAutoFit/>
          </a:bodyPr>
          <a:lstStyle/>
          <a:p>
            <a:r>
              <a:rPr lang="en-US" dirty="0">
                <a:latin typeface="CMR10"/>
                <a:ea typeface="Calibri" panose="020F0502020204030204" pitchFamily="34" charset="0"/>
                <a:cs typeface="CMR10"/>
              </a:rPr>
              <a:t>At each position, the gray-level distance </a:t>
            </a:r>
            <a:r>
              <a:rPr lang="en-US" dirty="0" err="1">
                <a:latin typeface="CMR10"/>
                <a:ea typeface="Calibri" panose="020F0502020204030204" pitchFamily="34" charset="0"/>
                <a:cs typeface="CMR10"/>
              </a:rPr>
              <a:t>betweenthe</a:t>
            </a:r>
            <a:r>
              <a:rPr lang="en-US" dirty="0">
                <a:latin typeface="CMR10"/>
                <a:ea typeface="Calibri" panose="020F0502020204030204" pitchFamily="34" charset="0"/>
                <a:cs typeface="CMR10"/>
              </a:rPr>
              <a:t> template and the corresponding area </a:t>
            </a:r>
            <a:r>
              <a:rPr lang="en-US" dirty="0" err="1">
                <a:latin typeface="CMR10"/>
                <a:ea typeface="Calibri" panose="020F0502020204030204" pitchFamily="34" charset="0"/>
                <a:cs typeface="CMR10"/>
              </a:rPr>
              <a:t>inthe</a:t>
            </a:r>
            <a:r>
              <a:rPr lang="en-US" dirty="0">
                <a:latin typeface="CMR10"/>
                <a:ea typeface="Calibri" panose="020F0502020204030204" pitchFamily="34" charset="0"/>
                <a:cs typeface="CMR10"/>
              </a:rPr>
              <a:t> secondary print is determined by summing </a:t>
            </a:r>
            <a:r>
              <a:rPr lang="en-US" dirty="0" err="1">
                <a:latin typeface="CMR10"/>
                <a:ea typeface="Calibri" panose="020F0502020204030204" pitchFamily="34" charset="0"/>
                <a:cs typeface="CMR10"/>
              </a:rPr>
              <a:t>thesquared</a:t>
            </a:r>
            <a:r>
              <a:rPr lang="en-US" dirty="0">
                <a:latin typeface="CMR10"/>
                <a:ea typeface="Calibri" panose="020F0502020204030204" pitchFamily="34" charset="0"/>
                <a:cs typeface="CMR10"/>
              </a:rPr>
              <a:t> gray-level </a:t>
            </a:r>
            <a:r>
              <a:rPr lang="en-US" dirty="0" err="1">
                <a:latin typeface="CMR10"/>
                <a:ea typeface="Calibri" panose="020F0502020204030204" pitchFamily="34" charset="0"/>
                <a:cs typeface="CMR10"/>
              </a:rPr>
              <a:t>di_erences</a:t>
            </a:r>
            <a:r>
              <a:rPr lang="en-US" dirty="0">
                <a:latin typeface="CMR10"/>
                <a:ea typeface="Calibri" panose="020F0502020204030204" pitchFamily="34" charset="0"/>
                <a:cs typeface="CMR10"/>
              </a:rPr>
              <a:t> for each pixel in </a:t>
            </a:r>
            <a:r>
              <a:rPr lang="en-US" dirty="0" err="1">
                <a:latin typeface="CMR10"/>
                <a:ea typeface="Calibri" panose="020F0502020204030204" pitchFamily="34" charset="0"/>
                <a:cs typeface="CMR10"/>
              </a:rPr>
              <a:t>thetemplate</a:t>
            </a:r>
            <a:r>
              <a:rPr lang="en-US" dirty="0">
                <a:latin typeface="CMR10"/>
                <a:ea typeface="Calibri" panose="020F0502020204030204" pitchFamily="34" charset="0"/>
                <a:cs typeface="CMR10"/>
              </a:rPr>
              <a:t>. </a:t>
            </a:r>
            <a:endParaRPr lang="en-US" dirty="0"/>
          </a:p>
        </p:txBody>
      </p:sp>
      <p:sp>
        <p:nvSpPr>
          <p:cNvPr id="8" name="Rectangle 7"/>
          <p:cNvSpPr/>
          <p:nvPr/>
        </p:nvSpPr>
        <p:spPr>
          <a:xfrm>
            <a:off x="8508126" y="3286228"/>
            <a:ext cx="3683874" cy="3648691"/>
          </a:xfrm>
          <a:prstGeom prst="rect">
            <a:avLst/>
          </a:prstGeom>
        </p:spPr>
        <p:txBody>
          <a:bodyPr wrap="square">
            <a:spAutoFit/>
          </a:bodyPr>
          <a:lstStyle/>
          <a:p>
            <a:pPr>
              <a:lnSpc>
                <a:spcPct val="107000"/>
              </a:lnSpc>
              <a:spcAft>
                <a:spcPts val="0"/>
              </a:spcAft>
            </a:pPr>
            <a:r>
              <a:rPr lang="en-US" dirty="0">
                <a:latin typeface="CMR10"/>
                <a:ea typeface="Calibri" panose="020F0502020204030204" pitchFamily="34" charset="0"/>
                <a:cs typeface="CMR10"/>
              </a:rPr>
              <a:t>The </a:t>
            </a:r>
            <a:r>
              <a:rPr lang="en-US" dirty="0" smtClean="0">
                <a:latin typeface="CMR10"/>
                <a:ea typeface="Calibri" panose="020F0502020204030204" pitchFamily="34" charset="0"/>
                <a:cs typeface="CMR10"/>
              </a:rPr>
              <a:t>fingerprint </a:t>
            </a:r>
            <a:r>
              <a:rPr lang="en-US" dirty="0">
                <a:latin typeface="CMR10"/>
                <a:ea typeface="Calibri" panose="020F0502020204030204" pitchFamily="34" charset="0"/>
                <a:cs typeface="CMR10"/>
              </a:rPr>
              <a:t>matching algorithm, based on </a:t>
            </a:r>
            <a:r>
              <a:rPr lang="en-US" dirty="0" err="1">
                <a:latin typeface="CMR10"/>
                <a:ea typeface="Calibri" panose="020F0502020204030204" pitchFamily="34" charset="0"/>
                <a:cs typeface="CMR10"/>
              </a:rPr>
              <a:t>twosets</a:t>
            </a:r>
            <a:r>
              <a:rPr lang="en-US" dirty="0">
                <a:latin typeface="CMR10"/>
                <a:ea typeface="Calibri" panose="020F0502020204030204" pitchFamily="34" charset="0"/>
                <a:cs typeface="CMR10"/>
              </a:rPr>
              <a:t> of template positions, uses two decision </a:t>
            </a:r>
            <a:r>
              <a:rPr lang="en-US" dirty="0" err="1">
                <a:latin typeface="CMR10"/>
                <a:ea typeface="Calibri" panose="020F0502020204030204" pitchFamily="34" charset="0"/>
                <a:cs typeface="CMR10"/>
              </a:rPr>
              <a:t>stages.First</a:t>
            </a:r>
            <a:r>
              <a:rPr lang="en-US" dirty="0">
                <a:latin typeface="CMR10"/>
                <a:ea typeface="Calibri" panose="020F0502020204030204" pitchFamily="34" charset="0"/>
                <a:cs typeface="CMR10"/>
              </a:rPr>
              <a:t>, elementary decisions are made by classifying </a:t>
            </a:r>
            <a:r>
              <a:rPr lang="en-US" dirty="0" err="1">
                <a:latin typeface="CMR10"/>
                <a:ea typeface="Calibri" panose="020F0502020204030204" pitchFamily="34" charset="0"/>
                <a:cs typeface="CMR10"/>
              </a:rPr>
              <a:t>theindividual</a:t>
            </a:r>
            <a:r>
              <a:rPr lang="en-US" dirty="0">
                <a:latin typeface="CMR10"/>
                <a:ea typeface="Calibri" panose="020F0502020204030204" pitchFamily="34" charset="0"/>
                <a:cs typeface="CMR10"/>
              </a:rPr>
              <a:t> template position pairs to be matching </a:t>
            </a:r>
            <a:r>
              <a:rPr lang="en-US" dirty="0" smtClean="0">
                <a:latin typeface="CMR10"/>
                <a:ea typeface="Calibri" panose="020F0502020204030204" pitchFamily="34" charset="0"/>
                <a:cs typeface="CMR10"/>
              </a:rPr>
              <a:t>or not</a:t>
            </a:r>
            <a:r>
              <a:rPr lang="en-US" dirty="0">
                <a:latin typeface="CMR10"/>
                <a:ea typeface="Calibri" panose="020F0502020204030204" pitchFamily="34" charset="0"/>
                <a:cs typeface="CMR10"/>
              </a:rPr>
              <a:t>. Then, the information of all template pairs </a:t>
            </a:r>
            <a:r>
              <a:rPr lang="en-US" dirty="0" smtClean="0">
                <a:latin typeface="CMR10"/>
                <a:ea typeface="Calibri" panose="020F0502020204030204" pitchFamily="34" charset="0"/>
                <a:cs typeface="CMR10"/>
              </a:rPr>
              <a:t>is merged </a:t>
            </a:r>
            <a:r>
              <a:rPr lang="en-US" dirty="0">
                <a:latin typeface="CMR10"/>
                <a:ea typeface="Calibri" panose="020F0502020204030204" pitchFamily="34" charset="0"/>
                <a:cs typeface="CMR10"/>
              </a:rPr>
              <a:t>in order to make a </a:t>
            </a:r>
            <a:r>
              <a:rPr lang="en-US" dirty="0" smtClean="0">
                <a:latin typeface="CMR10"/>
                <a:ea typeface="Calibri" panose="020F0502020204030204" pitchFamily="34" charset="0"/>
                <a:cs typeface="CMR10"/>
              </a:rPr>
              <a:t>final </a:t>
            </a:r>
            <a:r>
              <a:rPr lang="en-US" dirty="0">
                <a:latin typeface="CMR10"/>
                <a:ea typeface="Calibri" panose="020F0502020204030204" pitchFamily="34" charset="0"/>
                <a:cs typeface="CMR10"/>
              </a:rPr>
              <a:t>decision whether </a:t>
            </a:r>
            <a:r>
              <a:rPr lang="en-US" dirty="0" err="1">
                <a:latin typeface="CMR10"/>
                <a:ea typeface="Calibri" panose="020F0502020204030204" pitchFamily="34" charset="0"/>
                <a:cs typeface="CMR10"/>
              </a:rPr>
              <a:t>theprimary</a:t>
            </a:r>
            <a:r>
              <a:rPr lang="en-US" dirty="0">
                <a:latin typeface="CMR10"/>
                <a:ea typeface="Calibri" panose="020F0502020204030204" pitchFamily="34" charset="0"/>
                <a:cs typeface="CMR10"/>
              </a:rPr>
              <a:t> and secondary </a:t>
            </a:r>
            <a:r>
              <a:rPr lang="en-US" dirty="0" smtClean="0">
                <a:latin typeface="CMR10"/>
                <a:ea typeface="Calibri" panose="020F0502020204030204" pitchFamily="34" charset="0"/>
                <a:cs typeface="CMR10"/>
              </a:rPr>
              <a:t>fingerprint </a:t>
            </a:r>
            <a:r>
              <a:rPr lang="en-US" dirty="0">
                <a:latin typeface="CMR10"/>
                <a:ea typeface="Calibri" panose="020F0502020204030204" pitchFamily="34" charset="0"/>
                <a:cs typeface="CMR10"/>
              </a:rPr>
              <a:t>match or not.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002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072384" y="1097838"/>
            <a:ext cx="3867150" cy="4410075"/>
          </a:xfrm>
          <a:prstGeom prst="rect">
            <a:avLst/>
          </a:prstGeom>
        </p:spPr>
      </p:pic>
      <p:pic>
        <p:nvPicPr>
          <p:cNvPr id="5" name="Picture 4"/>
          <p:cNvPicPr/>
          <p:nvPr/>
        </p:nvPicPr>
        <p:blipFill>
          <a:blip r:embed="rId3"/>
          <a:stretch>
            <a:fillRect/>
          </a:stretch>
        </p:blipFill>
        <p:spPr>
          <a:xfrm>
            <a:off x="5776748" y="1089954"/>
            <a:ext cx="3886200" cy="885825"/>
          </a:xfrm>
          <a:prstGeom prst="rect">
            <a:avLst/>
          </a:prstGeom>
        </p:spPr>
      </p:pic>
      <p:pic>
        <p:nvPicPr>
          <p:cNvPr id="6" name="Picture 5"/>
          <p:cNvPicPr/>
          <p:nvPr/>
        </p:nvPicPr>
        <p:blipFill>
          <a:blip r:embed="rId4"/>
          <a:stretch>
            <a:fillRect/>
          </a:stretch>
        </p:blipFill>
        <p:spPr>
          <a:xfrm>
            <a:off x="5952960" y="1975779"/>
            <a:ext cx="3533775" cy="3743325"/>
          </a:xfrm>
          <a:prstGeom prst="rect">
            <a:avLst/>
          </a:prstGeom>
        </p:spPr>
      </p:pic>
    </p:spTree>
    <p:extLst>
      <p:ext uri="{BB962C8B-B14F-4D97-AF65-F5344CB8AC3E}">
        <p14:creationId xmlns:p14="http://schemas.microsoft.com/office/powerpoint/2010/main" val="524405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Desain</a:t>
            </a:r>
            <a:r>
              <a:rPr lang="en-ID" dirty="0" smtClean="0"/>
              <a:t> level 0</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38152" y="2214694"/>
            <a:ext cx="5115696" cy="3942144"/>
          </a:xfrm>
        </p:spPr>
      </p:pic>
    </p:spTree>
    <p:extLst>
      <p:ext uri="{BB962C8B-B14F-4D97-AF65-F5344CB8AC3E}">
        <p14:creationId xmlns:p14="http://schemas.microsoft.com/office/powerpoint/2010/main" val="786146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Desain</a:t>
            </a:r>
            <a:r>
              <a:rPr lang="en-ID" dirty="0" smtClean="0"/>
              <a:t> level 1</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55076" y="8219337"/>
            <a:ext cx="5606138" cy="2474362"/>
          </a:xfrm>
        </p:spPr>
      </p:pic>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893" y="1852087"/>
            <a:ext cx="9524214" cy="442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936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Desain</a:t>
            </a:r>
            <a:r>
              <a:rPr lang="en-ID" dirty="0" smtClean="0"/>
              <a:t> level 1</a:t>
            </a:r>
            <a:endParaRPr lang="en-US" dirty="0"/>
          </a:p>
        </p:txBody>
      </p:sp>
      <p:pic>
        <p:nvPicPr>
          <p:cNvPr id="6"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65986" y="1988591"/>
            <a:ext cx="10212239" cy="4507341"/>
          </a:xfrm>
        </p:spPr>
      </p:pic>
    </p:spTree>
    <p:extLst>
      <p:ext uri="{BB962C8B-B14F-4D97-AF65-F5344CB8AC3E}">
        <p14:creationId xmlns:p14="http://schemas.microsoft.com/office/powerpoint/2010/main" val="285782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99048-4D42-47D1-8A0E-3C79AC0C6F19}"/>
              </a:ext>
            </a:extLst>
          </p:cNvPr>
          <p:cNvSpPr>
            <a:spLocks noGrp="1"/>
          </p:cNvSpPr>
          <p:nvPr>
            <p:ph type="title"/>
          </p:nvPr>
        </p:nvSpPr>
        <p:spPr/>
        <p:txBody>
          <a:bodyPr/>
          <a:lstStyle/>
          <a:p>
            <a:r>
              <a:rPr lang="en-ID" dirty="0" smtClean="0"/>
              <a:t>FITUR </a:t>
            </a:r>
            <a:r>
              <a:rPr lang="id-ID" dirty="0" smtClean="0"/>
              <a:t>Sidik </a:t>
            </a:r>
            <a:r>
              <a:rPr lang="id-ID" dirty="0"/>
              <a:t>jari</a:t>
            </a:r>
          </a:p>
        </p:txBody>
      </p:sp>
      <p:sp>
        <p:nvSpPr>
          <p:cNvPr id="3" name="Content Placeholder 2">
            <a:extLst>
              <a:ext uri="{FF2B5EF4-FFF2-40B4-BE49-F238E27FC236}">
                <a16:creationId xmlns:a16="http://schemas.microsoft.com/office/drawing/2014/main" xmlns="" id="{9AA45DEA-061C-44D7-8E6D-0D8BE03DDA06}"/>
              </a:ext>
            </a:extLst>
          </p:cNvPr>
          <p:cNvSpPr>
            <a:spLocks noGrp="1"/>
          </p:cNvSpPr>
          <p:nvPr>
            <p:ph sz="quarter" idx="13"/>
          </p:nvPr>
        </p:nvSpPr>
        <p:spPr/>
        <p:txBody>
          <a:bodyPr/>
          <a:lstStyle/>
          <a:p>
            <a:pPr marL="0" indent="0">
              <a:buNone/>
            </a:pPr>
            <a:r>
              <a:rPr lang="id-ID" dirty="0"/>
              <a:t>Fitur pengenalan sidik jari dibagi menurut A. K. Jain dibagi menjadi 3 level yaitu </a:t>
            </a:r>
            <a:r>
              <a:rPr lang="id-ID" b="1" dirty="0"/>
              <a:t>[A. K. Jain. Learning Fingerprint Reconstruction: From Minutiae to Image. Fellew, 2015] </a:t>
            </a:r>
            <a:endParaRPr lang="en-ID" b="1" dirty="0" smtClean="0"/>
          </a:p>
          <a:p>
            <a:r>
              <a:rPr lang="en-ID" sz="2800" dirty="0" smtClean="0"/>
              <a:t>LEVEL 1</a:t>
            </a:r>
          </a:p>
          <a:p>
            <a:r>
              <a:rPr lang="en-ID" sz="2800" dirty="0" smtClean="0"/>
              <a:t>LEVEL 2</a:t>
            </a:r>
          </a:p>
          <a:p>
            <a:r>
              <a:rPr lang="en-ID" sz="2800" dirty="0" smtClean="0"/>
              <a:t>LEVEL 3</a:t>
            </a:r>
          </a:p>
        </p:txBody>
      </p:sp>
    </p:spTree>
    <p:extLst>
      <p:ext uri="{BB962C8B-B14F-4D97-AF65-F5344CB8AC3E}">
        <p14:creationId xmlns:p14="http://schemas.microsoft.com/office/powerpoint/2010/main" val="172589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To do list</a:t>
            </a:r>
            <a:endParaRPr lang="en-US" dirty="0"/>
          </a:p>
        </p:txBody>
      </p:sp>
      <p:sp>
        <p:nvSpPr>
          <p:cNvPr id="3" name="Content Placeholder 2"/>
          <p:cNvSpPr>
            <a:spLocks noGrp="1"/>
          </p:cNvSpPr>
          <p:nvPr>
            <p:ph sz="quarter" idx="13"/>
          </p:nvPr>
        </p:nvSpPr>
        <p:spPr/>
        <p:txBody>
          <a:bodyPr/>
          <a:lstStyle/>
          <a:p>
            <a:r>
              <a:rPr lang="en-ID" dirty="0" smtClean="0"/>
              <a:t>Pattern based recognition data and algorithm</a:t>
            </a:r>
          </a:p>
          <a:p>
            <a:r>
              <a:rPr lang="en-ID" dirty="0" err="1" smtClean="0"/>
              <a:t>Desain</a:t>
            </a:r>
            <a:r>
              <a:rPr lang="en-ID" dirty="0" smtClean="0"/>
              <a:t> level 2</a:t>
            </a:r>
          </a:p>
          <a:p>
            <a:r>
              <a:rPr lang="en-ID" dirty="0" smtClean="0"/>
              <a:t>Data flow diagram</a:t>
            </a:r>
          </a:p>
          <a:p>
            <a:r>
              <a:rPr lang="en-ID" dirty="0" smtClean="0"/>
              <a:t>Flowchart</a:t>
            </a:r>
          </a:p>
          <a:p>
            <a:r>
              <a:rPr lang="en-ID" dirty="0" smtClean="0"/>
              <a:t>Neural network algorithm</a:t>
            </a:r>
          </a:p>
          <a:p>
            <a:r>
              <a:rPr lang="en-ID" dirty="0" err="1" smtClean="0"/>
              <a:t>Alternatif</a:t>
            </a:r>
            <a:r>
              <a:rPr lang="en-ID" dirty="0" smtClean="0"/>
              <a:t> hardware design and user </a:t>
            </a:r>
            <a:r>
              <a:rPr lang="en-ID" dirty="0" smtClean="0"/>
              <a:t>interface</a:t>
            </a:r>
          </a:p>
          <a:p>
            <a:r>
              <a:rPr lang="en-ID" dirty="0" err="1" smtClean="0"/>
              <a:t>Pilihan</a:t>
            </a:r>
            <a:r>
              <a:rPr lang="en-ID" dirty="0" smtClean="0"/>
              <a:t> </a:t>
            </a:r>
            <a:r>
              <a:rPr lang="en-ID" dirty="0" err="1" smtClean="0"/>
              <a:t>komponen</a:t>
            </a:r>
            <a:endParaRPr lang="en-ID" dirty="0"/>
          </a:p>
        </p:txBody>
      </p:sp>
    </p:spTree>
    <p:extLst>
      <p:ext uri="{BB962C8B-B14F-4D97-AF65-F5344CB8AC3E}">
        <p14:creationId xmlns:p14="http://schemas.microsoft.com/office/powerpoint/2010/main" val="1117227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54366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3874A-7CEA-4C99-9E09-430AF0B066C0}"/>
              </a:ext>
            </a:extLst>
          </p:cNvPr>
          <p:cNvSpPr>
            <a:spLocks noGrp="1"/>
          </p:cNvSpPr>
          <p:nvPr>
            <p:ph type="title"/>
          </p:nvPr>
        </p:nvSpPr>
        <p:spPr/>
        <p:txBody>
          <a:bodyPr/>
          <a:lstStyle/>
          <a:p>
            <a:r>
              <a:rPr lang="en-ID" dirty="0" smtClean="0"/>
              <a:t>FITUR </a:t>
            </a:r>
            <a:r>
              <a:rPr lang="id-ID" dirty="0" smtClean="0"/>
              <a:t>Level 1</a:t>
            </a:r>
            <a:endParaRPr lang="id-ID" dirty="0"/>
          </a:p>
        </p:txBody>
      </p:sp>
      <p:sp>
        <p:nvSpPr>
          <p:cNvPr id="3" name="Content Placeholder 2">
            <a:extLst>
              <a:ext uri="{FF2B5EF4-FFF2-40B4-BE49-F238E27FC236}">
                <a16:creationId xmlns:a16="http://schemas.microsoft.com/office/drawing/2014/main" xmlns="" id="{05322A2F-6AE7-4E18-A6FC-F9D2C55555D4}"/>
              </a:ext>
            </a:extLst>
          </p:cNvPr>
          <p:cNvSpPr>
            <a:spLocks noGrp="1"/>
          </p:cNvSpPr>
          <p:nvPr>
            <p:ph sz="quarter" idx="13"/>
          </p:nvPr>
        </p:nvSpPr>
        <p:spPr/>
        <p:txBody>
          <a:bodyPr/>
          <a:lstStyle/>
          <a:p>
            <a:pPr marL="0" indent="0">
              <a:buNone/>
            </a:pPr>
            <a:r>
              <a:rPr lang="id-ID" dirty="0"/>
              <a:t>Level 1 meliputi fitur umum dari pengenalan sidik jari, yaitu meliputi jenis pola, orientasi dari ridge dan frequency fields serta singular points</a:t>
            </a:r>
          </a:p>
          <a:p>
            <a:pPr marL="0" indent="0">
              <a:buNone/>
            </a:pPr>
            <a:endParaRPr lang="id-ID" dirty="0"/>
          </a:p>
        </p:txBody>
      </p:sp>
      <p:pic>
        <p:nvPicPr>
          <p:cNvPr id="4" name="Picture 3">
            <a:extLst>
              <a:ext uri="{FF2B5EF4-FFF2-40B4-BE49-F238E27FC236}">
                <a16:creationId xmlns:a16="http://schemas.microsoft.com/office/drawing/2014/main" xmlns="" id="{6ED10666-9023-42CF-BA11-098B520C7D10}"/>
              </a:ext>
            </a:extLst>
          </p:cNvPr>
          <p:cNvPicPr>
            <a:picLocks noChangeAspect="1"/>
          </p:cNvPicPr>
          <p:nvPr/>
        </p:nvPicPr>
        <p:blipFill>
          <a:blip r:embed="rId2"/>
          <a:stretch>
            <a:fillRect/>
          </a:stretch>
        </p:blipFill>
        <p:spPr>
          <a:xfrm>
            <a:off x="4394574" y="3325260"/>
            <a:ext cx="3402226" cy="3123595"/>
          </a:xfrm>
          <a:prstGeom prst="rect">
            <a:avLst/>
          </a:prstGeom>
        </p:spPr>
      </p:pic>
    </p:spTree>
    <p:extLst>
      <p:ext uri="{BB962C8B-B14F-4D97-AF65-F5344CB8AC3E}">
        <p14:creationId xmlns:p14="http://schemas.microsoft.com/office/powerpoint/2010/main" val="53597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CDEA6-0579-4102-8020-3D0ECE6EA7A1}"/>
              </a:ext>
            </a:extLst>
          </p:cNvPr>
          <p:cNvSpPr>
            <a:spLocks noGrp="1"/>
          </p:cNvSpPr>
          <p:nvPr>
            <p:ph type="title"/>
          </p:nvPr>
        </p:nvSpPr>
        <p:spPr/>
        <p:txBody>
          <a:bodyPr/>
          <a:lstStyle/>
          <a:p>
            <a:r>
              <a:rPr lang="en-ID" dirty="0" smtClean="0"/>
              <a:t>FITUR LEVEL </a:t>
            </a:r>
            <a:r>
              <a:rPr lang="id-ID" dirty="0" smtClean="0"/>
              <a:t>2</a:t>
            </a:r>
            <a:endParaRPr lang="id-ID" dirty="0"/>
          </a:p>
        </p:txBody>
      </p:sp>
      <p:sp>
        <p:nvSpPr>
          <p:cNvPr id="3" name="Content Placeholder 2">
            <a:extLst>
              <a:ext uri="{FF2B5EF4-FFF2-40B4-BE49-F238E27FC236}">
                <a16:creationId xmlns:a16="http://schemas.microsoft.com/office/drawing/2014/main" xmlns="" id="{4458E20D-23B1-4E03-9625-9408DC02F25F}"/>
              </a:ext>
            </a:extLst>
          </p:cNvPr>
          <p:cNvSpPr>
            <a:spLocks noGrp="1"/>
          </p:cNvSpPr>
          <p:nvPr>
            <p:ph sz="quarter" idx="13"/>
          </p:nvPr>
        </p:nvSpPr>
        <p:spPr>
          <a:xfrm>
            <a:off x="1546656" y="2130931"/>
            <a:ext cx="6518188" cy="1497354"/>
          </a:xfrm>
        </p:spPr>
        <p:txBody>
          <a:bodyPr>
            <a:normAutofit lnSpcReduction="10000"/>
          </a:bodyPr>
          <a:lstStyle/>
          <a:p>
            <a:r>
              <a:rPr lang="id-ID" dirty="0"/>
              <a:t>Level 2 mengacu pada pengenalan minutia poin (minutiae) pada local rigion. Pada fitur ini, jenis minutiae yang paling sering dipakai adalah ridge bifurcation dan ridge ending.</a:t>
            </a:r>
          </a:p>
          <a:p>
            <a:pPr marL="0" indent="0">
              <a:buNone/>
            </a:pPr>
            <a:endParaRPr lang="id-ID" dirty="0"/>
          </a:p>
        </p:txBody>
      </p:sp>
      <p:pic>
        <p:nvPicPr>
          <p:cNvPr id="4" name="Picture 3">
            <a:extLst>
              <a:ext uri="{FF2B5EF4-FFF2-40B4-BE49-F238E27FC236}">
                <a16:creationId xmlns:a16="http://schemas.microsoft.com/office/drawing/2014/main" xmlns="" id="{FB8FB859-2CD9-4090-BC5B-FEF9AB657811}"/>
              </a:ext>
            </a:extLst>
          </p:cNvPr>
          <p:cNvPicPr>
            <a:picLocks noChangeAspect="1"/>
          </p:cNvPicPr>
          <p:nvPr/>
        </p:nvPicPr>
        <p:blipFill>
          <a:blip r:embed="rId2"/>
          <a:stretch>
            <a:fillRect/>
          </a:stretch>
        </p:blipFill>
        <p:spPr>
          <a:xfrm>
            <a:off x="2617834" y="3676058"/>
            <a:ext cx="3074512" cy="2547056"/>
          </a:xfrm>
          <a:prstGeom prst="rect">
            <a:avLst/>
          </a:prstGeom>
        </p:spPr>
      </p:pic>
      <p:pic>
        <p:nvPicPr>
          <p:cNvPr id="5" name="Picture 4">
            <a:extLst>
              <a:ext uri="{FF2B5EF4-FFF2-40B4-BE49-F238E27FC236}">
                <a16:creationId xmlns:a16="http://schemas.microsoft.com/office/drawing/2014/main" xmlns="" id="{D12E6422-6681-43F8-A19A-F979ECA91DF5}"/>
              </a:ext>
            </a:extLst>
          </p:cNvPr>
          <p:cNvPicPr>
            <a:picLocks noChangeAspect="1"/>
          </p:cNvPicPr>
          <p:nvPr/>
        </p:nvPicPr>
        <p:blipFill>
          <a:blip r:embed="rId3"/>
          <a:stretch>
            <a:fillRect/>
          </a:stretch>
        </p:blipFill>
        <p:spPr>
          <a:xfrm>
            <a:off x="7305385" y="3654796"/>
            <a:ext cx="2827156" cy="2589580"/>
          </a:xfrm>
          <a:prstGeom prst="rect">
            <a:avLst/>
          </a:prstGeom>
        </p:spPr>
      </p:pic>
    </p:spTree>
    <p:extLst>
      <p:ext uri="{BB962C8B-B14F-4D97-AF65-F5344CB8AC3E}">
        <p14:creationId xmlns:p14="http://schemas.microsoft.com/office/powerpoint/2010/main" val="307996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B62A36-23E7-4E71-9533-4521DBB1C503}"/>
              </a:ext>
            </a:extLst>
          </p:cNvPr>
          <p:cNvSpPr>
            <a:spLocks noGrp="1"/>
          </p:cNvSpPr>
          <p:nvPr>
            <p:ph type="title"/>
          </p:nvPr>
        </p:nvSpPr>
        <p:spPr/>
        <p:txBody>
          <a:bodyPr/>
          <a:lstStyle/>
          <a:p>
            <a:r>
              <a:rPr lang="en-ID" dirty="0" smtClean="0"/>
              <a:t>FITUR </a:t>
            </a:r>
            <a:r>
              <a:rPr lang="id-ID" dirty="0" smtClean="0"/>
              <a:t>Level </a:t>
            </a:r>
            <a:r>
              <a:rPr lang="id-ID" dirty="0"/>
              <a:t>3</a:t>
            </a:r>
          </a:p>
        </p:txBody>
      </p:sp>
      <p:sp>
        <p:nvSpPr>
          <p:cNvPr id="3" name="Content Placeholder 2">
            <a:extLst>
              <a:ext uri="{FF2B5EF4-FFF2-40B4-BE49-F238E27FC236}">
                <a16:creationId xmlns:a16="http://schemas.microsoft.com/office/drawing/2014/main" xmlns="" id="{BCB8D2EC-8383-4994-A749-3C1D067854B9}"/>
              </a:ext>
            </a:extLst>
          </p:cNvPr>
          <p:cNvSpPr>
            <a:spLocks noGrp="1"/>
          </p:cNvSpPr>
          <p:nvPr>
            <p:ph sz="quarter" idx="13"/>
          </p:nvPr>
        </p:nvSpPr>
        <p:spPr/>
        <p:txBody>
          <a:bodyPr/>
          <a:lstStyle/>
          <a:p>
            <a:r>
              <a:rPr lang="id-ID" dirty="0"/>
              <a:t>Meliputi skala yang lebih detail, seperti lebar, ukuran, kelengkungan , countur dari ridge, pori-pori, incipient ridges, dan detail permanent </a:t>
            </a:r>
          </a:p>
        </p:txBody>
      </p:sp>
      <p:pic>
        <p:nvPicPr>
          <p:cNvPr id="5" name="Picture 4">
            <a:extLst>
              <a:ext uri="{FF2B5EF4-FFF2-40B4-BE49-F238E27FC236}">
                <a16:creationId xmlns:a16="http://schemas.microsoft.com/office/drawing/2014/main" xmlns="" id="{FC78FBE6-1EFD-41F1-B3D8-87E979F683CB}"/>
              </a:ext>
            </a:extLst>
          </p:cNvPr>
          <p:cNvPicPr>
            <a:picLocks noChangeAspect="1"/>
          </p:cNvPicPr>
          <p:nvPr/>
        </p:nvPicPr>
        <p:blipFill>
          <a:blip r:embed="rId2"/>
          <a:stretch>
            <a:fillRect/>
          </a:stretch>
        </p:blipFill>
        <p:spPr>
          <a:xfrm>
            <a:off x="2929174" y="3409409"/>
            <a:ext cx="5951215" cy="2624158"/>
          </a:xfrm>
          <a:prstGeom prst="rect">
            <a:avLst/>
          </a:prstGeom>
        </p:spPr>
      </p:pic>
    </p:spTree>
    <p:extLst>
      <p:ext uri="{BB962C8B-B14F-4D97-AF65-F5344CB8AC3E}">
        <p14:creationId xmlns:p14="http://schemas.microsoft.com/office/powerpoint/2010/main" val="3881814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F29A0-21EB-47A0-BC6F-6F206F6A1680}"/>
              </a:ext>
            </a:extLst>
          </p:cNvPr>
          <p:cNvSpPr>
            <a:spLocks noGrp="1"/>
          </p:cNvSpPr>
          <p:nvPr>
            <p:ph type="title"/>
          </p:nvPr>
        </p:nvSpPr>
        <p:spPr/>
        <p:txBody>
          <a:bodyPr/>
          <a:lstStyle/>
          <a:p>
            <a:r>
              <a:rPr lang="en-ID" dirty="0" smtClean="0"/>
              <a:t>BEST FINGER TYPE</a:t>
            </a:r>
            <a:endParaRPr lang="id-ID" dirty="0"/>
          </a:p>
        </p:txBody>
      </p:sp>
      <p:pic>
        <p:nvPicPr>
          <p:cNvPr id="5" name="Picture 4"/>
          <p:cNvPicPr>
            <a:picLocks noChangeAspect="1"/>
          </p:cNvPicPr>
          <p:nvPr/>
        </p:nvPicPr>
        <p:blipFill>
          <a:blip r:embed="rId2"/>
          <a:stretch>
            <a:fillRect/>
          </a:stretch>
        </p:blipFill>
        <p:spPr>
          <a:xfrm>
            <a:off x="3346106" y="777962"/>
            <a:ext cx="5048250" cy="1685925"/>
          </a:xfrm>
          <a:prstGeom prst="rect">
            <a:avLst/>
          </a:prstGeom>
        </p:spPr>
      </p:pic>
      <p:sp>
        <p:nvSpPr>
          <p:cNvPr id="6" name="Content Placeholder 2"/>
          <p:cNvSpPr>
            <a:spLocks noGrp="1"/>
          </p:cNvSpPr>
          <p:nvPr>
            <p:ph sz="quarter" idx="13"/>
          </p:nvPr>
        </p:nvSpPr>
        <p:spPr>
          <a:xfrm>
            <a:off x="1392652" y="2800864"/>
            <a:ext cx="9975563" cy="3303374"/>
          </a:xfrm>
        </p:spPr>
        <p:txBody>
          <a:bodyPr/>
          <a:lstStyle/>
          <a:p>
            <a:pPr marL="0" indent="0" algn="ctr">
              <a:buNone/>
            </a:pPr>
            <a:r>
              <a:rPr lang="en-ID" dirty="0" smtClean="0"/>
              <a:t>FALSE MATCH RATE (FMR) vs FALSE NON MATCH RATE (FNMR)</a:t>
            </a:r>
            <a:endParaRPr lang="en-US" dirty="0"/>
          </a:p>
        </p:txBody>
      </p:sp>
      <p:pic>
        <p:nvPicPr>
          <p:cNvPr id="7" name="Picture 6"/>
          <p:cNvPicPr>
            <a:picLocks noChangeAspect="1"/>
          </p:cNvPicPr>
          <p:nvPr/>
        </p:nvPicPr>
        <p:blipFill>
          <a:blip r:embed="rId3"/>
          <a:stretch>
            <a:fillRect/>
          </a:stretch>
        </p:blipFill>
        <p:spPr>
          <a:xfrm>
            <a:off x="3169125" y="3403262"/>
            <a:ext cx="3009900" cy="2428875"/>
          </a:xfrm>
          <a:prstGeom prst="rect">
            <a:avLst/>
          </a:prstGeom>
        </p:spPr>
      </p:pic>
      <p:pic>
        <p:nvPicPr>
          <p:cNvPr id="8" name="Content Placeholder 4"/>
          <p:cNvPicPr>
            <a:picLocks noChangeAspect="1"/>
          </p:cNvPicPr>
          <p:nvPr/>
        </p:nvPicPr>
        <p:blipFill>
          <a:blip r:embed="rId4"/>
          <a:stretch>
            <a:fillRect/>
          </a:stretch>
        </p:blipFill>
        <p:spPr>
          <a:xfrm>
            <a:off x="6733532" y="3403262"/>
            <a:ext cx="2443420" cy="2409948"/>
          </a:xfrm>
          <a:prstGeom prst="rect">
            <a:avLst/>
          </a:prstGeom>
        </p:spPr>
      </p:pic>
      <p:sp>
        <p:nvSpPr>
          <p:cNvPr id="9" name="Content Placeholder 2"/>
          <p:cNvSpPr txBox="1">
            <a:spLocks/>
          </p:cNvSpPr>
          <p:nvPr/>
        </p:nvSpPr>
        <p:spPr>
          <a:xfrm>
            <a:off x="820123" y="4111977"/>
            <a:ext cx="1898362" cy="232203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ID" dirty="0" smtClean="0"/>
              <a:t>EER = Equal error rate</a:t>
            </a:r>
            <a:endParaRPr lang="en-US" dirty="0"/>
          </a:p>
        </p:txBody>
      </p:sp>
    </p:spTree>
    <p:extLst>
      <p:ext uri="{BB962C8B-B14F-4D97-AF65-F5344CB8AC3E}">
        <p14:creationId xmlns:p14="http://schemas.microsoft.com/office/powerpoint/2010/main" val="3329717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53" y="1236355"/>
            <a:ext cx="10364451" cy="1596177"/>
          </a:xfrm>
        </p:spPr>
        <p:txBody>
          <a:bodyPr/>
          <a:lstStyle/>
          <a:p>
            <a:r>
              <a:rPr lang="en-ID" dirty="0" smtClean="0"/>
              <a:t>Highest </a:t>
            </a:r>
            <a:r>
              <a:rPr lang="en-ID" dirty="0" err="1" smtClean="0"/>
              <a:t>eer</a:t>
            </a:r>
            <a:r>
              <a:rPr lang="en-ID" dirty="0" smtClean="0"/>
              <a:t> = little finger</a:t>
            </a:r>
            <a:endParaRPr lang="en-US" dirty="0"/>
          </a:p>
        </p:txBody>
      </p:sp>
      <p:pic>
        <p:nvPicPr>
          <p:cNvPr id="4" name="Picture 3"/>
          <p:cNvPicPr>
            <a:picLocks noChangeAspect="1"/>
          </p:cNvPicPr>
          <p:nvPr/>
        </p:nvPicPr>
        <p:blipFill>
          <a:blip r:embed="rId2"/>
          <a:stretch>
            <a:fillRect/>
          </a:stretch>
        </p:blipFill>
        <p:spPr>
          <a:xfrm>
            <a:off x="1473543" y="3206319"/>
            <a:ext cx="5372100" cy="2371725"/>
          </a:xfrm>
          <a:prstGeom prst="rect">
            <a:avLst/>
          </a:prstGeom>
        </p:spPr>
      </p:pic>
      <p:pic>
        <p:nvPicPr>
          <p:cNvPr id="5" name="Content Placeholder 4"/>
          <p:cNvPicPr>
            <a:picLocks noGrp="1" noChangeAspect="1"/>
          </p:cNvPicPr>
          <p:nvPr>
            <p:ph sz="quarter" idx="13"/>
          </p:nvPr>
        </p:nvPicPr>
        <p:blipFill>
          <a:blip r:embed="rId3"/>
          <a:stretch>
            <a:fillRect/>
          </a:stretch>
        </p:blipFill>
        <p:spPr>
          <a:xfrm>
            <a:off x="7845640" y="3206319"/>
            <a:ext cx="2443419" cy="2409948"/>
          </a:xfrm>
          <a:prstGeom prst="rect">
            <a:avLst/>
          </a:prstGeom>
        </p:spPr>
      </p:pic>
      <p:sp>
        <p:nvSpPr>
          <p:cNvPr id="6" name="Oval 5"/>
          <p:cNvSpPr/>
          <p:nvPr/>
        </p:nvSpPr>
        <p:spPr>
          <a:xfrm>
            <a:off x="8147221" y="3278660"/>
            <a:ext cx="2141837" cy="543698"/>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735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FINGERPRINT MATCHING METHOD</a:t>
            </a:r>
            <a:endParaRPr lang="en-US" dirty="0"/>
          </a:p>
        </p:txBody>
      </p:sp>
      <p:sp>
        <p:nvSpPr>
          <p:cNvPr id="3" name="Content Placeholder 2"/>
          <p:cNvSpPr>
            <a:spLocks noGrp="1"/>
          </p:cNvSpPr>
          <p:nvPr>
            <p:ph sz="quarter" idx="13"/>
          </p:nvPr>
        </p:nvSpPr>
        <p:spPr/>
        <p:txBody>
          <a:bodyPr/>
          <a:lstStyle/>
          <a:p>
            <a:pPr marL="0" indent="0">
              <a:buNone/>
            </a:pPr>
            <a:r>
              <a:rPr lang="en-ID" dirty="0" err="1" smtClean="0"/>
              <a:t>Menurut</a:t>
            </a:r>
            <a:r>
              <a:rPr lang="en-ID" dirty="0" smtClean="0"/>
              <a:t> paper </a:t>
            </a:r>
            <a:r>
              <a:rPr lang="id-ID" b="1" dirty="0" smtClean="0"/>
              <a:t>[</a:t>
            </a:r>
            <a:r>
              <a:rPr lang="en-US" b="1" dirty="0"/>
              <a:t>Dr. </a:t>
            </a:r>
            <a:r>
              <a:rPr lang="en-US" b="1" dirty="0" err="1"/>
              <a:t>Neeraj</a:t>
            </a:r>
            <a:r>
              <a:rPr lang="en-US" b="1" dirty="0"/>
              <a:t> Bhargava</a:t>
            </a:r>
            <a:r>
              <a:rPr lang="id-ID" b="1" dirty="0" smtClean="0"/>
              <a:t>. </a:t>
            </a:r>
            <a:r>
              <a:rPr lang="en-ID" b="1" dirty="0"/>
              <a:t>Fingerprint Recognition Using Minutia Matching</a:t>
            </a:r>
            <a:r>
              <a:rPr lang="id-ID" b="1" dirty="0" smtClean="0"/>
              <a:t>. </a:t>
            </a:r>
            <a:r>
              <a:rPr lang="en-ID" b="1" i="1" dirty="0"/>
              <a:t>International Journal of Computer Trends and Technology- volume3Issue4- 2012</a:t>
            </a:r>
            <a:r>
              <a:rPr lang="id-ID" b="1" dirty="0" smtClean="0"/>
              <a:t>] </a:t>
            </a:r>
            <a:endParaRPr lang="en-ID" dirty="0" smtClean="0"/>
          </a:p>
          <a:p>
            <a:pPr marL="457200" indent="-457200">
              <a:buAutoNum type="arabicPeriod"/>
            </a:pPr>
            <a:r>
              <a:rPr lang="en-ID" dirty="0" smtClean="0"/>
              <a:t>Pattern based</a:t>
            </a:r>
          </a:p>
          <a:p>
            <a:pPr marL="457200" indent="-457200">
              <a:buAutoNum type="arabicPeriod"/>
            </a:pPr>
            <a:r>
              <a:rPr lang="en-ID" dirty="0" smtClean="0"/>
              <a:t>Minutiae based</a:t>
            </a:r>
          </a:p>
          <a:p>
            <a:pPr marL="457200" indent="-457200">
              <a:buAutoNum type="arabicPeriod"/>
            </a:pPr>
            <a:r>
              <a:rPr lang="en-ID" dirty="0" smtClean="0"/>
              <a:t>Correlation based</a:t>
            </a:r>
          </a:p>
          <a:p>
            <a:pPr marL="0" indent="0">
              <a:buNone/>
            </a:pPr>
            <a:endParaRPr lang="en-US" dirty="0"/>
          </a:p>
        </p:txBody>
      </p:sp>
    </p:spTree>
    <p:extLst>
      <p:ext uri="{BB962C8B-B14F-4D97-AF65-F5344CB8AC3E}">
        <p14:creationId xmlns:p14="http://schemas.microsoft.com/office/powerpoint/2010/main" val="3776985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smtClean="0"/>
              <a:t>Pattern based matching</a:t>
            </a:r>
            <a:endParaRPr lang="en-US" dirty="0"/>
          </a:p>
        </p:txBody>
      </p:sp>
      <p:sp>
        <p:nvSpPr>
          <p:cNvPr id="4" name="Rectangle 3"/>
          <p:cNvSpPr/>
          <p:nvPr/>
        </p:nvSpPr>
        <p:spPr>
          <a:xfrm>
            <a:off x="1005017" y="2115002"/>
            <a:ext cx="6096000" cy="2463238"/>
          </a:xfrm>
          <a:prstGeom prst="rect">
            <a:avLst/>
          </a:prstGeom>
        </p:spPr>
        <p:txBody>
          <a:bodyPr>
            <a:spAutoFit/>
          </a:bodyPr>
          <a:lstStyle/>
          <a:p>
            <a:pPr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Pattern based technique compare the basic fingerprint patterns (arch, whorl, and loop) between a previously stored template and a candidate fingerprint.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This requires that the images be aligned in the same orientation</a:t>
            </a:r>
            <a:r>
              <a:rPr lang="en-US" dirty="0">
                <a:latin typeface="Times New Roman" panose="02020603050405020304" pitchFamily="18" charset="0"/>
                <a:ea typeface="Calibri" panose="020F0502020204030204" pitchFamily="34" charset="0"/>
                <a:cs typeface="Times New Roman" panose="02020603050405020304" pitchFamily="18" charset="0"/>
              </a:rPr>
              <a:t>. In a pattern-based algorithm, the template contains the type, size, and orientation of patterns within the aligned fingerprint image. The candidate fingerprint image is graphically compared with the template to determine the degree to which they match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8518" y="2214694"/>
            <a:ext cx="37909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816985" y="3672019"/>
            <a:ext cx="888385" cy="369332"/>
          </a:xfrm>
          <a:prstGeom prst="rect">
            <a:avLst/>
          </a:prstGeom>
          <a:noFill/>
        </p:spPr>
        <p:txBody>
          <a:bodyPr wrap="none" rtlCol="0">
            <a:spAutoFit/>
          </a:bodyPr>
          <a:lstStyle/>
          <a:p>
            <a:r>
              <a:rPr lang="en-ID" b="1" dirty="0"/>
              <a:t>60-65%</a:t>
            </a:r>
            <a:endParaRPr lang="en-US" b="1" dirty="0"/>
          </a:p>
        </p:txBody>
      </p:sp>
      <p:sp>
        <p:nvSpPr>
          <p:cNvPr id="7" name="TextBox 6"/>
          <p:cNvSpPr txBox="1"/>
          <p:nvPr/>
        </p:nvSpPr>
        <p:spPr>
          <a:xfrm>
            <a:off x="9146170" y="3672019"/>
            <a:ext cx="1000927" cy="369332"/>
          </a:xfrm>
          <a:prstGeom prst="rect">
            <a:avLst/>
          </a:prstGeom>
          <a:noFill/>
        </p:spPr>
        <p:txBody>
          <a:bodyPr wrap="square" rtlCol="0">
            <a:spAutoFit/>
          </a:bodyPr>
          <a:lstStyle/>
          <a:p>
            <a:r>
              <a:rPr lang="en-ID" b="1" dirty="0" smtClean="0"/>
              <a:t>30-35</a:t>
            </a:r>
            <a:r>
              <a:rPr lang="en-ID" b="1" dirty="0"/>
              <a:t>%</a:t>
            </a:r>
            <a:endParaRPr lang="en-US" b="1" dirty="0"/>
          </a:p>
        </p:txBody>
      </p:sp>
      <p:sp>
        <p:nvSpPr>
          <p:cNvPr id="8" name="TextBox 7"/>
          <p:cNvSpPr txBox="1"/>
          <p:nvPr/>
        </p:nvSpPr>
        <p:spPr>
          <a:xfrm>
            <a:off x="10500725" y="3682370"/>
            <a:ext cx="466794" cy="369332"/>
          </a:xfrm>
          <a:prstGeom prst="rect">
            <a:avLst/>
          </a:prstGeom>
          <a:noFill/>
        </p:spPr>
        <p:txBody>
          <a:bodyPr wrap="none" rtlCol="0">
            <a:spAutoFit/>
          </a:bodyPr>
          <a:lstStyle/>
          <a:p>
            <a:r>
              <a:rPr lang="en-ID" b="1" dirty="0"/>
              <a:t>5%</a:t>
            </a:r>
            <a:endParaRPr lang="en-US" b="1" dirty="0"/>
          </a:p>
        </p:txBody>
      </p:sp>
    </p:spTree>
    <p:extLst>
      <p:ext uri="{BB962C8B-B14F-4D97-AF65-F5344CB8AC3E}">
        <p14:creationId xmlns:p14="http://schemas.microsoft.com/office/powerpoint/2010/main" val="1224449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335</TotalTime>
  <Words>661</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CMBX12</vt:lpstr>
      <vt:lpstr>CMR10</vt:lpstr>
      <vt:lpstr>SAO UI</vt:lpstr>
      <vt:lpstr>Times New Roman</vt:lpstr>
      <vt:lpstr>Tw Cen MT</vt:lpstr>
      <vt:lpstr>Droplet</vt:lpstr>
      <vt:lpstr>PowerPoint Presentation</vt:lpstr>
      <vt:lpstr>FITUR Sidik jari</vt:lpstr>
      <vt:lpstr>FITUR Level 1</vt:lpstr>
      <vt:lpstr>FITUR LEVEL 2</vt:lpstr>
      <vt:lpstr>FITUR Level 3</vt:lpstr>
      <vt:lpstr>BEST FINGER TYPE</vt:lpstr>
      <vt:lpstr>Highest eer = little finger</vt:lpstr>
      <vt:lpstr>FINGERPRINT MATCHING METHOD</vt:lpstr>
      <vt:lpstr>Pattern based matching</vt:lpstr>
      <vt:lpstr>PowerPoint Presentation</vt:lpstr>
      <vt:lpstr>Minutia based matching</vt:lpstr>
      <vt:lpstr>Algorithm minutia based</vt:lpstr>
      <vt:lpstr>PowerPoint Presentation</vt:lpstr>
      <vt:lpstr>Correlation based matching</vt:lpstr>
      <vt:lpstr>Algorithm correlation based</vt:lpstr>
      <vt:lpstr>PowerPoint Presentation</vt:lpstr>
      <vt:lpstr>Desain level 0</vt:lpstr>
      <vt:lpstr>Desain level 1</vt:lpstr>
      <vt:lpstr>Desain level 1</vt:lpstr>
      <vt:lpstr>To do list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Bayu Aji Sahar N</dc:creator>
  <cp:lastModifiedBy>Christiawan</cp:lastModifiedBy>
  <cp:revision>46</cp:revision>
  <dcterms:created xsi:type="dcterms:W3CDTF">2017-10-26T05:51:39Z</dcterms:created>
  <dcterms:modified xsi:type="dcterms:W3CDTF">2017-10-26T11:46:20Z</dcterms:modified>
</cp:coreProperties>
</file>