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3" r:id="rId2"/>
    <p:sldMasterId id="2147483716" r:id="rId3"/>
  </p:sldMasterIdLst>
  <p:sldIdLst>
    <p:sldId id="256" r:id="rId4"/>
    <p:sldId id="257" r:id="rId5"/>
    <p:sldId id="271" r:id="rId6"/>
    <p:sldId id="263" r:id="rId7"/>
    <p:sldId id="272" r:id="rId8"/>
    <p:sldId id="270" r:id="rId9"/>
    <p:sldId id="268" r:id="rId10"/>
    <p:sldId id="275" r:id="rId11"/>
    <p:sldId id="274" r:id="rId12"/>
    <p:sldId id="276" r:id="rId13"/>
    <p:sldId id="273" r:id="rId14"/>
    <p:sldId id="259" r:id="rId15"/>
    <p:sldId id="266" r:id="rId16"/>
    <p:sldId id="264" r:id="rId17"/>
    <p:sldId id="265" r:id="rId18"/>
    <p:sldId id="267" r:id="rId19"/>
    <p:sldId id="262" r:id="rId20"/>
    <p:sldId id="25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535"/>
    <a:srgbClr val="000C51"/>
    <a:srgbClr val="011893"/>
    <a:srgbClr val="7EC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>
        <p:scale>
          <a:sx n="116" d="100"/>
          <a:sy n="116" d="100"/>
        </p:scale>
        <p:origin x="52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TW" altLang="en-US" dirty="0"/>
              <a:t>按一下以編輯母片標題樣式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355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693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131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620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1098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7031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70364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570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281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34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033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59860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9774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751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63550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548946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4632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27227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19340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5059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90713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3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3508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0686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2463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77432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0892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40388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01675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4871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81008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35433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548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43548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58067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9792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77160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0056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8434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461037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7553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38275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03041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303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83689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87648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6179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90451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90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236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30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842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621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28145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1137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39539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3E75-A071-E1AF-A25C-6C9F05FAD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嵌入式系統</a:t>
            </a:r>
            <a:br>
              <a:rPr kumimoji="1" lang="en-US" altLang="zh-TW" b="1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</a:br>
            <a:r>
              <a:rPr kumimoji="1" lang="zh-TW" altLang="en-US" b="1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B842CF-36EE-AEC6-B8D7-93EB6278F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600" y="4669054"/>
            <a:ext cx="9418800" cy="589200"/>
          </a:xfrm>
        </p:spPr>
        <p:txBody>
          <a:bodyPr/>
          <a:lstStyle/>
          <a:p>
            <a:r>
              <a:rPr kumimoji="1" lang="zh-TW" altLang="en-US" sz="2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第十五組 張帛龍</a:t>
            </a:r>
          </a:p>
        </p:txBody>
      </p:sp>
    </p:spTree>
    <p:extLst>
      <p:ext uri="{BB962C8B-B14F-4D97-AF65-F5344CB8AC3E}">
        <p14:creationId xmlns:p14="http://schemas.microsoft.com/office/powerpoint/2010/main" val="82082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螢幕擷取畫面, 收據, 行 的圖片&#10;&#10;自動產生的描述">
            <a:extLst>
              <a:ext uri="{FF2B5EF4-FFF2-40B4-BE49-F238E27FC236}">
                <a16:creationId xmlns:a16="http://schemas.microsoft.com/office/drawing/2014/main" id="{37C3994D-56A0-45F4-3417-7EADD4F8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92" y="2224474"/>
            <a:ext cx="10350615" cy="24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6C67D15-156E-E5FB-045A-C9DC3C9F27AA}"/>
              </a:ext>
            </a:extLst>
          </p:cNvPr>
          <p:cNvSpPr txBox="1"/>
          <p:nvPr/>
        </p:nvSpPr>
        <p:spPr>
          <a:xfrm>
            <a:off x="241299" y="766732"/>
            <a:ext cx="99314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└── </a:t>
            </a:r>
            <a:r>
              <a:rPr kumimoji="1" lang="en-GB" altLang="zh-TW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SimpleLedBlinker</a:t>
            </a:r>
            <a:endParaRPr kumimoji="1" lang="en-GB" altLang="zh-TW" sz="20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SimpleLedBlinker.ioc		// STM32CubeMX </a:t>
            </a:r>
            <a:r>
              <a:rPr kumimoji="1" lang="zh-TW" alt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設定檔</a:t>
            </a:r>
            <a:endParaRPr kumimoji="1" lang="en-GB" altLang="zh-TW" sz="20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</a:t>
            </a:r>
            <a:r>
              <a:rPr kumimoji="1" lang="en-GB" altLang="zh-TW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Drivers				</a:t>
            </a:r>
            <a:r>
              <a:rPr kumimoji="1" lang="en-US" altLang="zh-TW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/</a:t>
            </a:r>
            <a:r>
              <a:rPr kumimoji="1" lang="en-GB" altLang="zh-TW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/ STM32 HAL </a:t>
            </a:r>
            <a:r>
              <a:rPr kumimoji="1" lang="zh-TW" altLang="en-US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驅動程式</a:t>
            </a:r>
            <a:endParaRPr kumimoji="1" lang="en-GB" altLang="zh-TW" sz="2000" dirty="0">
              <a:solidFill>
                <a:srgbClr val="7EC16E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</a:t>
            </a:r>
            <a:r>
              <a:rPr kumimoji="1" lang="en-GB" altLang="zh-TW" sz="2000" dirty="0">
                <a:solidFill>
                  <a:srgbClr val="00B0F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Makefile				</a:t>
            </a:r>
            <a:r>
              <a:rPr kumimoji="1" lang="en-US" altLang="zh-TW" sz="2000" dirty="0">
                <a:solidFill>
                  <a:srgbClr val="00B0F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// </a:t>
            </a:r>
            <a:r>
              <a:rPr kumimoji="1" lang="zh-TW" altLang="en-US" sz="2000" dirty="0">
                <a:solidFill>
                  <a:srgbClr val="00B0F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專案的編譯配置</a:t>
            </a:r>
            <a:endParaRPr kumimoji="1" lang="en-GB" altLang="zh-TW" sz="2000" dirty="0">
              <a:solidFill>
                <a:srgbClr val="00B0F0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startup_stm32g431xx.s		</a:t>
            </a:r>
            <a:r>
              <a:rPr kumimoji="1" lang="en-US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// </a:t>
            </a:r>
            <a:r>
              <a:rPr kumimoji="1" lang="zh-TW" alt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啟動碼</a:t>
            </a:r>
            <a:endParaRPr kumimoji="1" lang="en-GB" altLang="zh-TW" sz="2000" dirty="0">
              <a:solidFill>
                <a:srgbClr val="00B0F0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STM32G431XX_FLASH.ld			</a:t>
            </a:r>
          </a:p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</a:t>
            </a:r>
            <a:r>
              <a:rPr kumimoji="1" lang="en-GB" altLang="zh-TW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Core					</a:t>
            </a:r>
          </a:p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│   ├── </a:t>
            </a:r>
            <a:r>
              <a:rPr kumimoji="1" lang="en-GB" altLang="zh-TW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Inc					</a:t>
            </a:r>
          </a:p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│   └── </a:t>
            </a:r>
            <a:r>
              <a:rPr kumimoji="1" lang="en-GB" altLang="zh-TW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Src					</a:t>
            </a:r>
          </a:p>
          <a:p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</a:t>
            </a:r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      ├── stm32g4xx_it.c		</a:t>
            </a:r>
          </a:p>
          <a:p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 </a:t>
            </a:r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│</a:t>
            </a:r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   ├── stm32g4xx_hal_msp.c		</a:t>
            </a:r>
          </a:p>
          <a:p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    </a:t>
            </a:r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</a:t>
            </a:r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   ├── system_stm32g4xx.c		</a:t>
            </a:r>
          </a:p>
          <a:p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    </a:t>
            </a:r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 </a:t>
            </a:r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  ├── syscalls.c			</a:t>
            </a:r>
          </a:p>
          <a:p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    </a:t>
            </a:r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 </a:t>
            </a:r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  ├── sysmem.c			</a:t>
            </a:r>
          </a:p>
          <a:p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    </a:t>
            </a:r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 </a:t>
            </a:r>
            <a:r>
              <a:rPr kumimoji="1" lang="en-GB" altLang="zh-TW" sz="20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  └── </a:t>
            </a:r>
            <a:r>
              <a:rPr kumimoji="1" lang="en-GB" altLang="zh-TW" sz="2000" dirty="0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main.c			</a:t>
            </a:r>
            <a:r>
              <a:rPr kumimoji="1" lang="en-US" altLang="zh-TW" sz="2000" dirty="0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// </a:t>
            </a:r>
            <a:r>
              <a:rPr kumimoji="1" lang="zh-TW" altLang="en-US" sz="2000" dirty="0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應用程式進入點</a:t>
            </a:r>
            <a:endParaRPr kumimoji="1" lang="en-GB" altLang="zh-TW" sz="2000" dirty="0">
              <a:solidFill>
                <a:srgbClr val="FF0000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</a:t>
            </a:r>
            <a:r>
              <a:rPr kumimoji="1" lang="en-GB" altLang="zh-TW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build				</a:t>
            </a:r>
            <a:r>
              <a:rPr kumimoji="1" lang="en-US" altLang="zh-TW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// </a:t>
            </a:r>
            <a:r>
              <a:rPr kumimoji="1" lang="zh-TW" altLang="en-US" sz="20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編譯產生的目標檔</a:t>
            </a:r>
            <a:endParaRPr kumimoji="1" lang="en-GB" altLang="zh-TW" sz="2000" dirty="0">
              <a:solidFill>
                <a:srgbClr val="7EC16E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kumimoji="1" lang="en-GB" altLang="zh-TW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└── </a:t>
            </a:r>
            <a:r>
              <a:rPr kumimoji="1" lang="en-GB" altLang="zh-TW" sz="2000" dirty="0">
                <a:solidFill>
                  <a:srgbClr val="FFC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openocd.cfg			// OpenOCD </a:t>
            </a:r>
            <a:r>
              <a:rPr kumimoji="1" lang="zh-TW" altLang="en-US" sz="2000" dirty="0">
                <a:solidFill>
                  <a:srgbClr val="FFC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調試設定檔</a:t>
            </a:r>
            <a:endParaRPr kumimoji="1" lang="zh-TW" altLang="en-US" sz="2000" dirty="0">
              <a:solidFill>
                <a:srgbClr val="FFC000"/>
              </a:solidFill>
              <a:latin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1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A05FC8B-5D19-C8EF-1450-BC5FEA0F2E1C}"/>
              </a:ext>
            </a:extLst>
          </p:cNvPr>
          <p:cNvSpPr txBox="1"/>
          <p:nvPr/>
        </p:nvSpPr>
        <p:spPr>
          <a:xfrm>
            <a:off x="328385" y="1028343"/>
            <a:ext cx="5854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└──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SimpleLedBlinker</a:t>
            </a:r>
            <a:endParaRPr kumimoji="1" lang="en-GB" altLang="zh-TW" sz="1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SimpleLedBlinker.ioc</a:t>
            </a:r>
          </a:p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Drivers</a:t>
            </a:r>
          </a:p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</a:t>
            </a:r>
            <a:r>
              <a:rPr kumimoji="1" lang="en-GB" altLang="zh-TW" sz="1800" dirty="0">
                <a:solidFill>
                  <a:srgbClr val="00B0F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Makefile</a:t>
            </a:r>
          </a:p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startup_stm32g431xx.s</a:t>
            </a:r>
            <a:endParaRPr kumimoji="1" lang="en-GB" altLang="zh-TW" sz="1800" dirty="0">
              <a:solidFill>
                <a:srgbClr val="00B0F0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STM32G431XX_FLASH.ld</a:t>
            </a:r>
          </a:p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Core</a:t>
            </a:r>
          </a:p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│   ├──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Inc</a:t>
            </a:r>
          </a:p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│   └──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Src</a:t>
            </a:r>
          </a:p>
          <a:p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</a:t>
            </a:r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      ├── stm32g4xx_it.c</a:t>
            </a:r>
          </a:p>
          <a:p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 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│</a:t>
            </a:r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   ├── stm32g4xx_hal_msp.c</a:t>
            </a:r>
          </a:p>
          <a:p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 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</a:t>
            </a:r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   ├── system_stm32g4xx.c</a:t>
            </a:r>
          </a:p>
          <a:p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 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 </a:t>
            </a:r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  ├── syscalls.c</a:t>
            </a:r>
          </a:p>
          <a:p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 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 </a:t>
            </a:r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  ├── sysmem.c</a:t>
            </a:r>
          </a:p>
          <a:p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 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 </a:t>
            </a:r>
            <a:r>
              <a:rPr kumimoji="1" lang="en-GB" altLang="zh-TW" sz="1800" dirty="0">
                <a:solidFill>
                  <a:schemeClr val="bg2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      └── </a:t>
            </a:r>
            <a:r>
              <a:rPr kumimoji="1" lang="en-GB" altLang="zh-TW" sz="1800" dirty="0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main.c</a:t>
            </a:r>
          </a:p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├──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build</a:t>
            </a:r>
          </a:p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└── </a:t>
            </a:r>
            <a:r>
              <a:rPr kumimoji="1" lang="en-GB" altLang="zh-TW" sz="1800" dirty="0">
                <a:solidFill>
                  <a:srgbClr val="FFC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openocd.cfg</a:t>
            </a:r>
            <a:endParaRPr kumimoji="1" lang="zh-TW" altLang="en-US" sz="1800" dirty="0">
              <a:solidFill>
                <a:srgbClr val="FFC000"/>
              </a:solidFill>
              <a:latin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9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FC654F-648D-000C-7F4B-62409F40F87B}"/>
              </a:ext>
            </a:extLst>
          </p:cNvPr>
          <p:cNvSpPr txBox="1"/>
          <p:nvPr/>
        </p:nvSpPr>
        <p:spPr>
          <a:xfrm>
            <a:off x="3331029" y="1186543"/>
            <a:ext cx="3635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err="1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Openocd</a:t>
            </a:r>
            <a:endParaRPr kumimoji="1" lang="en-US" altLang="zh-TW" sz="4000" dirty="0">
              <a:latin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endParaRPr kumimoji="1" lang="zh-TW" altLang="en-US" sz="4000" dirty="0">
              <a:latin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0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>
            <a:extLst>
              <a:ext uri="{FF2B5EF4-FFF2-40B4-BE49-F238E27FC236}">
                <a16:creationId xmlns:a16="http://schemas.microsoft.com/office/drawing/2014/main" id="{4DB548E5-7F9E-BDD5-CD49-8AC67DEC1B2F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2910245" y="2776833"/>
            <a:ext cx="3823904" cy="1304334"/>
          </a:xfrm>
        </p:spPr>
        <p:txBody>
          <a:bodyPr/>
          <a:lstStyle/>
          <a:p>
            <a:r>
              <a:rPr kumimoji="1" lang="zh-TW" altLang="en-US" sz="6600" b="1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系統軟體</a:t>
            </a:r>
          </a:p>
        </p:txBody>
      </p:sp>
      <p:grpSp>
        <p:nvGrpSpPr>
          <p:cNvPr id="8" name="Google Shape;8607;p146">
            <a:extLst>
              <a:ext uri="{FF2B5EF4-FFF2-40B4-BE49-F238E27FC236}">
                <a16:creationId xmlns:a16="http://schemas.microsoft.com/office/drawing/2014/main" id="{8134FDA1-2703-F6C4-37DC-5A579E3097EE}"/>
              </a:ext>
            </a:extLst>
          </p:cNvPr>
          <p:cNvGrpSpPr>
            <a:grpSpLocks noChangeAspect="1"/>
          </p:cNvGrpSpPr>
          <p:nvPr/>
        </p:nvGrpSpPr>
        <p:grpSpPr>
          <a:xfrm>
            <a:off x="6988490" y="2571135"/>
            <a:ext cx="1785266" cy="1574943"/>
            <a:chOff x="-45674075" y="3586425"/>
            <a:chExt cx="300900" cy="265450"/>
          </a:xfrm>
          <a:solidFill>
            <a:srgbClr val="060535"/>
          </a:solidFill>
        </p:grpSpPr>
        <p:sp>
          <p:nvSpPr>
            <p:cNvPr id="9" name="Google Shape;8608;p146">
              <a:extLst>
                <a:ext uri="{FF2B5EF4-FFF2-40B4-BE49-F238E27FC236}">
                  <a16:creationId xmlns:a16="http://schemas.microsoft.com/office/drawing/2014/main" id="{2CD08198-B2F8-D9FD-7836-84259CE0685E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09;p146">
              <a:extLst>
                <a:ext uri="{FF2B5EF4-FFF2-40B4-BE49-F238E27FC236}">
                  <a16:creationId xmlns:a16="http://schemas.microsoft.com/office/drawing/2014/main" id="{B22261A5-D6FE-368A-BD13-4DA9A1EFF9FC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873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>
            <a:extLst>
              <a:ext uri="{FF2B5EF4-FFF2-40B4-BE49-F238E27FC236}">
                <a16:creationId xmlns:a16="http://schemas.microsoft.com/office/drawing/2014/main" id="{4DB548E5-7F9E-BDD5-CD49-8AC67DEC1B2F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203201" y="2826961"/>
            <a:ext cx="7371644" cy="1304334"/>
          </a:xfrm>
        </p:spPr>
        <p:txBody>
          <a:bodyPr/>
          <a:lstStyle/>
          <a:p>
            <a:r>
              <a:rPr kumimoji="1" lang="en-US" altLang="zh-TW" sz="7200" b="1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With freeRtos</a:t>
            </a:r>
            <a:endParaRPr kumimoji="1" lang="zh-TW" altLang="en-US" sz="7200" b="1" dirty="0">
              <a:latin typeface="Noto Nastaliq Urdu" panose="020B0502040504020204" pitchFamily="34" charset="-78"/>
              <a:cs typeface="Noto Nastaliq Urdu" panose="020B0502040504020204" pitchFamily="34" charset="-78"/>
            </a:endParaRPr>
          </a:p>
        </p:txBody>
      </p:sp>
      <p:pic>
        <p:nvPicPr>
          <p:cNvPr id="2" name="圖片 1" descr="一張含有 文字, 字型, 符號, 圖形 的圖片&#10;&#10;自動產生的描述">
            <a:extLst>
              <a:ext uri="{FF2B5EF4-FFF2-40B4-BE49-F238E27FC236}">
                <a16:creationId xmlns:a16="http://schemas.microsoft.com/office/drawing/2014/main" id="{BB9448E3-8178-FB38-3B91-E611B3E7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55" y="2826961"/>
            <a:ext cx="4304768" cy="16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6902B3B-12BF-6DBA-9BE1-D8347731A3D5}"/>
              </a:ext>
            </a:extLst>
          </p:cNvPr>
          <p:cNvSpPr txBox="1"/>
          <p:nvPr/>
        </p:nvSpPr>
        <p:spPr>
          <a:xfrm>
            <a:off x="241300" y="612844"/>
            <a:ext cx="80194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└──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SimpleLedBlinker_withFreeRtos</a:t>
            </a:r>
          </a:p>
          <a:p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SimpleLedBlinker.ioc	// STM32CubeMX </a:t>
            </a:r>
            <a:r>
              <a:rPr kumimoji="1" lang="zh-TW" altLang="en-US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設定檔</a:t>
            </a:r>
            <a:endParaRPr kumimoji="1" lang="en-GB" altLang="zh-TW" sz="1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Inc</a:t>
            </a: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Drivers			</a:t>
            </a: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Middlewares			</a:t>
            </a: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   └──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Third_Party</a:t>
            </a: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│       └──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FreeRTOS		// FreeRTOS </a:t>
            </a:r>
            <a:r>
              <a:rPr kumimoji="1" lang="zh-TW" altLang="en-US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核心程式碼</a:t>
            </a:r>
            <a:endParaRPr kumimoji="1" lang="en-GB" altLang="zh-TW" sz="1800" dirty="0">
              <a:solidFill>
                <a:srgbClr val="7EC16E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</a:t>
            </a:r>
            <a:r>
              <a:rPr kumimoji="1" lang="en-GB" altLang="zh-TW" sz="1800" dirty="0">
                <a:solidFill>
                  <a:srgbClr val="00B0F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Makefile			</a:t>
            </a:r>
            <a:r>
              <a:rPr kumimoji="1" lang="en-US" altLang="zh-TW" sz="1800" dirty="0">
                <a:solidFill>
                  <a:srgbClr val="00B0F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// </a:t>
            </a:r>
            <a:r>
              <a:rPr kumimoji="1" lang="zh-TW" altLang="en-US" sz="1800" dirty="0">
                <a:solidFill>
                  <a:srgbClr val="00B0F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專案的編譯配置</a:t>
            </a:r>
            <a:endParaRPr kumimoji="1" lang="en-GB" altLang="zh-TW" sz="1800" dirty="0">
              <a:solidFill>
                <a:srgbClr val="00B0F0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STM32G431XX_FLASH.ld	</a:t>
            </a: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startup_stm32g431xx.s	</a:t>
            </a: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build			</a:t>
            </a:r>
            <a:r>
              <a:rPr kumimoji="1" lang="en-US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// </a:t>
            </a:r>
            <a:r>
              <a:rPr kumimoji="1" lang="zh-TW" altLang="en-US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編譯產生的目標檔</a:t>
            </a:r>
            <a:endParaRPr kumimoji="1" lang="en-GB" altLang="zh-TW" sz="1800" dirty="0">
              <a:solidFill>
                <a:srgbClr val="7EC16E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</a:t>
            </a:r>
            <a:r>
              <a:rPr kumimoji="1" lang="en-GB" altLang="zh-TW" sz="1800" dirty="0">
                <a:solidFill>
                  <a:srgbClr val="FFC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openocd.cfg			// OpenOCD </a:t>
            </a:r>
            <a:r>
              <a:rPr kumimoji="1" lang="zh-TW" altLang="en-US" sz="1800" dirty="0">
                <a:solidFill>
                  <a:srgbClr val="FFC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調試設定檔</a:t>
            </a:r>
            <a:endParaRPr kumimoji="1" lang="en-GB" altLang="zh-TW" sz="1800" dirty="0">
              <a:solidFill>
                <a:srgbClr val="FFC000"/>
              </a:solidFill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2"/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└── </a:t>
            </a:r>
            <a:r>
              <a:rPr kumimoji="1" lang="en-GB" altLang="zh-TW" sz="1800" dirty="0">
                <a:solidFill>
                  <a:srgbClr val="7EC16E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Src</a:t>
            </a:r>
          </a:p>
          <a:p>
            <a:pPr lvl="2"/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</a:t>
            </a:r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</a:t>
            </a:r>
            <a:r>
              <a:rPr kumimoji="1" lang="en-GB" altLang="zh-TW" sz="18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app_freertos.c</a:t>
            </a:r>
            <a:endParaRPr kumimoji="1" lang="en-GB" altLang="zh-TW" sz="1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2"/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</a:t>
            </a:r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stm32g4xx_hal_msp.c</a:t>
            </a:r>
          </a:p>
          <a:p>
            <a:pPr lvl="2"/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</a:t>
            </a:r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stm32g4xx_it.c</a:t>
            </a:r>
          </a:p>
          <a:p>
            <a:pPr lvl="2"/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</a:t>
            </a:r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system_stm32g4xx.c</a:t>
            </a:r>
          </a:p>
          <a:p>
            <a:pPr lvl="2"/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</a:t>
            </a:r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syscalls.c</a:t>
            </a:r>
          </a:p>
          <a:p>
            <a:pPr lvl="2"/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</a:t>
            </a:r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├── sysmem.c</a:t>
            </a:r>
          </a:p>
          <a:p>
            <a:pPr lvl="2"/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</a:t>
            </a:r>
            <a:r>
              <a:rPr kumimoji="1" lang="zh-TW" altLang="en-US" sz="1800" dirty="0">
                <a:latin typeface="Fira Code" pitchFamily="49" charset="0"/>
                <a:cs typeface="Fira Code" pitchFamily="49" charset="0"/>
              </a:rPr>
              <a:t>      </a:t>
            </a:r>
            <a:r>
              <a:rPr kumimoji="1" lang="en-GB" altLang="zh-TW" sz="18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└── </a:t>
            </a:r>
            <a:r>
              <a:rPr kumimoji="1" lang="en-GB" altLang="zh-TW" sz="1800" dirty="0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main.c			</a:t>
            </a:r>
            <a:r>
              <a:rPr kumimoji="1" lang="en-US" altLang="zh-TW" sz="1800" dirty="0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// </a:t>
            </a:r>
            <a:r>
              <a:rPr kumimoji="1" lang="zh-TW" altLang="en-US" sz="1800" dirty="0">
                <a:solidFill>
                  <a:srgbClr val="FF0000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應用程式進入點</a:t>
            </a:r>
            <a:endParaRPr kumimoji="1" lang="zh-TW" altLang="en-US" sz="1800" dirty="0">
              <a:solidFill>
                <a:srgbClr val="FF0000"/>
              </a:solidFill>
              <a:latin typeface="Fira Code" pitchFamily="49" charset="0"/>
              <a:cs typeface="Fira Code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0E25158-8E9F-97E0-DF29-A6776E01E5FD}"/>
              </a:ext>
            </a:extLst>
          </p:cNvPr>
          <p:cNvSpPr txBox="1"/>
          <p:nvPr/>
        </p:nvSpPr>
        <p:spPr>
          <a:xfrm>
            <a:off x="6993082" y="149629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effectLst/>
              </a:rPr>
              <a:t>在課堂剛開使原本計劃使用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8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>
            <a:extLst>
              <a:ext uri="{FF2B5EF4-FFF2-40B4-BE49-F238E27FC236}">
                <a16:creationId xmlns:a16="http://schemas.microsoft.com/office/drawing/2014/main" id="{4DB548E5-7F9E-BDD5-CD49-8AC67DEC1B2F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-111106" y="1173676"/>
            <a:ext cx="5972400" cy="1121133"/>
          </a:xfrm>
        </p:spPr>
        <p:txBody>
          <a:bodyPr/>
          <a:lstStyle/>
          <a:p>
            <a:r>
              <a:rPr kumimoji="1" lang="zh-TW" altLang="en-US" sz="54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硬體選擇</a:t>
            </a:r>
          </a:p>
        </p:txBody>
      </p:sp>
      <p:grpSp>
        <p:nvGrpSpPr>
          <p:cNvPr id="21" name="Google Shape;1639;p124">
            <a:extLst>
              <a:ext uri="{FF2B5EF4-FFF2-40B4-BE49-F238E27FC236}">
                <a16:creationId xmlns:a16="http://schemas.microsoft.com/office/drawing/2014/main" id="{15E624F2-41E5-91E9-C7F8-BF23BC4FADC9}"/>
              </a:ext>
            </a:extLst>
          </p:cNvPr>
          <p:cNvGrpSpPr>
            <a:grpSpLocks noChangeAspect="1"/>
          </p:cNvGrpSpPr>
          <p:nvPr/>
        </p:nvGrpSpPr>
        <p:grpSpPr>
          <a:xfrm>
            <a:off x="1027948" y="2959926"/>
            <a:ext cx="1101832" cy="1101097"/>
            <a:chOff x="5845743" y="2246103"/>
            <a:chExt cx="324060" cy="323844"/>
          </a:xfrm>
        </p:grpSpPr>
        <p:sp>
          <p:nvSpPr>
            <p:cNvPr id="22" name="Google Shape;1640;p124">
              <a:extLst>
                <a:ext uri="{FF2B5EF4-FFF2-40B4-BE49-F238E27FC236}">
                  <a16:creationId xmlns:a16="http://schemas.microsoft.com/office/drawing/2014/main" id="{BB2E1341-B106-D848-A44E-9F570A77CE8A}"/>
                </a:ext>
              </a:extLst>
            </p:cNvPr>
            <p:cNvSpPr/>
            <p:nvPr/>
          </p:nvSpPr>
          <p:spPr>
            <a:xfrm>
              <a:off x="5845743" y="2323228"/>
              <a:ext cx="324060" cy="246719"/>
            </a:xfrm>
            <a:custGeom>
              <a:avLst/>
              <a:gdLst/>
              <a:ahLst/>
              <a:cxnLst/>
              <a:rect l="l" t="t" r="r" b="b"/>
              <a:pathLst>
                <a:path w="16559" h="12607" extrusionOk="0">
                  <a:moveTo>
                    <a:pt x="7302" y="4853"/>
                  </a:moveTo>
                  <a:cubicBezTo>
                    <a:pt x="6006" y="4853"/>
                    <a:pt x="5366" y="6414"/>
                    <a:pt x="6275" y="7333"/>
                  </a:cubicBezTo>
                  <a:cubicBezTo>
                    <a:pt x="6572" y="7627"/>
                    <a:pt x="6938" y="7759"/>
                    <a:pt x="7295" y="7759"/>
                  </a:cubicBezTo>
                  <a:cubicBezTo>
                    <a:pt x="8046" y="7759"/>
                    <a:pt x="8765" y="7180"/>
                    <a:pt x="8765" y="6303"/>
                  </a:cubicBezTo>
                  <a:cubicBezTo>
                    <a:pt x="8765" y="5500"/>
                    <a:pt x="8108" y="4853"/>
                    <a:pt x="7314" y="4853"/>
                  </a:cubicBezTo>
                  <a:cubicBezTo>
                    <a:pt x="7310" y="4853"/>
                    <a:pt x="7306" y="4853"/>
                    <a:pt x="7302" y="4853"/>
                  </a:cubicBezTo>
                  <a:close/>
                  <a:moveTo>
                    <a:pt x="7314" y="3872"/>
                  </a:moveTo>
                  <a:cubicBezTo>
                    <a:pt x="7855" y="3872"/>
                    <a:pt x="8397" y="4052"/>
                    <a:pt x="8843" y="4421"/>
                  </a:cubicBezTo>
                  <a:cubicBezTo>
                    <a:pt x="9804" y="5206"/>
                    <a:pt x="10020" y="6598"/>
                    <a:pt x="9333" y="7637"/>
                  </a:cubicBezTo>
                  <a:lnTo>
                    <a:pt x="11539" y="9833"/>
                  </a:lnTo>
                  <a:cubicBezTo>
                    <a:pt x="11725" y="10019"/>
                    <a:pt x="11725" y="10323"/>
                    <a:pt x="11539" y="10519"/>
                  </a:cubicBezTo>
                  <a:lnTo>
                    <a:pt x="11529" y="10519"/>
                  </a:lnTo>
                  <a:cubicBezTo>
                    <a:pt x="11436" y="10612"/>
                    <a:pt x="11314" y="10658"/>
                    <a:pt x="11190" y="10658"/>
                  </a:cubicBezTo>
                  <a:cubicBezTo>
                    <a:pt x="11066" y="10658"/>
                    <a:pt x="10941" y="10612"/>
                    <a:pt x="10843" y="10519"/>
                  </a:cubicBezTo>
                  <a:lnTo>
                    <a:pt x="8647" y="8313"/>
                  </a:lnTo>
                  <a:cubicBezTo>
                    <a:pt x="8235" y="8585"/>
                    <a:pt x="7767" y="8717"/>
                    <a:pt x="7304" y="8717"/>
                  </a:cubicBezTo>
                  <a:cubicBezTo>
                    <a:pt x="6599" y="8717"/>
                    <a:pt x="5905" y="8412"/>
                    <a:pt x="5432" y="7833"/>
                  </a:cubicBezTo>
                  <a:cubicBezTo>
                    <a:pt x="4648" y="6862"/>
                    <a:pt x="4716" y="5460"/>
                    <a:pt x="5598" y="4578"/>
                  </a:cubicBezTo>
                  <a:cubicBezTo>
                    <a:pt x="6071" y="4111"/>
                    <a:pt x="6692" y="3872"/>
                    <a:pt x="7314" y="3872"/>
                  </a:cubicBezTo>
                  <a:close/>
                  <a:moveTo>
                    <a:pt x="491" y="0"/>
                  </a:moveTo>
                  <a:cubicBezTo>
                    <a:pt x="217" y="0"/>
                    <a:pt x="1" y="216"/>
                    <a:pt x="1" y="490"/>
                  </a:cubicBezTo>
                  <a:lnTo>
                    <a:pt x="1" y="12117"/>
                  </a:lnTo>
                  <a:cubicBezTo>
                    <a:pt x="1" y="12391"/>
                    <a:pt x="217" y="12607"/>
                    <a:pt x="491" y="12607"/>
                  </a:cubicBezTo>
                  <a:lnTo>
                    <a:pt x="16068" y="12607"/>
                  </a:lnTo>
                  <a:cubicBezTo>
                    <a:pt x="16333" y="12607"/>
                    <a:pt x="16558" y="12391"/>
                    <a:pt x="16558" y="12117"/>
                  </a:cubicBezTo>
                  <a:lnTo>
                    <a:pt x="16558" y="2421"/>
                  </a:lnTo>
                  <a:cubicBezTo>
                    <a:pt x="16558" y="2157"/>
                    <a:pt x="16333" y="1931"/>
                    <a:pt x="16068" y="1931"/>
                  </a:cubicBezTo>
                  <a:lnTo>
                    <a:pt x="16068" y="1941"/>
                  </a:lnTo>
                  <a:lnTo>
                    <a:pt x="7510" y="1941"/>
                  </a:lnTo>
                  <a:lnTo>
                    <a:pt x="5716" y="137"/>
                  </a:lnTo>
                  <a:cubicBezTo>
                    <a:pt x="5618" y="49"/>
                    <a:pt x="5500" y="0"/>
                    <a:pt x="5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41;p124">
              <a:extLst>
                <a:ext uri="{FF2B5EF4-FFF2-40B4-BE49-F238E27FC236}">
                  <a16:creationId xmlns:a16="http://schemas.microsoft.com/office/drawing/2014/main" id="{12F45753-AF38-46CC-5B00-4FDCB4F53F08}"/>
                </a:ext>
              </a:extLst>
            </p:cNvPr>
            <p:cNvSpPr/>
            <p:nvPr/>
          </p:nvSpPr>
          <p:spPr>
            <a:xfrm>
              <a:off x="6074046" y="2251661"/>
              <a:ext cx="51430" cy="51430"/>
            </a:xfrm>
            <a:custGeom>
              <a:avLst/>
              <a:gdLst/>
              <a:ahLst/>
              <a:cxnLst/>
              <a:rect l="l" t="t" r="r" b="b"/>
              <a:pathLst>
                <a:path w="2628" h="2628" extrusionOk="0">
                  <a:moveTo>
                    <a:pt x="1" y="1"/>
                  </a:moveTo>
                  <a:lnTo>
                    <a:pt x="1" y="2628"/>
                  </a:lnTo>
                  <a:lnTo>
                    <a:pt x="2628" y="2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42;p124">
              <a:extLst>
                <a:ext uri="{FF2B5EF4-FFF2-40B4-BE49-F238E27FC236}">
                  <a16:creationId xmlns:a16="http://schemas.microsoft.com/office/drawing/2014/main" id="{74B3066B-3C94-FA96-4517-354A71D24371}"/>
                </a:ext>
              </a:extLst>
            </p:cNvPr>
            <p:cNvSpPr>
              <a:spLocks/>
            </p:cNvSpPr>
            <p:nvPr/>
          </p:nvSpPr>
          <p:spPr>
            <a:xfrm>
              <a:off x="5903298" y="2246103"/>
              <a:ext cx="227756" cy="96128"/>
            </a:xfrm>
            <a:custGeom>
              <a:avLst/>
              <a:gdLst/>
              <a:ahLst/>
              <a:cxnLst/>
              <a:rect l="l" t="t" r="r" b="b"/>
              <a:pathLst>
                <a:path w="11638" h="4912" extrusionOk="0">
                  <a:moveTo>
                    <a:pt x="491" y="0"/>
                  </a:moveTo>
                  <a:cubicBezTo>
                    <a:pt x="226" y="0"/>
                    <a:pt x="1" y="216"/>
                    <a:pt x="1" y="481"/>
                  </a:cubicBezTo>
                  <a:lnTo>
                    <a:pt x="1" y="2971"/>
                  </a:lnTo>
                  <a:lnTo>
                    <a:pt x="2422" y="2971"/>
                  </a:lnTo>
                  <a:cubicBezTo>
                    <a:pt x="2814" y="2971"/>
                    <a:pt x="3177" y="3127"/>
                    <a:pt x="3452" y="3402"/>
                  </a:cubicBezTo>
                  <a:lnTo>
                    <a:pt x="4961" y="4912"/>
                  </a:lnTo>
                  <a:lnTo>
                    <a:pt x="11637" y="4912"/>
                  </a:lnTo>
                  <a:lnTo>
                    <a:pt x="11637" y="3882"/>
                  </a:lnTo>
                  <a:lnTo>
                    <a:pt x="8245" y="3882"/>
                  </a:lnTo>
                  <a:cubicBezTo>
                    <a:pt x="7981" y="3882"/>
                    <a:pt x="7755" y="3657"/>
                    <a:pt x="7755" y="3392"/>
                  </a:cubicBezTo>
                  <a:lnTo>
                    <a:pt x="77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07;p146">
            <a:extLst>
              <a:ext uri="{FF2B5EF4-FFF2-40B4-BE49-F238E27FC236}">
                <a16:creationId xmlns:a16="http://schemas.microsoft.com/office/drawing/2014/main" id="{9B9B72C9-11B0-1A7B-5B82-4C46CD90E9DA}"/>
              </a:ext>
            </a:extLst>
          </p:cNvPr>
          <p:cNvGrpSpPr>
            <a:grpSpLocks noChangeAspect="1"/>
          </p:cNvGrpSpPr>
          <p:nvPr/>
        </p:nvGrpSpPr>
        <p:grpSpPr>
          <a:xfrm>
            <a:off x="5678978" y="3011846"/>
            <a:ext cx="1098000" cy="968644"/>
            <a:chOff x="-45674075" y="3586425"/>
            <a:chExt cx="300900" cy="265450"/>
          </a:xfrm>
          <a:solidFill>
            <a:schemeClr val="bg2"/>
          </a:solidFill>
        </p:grpSpPr>
        <p:sp>
          <p:nvSpPr>
            <p:cNvPr id="26" name="Google Shape;8608;p146">
              <a:extLst>
                <a:ext uri="{FF2B5EF4-FFF2-40B4-BE49-F238E27FC236}">
                  <a16:creationId xmlns:a16="http://schemas.microsoft.com/office/drawing/2014/main" id="{4595AE41-989D-FA7C-F427-99BEF96A2257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09;p146">
              <a:extLst>
                <a:ext uri="{FF2B5EF4-FFF2-40B4-BE49-F238E27FC236}">
                  <a16:creationId xmlns:a16="http://schemas.microsoft.com/office/drawing/2014/main" id="{31CF110A-C791-0382-8D21-1599D794B8DC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617;p146">
            <a:extLst>
              <a:ext uri="{FF2B5EF4-FFF2-40B4-BE49-F238E27FC236}">
                <a16:creationId xmlns:a16="http://schemas.microsoft.com/office/drawing/2014/main" id="{E90959D6-2512-DA8B-FC46-B15738589A23}"/>
              </a:ext>
            </a:extLst>
          </p:cNvPr>
          <p:cNvGrpSpPr>
            <a:grpSpLocks noChangeAspect="1"/>
          </p:cNvGrpSpPr>
          <p:nvPr/>
        </p:nvGrpSpPr>
        <p:grpSpPr>
          <a:xfrm>
            <a:off x="3348202" y="3007034"/>
            <a:ext cx="1098000" cy="1098000"/>
            <a:chOff x="-44512325" y="3176075"/>
            <a:chExt cx="300900" cy="300900"/>
          </a:xfrm>
          <a:solidFill>
            <a:schemeClr val="bg2"/>
          </a:solidFill>
        </p:grpSpPr>
        <p:sp>
          <p:nvSpPr>
            <p:cNvPr id="29" name="Google Shape;8618;p146">
              <a:extLst>
                <a:ext uri="{FF2B5EF4-FFF2-40B4-BE49-F238E27FC236}">
                  <a16:creationId xmlns:a16="http://schemas.microsoft.com/office/drawing/2014/main" id="{8E4154E5-6D61-1934-AFEE-0FF84CA6D0A4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19;p146">
              <a:extLst>
                <a:ext uri="{FF2B5EF4-FFF2-40B4-BE49-F238E27FC236}">
                  <a16:creationId xmlns:a16="http://schemas.microsoft.com/office/drawing/2014/main" id="{1AF0C6ED-B7AB-4828-5B2A-A41897902612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620;p146">
              <a:extLst>
                <a:ext uri="{FF2B5EF4-FFF2-40B4-BE49-F238E27FC236}">
                  <a16:creationId xmlns:a16="http://schemas.microsoft.com/office/drawing/2014/main" id="{9D3BF85F-05B5-A36C-FB6D-F12226FF3F4B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圖片 46" descr="一張含有 文字, 字型, 符號, 圖形 的圖片&#10;&#10;自動產生的描述">
            <a:extLst>
              <a:ext uri="{FF2B5EF4-FFF2-40B4-BE49-F238E27FC236}">
                <a16:creationId xmlns:a16="http://schemas.microsoft.com/office/drawing/2014/main" id="{BBDCE05E-0E6F-23AB-24BF-E094C98B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22" y="2979775"/>
            <a:ext cx="2925847" cy="1098000"/>
          </a:xfrm>
          <a:prstGeom prst="rect">
            <a:avLst/>
          </a:prstGeom>
        </p:spPr>
      </p:pic>
      <p:sp>
        <p:nvSpPr>
          <p:cNvPr id="48" name="副標題 2">
            <a:extLst>
              <a:ext uri="{FF2B5EF4-FFF2-40B4-BE49-F238E27FC236}">
                <a16:creationId xmlns:a16="http://schemas.microsoft.com/office/drawing/2014/main" id="{2389E428-28BA-ADD0-4CCC-28C384ED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977" y="4326616"/>
            <a:ext cx="1986893" cy="589200"/>
          </a:xfrm>
        </p:spPr>
        <p:txBody>
          <a:bodyPr/>
          <a:lstStyle/>
          <a:p>
            <a:r>
              <a:rPr kumimoji="1" lang="zh-TW" altLang="en-US" sz="2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整體規劃</a:t>
            </a:r>
          </a:p>
        </p:txBody>
      </p:sp>
      <p:sp>
        <p:nvSpPr>
          <p:cNvPr id="49" name="副標題 2">
            <a:extLst>
              <a:ext uri="{FF2B5EF4-FFF2-40B4-BE49-F238E27FC236}">
                <a16:creationId xmlns:a16="http://schemas.microsoft.com/office/drawing/2014/main" id="{05FD0FBE-13B2-2BB3-2832-9FD5DFD02670}"/>
              </a:ext>
            </a:extLst>
          </p:cNvPr>
          <p:cNvSpPr txBox="1">
            <a:spLocks/>
          </p:cNvSpPr>
          <p:nvPr/>
        </p:nvSpPr>
        <p:spPr>
          <a:xfrm>
            <a:off x="2875094" y="4351932"/>
            <a:ext cx="1986893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zh-TW" altLang="en-US" sz="2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硬體選擇</a:t>
            </a:r>
          </a:p>
        </p:txBody>
      </p:sp>
      <p:sp>
        <p:nvSpPr>
          <p:cNvPr id="50" name="副標題 2">
            <a:extLst>
              <a:ext uri="{FF2B5EF4-FFF2-40B4-BE49-F238E27FC236}">
                <a16:creationId xmlns:a16="http://schemas.microsoft.com/office/drawing/2014/main" id="{371BFBDD-63B7-7E10-04F2-A6FC0A0541C1}"/>
              </a:ext>
            </a:extLst>
          </p:cNvPr>
          <p:cNvSpPr txBox="1">
            <a:spLocks/>
          </p:cNvSpPr>
          <p:nvPr/>
        </p:nvSpPr>
        <p:spPr>
          <a:xfrm>
            <a:off x="5233117" y="4323722"/>
            <a:ext cx="1986893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zh-TW" altLang="en-US" sz="2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軟體編寫</a:t>
            </a:r>
          </a:p>
        </p:txBody>
      </p:sp>
      <p:sp>
        <p:nvSpPr>
          <p:cNvPr id="51" name="副標題 2">
            <a:extLst>
              <a:ext uri="{FF2B5EF4-FFF2-40B4-BE49-F238E27FC236}">
                <a16:creationId xmlns:a16="http://schemas.microsoft.com/office/drawing/2014/main" id="{32413ECB-1A2F-D28A-46E2-8395141DBA56}"/>
              </a:ext>
            </a:extLst>
          </p:cNvPr>
          <p:cNvSpPr txBox="1">
            <a:spLocks/>
          </p:cNvSpPr>
          <p:nvPr/>
        </p:nvSpPr>
        <p:spPr>
          <a:xfrm>
            <a:off x="7949804" y="4323722"/>
            <a:ext cx="3748085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zh-TW" altLang="en-US" sz="28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加入</a:t>
            </a:r>
            <a:r>
              <a:rPr kumimoji="1" lang="en-US" altLang="zh-TW" sz="28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freeRtos</a:t>
            </a:r>
            <a:r>
              <a:rPr kumimoji="1" lang="zh-TW" altLang="en-US" sz="28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 作業系統</a:t>
            </a:r>
          </a:p>
        </p:txBody>
      </p:sp>
      <p:sp>
        <p:nvSpPr>
          <p:cNvPr id="52" name="向右箭號 51">
            <a:extLst>
              <a:ext uri="{FF2B5EF4-FFF2-40B4-BE49-F238E27FC236}">
                <a16:creationId xmlns:a16="http://schemas.microsoft.com/office/drawing/2014/main" id="{AA1AF70D-7954-1B78-2B44-F1E4F9C02E63}"/>
              </a:ext>
            </a:extLst>
          </p:cNvPr>
          <p:cNvSpPr/>
          <p:nvPr/>
        </p:nvSpPr>
        <p:spPr>
          <a:xfrm>
            <a:off x="2464210" y="3468104"/>
            <a:ext cx="490863" cy="22859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向右箭號 52">
            <a:extLst>
              <a:ext uri="{FF2B5EF4-FFF2-40B4-BE49-F238E27FC236}">
                <a16:creationId xmlns:a16="http://schemas.microsoft.com/office/drawing/2014/main" id="{B5424C3F-1240-CCF0-A602-9C30BEFA741A}"/>
              </a:ext>
            </a:extLst>
          </p:cNvPr>
          <p:cNvSpPr/>
          <p:nvPr/>
        </p:nvSpPr>
        <p:spPr>
          <a:xfrm>
            <a:off x="4828866" y="3461877"/>
            <a:ext cx="490863" cy="22859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十字形 53">
            <a:extLst>
              <a:ext uri="{FF2B5EF4-FFF2-40B4-BE49-F238E27FC236}">
                <a16:creationId xmlns:a16="http://schemas.microsoft.com/office/drawing/2014/main" id="{47D7A7AF-0347-BF5A-F3A4-B6C8BB6E29ED}"/>
              </a:ext>
            </a:extLst>
          </p:cNvPr>
          <p:cNvSpPr>
            <a:spLocks noChangeAspect="1"/>
          </p:cNvSpPr>
          <p:nvPr/>
        </p:nvSpPr>
        <p:spPr>
          <a:xfrm>
            <a:off x="7436339" y="3396552"/>
            <a:ext cx="331470" cy="318962"/>
          </a:xfrm>
          <a:prstGeom prst="plus">
            <a:avLst>
              <a:gd name="adj" fmla="val 411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CE7205-9F0E-57F6-1771-C532AA6B2CBB}"/>
              </a:ext>
            </a:extLst>
          </p:cNvPr>
          <p:cNvSpPr txBox="1"/>
          <p:nvPr/>
        </p:nvSpPr>
        <p:spPr>
          <a:xfrm>
            <a:off x="2870200" y="3311801"/>
            <a:ext cx="6417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23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D4D5764-D88D-BDDE-36AF-A08F359D0D2D}"/>
              </a:ext>
            </a:extLst>
          </p:cNvPr>
          <p:cNvSpPr txBox="1"/>
          <p:nvPr/>
        </p:nvSpPr>
        <p:spPr>
          <a:xfrm>
            <a:off x="103910" y="1291000"/>
            <a:ext cx="11814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在課堂剛開使原本計劃使用樹莓派</a:t>
            </a:r>
            <a:r>
              <a:rPr lang="en-US" altLang="zh-TW" sz="2800"/>
              <a:t>3</a:t>
            </a:r>
            <a:r>
              <a:rPr lang="zh-TW" altLang="en-US" sz="2800"/>
              <a:t>。但因為樹莓派沒有支援</a:t>
            </a:r>
            <a:r>
              <a:rPr lang="en-US" altLang="zh-TW" sz="2800"/>
              <a:t>FreeRtos</a:t>
            </a:r>
            <a:r>
              <a:rPr lang="zh-TW" altLang="en-US" sz="2800"/>
              <a:t>，我試著要使用第三方的</a:t>
            </a:r>
            <a:r>
              <a:rPr lang="en-GB" altLang="zh-TW" sz="2800"/>
              <a:t>FreeRTOS</a:t>
            </a:r>
            <a:r>
              <a:rPr lang="zh-TW" altLang="en-US" sz="2800"/>
              <a:t>程式架構時發現要除錯的話會很麻煩所以果斷放棄。最後選擇了</a:t>
            </a:r>
            <a:r>
              <a:rPr lang="en-US" altLang="zh-TW" sz="2800"/>
              <a:t>STM32</a:t>
            </a:r>
            <a:r>
              <a:rPr lang="zh-TW" altLang="en-US" sz="2800"/>
              <a:t>，</a:t>
            </a:r>
            <a:r>
              <a:rPr lang="en-GB" altLang="zh-TW" sz="2800"/>
              <a:t> STM32 </a:t>
            </a:r>
            <a:r>
              <a:rPr lang="zh-TW" altLang="en-US" sz="2800"/>
              <a:t>支援 </a:t>
            </a:r>
            <a:r>
              <a:rPr lang="en-GB" altLang="zh-TW" sz="2800"/>
              <a:t>FreeRTOS</a:t>
            </a:r>
            <a:r>
              <a:rPr lang="zh-TW" altLang="en-US" sz="2800"/>
              <a:t>，而且官方提供的</a:t>
            </a:r>
            <a:r>
              <a:rPr lang="en-GB" altLang="zh-TW" sz="2800"/>
              <a:t>STM32CubeMX </a:t>
            </a:r>
            <a:r>
              <a:rPr lang="zh-TW" altLang="en-US" sz="2800"/>
              <a:t>可以自動生成專案架構和設定必要的硬體配置，非常方便深得我心。</a:t>
            </a:r>
            <a:endParaRPr lang="en-US" altLang="zh-TW" sz="2800"/>
          </a:p>
          <a:p>
            <a:r>
              <a:rPr lang="zh-TW" altLang="en-US" sz="2800"/>
              <a:t>剛開始因為不熟悉嵌入式系統的程式架構所以有試圖使用</a:t>
            </a:r>
            <a:r>
              <a:rPr lang="en-GB" altLang="zh-TW" sz="2800"/>
              <a:t>STM32CubeIDE</a:t>
            </a:r>
            <a:r>
              <a:rPr lang="zh-TW" altLang="en-US" sz="2800"/>
              <a:t>方便學習，但在下載完並開啟就等了許久時間，有鑒於先前使用</a:t>
            </a:r>
            <a:r>
              <a:rPr lang="en-US" altLang="zh-TW" sz="2800"/>
              <a:t>IDE</a:t>
            </a:r>
            <a:r>
              <a:rPr lang="zh-TW" altLang="en-US" sz="2800"/>
              <a:t>的經驗我認為</a:t>
            </a:r>
            <a:r>
              <a:rPr lang="en-US" altLang="zh-TW" sz="2800"/>
              <a:t>IDE</a:t>
            </a:r>
            <a:r>
              <a:rPr lang="zh-TW" altLang="en-US" sz="2800"/>
              <a:t>都很卡很難用</a:t>
            </a:r>
            <a:r>
              <a:rPr lang="en-US" altLang="zh-TW" sz="2800"/>
              <a:t>compile</a:t>
            </a:r>
            <a:r>
              <a:rPr lang="zh-TW" altLang="en-US" sz="2800"/>
              <a:t>還很久，因為等太久</a:t>
            </a:r>
            <a:r>
              <a:rPr lang="en-GB" altLang="zh-TW" sz="2800"/>
              <a:t>STM32CubeIDE</a:t>
            </a:r>
            <a:r>
              <a:rPr lang="zh-TW" altLang="en-US" sz="2800"/>
              <a:t>還沒打開我就刪掉了換成現在使用的環境了。</a:t>
            </a:r>
          </a:p>
        </p:txBody>
      </p:sp>
    </p:spTree>
    <p:extLst>
      <p:ext uri="{BB962C8B-B14F-4D97-AF65-F5344CB8AC3E}">
        <p14:creationId xmlns:p14="http://schemas.microsoft.com/office/powerpoint/2010/main" val="2181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>
            <a:extLst>
              <a:ext uri="{FF2B5EF4-FFF2-40B4-BE49-F238E27FC236}">
                <a16:creationId xmlns:a16="http://schemas.microsoft.com/office/drawing/2014/main" id="{4DB548E5-7F9E-BDD5-CD49-8AC67DEC1B2F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2910245" y="2776833"/>
            <a:ext cx="3823904" cy="1304334"/>
          </a:xfrm>
        </p:spPr>
        <p:txBody>
          <a:bodyPr/>
          <a:lstStyle/>
          <a:p>
            <a:r>
              <a:rPr kumimoji="1" lang="zh-TW" altLang="en-US" sz="6600" b="1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硬體選擇</a:t>
            </a:r>
          </a:p>
        </p:txBody>
      </p:sp>
      <p:grpSp>
        <p:nvGrpSpPr>
          <p:cNvPr id="28" name="Google Shape;8617;p146">
            <a:extLst>
              <a:ext uri="{FF2B5EF4-FFF2-40B4-BE49-F238E27FC236}">
                <a16:creationId xmlns:a16="http://schemas.microsoft.com/office/drawing/2014/main" id="{E90959D6-2512-DA8B-FC46-B15738589A23}"/>
              </a:ext>
            </a:extLst>
          </p:cNvPr>
          <p:cNvGrpSpPr>
            <a:grpSpLocks noChangeAspect="1"/>
          </p:cNvGrpSpPr>
          <p:nvPr/>
        </p:nvGrpSpPr>
        <p:grpSpPr>
          <a:xfrm>
            <a:off x="6999112" y="2401711"/>
            <a:ext cx="1783644" cy="1783644"/>
            <a:chOff x="-44512325" y="3176075"/>
            <a:chExt cx="300900" cy="300900"/>
          </a:xfrm>
          <a:solidFill>
            <a:srgbClr val="060535"/>
          </a:solidFill>
        </p:grpSpPr>
        <p:sp>
          <p:nvSpPr>
            <p:cNvPr id="29" name="Google Shape;8618;p146">
              <a:extLst>
                <a:ext uri="{FF2B5EF4-FFF2-40B4-BE49-F238E27FC236}">
                  <a16:creationId xmlns:a16="http://schemas.microsoft.com/office/drawing/2014/main" id="{8E4154E5-6D61-1934-AFEE-0FF84CA6D0A4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19;p146">
              <a:extLst>
                <a:ext uri="{FF2B5EF4-FFF2-40B4-BE49-F238E27FC236}">
                  <a16:creationId xmlns:a16="http://schemas.microsoft.com/office/drawing/2014/main" id="{1AF0C6ED-B7AB-4828-5B2A-A41897902612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620;p146">
              <a:extLst>
                <a:ext uri="{FF2B5EF4-FFF2-40B4-BE49-F238E27FC236}">
                  <a16:creationId xmlns:a16="http://schemas.microsoft.com/office/drawing/2014/main" id="{9D3BF85F-05B5-A36C-FB6D-F12226FF3F4B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69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路, 電子工程, 電子元件 的圖片&#10;&#10;自動產生的描述">
            <a:extLst>
              <a:ext uri="{FF2B5EF4-FFF2-40B4-BE49-F238E27FC236}">
                <a16:creationId xmlns:a16="http://schemas.microsoft.com/office/drawing/2014/main" id="{A5099F88-4D99-F576-9BA4-8441E7BCF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77" b="91878" l="9500" r="92700">
                        <a14:foregroundMark x1="92800" y1="5764" x2="92800" y2="5764"/>
                        <a14:foregroundMark x1="49200" y1="9432" x2="49200" y2="9432"/>
                        <a14:foregroundMark x1="48200" y1="10218" x2="55700" y2="10393"/>
                        <a14:foregroundMark x1="47800" y1="7773" x2="52200" y2="8035"/>
                        <a14:foregroundMark x1="30100" y1="86725" x2="79100" y2="86900"/>
                        <a14:foregroundMark x1="27300" y1="91790" x2="41600" y2="91965"/>
                        <a14:foregroundMark x1="41600" y1="91965" x2="61700" y2="91004"/>
                        <a14:foregroundMark x1="17600" y1="87162" x2="17600" y2="91616"/>
                        <a14:foregroundMark x1="9700" y1="84716" x2="9700" y2="80873"/>
                        <a14:foregroundMark x1="9700" y1="66812" x2="10200" y2="52052"/>
                        <a14:foregroundMark x1="9500" y1="39651" x2="9500" y2="48384"/>
                        <a14:foregroundMark x1="90300" y1="42533" x2="91400" y2="86550"/>
                        <a14:foregroundMark x1="83300" y1="86550" x2="82800" y2="90218"/>
                        <a14:foregroundMark x1="70100" y1="91004" x2="79300" y2="91616"/>
                        <a14:foregroundMark x1="86300" y1="91616" x2="88900" y2="89782"/>
                        <a14:foregroundMark x1="9500" y1="87336" x2="14800" y2="91179"/>
                        <a14:foregroundMark x1="9500" y1="90742" x2="9500" y2="90742"/>
                        <a14:foregroundMark x1="9500" y1="75546" x2="9500" y2="75546"/>
                        <a14:foregroundMark x1="9900" y1="68908" x2="9900" y2="80437"/>
                        <a14:foregroundMark x1="9700" y1="11878" x2="9700" y2="18777"/>
                        <a14:foregroundMark x1="20400" y1="9607" x2="31100" y2="10044"/>
                        <a14:foregroundMark x1="30800" y1="10044" x2="21800" y2="9432"/>
                        <a14:foregroundMark x1="26900" y1="9607" x2="32700" y2="10393"/>
                        <a14:foregroundMark x1="90300" y1="10655" x2="90300" y2="24192"/>
                        <a14:foregroundMark x1="90500" y1="41048" x2="90700" y2="53624"/>
                        <a14:foregroundMark x1="89800" y1="9258" x2="91400" y2="17555"/>
                        <a14:foregroundMark x1="27800" y1="9782" x2="32200" y2="10393"/>
                        <a14:foregroundMark x1="28000" y1="9432" x2="32000" y2="9782"/>
                        <a14:foregroundMark x1="90900" y1="88384" x2="88400" y2="91354"/>
                        <a14:foregroundMark x1="90700" y1="86725" x2="88900" y2="90568"/>
                        <a14:foregroundMark x1="92100" y1="87336" x2="89100" y2="91354"/>
                        <a14:foregroundMark x1="90900" y1="90568" x2="90900" y2="90568"/>
                        <a14:foregroundMark x1="9800" y1="9345" x2="9700" y2="11528"/>
                        <a14:foregroundMark x1="49700" y1="7249" x2="54400" y2="9345"/>
                        <a14:foregroundMark x1="54000" y1="7686" x2="54000" y2="76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673" y="910091"/>
            <a:ext cx="4476351" cy="512094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8743962-F6B8-981F-5C07-AF0D8D14AADB}"/>
              </a:ext>
            </a:extLst>
          </p:cNvPr>
          <p:cNvSpPr txBox="1"/>
          <p:nvPr/>
        </p:nvSpPr>
        <p:spPr>
          <a:xfrm>
            <a:off x="6241473" y="1053467"/>
            <a:ext cx="3988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4000" b="1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NUCLEO-G431RB</a:t>
            </a:r>
            <a:endParaRPr lang="zh-TW" altLang="en-US" sz="4000" b="1" dirty="0">
              <a:latin typeface="Noto Nastaliq Urdu" panose="020B0502040504020204" pitchFamily="34" charset="-78"/>
              <a:cs typeface="Noto Nastaliq Urdu" panose="020B0502040504020204" pitchFamily="34" charset="-7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5266E8-72C3-6FB8-50D5-F528458F6349}"/>
              </a:ext>
            </a:extLst>
          </p:cNvPr>
          <p:cNvSpPr txBox="1"/>
          <p:nvPr/>
        </p:nvSpPr>
        <p:spPr>
          <a:xfrm>
            <a:off x="5301343" y="1840399"/>
            <a:ext cx="7208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處理器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：</a:t>
            </a:r>
            <a:endParaRPr lang="en-US" altLang="zh-TW" sz="18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	</a:t>
            </a:r>
            <a:r>
              <a:rPr lang="en-US" altLang="zh-TW" sz="1800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32 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位元</a:t>
            </a:r>
            <a:r>
              <a:rPr lang="en-GB" altLang="zh-TW" sz="1800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Arm Cortex-M4</a:t>
            </a:r>
            <a:r>
              <a:rPr lang="zh-TW" altLang="en-GB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，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最高時脈</a:t>
            </a:r>
            <a:r>
              <a:rPr lang="en-US" altLang="zh-TW" sz="1800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170 </a:t>
            </a:r>
            <a:r>
              <a:rPr lang="en-GB" altLang="zh-TW" sz="1800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MHz</a:t>
            </a:r>
            <a:r>
              <a:rPr lang="zh-TW" altLang="en-GB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。 </a:t>
            </a:r>
            <a:endParaRPr lang="en-US" altLang="zh-TW" sz="18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介面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：</a:t>
            </a:r>
            <a:endParaRPr lang="en-US" altLang="zh-TW" sz="18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zh-TW" sz="1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	</a:t>
            </a:r>
            <a:r>
              <a:rPr lang="en-GB" altLang="zh-TW" sz="1800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Arduino </a:t>
            </a:r>
            <a:r>
              <a:rPr lang="en-US" altLang="zh-TW" sz="1800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, </a:t>
            </a:r>
            <a:r>
              <a:rPr lang="en-GB" altLang="zh-TW" sz="1800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ST Morpho 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擴展接頭或</a:t>
            </a:r>
            <a:r>
              <a:rPr lang="en-GB" altLang="zh-TW" sz="1800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Micro-B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接頭。 </a:t>
            </a:r>
            <a:endParaRPr lang="en-US" altLang="zh-TW" sz="18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調試工具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：</a:t>
            </a:r>
            <a:endParaRPr lang="en-US" altLang="zh-TW" sz="18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	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內建</a:t>
            </a:r>
            <a:r>
              <a:rPr lang="en-GB" altLang="zh-TW" sz="1800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ST-LINK 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調試</a:t>
            </a:r>
            <a:r>
              <a:rPr lang="en-US" altLang="zh-TW" sz="1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編程器。 </a:t>
            </a:r>
            <a:endParaRPr lang="en-US" altLang="zh-TW" sz="18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電源選項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：</a:t>
            </a:r>
            <a:endParaRPr lang="en-US" altLang="zh-TW" sz="18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	</a:t>
            </a:r>
            <a:r>
              <a:rPr lang="en-GB" altLang="zh-TW" sz="1800" dirty="0">
                <a:latin typeface="Noto Nastaliq Urdu" panose="020B0502040504020204" pitchFamily="34" charset="-78"/>
                <a:ea typeface="Noto Mono for Powerline" panose="020B0609030804020204" pitchFamily="49" charset="0"/>
                <a:cs typeface="Noto Nastaliq Urdu" panose="020B0502040504020204" pitchFamily="34" charset="-78"/>
              </a:rPr>
              <a:t>USB  VBUS </a:t>
            </a:r>
            <a:r>
              <a:rPr lang="zh-TW" altLang="en-US" sz="1800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或外部電源。 </a:t>
            </a:r>
            <a:endParaRPr lang="en-US" altLang="zh-TW" sz="18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endParaRPr lang="en-US" altLang="zh-TW" sz="18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5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>
            <a:extLst>
              <a:ext uri="{FF2B5EF4-FFF2-40B4-BE49-F238E27FC236}">
                <a16:creationId xmlns:a16="http://schemas.microsoft.com/office/drawing/2014/main" id="{4DB548E5-7F9E-BDD5-CD49-8AC67DEC1B2F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2910245" y="2776833"/>
            <a:ext cx="3823904" cy="1304334"/>
          </a:xfrm>
        </p:spPr>
        <p:txBody>
          <a:bodyPr/>
          <a:lstStyle/>
          <a:p>
            <a:r>
              <a:rPr kumimoji="1" lang="zh-TW" altLang="en-US" sz="6600" b="1" dirty="0">
                <a:latin typeface="Noto Mono for Powerline" panose="020B0609030804020204" pitchFamily="49" charset="0"/>
                <a:cs typeface="Noto Mono for Powerline" panose="020B0609030804020204" pitchFamily="49" charset="0"/>
              </a:rPr>
              <a:t>環境總覽</a:t>
            </a:r>
          </a:p>
        </p:txBody>
      </p:sp>
      <p:grpSp>
        <p:nvGrpSpPr>
          <p:cNvPr id="2" name="Google Shape;8597;p146">
            <a:extLst>
              <a:ext uri="{FF2B5EF4-FFF2-40B4-BE49-F238E27FC236}">
                <a16:creationId xmlns:a16="http://schemas.microsoft.com/office/drawing/2014/main" id="{42966E98-9E09-90BE-6C37-1D1D0276FE71}"/>
              </a:ext>
            </a:extLst>
          </p:cNvPr>
          <p:cNvGrpSpPr>
            <a:grpSpLocks noChangeAspect="1"/>
          </p:cNvGrpSpPr>
          <p:nvPr/>
        </p:nvGrpSpPr>
        <p:grpSpPr>
          <a:xfrm>
            <a:off x="7015929" y="2702072"/>
            <a:ext cx="1910040" cy="1453856"/>
            <a:chOff x="-47523400" y="3973950"/>
            <a:chExt cx="300100" cy="228425"/>
          </a:xfrm>
          <a:solidFill>
            <a:srgbClr val="060535"/>
          </a:solidFill>
        </p:grpSpPr>
        <p:sp>
          <p:nvSpPr>
            <p:cNvPr id="3" name="Google Shape;8598;p146">
              <a:extLst>
                <a:ext uri="{FF2B5EF4-FFF2-40B4-BE49-F238E27FC236}">
                  <a16:creationId xmlns:a16="http://schemas.microsoft.com/office/drawing/2014/main" id="{6520A55E-E4AC-9721-4093-1CEBDA46FA22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599;p146">
              <a:extLst>
                <a:ext uri="{FF2B5EF4-FFF2-40B4-BE49-F238E27FC236}">
                  <a16:creationId xmlns:a16="http://schemas.microsoft.com/office/drawing/2014/main" id="{AAB42E2A-9508-E6D0-E245-CDE7C34EB5F4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00;p146">
              <a:extLst>
                <a:ext uri="{FF2B5EF4-FFF2-40B4-BE49-F238E27FC236}">
                  <a16:creationId xmlns:a16="http://schemas.microsoft.com/office/drawing/2014/main" id="{1CD6E7DA-EC66-265B-DA26-0B1C2B9E2FF6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01;p146">
              <a:extLst>
                <a:ext uri="{FF2B5EF4-FFF2-40B4-BE49-F238E27FC236}">
                  <a16:creationId xmlns:a16="http://schemas.microsoft.com/office/drawing/2014/main" id="{EB1DC6F5-81DF-2C6E-AE26-808EB31D3CDF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02;p146">
              <a:extLst>
                <a:ext uri="{FF2B5EF4-FFF2-40B4-BE49-F238E27FC236}">
                  <a16:creationId xmlns:a16="http://schemas.microsoft.com/office/drawing/2014/main" id="{97DBBE72-74B1-A488-5D8E-FAD1723A3C72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968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字型, 螢幕擷取畫面, 圖形 的圖片&#10;&#10;自動產生的描述">
            <a:extLst>
              <a:ext uri="{FF2B5EF4-FFF2-40B4-BE49-F238E27FC236}">
                <a16:creationId xmlns:a16="http://schemas.microsoft.com/office/drawing/2014/main" id="{E3184445-6FC8-7F33-D5D7-2D13475D5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6" b="89831" l="8252" r="89806">
                        <a14:foregroundMark x1="37864" y1="68220" x2="37864" y2="68220"/>
                        <a14:foregroundMark x1="67476" y1="66102" x2="27670" y2="66525"/>
                        <a14:foregroundMark x1="27670" y1="66525" x2="24272" y2="65678"/>
                        <a14:foregroundMark x1="48058" y1="19068" x2="57282" y2="67797"/>
                        <a14:foregroundMark x1="57282" y1="67797" x2="62621" y2="75000"/>
                        <a14:foregroundMark x1="12136" y1="18220" x2="81068" y2="70763"/>
                        <a14:foregroundMark x1="14078" y1="74576" x2="44175" y2="39407"/>
                        <a14:foregroundMark x1="44175" y1="39407" x2="71845" y2="22034"/>
                        <a14:foregroundMark x1="61165" y1="12288" x2="34466" y2="12288"/>
                        <a14:foregroundMark x1="34466" y1="11441" x2="23786" y2="12288"/>
                        <a14:foregroundMark x1="19417" y1="11441" x2="19417" y2="11441"/>
                        <a14:foregroundMark x1="18447" y1="11441" x2="18447" y2="11441"/>
                        <a14:foregroundMark x1="18447" y1="11441" x2="18447" y2="11441"/>
                        <a14:foregroundMark x1="18447" y1="11441" x2="38835" y2="20763"/>
                        <a14:foregroundMark x1="17961" y1="18220" x2="54369" y2="22881"/>
                        <a14:foregroundMark x1="65534" y1="10169" x2="71359" y2="33051"/>
                        <a14:foregroundMark x1="82524" y1="18220" x2="82524" y2="46610"/>
                        <a14:foregroundMark x1="82039" y1="12288" x2="82039" y2="21610"/>
                        <a14:foregroundMark x1="8252" y1="16949" x2="8252" y2="48729"/>
                        <a14:foregroundMark x1="8252" y1="48729" x2="8738" y2="50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5316" y="957105"/>
            <a:ext cx="1978961" cy="2267158"/>
          </a:xfrm>
          <a:prstGeom prst="rect">
            <a:avLst/>
          </a:prstGeom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10AA8C32-82A6-3E67-6405-5656E8D7F045}"/>
              </a:ext>
            </a:extLst>
          </p:cNvPr>
          <p:cNvSpPr txBox="1">
            <a:spLocks/>
          </p:cNvSpPr>
          <p:nvPr/>
        </p:nvSpPr>
        <p:spPr>
          <a:xfrm>
            <a:off x="667363" y="2884416"/>
            <a:ext cx="2974863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STM32CubeMX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2600B6E0-6CC0-29B9-5C30-C419EF7428FD}"/>
              </a:ext>
            </a:extLst>
          </p:cNvPr>
          <p:cNvSpPr/>
          <p:nvPr/>
        </p:nvSpPr>
        <p:spPr>
          <a:xfrm>
            <a:off x="784277" y="5400927"/>
            <a:ext cx="639278" cy="253881"/>
          </a:xfrm>
          <a:prstGeom prst="rightArrow">
            <a:avLst/>
          </a:prstGeom>
          <a:solidFill>
            <a:srgbClr val="060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074A576-82CA-38D6-B1D5-69604CEB1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3003" y="822022"/>
            <a:ext cx="2256474" cy="2069731"/>
          </a:xfrm>
          <a:prstGeom prst="rect">
            <a:avLst/>
          </a:prstGeom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41DD5C93-4723-AFD4-871B-C2FCB07AFEA2}"/>
              </a:ext>
            </a:extLst>
          </p:cNvPr>
          <p:cNvSpPr txBox="1">
            <a:spLocks/>
          </p:cNvSpPr>
          <p:nvPr/>
        </p:nvSpPr>
        <p:spPr>
          <a:xfrm>
            <a:off x="4253041" y="2884416"/>
            <a:ext cx="2974863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 Project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 descr="一張含有 字型, 圖形, 螢幕擷取畫面, 標誌 的圖片&#10;&#10;自動產生的描述">
            <a:extLst>
              <a:ext uri="{FF2B5EF4-FFF2-40B4-BE49-F238E27FC236}">
                <a16:creationId xmlns:a16="http://schemas.microsoft.com/office/drawing/2014/main" id="{4595F614-A0FB-555F-4F0B-617DB937D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635" y="4400588"/>
            <a:ext cx="1978961" cy="1146989"/>
          </a:xfrm>
          <a:prstGeom prst="rect">
            <a:avLst/>
          </a:prstGeom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DF7E71D6-EDAB-325A-F49A-D91AD99295DE}"/>
              </a:ext>
            </a:extLst>
          </p:cNvPr>
          <p:cNvSpPr txBox="1">
            <a:spLocks/>
          </p:cNvSpPr>
          <p:nvPr/>
        </p:nvSpPr>
        <p:spPr>
          <a:xfrm>
            <a:off x="8142433" y="5618894"/>
            <a:ext cx="3715367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GNU Toolchain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 descr="一張含有 字型, 圖形, 文字, 標誌 的圖片&#10;&#10;自動產生的描述">
            <a:extLst>
              <a:ext uri="{FF2B5EF4-FFF2-40B4-BE49-F238E27FC236}">
                <a16:creationId xmlns:a16="http://schemas.microsoft.com/office/drawing/2014/main" id="{949C1566-F5F2-7838-DA71-BEB74E38E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041" y="4594539"/>
            <a:ext cx="3679582" cy="8576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副標題 2">
            <a:extLst>
              <a:ext uri="{FF2B5EF4-FFF2-40B4-BE49-F238E27FC236}">
                <a16:creationId xmlns:a16="http://schemas.microsoft.com/office/drawing/2014/main" id="{8E07392D-D2B2-B351-D900-BA61782FC6D4}"/>
              </a:ext>
            </a:extLst>
          </p:cNvPr>
          <p:cNvSpPr txBox="1">
            <a:spLocks/>
          </p:cNvSpPr>
          <p:nvPr/>
        </p:nvSpPr>
        <p:spPr>
          <a:xfrm>
            <a:off x="4235148" y="5618761"/>
            <a:ext cx="3715367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OpenOCD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FDF1F7BA-1EA0-11B2-0163-D55D5F8F3E51}"/>
              </a:ext>
            </a:extLst>
          </p:cNvPr>
          <p:cNvSpPr/>
          <p:nvPr/>
        </p:nvSpPr>
        <p:spPr>
          <a:xfrm>
            <a:off x="7190430" y="1767420"/>
            <a:ext cx="836255" cy="4052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副標題 2">
            <a:extLst>
              <a:ext uri="{FF2B5EF4-FFF2-40B4-BE49-F238E27FC236}">
                <a16:creationId xmlns:a16="http://schemas.microsoft.com/office/drawing/2014/main" id="{643C7CC5-C342-3610-9EAD-B5B6739754E2}"/>
              </a:ext>
            </a:extLst>
          </p:cNvPr>
          <p:cNvSpPr txBox="1">
            <a:spLocks/>
          </p:cNvSpPr>
          <p:nvPr/>
        </p:nvSpPr>
        <p:spPr>
          <a:xfrm>
            <a:off x="8278681" y="2884416"/>
            <a:ext cx="2974863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GB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Nucleo-G431RB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圖片 19" descr="一張含有 電子產品, 電路, 電子工程, 電子元件 的圖片&#10;&#10;自動產生的描述">
            <a:extLst>
              <a:ext uri="{FF2B5EF4-FFF2-40B4-BE49-F238E27FC236}">
                <a16:creationId xmlns:a16="http://schemas.microsoft.com/office/drawing/2014/main" id="{F39F0F59-C061-DAEB-896C-68F8F0F9E2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77" b="91878" l="9500" r="92700">
                        <a14:foregroundMark x1="92800" y1="5764" x2="92800" y2="5764"/>
                        <a14:foregroundMark x1="49200" y1="9432" x2="49200" y2="9432"/>
                        <a14:foregroundMark x1="48200" y1="10218" x2="55700" y2="10393"/>
                        <a14:foregroundMark x1="47800" y1="7773" x2="52200" y2="8035"/>
                        <a14:foregroundMark x1="30100" y1="86725" x2="79100" y2="86900"/>
                        <a14:foregroundMark x1="27300" y1="91790" x2="41600" y2="91965"/>
                        <a14:foregroundMark x1="41600" y1="91965" x2="61700" y2="91004"/>
                        <a14:foregroundMark x1="17600" y1="87162" x2="17600" y2="91616"/>
                        <a14:foregroundMark x1="9700" y1="84716" x2="9700" y2="80873"/>
                        <a14:foregroundMark x1="9700" y1="66812" x2="10200" y2="52052"/>
                        <a14:foregroundMark x1="9500" y1="39651" x2="9500" y2="48384"/>
                        <a14:foregroundMark x1="90300" y1="42533" x2="91400" y2="86550"/>
                        <a14:foregroundMark x1="83300" y1="86550" x2="82800" y2="90218"/>
                        <a14:foregroundMark x1="70100" y1="91004" x2="79300" y2="91616"/>
                        <a14:foregroundMark x1="86300" y1="91616" x2="88900" y2="89782"/>
                        <a14:foregroundMark x1="9500" y1="87336" x2="14800" y2="91179"/>
                        <a14:foregroundMark x1="9500" y1="90742" x2="9500" y2="90742"/>
                        <a14:foregroundMark x1="9500" y1="75546" x2="9500" y2="75546"/>
                        <a14:foregroundMark x1="9900" y1="68908" x2="9900" y2="80437"/>
                        <a14:foregroundMark x1="9700" y1="11878" x2="9700" y2="18777"/>
                        <a14:foregroundMark x1="20400" y1="9607" x2="31100" y2="10044"/>
                        <a14:foregroundMark x1="30800" y1="10044" x2="21800" y2="9432"/>
                        <a14:foregroundMark x1="26900" y1="9607" x2="32700" y2="10393"/>
                        <a14:foregroundMark x1="90300" y1="10655" x2="90300" y2="24192"/>
                        <a14:foregroundMark x1="90500" y1="41048" x2="90700" y2="53624"/>
                        <a14:foregroundMark x1="89800" y1="9258" x2="91400" y2="17555"/>
                        <a14:foregroundMark x1="27800" y1="9782" x2="32200" y2="10393"/>
                        <a14:foregroundMark x1="28000" y1="9432" x2="32000" y2="9782"/>
                        <a14:foregroundMark x1="90900" y1="88384" x2="88400" y2="91354"/>
                        <a14:foregroundMark x1="90700" y1="86725" x2="88900" y2="90568"/>
                        <a14:foregroundMark x1="92100" y1="87336" x2="89100" y2="91354"/>
                        <a14:foregroundMark x1="90900" y1="90568" x2="90900" y2="90568"/>
                        <a14:foregroundMark x1="9800" y1="9345" x2="9700" y2="11528"/>
                        <a14:foregroundMark x1="49700" y1="7249" x2="54400" y2="9345"/>
                        <a14:foregroundMark x1="54000" y1="7686" x2="54000" y2="76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43835" y="483535"/>
            <a:ext cx="2244554" cy="2567770"/>
          </a:xfrm>
          <a:prstGeom prst="rect">
            <a:avLst/>
          </a:prstGeom>
        </p:spPr>
      </p:pic>
      <p:sp>
        <p:nvSpPr>
          <p:cNvPr id="23" name="右彎箭號 22">
            <a:extLst>
              <a:ext uri="{FF2B5EF4-FFF2-40B4-BE49-F238E27FC236}">
                <a16:creationId xmlns:a16="http://schemas.microsoft.com/office/drawing/2014/main" id="{80AB1E5D-8CA3-C7EB-6524-062440BC0CF6}"/>
              </a:ext>
            </a:extLst>
          </p:cNvPr>
          <p:cNvSpPr/>
          <p:nvPr/>
        </p:nvSpPr>
        <p:spPr>
          <a:xfrm rot="16200000">
            <a:off x="1448475" y="4141835"/>
            <a:ext cx="589200" cy="566304"/>
          </a:xfrm>
          <a:prstGeom prst="bentArrow">
            <a:avLst>
              <a:gd name="adj1" fmla="val 15411"/>
              <a:gd name="adj2" fmla="val 25000"/>
              <a:gd name="adj3" fmla="val 25000"/>
              <a:gd name="adj4" fmla="val 43750"/>
            </a:avLst>
          </a:prstGeom>
          <a:solidFill>
            <a:srgbClr val="060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上-下雙向箭號 24">
            <a:extLst>
              <a:ext uri="{FF2B5EF4-FFF2-40B4-BE49-F238E27FC236}">
                <a16:creationId xmlns:a16="http://schemas.microsoft.com/office/drawing/2014/main" id="{BAF8376F-C3F2-062B-7F81-86272CA3C55A}"/>
              </a:ext>
            </a:extLst>
          </p:cNvPr>
          <p:cNvSpPr/>
          <p:nvPr/>
        </p:nvSpPr>
        <p:spPr>
          <a:xfrm>
            <a:off x="2379520" y="5108116"/>
            <a:ext cx="270164" cy="976748"/>
          </a:xfrm>
          <a:prstGeom prst="upDownArrow">
            <a:avLst/>
          </a:prstGeom>
          <a:solidFill>
            <a:srgbClr val="060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589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字型, 螢幕擷取畫面, 圖形 的圖片&#10;&#10;自動產生的描述">
            <a:extLst>
              <a:ext uri="{FF2B5EF4-FFF2-40B4-BE49-F238E27FC236}">
                <a16:creationId xmlns:a16="http://schemas.microsoft.com/office/drawing/2014/main" id="{6462DC3B-4FBA-ACB8-7F17-3AC12A899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6" b="89831" l="8252" r="89806">
                        <a14:foregroundMark x1="37864" y1="68220" x2="37864" y2="68220"/>
                        <a14:foregroundMark x1="67476" y1="66102" x2="27670" y2="66525"/>
                        <a14:foregroundMark x1="27670" y1="66525" x2="24272" y2="65678"/>
                        <a14:foregroundMark x1="48058" y1="19068" x2="57282" y2="67797"/>
                        <a14:foregroundMark x1="57282" y1="67797" x2="62621" y2="75000"/>
                        <a14:foregroundMark x1="12136" y1="18220" x2="81068" y2="70763"/>
                        <a14:foregroundMark x1="14078" y1="74576" x2="44175" y2="39407"/>
                        <a14:foregroundMark x1="44175" y1="39407" x2="71845" y2="22034"/>
                        <a14:foregroundMark x1="61165" y1="12288" x2="34466" y2="12288"/>
                        <a14:foregroundMark x1="34466" y1="11441" x2="23786" y2="12288"/>
                        <a14:foregroundMark x1="19417" y1="11441" x2="19417" y2="11441"/>
                        <a14:foregroundMark x1="18447" y1="11441" x2="18447" y2="11441"/>
                        <a14:foregroundMark x1="18447" y1="11441" x2="18447" y2="11441"/>
                        <a14:foregroundMark x1="18447" y1="11441" x2="38835" y2="20763"/>
                        <a14:foregroundMark x1="17961" y1="18220" x2="54369" y2="22881"/>
                        <a14:foregroundMark x1="65534" y1="10169" x2="71359" y2="33051"/>
                        <a14:foregroundMark x1="82524" y1="18220" x2="82524" y2="46610"/>
                        <a14:foregroundMark x1="82039" y1="12288" x2="82039" y2="21610"/>
                        <a14:foregroundMark x1="8252" y1="16949" x2="8252" y2="48729"/>
                        <a14:foregroundMark x1="8252" y1="48729" x2="8738" y2="50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86" y="1910107"/>
            <a:ext cx="1978961" cy="2267158"/>
          </a:xfrm>
          <a:prstGeom prst="rect">
            <a:avLst/>
          </a:prstGeom>
        </p:spPr>
      </p:pic>
      <p:sp>
        <p:nvSpPr>
          <p:cNvPr id="4" name="副標題 2">
            <a:extLst>
              <a:ext uri="{FF2B5EF4-FFF2-40B4-BE49-F238E27FC236}">
                <a16:creationId xmlns:a16="http://schemas.microsoft.com/office/drawing/2014/main" id="{6A98309E-8B07-BB5F-BA84-91981CC11D25}"/>
              </a:ext>
            </a:extLst>
          </p:cNvPr>
          <p:cNvSpPr txBox="1">
            <a:spLocks/>
          </p:cNvSpPr>
          <p:nvPr/>
        </p:nvSpPr>
        <p:spPr>
          <a:xfrm>
            <a:off x="111234" y="3979838"/>
            <a:ext cx="2974863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STM32CubeMX</a:t>
            </a:r>
            <a:endParaRPr kumimoji="1"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0356BD-D4E9-D730-C597-969FA24F004C}"/>
              </a:ext>
            </a:extLst>
          </p:cNvPr>
          <p:cNvSpPr txBox="1"/>
          <p:nvPr/>
        </p:nvSpPr>
        <p:spPr>
          <a:xfrm>
            <a:off x="3030679" y="2086752"/>
            <a:ext cx="9179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用途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r>
              <a:rPr lang="en-US" altLang="zh-TW" sz="2000" dirty="0"/>
              <a:t>	</a:t>
            </a:r>
            <a:r>
              <a:rPr lang="en-GB" altLang="zh-TW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STM32CubeMX</a:t>
            </a:r>
            <a:r>
              <a:rPr lang="en-GB" altLang="zh-TW" sz="2000" dirty="0"/>
              <a:t> </a:t>
            </a:r>
            <a:r>
              <a:rPr lang="zh-TW" altLang="en-US" sz="2000" dirty="0"/>
              <a:t>是一個圖形化設定工具，主要用來設定 </a:t>
            </a:r>
            <a:r>
              <a:rPr lang="en-GB" altLang="zh-TW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STM32</a:t>
            </a:r>
            <a:r>
              <a:rPr lang="en-GB" altLang="zh-TW" sz="2000" dirty="0"/>
              <a:t> </a:t>
            </a:r>
            <a:r>
              <a:rPr lang="zh-TW" altLang="en-US" sz="2000" dirty="0"/>
              <a:t>微控</a:t>
            </a:r>
            <a:r>
              <a:rPr lang="en-US" altLang="zh-TW" sz="2000" dirty="0"/>
              <a:t>	</a:t>
            </a:r>
            <a:r>
              <a:rPr lang="zh-TW" altLang="en-US" sz="2000" dirty="0"/>
              <a:t>制器的時鐘、</a:t>
            </a:r>
            <a:r>
              <a:rPr lang="en-GB" altLang="zh-TW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GPIO</a:t>
            </a:r>
            <a:r>
              <a:rPr lang="zh-TW" altLang="en-GB" sz="2000" dirty="0"/>
              <a:t>、</a:t>
            </a:r>
            <a:r>
              <a:rPr lang="zh-TW" altLang="en-US" sz="2000" dirty="0"/>
              <a:t>通訊介面（如 </a:t>
            </a:r>
            <a:r>
              <a:rPr lang="en-GB" altLang="zh-TW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UART</a:t>
            </a:r>
            <a:r>
              <a:rPr lang="zh-TW" altLang="en-GB" sz="2000" dirty="0"/>
              <a:t>、</a:t>
            </a:r>
            <a:r>
              <a:rPr lang="en-GB" altLang="zh-TW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SPI </a:t>
            </a:r>
            <a:r>
              <a:rPr lang="zh-TW" altLang="en-US" sz="2000" dirty="0"/>
              <a:t>等）、中斷、</a:t>
            </a:r>
            <a:r>
              <a:rPr lang="en-GB" altLang="zh-TW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DMA</a:t>
            </a:r>
            <a:r>
              <a:rPr lang="en-GB" altLang="zh-TW" sz="2000" dirty="0"/>
              <a:t> </a:t>
            </a:r>
            <a:r>
              <a:rPr lang="zh-TW" altLang="en-US" sz="2000" dirty="0"/>
              <a:t>等。</a:t>
            </a:r>
          </a:p>
          <a:p>
            <a:r>
              <a:rPr lang="zh-TW" altLang="en-US" sz="2400" b="1" dirty="0"/>
              <a:t>功能</a:t>
            </a:r>
            <a:r>
              <a:rPr lang="zh-TW" altLang="en-US" sz="2400" dirty="0"/>
              <a:t>：</a:t>
            </a:r>
          </a:p>
          <a:p>
            <a:r>
              <a:rPr lang="en-US" altLang="zh-TW" sz="2000" dirty="0"/>
              <a:t>      	</a:t>
            </a:r>
            <a:r>
              <a:rPr lang="zh-TW" altLang="en-US" sz="2000" dirty="0"/>
              <a:t>選擇 </a:t>
            </a:r>
            <a:r>
              <a:rPr lang="en-GB" altLang="zh-TW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MCU</a:t>
            </a:r>
            <a:r>
              <a:rPr lang="en-GB" altLang="zh-TW" sz="2000" dirty="0"/>
              <a:t> </a:t>
            </a:r>
            <a:r>
              <a:rPr lang="zh-TW" altLang="en-US" sz="2000" dirty="0"/>
              <a:t>型號並自動產生初始化程式碼</a:t>
            </a:r>
          </a:p>
          <a:p>
            <a:r>
              <a:rPr lang="en-US" altLang="zh-TW" sz="2000" dirty="0"/>
              <a:t>      	</a:t>
            </a:r>
            <a:r>
              <a:rPr lang="zh-TW" altLang="en-US" sz="2000" dirty="0"/>
              <a:t>設定時鐘樹</a:t>
            </a:r>
            <a:r>
              <a:rPr lang="zh-TW" altLang="en-US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（</a:t>
            </a:r>
            <a:r>
              <a:rPr lang="en-GB" altLang="zh-TW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Clock Tree</a:t>
            </a:r>
            <a:r>
              <a:rPr lang="zh-TW" altLang="en-GB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）</a:t>
            </a:r>
          </a:p>
          <a:p>
            <a:r>
              <a:rPr lang="en-US" altLang="zh-TW" sz="2000" dirty="0"/>
              <a:t>      	</a:t>
            </a:r>
            <a:r>
              <a:rPr lang="zh-TW" altLang="en-US" sz="2000" dirty="0"/>
              <a:t>設定外設引腳與模式</a:t>
            </a:r>
          </a:p>
          <a:p>
            <a:r>
              <a:rPr lang="en-US" altLang="zh-TW" sz="2000" dirty="0"/>
              <a:t>      	</a:t>
            </a:r>
            <a:r>
              <a:rPr lang="zh-TW" altLang="en-US" sz="2000" dirty="0"/>
              <a:t>產生 </a:t>
            </a:r>
            <a:r>
              <a:rPr lang="en-GB" altLang="zh-TW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HAL</a:t>
            </a:r>
            <a:r>
              <a:rPr lang="zh-TW" altLang="en-GB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（</a:t>
            </a:r>
            <a:r>
              <a:rPr lang="en-GB" altLang="zh-TW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Hardware Abstraction Layer</a:t>
            </a:r>
            <a:r>
              <a:rPr lang="zh-TW" altLang="en-GB" sz="2000" dirty="0">
                <a:latin typeface="Noto Nastaliq Urdu" panose="020B0502040504020204" pitchFamily="34" charset="-78"/>
                <a:cs typeface="Noto Nastaliq Urdu" panose="020B0502040504020204" pitchFamily="34" charset="-78"/>
              </a:rPr>
              <a:t>）</a:t>
            </a:r>
            <a:r>
              <a:rPr lang="zh-TW" altLang="en-US" sz="2000" dirty="0"/>
              <a:t>程式碼，簡化硬體操作</a:t>
            </a:r>
          </a:p>
          <a:p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927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軟體, 網頁, 螢幕擷取畫面 的圖片&#10;&#10;自動產生的描述">
            <a:extLst>
              <a:ext uri="{FF2B5EF4-FFF2-40B4-BE49-F238E27FC236}">
                <a16:creationId xmlns:a16="http://schemas.microsoft.com/office/drawing/2014/main" id="{E335E294-9009-CE44-3F46-0D0718B03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" t="1298" r="-197" b="734"/>
          <a:stretch/>
        </p:blipFill>
        <p:spPr>
          <a:xfrm>
            <a:off x="1100237" y="630665"/>
            <a:ext cx="9991525" cy="55966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DE01E75-3722-61D1-B1E3-66DBFD9388C0}"/>
              </a:ext>
            </a:extLst>
          </p:cNvPr>
          <p:cNvSpPr/>
          <p:nvPr/>
        </p:nvSpPr>
        <p:spPr>
          <a:xfrm>
            <a:off x="1118248" y="4597829"/>
            <a:ext cx="2444152" cy="339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9BCA3D-DBE5-2C7A-3C88-109B229F3631}"/>
              </a:ext>
            </a:extLst>
          </p:cNvPr>
          <p:cNvSpPr/>
          <p:nvPr/>
        </p:nvSpPr>
        <p:spPr>
          <a:xfrm>
            <a:off x="6930626" y="2503714"/>
            <a:ext cx="3310654" cy="3052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259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軟體, 網頁, 網站 的圖片&#10;&#10;自動產生的描述">
            <a:extLst>
              <a:ext uri="{FF2B5EF4-FFF2-40B4-BE49-F238E27FC236}">
                <a16:creationId xmlns:a16="http://schemas.microsoft.com/office/drawing/2014/main" id="{C7E739DE-1EAD-9E06-CE06-A0E52563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03" y="1280390"/>
            <a:ext cx="9225594" cy="42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圖表, 數字, 軟體 的圖片&#10;&#10;自動產生的描述">
            <a:extLst>
              <a:ext uri="{FF2B5EF4-FFF2-40B4-BE49-F238E27FC236}">
                <a16:creationId xmlns:a16="http://schemas.microsoft.com/office/drawing/2014/main" id="{734C44F9-5505-5623-1964-BFB1AFD1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43" y="618539"/>
            <a:ext cx="8645514" cy="56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8567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Business Slides XL by Slidesgo" id="{D60D509F-0B9C-5941-8518-B2D21EF4639A}" vid="{BFEFFE64-6B29-4045-8E12-C0D42219C10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Business Slides XL by Slidesgo" id="{D60D509F-0B9C-5941-8518-B2D21EF4639A}" vid="{9B794154-94D1-C947-93DF-966FB904DDC3}"/>
    </a:ext>
  </a:extLst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Business Slides XL by Slidesgo" id="{D60D509F-0B9C-5941-8518-B2D21EF4639A}" vid="{523D3295-4DA2-0149-A5D2-A26EAA1047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Business Slides XL by Slidesgo</Template>
  <TotalTime>6999</TotalTime>
  <Words>751</Words>
  <Application>Microsoft Macintosh PowerPoint</Application>
  <PresentationFormat>寬螢幕</PresentationFormat>
  <Paragraphs>91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38" baseType="lpstr">
      <vt:lpstr>Crimson Text</vt:lpstr>
      <vt:lpstr>Mako</vt:lpstr>
      <vt:lpstr>Proxima Nova</vt:lpstr>
      <vt:lpstr>Proxima Nova Semibold</vt:lpstr>
      <vt:lpstr>Russo One</vt:lpstr>
      <vt:lpstr>Vidaloka</vt:lpstr>
      <vt:lpstr>Arial</vt:lpstr>
      <vt:lpstr>Fira Code</vt:lpstr>
      <vt:lpstr>Josefin Sans</vt:lpstr>
      <vt:lpstr>Lato</vt:lpstr>
      <vt:lpstr>Merriweather Light</vt:lpstr>
      <vt:lpstr>Montserrat</vt:lpstr>
      <vt:lpstr>Noto Mono for Powerline</vt:lpstr>
      <vt:lpstr>Noto Nastaliq Urdu</vt:lpstr>
      <vt:lpstr>Open Sans</vt:lpstr>
      <vt:lpstr>Open Sans SemiBold</vt:lpstr>
      <vt:lpstr>Times New Roman</vt:lpstr>
      <vt:lpstr>Minimalist Business Slides XL by Slidesgo</vt:lpstr>
      <vt:lpstr>Slidesgo Final Pages</vt:lpstr>
      <vt:lpstr>1_Slidesgo Final Pages</vt:lpstr>
      <vt:lpstr>嵌入式系統 期中報告</vt:lpstr>
      <vt:lpstr>硬體選擇</vt:lpstr>
      <vt:lpstr>PowerPoint 簡報</vt:lpstr>
      <vt:lpstr>環境總覽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系統軟體</vt:lpstr>
      <vt:lpstr>With freeRtos</vt:lpstr>
      <vt:lpstr>PowerPoint 簡報</vt:lpstr>
      <vt:lpstr>硬體選擇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 期中報告</dc:title>
  <dc:creator>何帛龍</dc:creator>
  <cp:lastModifiedBy>張帛龍</cp:lastModifiedBy>
  <cp:revision>6</cp:revision>
  <dcterms:created xsi:type="dcterms:W3CDTF">2025-03-12T02:57:44Z</dcterms:created>
  <dcterms:modified xsi:type="dcterms:W3CDTF">2025-03-25T20:59:02Z</dcterms:modified>
</cp:coreProperties>
</file>