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4" r:id="rId2"/>
  </p:sldMasterIdLst>
  <p:notesMasterIdLst>
    <p:notesMasterId r:id="rId16"/>
  </p:notesMasterIdLst>
  <p:sldIdLst>
    <p:sldId id="339" r:id="rId3"/>
    <p:sldId id="259" r:id="rId4"/>
    <p:sldId id="327" r:id="rId5"/>
    <p:sldId id="305" r:id="rId6"/>
    <p:sldId id="290" r:id="rId7"/>
    <p:sldId id="293" r:id="rId8"/>
    <p:sldId id="332" r:id="rId9"/>
    <p:sldId id="294" r:id="rId10"/>
    <p:sldId id="333" r:id="rId11"/>
    <p:sldId id="334" r:id="rId12"/>
    <p:sldId id="336" r:id="rId13"/>
    <p:sldId id="337" r:id="rId14"/>
    <p:sldId id="338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oscova Katarina" initials="KK" lastIdx="7" clrIdx="0"/>
  <p:cmAuthor id="1" name="Melisova Katarina" initials="MK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234"/>
    <a:srgbClr val="EC7A08"/>
    <a:srgbClr val="616365"/>
    <a:srgbClr val="FFFFFF"/>
    <a:srgbClr val="EFEFEF"/>
    <a:srgbClr val="DFE0E0"/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6" autoAdjust="0"/>
    <p:restoredTop sz="70764" autoAdjust="0"/>
  </p:normalViewPr>
  <p:slideViewPr>
    <p:cSldViewPr>
      <p:cViewPr varScale="1">
        <p:scale>
          <a:sx n="79" d="100"/>
          <a:sy n="79" d="100"/>
        </p:scale>
        <p:origin x="176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6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96565-305B-471C-8ECB-C8D19A4BE099}" type="datetimeFigureOut">
              <a:rPr lang="sk-SK" smtClean="0"/>
              <a:pPr/>
              <a:t>24.06.2016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768B9-F8DA-44E7-A99B-018F834B97F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056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lesstester.com/" TargetMode="External"/><Relationship Id="rId3" Type="http://schemas.openxmlformats.org/officeDocument/2006/relationships/hyperlink" Target="http://flatuicolors.com/" TargetMode="External"/><Relationship Id="rId7" Type="http://schemas.openxmlformats.org/officeDocument/2006/relationships/hyperlink" Target="http://codepen.io/zemacik/pen/beBoxa?editors=110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codepen.io/zemacik/pen/OXbxPX?editors=1100" TargetMode="External"/><Relationship Id="rId5" Type="http://schemas.openxmlformats.org/officeDocument/2006/relationships/hyperlink" Target="http://codepen.io/zemacik/pen/beBoKa?editors=1100" TargetMode="External"/><Relationship Id="rId4" Type="http://schemas.openxmlformats.org/officeDocument/2006/relationships/hyperlink" Target="http://codepen.io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urb/foundation-sites/blob/develop/scss/components/_button.scs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twbs/bootstrap/blob/master/less/buttons.less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FD253D-75AC-46FF-87A7-115B352129BC}" type="slidenum">
              <a:rPr lang="sk-SK" altLang="sk-SK" smtClean="0"/>
              <a:pPr eaLnBrk="1" hangingPunct="1"/>
              <a:t>2</a:t>
            </a:fld>
            <a:endParaRPr lang="sk-SK" altLang="sk-SK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dirty="0" smtClean="0"/>
          </a:p>
        </p:txBody>
      </p:sp>
    </p:spTree>
    <p:extLst>
      <p:ext uri="{BB962C8B-B14F-4D97-AF65-F5344CB8AC3E}">
        <p14:creationId xmlns:p14="http://schemas.microsoft.com/office/powerpoint/2010/main" val="3283886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768B9-F8DA-44E7-A99B-018F834B97F8}" type="slidenum">
              <a:rPr lang="sk-SK" smtClean="0"/>
              <a:pPr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7688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CSS </a:t>
            </a:r>
            <a:r>
              <a:rPr lang="sk-SK" dirty="0" err="1" smtClean="0"/>
              <a:t>preprocesor</a:t>
            </a:r>
            <a:r>
              <a:rPr lang="sk-SK" dirty="0" smtClean="0"/>
              <a:t> je jazyk, ktorý je postavený nad CSS. </a:t>
            </a:r>
            <a:r>
              <a:rPr lang="sk-SK" dirty="0" err="1" smtClean="0"/>
              <a:t>Pridává</a:t>
            </a:r>
            <a:r>
              <a:rPr lang="sk-SK" dirty="0" smtClean="0"/>
              <a:t>, rozširuje jeho vlastnosti a tým rieši jeho technické nedokonalosti.</a:t>
            </a:r>
          </a:p>
          <a:p>
            <a:endParaRPr lang="en-US" dirty="0" smtClean="0"/>
          </a:p>
          <a:p>
            <a:r>
              <a:rPr lang="sk-SK" dirty="0" smtClean="0"/>
              <a:t>- zobraziť obrázok starého </a:t>
            </a:r>
            <a:r>
              <a:rPr lang="sk-SK" dirty="0" err="1" smtClean="0"/>
              <a:t>syntaxu</a:t>
            </a:r>
            <a:r>
              <a:rPr lang="sk-SK" dirty="0" smtClean="0"/>
              <a:t> </a:t>
            </a:r>
            <a:r>
              <a:rPr lang="sk-SK" dirty="0" err="1" smtClean="0"/>
              <a:t>sass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768B9-F8DA-44E7-A99B-018F834B97F8}" type="slidenum">
              <a:rPr lang="sk-SK" smtClean="0"/>
              <a:pPr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2976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1" dirty="0" smtClean="0"/>
              <a:t>-</a:t>
            </a:r>
            <a:r>
              <a:rPr lang="sk-SK" dirty="0" smtClean="0"/>
              <a:t> farby: </a:t>
            </a:r>
            <a:r>
              <a:rPr lang="sk-SK" dirty="0" smtClean="0">
                <a:hlinkClick r:id="rId3"/>
              </a:rPr>
              <a:t>http://flatuicolors.com/</a:t>
            </a:r>
            <a:endParaRPr lang="sk-SK" dirty="0" smtClean="0"/>
          </a:p>
          <a:p>
            <a:r>
              <a:rPr lang="sk-SK" dirty="0" smtClean="0"/>
              <a:t>- na demo použiť</a:t>
            </a:r>
          </a:p>
          <a:p>
            <a:r>
              <a:rPr lang="sk-SK" dirty="0" smtClean="0"/>
              <a:t>     - </a:t>
            </a:r>
            <a:r>
              <a:rPr lang="sk-SK" dirty="0" smtClean="0">
                <a:hlinkClick r:id="rId4"/>
              </a:rPr>
              <a:t>http://codepen.io/</a:t>
            </a:r>
            <a:endParaRPr lang="sk-SK" dirty="0" smtClean="0"/>
          </a:p>
          <a:p>
            <a:r>
              <a:rPr lang="sk-SK" dirty="0" smtClean="0"/>
              <a:t>          - html, </a:t>
            </a:r>
            <a:r>
              <a:rPr lang="sk-SK" dirty="0" err="1" smtClean="0"/>
              <a:t>less</a:t>
            </a:r>
            <a:endParaRPr lang="sk-SK" dirty="0" smtClean="0"/>
          </a:p>
          <a:p>
            <a:r>
              <a:rPr lang="sk-SK" dirty="0" smtClean="0"/>
              <a:t>          - </a:t>
            </a:r>
            <a:r>
              <a:rPr lang="sk-SK" dirty="0" err="1" smtClean="0"/>
              <a:t>prazdne</a:t>
            </a:r>
            <a:r>
              <a:rPr lang="sk-SK" dirty="0" smtClean="0"/>
              <a:t>: </a:t>
            </a:r>
            <a:r>
              <a:rPr lang="sk-SK" dirty="0" smtClean="0">
                <a:hlinkClick r:id="rId5"/>
              </a:rPr>
              <a:t>http://codepen.io/zemacik/pen/beBoKa?editors=1100</a:t>
            </a:r>
            <a:endParaRPr lang="sk-SK" dirty="0" smtClean="0"/>
          </a:p>
          <a:p>
            <a:r>
              <a:rPr lang="sk-SK" dirty="0" smtClean="0"/>
              <a:t>          - </a:t>
            </a:r>
            <a:r>
              <a:rPr lang="sk-SK" dirty="0" err="1" smtClean="0"/>
              <a:t>hotove</a:t>
            </a:r>
            <a:r>
              <a:rPr lang="sk-SK" dirty="0" smtClean="0"/>
              <a:t>: </a:t>
            </a:r>
            <a:r>
              <a:rPr lang="sk-SK" dirty="0" smtClean="0">
                <a:hlinkClick r:id="rId6"/>
              </a:rPr>
              <a:t>http://codepen.io/zemacik/pen/OXbxPX?editors=1100</a:t>
            </a:r>
            <a:r>
              <a:rPr lang="sk-SK" dirty="0" smtClean="0"/>
              <a:t> - LESS</a:t>
            </a:r>
          </a:p>
          <a:p>
            <a:r>
              <a:rPr lang="sk-SK" dirty="0" smtClean="0"/>
              <a:t>          - </a:t>
            </a:r>
            <a:r>
              <a:rPr lang="sk-SK" dirty="0" err="1" smtClean="0"/>
              <a:t>hotove</a:t>
            </a:r>
            <a:r>
              <a:rPr lang="sk-SK" dirty="0" smtClean="0"/>
              <a:t>: </a:t>
            </a:r>
            <a:r>
              <a:rPr lang="sk-SK" dirty="0" smtClean="0">
                <a:hlinkClick r:id="rId7"/>
              </a:rPr>
              <a:t>http://codepen.io/zemacik/pen/beBoxa?editors=1100</a:t>
            </a:r>
            <a:r>
              <a:rPr lang="sk-SK" dirty="0" smtClean="0"/>
              <a:t> - SCSS</a:t>
            </a:r>
          </a:p>
          <a:p>
            <a:r>
              <a:rPr lang="sk-SK" dirty="0" smtClean="0"/>
              <a:t>     - </a:t>
            </a:r>
            <a:r>
              <a:rPr lang="sk-SK" dirty="0" smtClean="0">
                <a:hlinkClick r:id="rId8"/>
              </a:rPr>
              <a:t>http://lesstester.com/</a:t>
            </a:r>
            <a:endParaRPr lang="sk-SK" dirty="0" smtClean="0"/>
          </a:p>
          <a:p>
            <a:r>
              <a:rPr lang="sk-SK" dirty="0" smtClean="0"/>
              <a:t>          - </a:t>
            </a:r>
            <a:r>
              <a:rPr lang="sk-SK" dirty="0" err="1" smtClean="0"/>
              <a:t>uzkážka</a:t>
            </a:r>
            <a:r>
              <a:rPr lang="sk-SK" dirty="0" smtClean="0"/>
              <a:t> ako je skompilované</a:t>
            </a:r>
          </a:p>
          <a:p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r>
              <a:rPr lang="sk-SK" dirty="0" smtClean="0"/>
              <a:t>- </a:t>
            </a:r>
            <a:r>
              <a:rPr lang="sk-SK" dirty="0" err="1" smtClean="0"/>
              <a:t>variable</a:t>
            </a:r>
            <a:r>
              <a:rPr lang="sk-SK" dirty="0" smtClean="0"/>
              <a:t> jedna farba</a:t>
            </a:r>
          </a:p>
          <a:p>
            <a:r>
              <a:rPr lang="sk-SK" dirty="0" smtClean="0"/>
              <a:t>- ukázať zmenu farby,</a:t>
            </a:r>
          </a:p>
          <a:p>
            <a:r>
              <a:rPr lang="sk-SK" dirty="0" smtClean="0"/>
              <a:t>- cez </a:t>
            </a:r>
            <a:r>
              <a:rPr lang="sk-SK" dirty="0" err="1" smtClean="0"/>
              <a:t>lesstester</a:t>
            </a:r>
            <a:r>
              <a:rPr lang="sk-SK" dirty="0" smtClean="0"/>
              <a:t> ukázať vygenerované CSS</a:t>
            </a:r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768B9-F8DA-44E7-A99B-018F834B97F8}" type="slidenum">
              <a:rPr lang="sk-SK" smtClean="0"/>
              <a:pPr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8275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768B9-F8DA-44E7-A99B-018F834B97F8}" type="slidenum">
              <a:rPr lang="sk-SK" smtClean="0"/>
              <a:pPr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5004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- špeciálne UI aplikácie</a:t>
            </a:r>
          </a:p>
          <a:p>
            <a:r>
              <a:rPr lang="sk-SK" dirty="0" smtClean="0"/>
              <a:t>     - to sa nám predsa robiť nechce</a:t>
            </a:r>
          </a:p>
          <a:p>
            <a:endParaRPr lang="sk-SK" dirty="0" smtClean="0"/>
          </a:p>
          <a:p>
            <a:r>
              <a:rPr lang="sk-SK" dirty="0" smtClean="0"/>
              <a:t>- editory a IDE</a:t>
            </a:r>
          </a:p>
          <a:p>
            <a:r>
              <a:rPr lang="sk-SK" dirty="0" smtClean="0"/>
              <a:t>     - pre nás a existujúce projekty asi najvhodnejší spôsob</a:t>
            </a:r>
          </a:p>
          <a:p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- grunt, </a:t>
            </a:r>
            <a:r>
              <a:rPr lang="sk-SK" dirty="0" err="1" smtClean="0"/>
              <a:t>gulp</a:t>
            </a:r>
            <a:r>
              <a:rPr lang="sk-SK" dirty="0" smtClean="0"/>
              <a:t> a iné ....</a:t>
            </a:r>
          </a:p>
          <a:p>
            <a:r>
              <a:rPr lang="sk-SK" dirty="0" smtClean="0"/>
              <a:t>     - ku tomuto bodu by som sa vrátil neskôr, keď budem rozprávať, ako toto riešiť </a:t>
            </a:r>
            <a:r>
              <a:rPr lang="sk-SK" dirty="0" err="1" smtClean="0"/>
              <a:t>cool</a:t>
            </a:r>
            <a:r>
              <a:rPr lang="sk-SK" dirty="0" smtClean="0"/>
              <a:t> a moderne</a:t>
            </a:r>
          </a:p>
          <a:p>
            <a:endParaRPr lang="sk-SK" dirty="0" smtClean="0"/>
          </a:p>
          <a:p>
            <a:r>
              <a:rPr lang="sk-SK" dirty="0" smtClean="0"/>
              <a:t>- príkazový riadok</a:t>
            </a:r>
          </a:p>
          <a:p>
            <a:r>
              <a:rPr lang="sk-SK" dirty="0" smtClean="0"/>
              <a:t>     - nič iné ako spustenie príkazu s parametrami</a:t>
            </a:r>
          </a:p>
          <a:p>
            <a:r>
              <a:rPr lang="sk-SK" dirty="0" smtClean="0"/>
              <a:t>     - ono </a:t>
            </a:r>
            <a:r>
              <a:rPr lang="sk-SK" dirty="0" err="1" smtClean="0"/>
              <a:t>task</a:t>
            </a:r>
            <a:r>
              <a:rPr lang="sk-SK" dirty="0" smtClean="0"/>
              <a:t> </a:t>
            </a:r>
            <a:r>
              <a:rPr lang="sk-SK" dirty="0" err="1" smtClean="0"/>
              <a:t>runnery</a:t>
            </a:r>
            <a:r>
              <a:rPr lang="sk-SK" dirty="0" smtClean="0"/>
              <a:t> (spúšťače/ </a:t>
            </a:r>
            <a:r>
              <a:rPr lang="sk-SK" dirty="0" err="1" smtClean="0"/>
              <a:t>automatizery</a:t>
            </a:r>
            <a:r>
              <a:rPr lang="sk-SK" dirty="0" smtClean="0"/>
              <a:t> úloh) tiež používajú rovnaké nástroje</a:t>
            </a:r>
          </a:p>
          <a:p>
            <a:endParaRPr lang="sk-SK" dirty="0" smtClean="0"/>
          </a:p>
          <a:p>
            <a:r>
              <a:rPr lang="sk-SK" dirty="0" smtClean="0"/>
              <a:t>- kompilácia v prehliadači (LESS)</a:t>
            </a:r>
          </a:p>
          <a:p>
            <a:r>
              <a:rPr lang="sk-SK" dirty="0" smtClean="0"/>
              <a:t>     - iba na hrajkanie</a:t>
            </a:r>
          </a:p>
          <a:p>
            <a:r>
              <a:rPr lang="sk-SK" dirty="0" smtClean="0"/>
              <a:t>     - </a:t>
            </a:r>
            <a:r>
              <a:rPr lang="sk-SK" dirty="0" err="1" smtClean="0"/>
              <a:t>nenaszadzovat</a:t>
            </a:r>
            <a:r>
              <a:rPr lang="sk-SK" dirty="0" smtClean="0"/>
              <a:t> do produkcie</a:t>
            </a:r>
            <a:endParaRPr lang="sk-SK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768B9-F8DA-44E7-A99B-018F834B97F8}" type="slidenum">
              <a:rPr lang="sk-SK" smtClean="0"/>
              <a:pPr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7597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- hlavne dáky vybrať treba, rozdiel</a:t>
            </a:r>
            <a:r>
              <a:rPr lang="en-US" dirty="0" smtClean="0"/>
              <a:t>y</a:t>
            </a:r>
            <a:r>
              <a:rPr lang="sk-SK" dirty="0" smtClean="0"/>
              <a:t> medzi samotnými </a:t>
            </a:r>
            <a:r>
              <a:rPr lang="sk-SK" dirty="0" err="1" smtClean="0"/>
              <a:t>preprocesormi</a:t>
            </a:r>
            <a:r>
              <a:rPr lang="sk-SK" dirty="0" smtClean="0"/>
              <a:t> nie sú tak zásadne, ako medzi </a:t>
            </a:r>
            <a:r>
              <a:rPr lang="sk-SK" dirty="0" err="1" smtClean="0"/>
              <a:t>preprocesorom</a:t>
            </a:r>
            <a:r>
              <a:rPr lang="sk-SK" dirty="0" smtClean="0"/>
              <a:t> a čistým CSS.</a:t>
            </a:r>
          </a:p>
          <a:p>
            <a:r>
              <a:rPr lang="sk-SK" dirty="0" smtClean="0"/>
              <a:t>- prechod od jedného k druhému až tak bolieť nebude. A existujú aj konvertory.</a:t>
            </a:r>
          </a:p>
          <a:p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r>
              <a:rPr lang="sk-SK" dirty="0" smtClean="0"/>
              <a:t>- </a:t>
            </a:r>
            <a:r>
              <a:rPr lang="sk-SK" b="1" dirty="0" smtClean="0"/>
              <a:t>SCSS</a:t>
            </a:r>
            <a:endParaRPr lang="sk-SK" dirty="0" smtClean="0"/>
          </a:p>
          <a:p>
            <a:r>
              <a:rPr lang="sk-SK" dirty="0" smtClean="0"/>
              <a:t>     - zverstvo: </a:t>
            </a:r>
            <a:r>
              <a:rPr lang="sk-SK" dirty="0" smtClean="0">
                <a:hlinkClick r:id="rId3"/>
              </a:rPr>
              <a:t>https://github.com/zurb/foundation-sites/blob/develop/scss/components/_button.scss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- </a:t>
            </a:r>
            <a:r>
              <a:rPr lang="sk-SK" b="1" dirty="0" smtClean="0"/>
              <a:t>LESS</a:t>
            </a:r>
            <a:endParaRPr lang="sk-SK" dirty="0" smtClean="0"/>
          </a:p>
          <a:p>
            <a:r>
              <a:rPr lang="sk-SK" dirty="0" smtClean="0"/>
              <a:t>     - celkom pekne: </a:t>
            </a:r>
            <a:r>
              <a:rPr lang="sk-SK" dirty="0" smtClean="0">
                <a:hlinkClick r:id="rId4"/>
              </a:rPr>
              <a:t>https://github.com/twbs/bootstrap/blob/master/less/buttons.less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768B9-F8DA-44E7-A99B-018F834B97F8}" type="slidenum">
              <a:rPr lang="sk-SK" smtClean="0"/>
              <a:pPr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2713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768B9-F8DA-44E7-A99B-018F834B97F8}" type="slidenum">
              <a:rPr lang="sk-SK" smtClean="0"/>
              <a:pPr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1043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    - ukazat ako sa nainstaluje rozsirenie </a:t>
            </a:r>
            <a:r>
              <a:rPr lang="pl-PL" b="1" dirty="0" smtClean="0"/>
              <a:t>    </a:t>
            </a:r>
            <a:endParaRPr lang="pl-PL" dirty="0" smtClean="0"/>
          </a:p>
          <a:p>
            <a:r>
              <a:rPr lang="pl-PL" dirty="0" smtClean="0"/>
              <a:t>    - ako sa pouziva </a:t>
            </a:r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768B9-F8DA-44E7-A99B-018F834B97F8}" type="slidenum">
              <a:rPr lang="sk-SK" smtClean="0"/>
              <a:pPr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5735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768B9-F8DA-44E7-A99B-018F834B97F8}" type="slidenum">
              <a:rPr lang="sk-SK" smtClean="0"/>
              <a:pPr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586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mon_pp_img-titl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408513" y="2105472"/>
            <a:ext cx="3735487" cy="4752528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23528" y="5166530"/>
            <a:ext cx="5832648" cy="71074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528" y="3501008"/>
            <a:ext cx="5832648" cy="157504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23528" y="5949280"/>
            <a:ext cx="49685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016203"/>
            <a:ext cx="2932072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sk-SK" dirty="0" smtClean="0"/>
              <a:t>© 2012 </a:t>
            </a:r>
            <a:r>
              <a:rPr lang="sk-SK" dirty="0" err="1" smtClean="0"/>
              <a:t>Anasoft</a:t>
            </a:r>
            <a:endParaRPr lang="sk-SK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04864"/>
            <a:ext cx="1188000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8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ATUS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uvodna sprav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4554"/>
            <a:ext cx="9130119" cy="685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3088407" y="1700808"/>
            <a:ext cx="2952328" cy="0"/>
          </a:xfrm>
          <a:prstGeom prst="line">
            <a:avLst/>
          </a:prstGeom>
          <a:ln w="57150">
            <a:solidFill>
              <a:srgbClr val="009B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3528" y="6381328"/>
            <a:ext cx="720080" cy="0"/>
          </a:xfrm>
          <a:prstGeom prst="line">
            <a:avLst/>
          </a:prstGeom>
          <a:ln w="9525">
            <a:solidFill>
              <a:srgbClr val="6163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3528" y="6453336"/>
            <a:ext cx="729367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800" dirty="0" smtClean="0">
                <a:solidFill>
                  <a:srgbClr val="616365"/>
                </a:solidFill>
              </a:rPr>
              <a:t>© ANASOFT 2016</a:t>
            </a:r>
          </a:p>
          <a:p>
            <a:endParaRPr lang="sk-SK" dirty="0">
              <a:solidFill>
                <a:srgbClr val="616365"/>
              </a:solidFill>
            </a:endParaRP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005064"/>
            <a:ext cx="792088" cy="79208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4149079"/>
            <a:ext cx="3744738" cy="2885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Meno</a:t>
            </a:r>
            <a:r>
              <a:rPr kumimoji="0" lang="sk-SK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Priezvisko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4437607"/>
            <a:ext cx="3744738" cy="28852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sk-SK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Pozícia</a:t>
            </a:r>
            <a:endParaRPr kumimoji="0" lang="sk-SK" sz="1400" b="1" i="0" u="none" strike="noStrike" kern="1200" cap="none" spc="0" normalizeH="0" baseline="0" noProof="0" dirty="0" smtClean="0">
              <a:ln>
                <a:noFill/>
              </a:ln>
              <a:solidFill>
                <a:srgbClr val="6163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Zástupný symbol obrázka 3"/>
          <p:cNvSpPr>
            <a:spLocks noGrp="1"/>
          </p:cNvSpPr>
          <p:nvPr>
            <p:ph type="pic" sz="quarter" idx="12"/>
          </p:nvPr>
        </p:nvSpPr>
        <p:spPr>
          <a:xfrm>
            <a:off x="323528" y="2996381"/>
            <a:ext cx="792783" cy="1008434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smtClean="0"/>
              <a:t>Click icon to add picture</a:t>
            </a:r>
            <a:endParaRPr lang="sk-SK" dirty="0"/>
          </a:p>
        </p:txBody>
      </p:sp>
      <p:sp>
        <p:nvSpPr>
          <p:cNvPr id="14" name="Title 7"/>
          <p:cNvSpPr>
            <a:spLocks noGrp="1"/>
          </p:cNvSpPr>
          <p:nvPr>
            <p:ph type="title" hasCustomPrompt="1"/>
          </p:nvPr>
        </p:nvSpPr>
        <p:spPr>
          <a:xfrm>
            <a:off x="1691680" y="1916832"/>
            <a:ext cx="5832648" cy="972208"/>
          </a:xfrm>
        </p:spPr>
        <p:txBody>
          <a:bodyPr anchor="b">
            <a:normAutofit/>
          </a:bodyPr>
          <a:lstStyle>
            <a:lvl1pPr algn="ctr">
              <a:defRPr sz="2800" b="1" baseline="0">
                <a:solidFill>
                  <a:srgbClr val="009B76"/>
                </a:solidFill>
              </a:defRPr>
            </a:lvl1pPr>
          </a:lstStyle>
          <a:p>
            <a:r>
              <a:rPr lang="sk-SK" dirty="0" smtClean="0"/>
              <a:t>Názov prezentácie</a:t>
            </a:r>
            <a:endParaRPr lang="en-US" dirty="0"/>
          </a:p>
        </p:txBody>
      </p:sp>
      <p:sp>
        <p:nvSpPr>
          <p:cNvPr id="18" name="Zástupný symbol textu 5"/>
          <p:cNvSpPr>
            <a:spLocks noGrp="1"/>
          </p:cNvSpPr>
          <p:nvPr>
            <p:ph type="body" sz="quarter" idx="13" hasCustomPrompt="1"/>
          </p:nvPr>
        </p:nvSpPr>
        <p:spPr>
          <a:xfrm>
            <a:off x="2555577" y="3033304"/>
            <a:ext cx="4104853" cy="914400"/>
          </a:xfrm>
        </p:spPr>
        <p:txBody>
          <a:bodyPr>
            <a:normAutofit/>
          </a:bodyPr>
          <a:lstStyle>
            <a:lvl1pPr algn="ctr">
              <a:defRPr sz="2800">
                <a:solidFill>
                  <a:srgbClr val="009B76"/>
                </a:solidFill>
              </a:defRPr>
            </a:lvl1pPr>
          </a:lstStyle>
          <a:p>
            <a:pPr lvl="0"/>
            <a:r>
              <a:rPr lang="sk-SK" dirty="0" smtClean="0"/>
              <a:t>PODNADPIS</a:t>
            </a:r>
          </a:p>
        </p:txBody>
      </p:sp>
      <p:pic>
        <p:nvPicPr>
          <p:cNvPr id="16" name="Obrázok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072" y="260648"/>
            <a:ext cx="1390331" cy="4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483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MUS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uvodna sprav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0" y="0"/>
            <a:ext cx="9130119" cy="685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3088407" y="1700808"/>
            <a:ext cx="2952328" cy="0"/>
          </a:xfrm>
          <a:prstGeom prst="line">
            <a:avLst/>
          </a:prstGeom>
          <a:ln w="57150">
            <a:solidFill>
              <a:srgbClr val="EC7A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3528" y="6381328"/>
            <a:ext cx="720080" cy="0"/>
          </a:xfrm>
          <a:prstGeom prst="line">
            <a:avLst/>
          </a:prstGeom>
          <a:ln w="9525">
            <a:solidFill>
              <a:srgbClr val="6163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3528" y="6453336"/>
            <a:ext cx="729367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800" dirty="0" smtClean="0">
                <a:solidFill>
                  <a:srgbClr val="616365"/>
                </a:solidFill>
              </a:rPr>
              <a:t>© ANASOFT 2016</a:t>
            </a:r>
          </a:p>
          <a:p>
            <a:endParaRPr lang="sk-SK" dirty="0">
              <a:solidFill>
                <a:srgbClr val="616365"/>
              </a:solidFill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005064"/>
            <a:ext cx="792088" cy="79208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4149079"/>
            <a:ext cx="3744738" cy="2885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Meno</a:t>
            </a:r>
            <a:r>
              <a:rPr kumimoji="0" lang="sk-SK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Priezvisko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4437607"/>
            <a:ext cx="3744738" cy="28852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sk-SK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Pozícia</a:t>
            </a:r>
            <a:endParaRPr kumimoji="0" lang="sk-SK" sz="1400" b="1" i="0" u="none" strike="noStrike" kern="1200" cap="none" spc="0" normalizeH="0" baseline="0" noProof="0" dirty="0" smtClean="0">
              <a:ln>
                <a:noFill/>
              </a:ln>
              <a:solidFill>
                <a:srgbClr val="6163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Zástupný symbol obrázka 3"/>
          <p:cNvSpPr>
            <a:spLocks noGrp="1"/>
          </p:cNvSpPr>
          <p:nvPr>
            <p:ph type="pic" sz="quarter" idx="12"/>
          </p:nvPr>
        </p:nvSpPr>
        <p:spPr>
          <a:xfrm>
            <a:off x="323528" y="2996381"/>
            <a:ext cx="792783" cy="1008434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smtClean="0"/>
              <a:t>Click icon to add picture</a:t>
            </a:r>
            <a:endParaRPr lang="sk-SK" dirty="0"/>
          </a:p>
        </p:txBody>
      </p:sp>
      <p:sp>
        <p:nvSpPr>
          <p:cNvPr id="14" name="Title 7"/>
          <p:cNvSpPr>
            <a:spLocks noGrp="1"/>
          </p:cNvSpPr>
          <p:nvPr>
            <p:ph type="title" hasCustomPrompt="1"/>
          </p:nvPr>
        </p:nvSpPr>
        <p:spPr>
          <a:xfrm>
            <a:off x="1691680" y="1916832"/>
            <a:ext cx="5832648" cy="972208"/>
          </a:xfrm>
        </p:spPr>
        <p:txBody>
          <a:bodyPr anchor="b">
            <a:normAutofit/>
          </a:bodyPr>
          <a:lstStyle>
            <a:lvl1pPr algn="ctr">
              <a:defRPr sz="2800" b="1" baseline="0">
                <a:solidFill>
                  <a:srgbClr val="EC7A08"/>
                </a:solidFill>
              </a:defRPr>
            </a:lvl1pPr>
          </a:lstStyle>
          <a:p>
            <a:r>
              <a:rPr lang="sk-SK" dirty="0" smtClean="0"/>
              <a:t>Názov prezentácie</a:t>
            </a:r>
            <a:endParaRPr lang="en-US" dirty="0"/>
          </a:p>
        </p:txBody>
      </p:sp>
      <p:sp>
        <p:nvSpPr>
          <p:cNvPr id="18" name="Zástupný symbol textu 5"/>
          <p:cNvSpPr>
            <a:spLocks noGrp="1"/>
          </p:cNvSpPr>
          <p:nvPr>
            <p:ph type="body" sz="quarter" idx="13" hasCustomPrompt="1"/>
          </p:nvPr>
        </p:nvSpPr>
        <p:spPr>
          <a:xfrm>
            <a:off x="2555577" y="3033304"/>
            <a:ext cx="4104853" cy="914400"/>
          </a:xfrm>
        </p:spPr>
        <p:txBody>
          <a:bodyPr>
            <a:normAutofit/>
          </a:bodyPr>
          <a:lstStyle>
            <a:lvl1pPr algn="ctr">
              <a:defRPr sz="2800">
                <a:solidFill>
                  <a:srgbClr val="EC7A08"/>
                </a:solidFill>
              </a:defRPr>
            </a:lvl1pPr>
          </a:lstStyle>
          <a:p>
            <a:pPr lvl="0"/>
            <a:r>
              <a:rPr lang="sk-SK" dirty="0" smtClean="0"/>
              <a:t>PODNADPIS</a:t>
            </a:r>
          </a:p>
        </p:txBody>
      </p:sp>
      <p:pic>
        <p:nvPicPr>
          <p:cNvPr id="16" name="Obrázok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072" y="260648"/>
            <a:ext cx="1390331" cy="4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301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GNATUS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uvodna sprav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9661" y="0"/>
            <a:ext cx="9130119" cy="685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3088407" y="1700808"/>
            <a:ext cx="2952328" cy="0"/>
          </a:xfrm>
          <a:prstGeom prst="line">
            <a:avLst/>
          </a:prstGeom>
          <a:ln w="57150">
            <a:solidFill>
              <a:srgbClr val="B6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3528" y="6381328"/>
            <a:ext cx="720080" cy="0"/>
          </a:xfrm>
          <a:prstGeom prst="line">
            <a:avLst/>
          </a:prstGeom>
          <a:ln w="9525">
            <a:solidFill>
              <a:srgbClr val="6163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3528" y="6453336"/>
            <a:ext cx="729367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800" dirty="0" smtClean="0">
                <a:solidFill>
                  <a:srgbClr val="616365"/>
                </a:solidFill>
              </a:rPr>
              <a:t>© ANASOFT 2016</a:t>
            </a:r>
          </a:p>
          <a:p>
            <a:endParaRPr lang="sk-SK" dirty="0">
              <a:solidFill>
                <a:srgbClr val="616365"/>
              </a:solidFill>
            </a:endParaRPr>
          </a:p>
        </p:txBody>
      </p:sp>
      <p:pic>
        <p:nvPicPr>
          <p:cNvPr id="13" name="Obrázo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999474"/>
            <a:ext cx="797678" cy="797678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4149079"/>
            <a:ext cx="3750328" cy="2885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Meno</a:t>
            </a:r>
            <a:r>
              <a:rPr kumimoji="0" lang="sk-SK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Priezvisko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4437607"/>
            <a:ext cx="3750328" cy="28852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sk-SK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Pozícia</a:t>
            </a:r>
            <a:endParaRPr kumimoji="0" lang="sk-SK" sz="1400" b="1" i="0" u="none" strike="noStrike" kern="1200" cap="none" spc="0" normalizeH="0" baseline="0" noProof="0" dirty="0" smtClean="0">
              <a:ln>
                <a:noFill/>
              </a:ln>
              <a:solidFill>
                <a:srgbClr val="6163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Zástupný symbol obrázka 3"/>
          <p:cNvSpPr>
            <a:spLocks noGrp="1"/>
          </p:cNvSpPr>
          <p:nvPr>
            <p:ph type="pic" sz="quarter" idx="12"/>
          </p:nvPr>
        </p:nvSpPr>
        <p:spPr>
          <a:xfrm>
            <a:off x="323528" y="2996381"/>
            <a:ext cx="792783" cy="1008434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smtClean="0"/>
              <a:t>Click icon to add picture</a:t>
            </a:r>
            <a:endParaRPr lang="sk-SK" dirty="0"/>
          </a:p>
        </p:txBody>
      </p:sp>
      <p:sp>
        <p:nvSpPr>
          <p:cNvPr id="14" name="Title 7"/>
          <p:cNvSpPr>
            <a:spLocks noGrp="1"/>
          </p:cNvSpPr>
          <p:nvPr>
            <p:ph type="title" hasCustomPrompt="1"/>
          </p:nvPr>
        </p:nvSpPr>
        <p:spPr>
          <a:xfrm>
            <a:off x="1691680" y="1916832"/>
            <a:ext cx="5832648" cy="972208"/>
          </a:xfrm>
        </p:spPr>
        <p:txBody>
          <a:bodyPr anchor="b">
            <a:normAutofit/>
          </a:bodyPr>
          <a:lstStyle>
            <a:lvl1pPr algn="ctr">
              <a:defRPr sz="2800" b="1" baseline="0">
                <a:solidFill>
                  <a:srgbClr val="B6BF00"/>
                </a:solidFill>
              </a:defRPr>
            </a:lvl1pPr>
          </a:lstStyle>
          <a:p>
            <a:r>
              <a:rPr lang="sk-SK" dirty="0" smtClean="0"/>
              <a:t>Názov prezentácie</a:t>
            </a:r>
            <a:endParaRPr lang="en-US" dirty="0"/>
          </a:p>
        </p:txBody>
      </p:sp>
      <p:sp>
        <p:nvSpPr>
          <p:cNvPr id="18" name="Zástupný symbol textu 5"/>
          <p:cNvSpPr>
            <a:spLocks noGrp="1"/>
          </p:cNvSpPr>
          <p:nvPr>
            <p:ph type="body" sz="quarter" idx="13" hasCustomPrompt="1"/>
          </p:nvPr>
        </p:nvSpPr>
        <p:spPr>
          <a:xfrm>
            <a:off x="2555577" y="3033304"/>
            <a:ext cx="4104853" cy="914400"/>
          </a:xfrm>
        </p:spPr>
        <p:txBody>
          <a:bodyPr>
            <a:normAutofit/>
          </a:bodyPr>
          <a:lstStyle>
            <a:lvl1pPr algn="ctr">
              <a:defRPr sz="2800">
                <a:solidFill>
                  <a:srgbClr val="B6BF00"/>
                </a:solidFill>
              </a:defRPr>
            </a:lvl1pPr>
          </a:lstStyle>
          <a:p>
            <a:pPr lvl="0"/>
            <a:r>
              <a:rPr lang="sk-SK" dirty="0" smtClean="0"/>
              <a:t>PODNADPIS</a:t>
            </a:r>
          </a:p>
        </p:txBody>
      </p:sp>
      <p:pic>
        <p:nvPicPr>
          <p:cNvPr id="16" name="Obrázok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072" y="260648"/>
            <a:ext cx="1390331" cy="4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098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GNATUS_Title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uvodna sprav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48" y="0"/>
            <a:ext cx="9130119" cy="685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3088407" y="1700808"/>
            <a:ext cx="2952328" cy="0"/>
          </a:xfrm>
          <a:prstGeom prst="line">
            <a:avLst/>
          </a:prstGeom>
          <a:ln w="57150">
            <a:solidFill>
              <a:srgbClr val="6163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3528" y="6381328"/>
            <a:ext cx="720080" cy="0"/>
          </a:xfrm>
          <a:prstGeom prst="line">
            <a:avLst/>
          </a:prstGeom>
          <a:ln w="9525">
            <a:solidFill>
              <a:srgbClr val="6163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3528" y="6453336"/>
            <a:ext cx="729367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800" dirty="0" smtClean="0">
                <a:solidFill>
                  <a:srgbClr val="616365"/>
                </a:solidFill>
              </a:rPr>
              <a:t>© ANASOFT 2016</a:t>
            </a:r>
          </a:p>
          <a:p>
            <a:endParaRPr lang="sk-SK" dirty="0">
              <a:solidFill>
                <a:srgbClr val="616365"/>
              </a:solidFill>
            </a:endParaRPr>
          </a:p>
        </p:txBody>
      </p:sp>
      <p:pic>
        <p:nvPicPr>
          <p:cNvPr id="13" name="Obrázo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999474"/>
            <a:ext cx="797678" cy="797678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4149079"/>
            <a:ext cx="3750328" cy="2885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Meno</a:t>
            </a:r>
            <a:r>
              <a:rPr kumimoji="0" lang="sk-SK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Priezvisko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4437607"/>
            <a:ext cx="3750328" cy="28852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sk-SK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Pozícia</a:t>
            </a:r>
            <a:endParaRPr kumimoji="0" lang="sk-SK" sz="1400" b="1" i="0" u="none" strike="noStrike" kern="1200" cap="none" spc="0" normalizeH="0" baseline="0" noProof="0" dirty="0" smtClean="0">
              <a:ln>
                <a:noFill/>
              </a:ln>
              <a:solidFill>
                <a:srgbClr val="6163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Zástupný symbol obrázka 3"/>
          <p:cNvSpPr>
            <a:spLocks noGrp="1"/>
          </p:cNvSpPr>
          <p:nvPr>
            <p:ph type="pic" sz="quarter" idx="12"/>
          </p:nvPr>
        </p:nvSpPr>
        <p:spPr>
          <a:xfrm>
            <a:off x="323528" y="2996381"/>
            <a:ext cx="792783" cy="1008434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smtClean="0"/>
              <a:t>Click icon to add picture</a:t>
            </a:r>
            <a:endParaRPr lang="sk-SK" dirty="0"/>
          </a:p>
        </p:txBody>
      </p:sp>
      <p:sp>
        <p:nvSpPr>
          <p:cNvPr id="14" name="Title 7"/>
          <p:cNvSpPr>
            <a:spLocks noGrp="1"/>
          </p:cNvSpPr>
          <p:nvPr>
            <p:ph type="title" hasCustomPrompt="1"/>
          </p:nvPr>
        </p:nvSpPr>
        <p:spPr>
          <a:xfrm>
            <a:off x="1691680" y="1916832"/>
            <a:ext cx="5832648" cy="972208"/>
          </a:xfrm>
        </p:spPr>
        <p:txBody>
          <a:bodyPr anchor="b">
            <a:normAutofit/>
          </a:bodyPr>
          <a:lstStyle>
            <a:lvl1pPr algn="ctr">
              <a:defRPr sz="2800" b="1" baseline="0">
                <a:solidFill>
                  <a:srgbClr val="616365"/>
                </a:solidFill>
              </a:defRPr>
            </a:lvl1pPr>
          </a:lstStyle>
          <a:p>
            <a:r>
              <a:rPr lang="sk-SK" dirty="0" smtClean="0"/>
              <a:t>Názov prezentácie</a:t>
            </a:r>
            <a:endParaRPr lang="en-US" dirty="0"/>
          </a:p>
        </p:txBody>
      </p:sp>
      <p:sp>
        <p:nvSpPr>
          <p:cNvPr id="18" name="Zástupný symbol textu 5"/>
          <p:cNvSpPr>
            <a:spLocks noGrp="1"/>
          </p:cNvSpPr>
          <p:nvPr>
            <p:ph type="body" sz="quarter" idx="13" hasCustomPrompt="1"/>
          </p:nvPr>
        </p:nvSpPr>
        <p:spPr>
          <a:xfrm>
            <a:off x="2555577" y="3033304"/>
            <a:ext cx="4104853" cy="914400"/>
          </a:xfrm>
        </p:spPr>
        <p:txBody>
          <a:bodyPr>
            <a:normAutofit/>
          </a:bodyPr>
          <a:lstStyle>
            <a:lvl1pPr algn="ctr">
              <a:defRPr sz="2800">
                <a:solidFill>
                  <a:srgbClr val="616365"/>
                </a:solidFill>
              </a:defRPr>
            </a:lvl1pPr>
          </a:lstStyle>
          <a:p>
            <a:pPr lvl="0"/>
            <a:r>
              <a:rPr lang="sk-SK" dirty="0" smtClean="0"/>
              <a:t>PODNADPIS</a:t>
            </a:r>
          </a:p>
        </p:txBody>
      </p:sp>
      <p:pic>
        <p:nvPicPr>
          <p:cNvPr id="16" name="Obrázok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072" y="260648"/>
            <a:ext cx="1390331" cy="4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008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NASOF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" y="0"/>
            <a:ext cx="913011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60000"/>
            <a:ext cx="84969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dirty="0" smtClean="0"/>
              <a:t>Nadpis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3528" y="1700808"/>
            <a:ext cx="8496944" cy="41764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k-SK" dirty="0" smtClean="0"/>
              <a:t>Text</a:t>
            </a:r>
          </a:p>
          <a:p>
            <a:pPr lvl="1"/>
            <a:r>
              <a:rPr lang="sk-SK" dirty="0" smtClean="0"/>
              <a:t>Text</a:t>
            </a:r>
          </a:p>
          <a:p>
            <a:pPr lvl="2"/>
            <a:r>
              <a:rPr lang="sk-SK" dirty="0" smtClean="0"/>
              <a:t>Text</a:t>
            </a:r>
          </a:p>
          <a:p>
            <a:pPr lvl="3"/>
            <a:r>
              <a:rPr lang="sk-SK" dirty="0" smtClean="0"/>
              <a:t>Text</a:t>
            </a:r>
          </a:p>
          <a:p>
            <a:pPr lvl="4"/>
            <a:r>
              <a:rPr lang="sk-SK" dirty="0" smtClean="0"/>
              <a:t>Text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703840" y="6636891"/>
            <a:ext cx="144016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16365"/>
                </a:solidFill>
              </a:defRPr>
            </a:lvl1pPr>
          </a:lstStyle>
          <a:p>
            <a:fld id="{B71650E7-511B-405E-91E9-976AD0E3C299}" type="datetime1">
              <a:rPr lang="sk-SK" smtClean="0"/>
              <a:t>24.06.2016</a:t>
            </a:fld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5079" y="6376243"/>
            <a:ext cx="469409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16365"/>
                </a:solidFill>
              </a:defRPr>
            </a:lvl1pPr>
          </a:lstStyle>
          <a:p>
            <a:fld id="{9795C7D8-C1AC-4212-8899-EE0E4187A26E}" type="slidenum">
              <a:rPr lang="sk-SK" smtClean="0"/>
              <a:pPr/>
              <a:t>‹#›</a:t>
            </a:fld>
            <a:endParaRPr lang="sk-SK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23528" y="6381328"/>
            <a:ext cx="720080" cy="0"/>
          </a:xfrm>
          <a:prstGeom prst="line">
            <a:avLst/>
          </a:prstGeom>
          <a:ln w="9525">
            <a:solidFill>
              <a:srgbClr val="6163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/>
          <p:cNvSpPr txBox="1"/>
          <p:nvPr/>
        </p:nvSpPr>
        <p:spPr>
          <a:xfrm>
            <a:off x="323528" y="6453336"/>
            <a:ext cx="729367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800" dirty="0" smtClean="0">
                <a:solidFill>
                  <a:srgbClr val="616365"/>
                </a:solidFill>
              </a:rPr>
              <a:t>© ANASOFT 2016</a:t>
            </a:r>
          </a:p>
          <a:p>
            <a:endParaRPr lang="sk-SK" dirty="0">
              <a:solidFill>
                <a:srgbClr val="616365"/>
              </a:solidFill>
            </a:endParaRPr>
          </a:p>
        </p:txBody>
      </p:sp>
      <p:pic>
        <p:nvPicPr>
          <p:cNvPr id="13" name="Obrázo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072" y="260648"/>
            <a:ext cx="1390331" cy="4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723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 trian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" y="0"/>
            <a:ext cx="913011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60000"/>
            <a:ext cx="8496944" cy="1143000"/>
          </a:xfrm>
        </p:spPr>
        <p:txBody>
          <a:bodyPr/>
          <a:lstStyle>
            <a:lvl1pPr>
              <a:defRPr>
                <a:solidFill>
                  <a:srgbClr val="B71234"/>
                </a:solidFill>
              </a:defRPr>
            </a:lvl1pPr>
          </a:lstStyle>
          <a:p>
            <a:r>
              <a:rPr lang="sk-SK" dirty="0" smtClean="0"/>
              <a:t>Nadpis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3528" y="1700808"/>
            <a:ext cx="8496944" cy="41764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k-SK" dirty="0" smtClean="0"/>
              <a:t>Text</a:t>
            </a:r>
          </a:p>
          <a:p>
            <a:pPr lvl="1"/>
            <a:r>
              <a:rPr lang="sk-SK" dirty="0" smtClean="0"/>
              <a:t>Text</a:t>
            </a:r>
          </a:p>
          <a:p>
            <a:pPr lvl="2"/>
            <a:r>
              <a:rPr lang="sk-SK" dirty="0" smtClean="0"/>
              <a:t>Text</a:t>
            </a:r>
          </a:p>
          <a:p>
            <a:pPr lvl="3"/>
            <a:r>
              <a:rPr lang="sk-SK" dirty="0" smtClean="0"/>
              <a:t>Text</a:t>
            </a:r>
          </a:p>
          <a:p>
            <a:pPr lvl="4"/>
            <a:r>
              <a:rPr lang="sk-SK" dirty="0" smtClean="0"/>
              <a:t>Text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703840" y="6636891"/>
            <a:ext cx="144016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16365"/>
                </a:solidFill>
              </a:defRPr>
            </a:lvl1pPr>
          </a:lstStyle>
          <a:p>
            <a:fld id="{B71650E7-511B-405E-91E9-976AD0E3C299}" type="datetime1">
              <a:rPr lang="sk-SK" smtClean="0"/>
              <a:t>24.06.2016</a:t>
            </a:fld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5079" y="6376243"/>
            <a:ext cx="469409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16365"/>
                </a:solidFill>
              </a:defRPr>
            </a:lvl1pPr>
          </a:lstStyle>
          <a:p>
            <a:fld id="{9795C7D8-C1AC-4212-8899-EE0E4187A26E}" type="slidenum">
              <a:rPr lang="sk-SK" smtClean="0"/>
              <a:pPr/>
              <a:t>‹#›</a:t>
            </a:fld>
            <a:endParaRPr lang="sk-SK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23528" y="6381328"/>
            <a:ext cx="720080" cy="0"/>
          </a:xfrm>
          <a:prstGeom prst="line">
            <a:avLst/>
          </a:prstGeom>
          <a:ln w="9525">
            <a:solidFill>
              <a:srgbClr val="6163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/>
          <p:cNvSpPr txBox="1"/>
          <p:nvPr/>
        </p:nvSpPr>
        <p:spPr>
          <a:xfrm>
            <a:off x="323528" y="6453336"/>
            <a:ext cx="729367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800" dirty="0" smtClean="0">
                <a:solidFill>
                  <a:srgbClr val="616365"/>
                </a:solidFill>
              </a:rPr>
              <a:t>© ANASOFT 2016</a:t>
            </a:r>
          </a:p>
          <a:p>
            <a:endParaRPr lang="sk-SK" dirty="0">
              <a:solidFill>
                <a:srgbClr val="616365"/>
              </a:solidFill>
            </a:endParaRPr>
          </a:p>
        </p:txBody>
      </p:sp>
      <p:pic>
        <p:nvPicPr>
          <p:cNvPr id="13" name="Obrázo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072" y="260648"/>
            <a:ext cx="1390331" cy="4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571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en trian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" y="0"/>
            <a:ext cx="913011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60000"/>
            <a:ext cx="8496944" cy="1143000"/>
          </a:xfrm>
        </p:spPr>
        <p:txBody>
          <a:bodyPr/>
          <a:lstStyle>
            <a:lvl1pPr>
              <a:defRPr>
                <a:solidFill>
                  <a:srgbClr val="B71234"/>
                </a:solidFill>
              </a:defRPr>
            </a:lvl1pPr>
          </a:lstStyle>
          <a:p>
            <a:r>
              <a:rPr lang="sk-SK" dirty="0" smtClean="0"/>
              <a:t>Nadpis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3528" y="1700808"/>
            <a:ext cx="8496944" cy="41764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k-SK" dirty="0" smtClean="0"/>
              <a:t>Text</a:t>
            </a:r>
          </a:p>
          <a:p>
            <a:pPr lvl="1"/>
            <a:r>
              <a:rPr lang="sk-SK" dirty="0" smtClean="0"/>
              <a:t>Text</a:t>
            </a:r>
          </a:p>
          <a:p>
            <a:pPr lvl="2"/>
            <a:r>
              <a:rPr lang="sk-SK" dirty="0" smtClean="0"/>
              <a:t>Text</a:t>
            </a:r>
          </a:p>
          <a:p>
            <a:pPr lvl="3"/>
            <a:r>
              <a:rPr lang="sk-SK" dirty="0" smtClean="0"/>
              <a:t>Text</a:t>
            </a:r>
          </a:p>
          <a:p>
            <a:pPr lvl="4"/>
            <a:r>
              <a:rPr lang="sk-SK" dirty="0" smtClean="0"/>
              <a:t>Text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703840" y="6636891"/>
            <a:ext cx="144016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16365"/>
                </a:solidFill>
              </a:defRPr>
            </a:lvl1pPr>
          </a:lstStyle>
          <a:p>
            <a:fld id="{B71650E7-511B-405E-91E9-976AD0E3C299}" type="datetime1">
              <a:rPr lang="sk-SK" smtClean="0"/>
              <a:t>24.06.2016</a:t>
            </a:fld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5079" y="6376243"/>
            <a:ext cx="469409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16365"/>
                </a:solidFill>
              </a:defRPr>
            </a:lvl1pPr>
          </a:lstStyle>
          <a:p>
            <a:fld id="{9795C7D8-C1AC-4212-8899-EE0E4187A26E}" type="slidenum">
              <a:rPr lang="sk-SK" smtClean="0"/>
              <a:pPr/>
              <a:t>‹#›</a:t>
            </a:fld>
            <a:endParaRPr lang="sk-SK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23528" y="6381328"/>
            <a:ext cx="720080" cy="0"/>
          </a:xfrm>
          <a:prstGeom prst="line">
            <a:avLst/>
          </a:prstGeom>
          <a:ln w="9525">
            <a:solidFill>
              <a:srgbClr val="6163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/>
          <p:cNvSpPr txBox="1"/>
          <p:nvPr/>
        </p:nvSpPr>
        <p:spPr>
          <a:xfrm>
            <a:off x="323528" y="6453336"/>
            <a:ext cx="729367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800" dirty="0" smtClean="0">
                <a:solidFill>
                  <a:srgbClr val="616365"/>
                </a:solidFill>
              </a:rPr>
              <a:t>© ANASOFT 2016</a:t>
            </a:r>
          </a:p>
          <a:p>
            <a:endParaRPr lang="sk-SK" dirty="0">
              <a:solidFill>
                <a:srgbClr val="616365"/>
              </a:solidFill>
            </a:endParaRPr>
          </a:p>
        </p:txBody>
      </p:sp>
      <p:pic>
        <p:nvPicPr>
          <p:cNvPr id="13" name="Obrázo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072" y="260648"/>
            <a:ext cx="1390331" cy="4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984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iwi trian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" y="0"/>
            <a:ext cx="913011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60000"/>
            <a:ext cx="8496944" cy="1143000"/>
          </a:xfrm>
        </p:spPr>
        <p:txBody>
          <a:bodyPr/>
          <a:lstStyle>
            <a:lvl1pPr>
              <a:defRPr>
                <a:solidFill>
                  <a:srgbClr val="B71234"/>
                </a:solidFill>
              </a:defRPr>
            </a:lvl1pPr>
          </a:lstStyle>
          <a:p>
            <a:r>
              <a:rPr lang="sk-SK" dirty="0" smtClean="0"/>
              <a:t>Nadpis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3528" y="1700808"/>
            <a:ext cx="8496944" cy="41764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k-SK" dirty="0" smtClean="0"/>
              <a:t>Text</a:t>
            </a:r>
          </a:p>
          <a:p>
            <a:pPr lvl="1"/>
            <a:r>
              <a:rPr lang="sk-SK" dirty="0" smtClean="0"/>
              <a:t>Text</a:t>
            </a:r>
          </a:p>
          <a:p>
            <a:pPr lvl="2"/>
            <a:r>
              <a:rPr lang="sk-SK" dirty="0" smtClean="0"/>
              <a:t>Text</a:t>
            </a:r>
          </a:p>
          <a:p>
            <a:pPr lvl="3"/>
            <a:r>
              <a:rPr lang="sk-SK" dirty="0" smtClean="0"/>
              <a:t>Text</a:t>
            </a:r>
          </a:p>
          <a:p>
            <a:pPr lvl="4"/>
            <a:r>
              <a:rPr lang="sk-SK" dirty="0" smtClean="0"/>
              <a:t>Text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703840" y="6636891"/>
            <a:ext cx="144016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16365"/>
                </a:solidFill>
              </a:defRPr>
            </a:lvl1pPr>
          </a:lstStyle>
          <a:p>
            <a:fld id="{B71650E7-511B-405E-91E9-976AD0E3C299}" type="datetime1">
              <a:rPr lang="sk-SK" smtClean="0"/>
              <a:t>24.06.2016</a:t>
            </a:fld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5079" y="6376243"/>
            <a:ext cx="469409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16365"/>
                </a:solidFill>
              </a:defRPr>
            </a:lvl1pPr>
          </a:lstStyle>
          <a:p>
            <a:fld id="{9795C7D8-C1AC-4212-8899-EE0E4187A26E}" type="slidenum">
              <a:rPr lang="sk-SK" smtClean="0"/>
              <a:pPr/>
              <a:t>‹#›</a:t>
            </a:fld>
            <a:endParaRPr lang="sk-SK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23528" y="6381328"/>
            <a:ext cx="720080" cy="0"/>
          </a:xfrm>
          <a:prstGeom prst="line">
            <a:avLst/>
          </a:prstGeom>
          <a:ln w="9525">
            <a:solidFill>
              <a:srgbClr val="6163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/>
          <p:cNvSpPr txBox="1"/>
          <p:nvPr/>
        </p:nvSpPr>
        <p:spPr>
          <a:xfrm>
            <a:off x="323528" y="6453336"/>
            <a:ext cx="729367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800" dirty="0" smtClean="0">
                <a:solidFill>
                  <a:srgbClr val="616365"/>
                </a:solidFill>
              </a:rPr>
              <a:t>© ANASOFT 2016</a:t>
            </a:r>
          </a:p>
          <a:p>
            <a:endParaRPr lang="sk-SK" dirty="0">
              <a:solidFill>
                <a:srgbClr val="616365"/>
              </a:solidFill>
            </a:endParaRPr>
          </a:p>
        </p:txBody>
      </p:sp>
      <p:pic>
        <p:nvPicPr>
          <p:cNvPr id="13" name="Obrázo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072" y="260648"/>
            <a:ext cx="1390331" cy="4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675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ange trian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" y="0"/>
            <a:ext cx="913011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60000"/>
            <a:ext cx="8496944" cy="1143000"/>
          </a:xfrm>
        </p:spPr>
        <p:txBody>
          <a:bodyPr/>
          <a:lstStyle>
            <a:lvl1pPr>
              <a:defRPr>
                <a:solidFill>
                  <a:srgbClr val="B71234"/>
                </a:solidFill>
              </a:defRPr>
            </a:lvl1pPr>
          </a:lstStyle>
          <a:p>
            <a:r>
              <a:rPr lang="sk-SK" dirty="0" smtClean="0"/>
              <a:t>Nadpis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3528" y="1700808"/>
            <a:ext cx="8496944" cy="41764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k-SK" dirty="0" smtClean="0"/>
              <a:t>Text</a:t>
            </a:r>
          </a:p>
          <a:p>
            <a:pPr lvl="1"/>
            <a:r>
              <a:rPr lang="sk-SK" dirty="0" smtClean="0"/>
              <a:t>Text</a:t>
            </a:r>
          </a:p>
          <a:p>
            <a:pPr lvl="2"/>
            <a:r>
              <a:rPr lang="sk-SK" dirty="0" smtClean="0"/>
              <a:t>Text</a:t>
            </a:r>
          </a:p>
          <a:p>
            <a:pPr lvl="3"/>
            <a:r>
              <a:rPr lang="sk-SK" dirty="0" smtClean="0"/>
              <a:t>Text</a:t>
            </a:r>
          </a:p>
          <a:p>
            <a:pPr lvl="4"/>
            <a:r>
              <a:rPr lang="sk-SK" dirty="0" smtClean="0"/>
              <a:t>Text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703840" y="6636891"/>
            <a:ext cx="144016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16365"/>
                </a:solidFill>
              </a:defRPr>
            </a:lvl1pPr>
          </a:lstStyle>
          <a:p>
            <a:fld id="{B71650E7-511B-405E-91E9-976AD0E3C299}" type="datetime1">
              <a:rPr lang="sk-SK" smtClean="0"/>
              <a:t>24.06.2016</a:t>
            </a:fld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5079" y="6376243"/>
            <a:ext cx="469409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16365"/>
                </a:solidFill>
              </a:defRPr>
            </a:lvl1pPr>
          </a:lstStyle>
          <a:p>
            <a:fld id="{9795C7D8-C1AC-4212-8899-EE0E4187A26E}" type="slidenum">
              <a:rPr lang="sk-SK" smtClean="0"/>
              <a:pPr/>
              <a:t>‹#›</a:t>
            </a:fld>
            <a:endParaRPr lang="sk-SK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23528" y="6381328"/>
            <a:ext cx="720080" cy="0"/>
          </a:xfrm>
          <a:prstGeom prst="line">
            <a:avLst/>
          </a:prstGeom>
          <a:ln w="9525">
            <a:solidFill>
              <a:srgbClr val="6163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/>
          <p:cNvSpPr txBox="1"/>
          <p:nvPr/>
        </p:nvSpPr>
        <p:spPr>
          <a:xfrm>
            <a:off x="323528" y="6453336"/>
            <a:ext cx="729367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800" dirty="0" smtClean="0">
                <a:solidFill>
                  <a:srgbClr val="616365"/>
                </a:solidFill>
              </a:rPr>
              <a:t>© ANASOFT 2016</a:t>
            </a:r>
          </a:p>
          <a:p>
            <a:endParaRPr lang="sk-SK" dirty="0">
              <a:solidFill>
                <a:srgbClr val="616365"/>
              </a:solidFill>
            </a:endParaRPr>
          </a:p>
        </p:txBody>
      </p:sp>
      <p:pic>
        <p:nvPicPr>
          <p:cNvPr id="13" name="Obrázo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072" y="260648"/>
            <a:ext cx="1390331" cy="4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606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MANS_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" y="0"/>
            <a:ext cx="913011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60000"/>
            <a:ext cx="8496944" cy="114300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sk-SK" dirty="0" smtClean="0"/>
              <a:t>Nadpis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3528" y="1700808"/>
            <a:ext cx="8496944" cy="41764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k-SK" dirty="0" smtClean="0"/>
              <a:t>Text</a:t>
            </a:r>
          </a:p>
          <a:p>
            <a:pPr lvl="1"/>
            <a:r>
              <a:rPr lang="sk-SK" dirty="0" smtClean="0"/>
              <a:t>Text</a:t>
            </a:r>
          </a:p>
          <a:p>
            <a:pPr lvl="2"/>
            <a:r>
              <a:rPr lang="sk-SK" dirty="0" smtClean="0"/>
              <a:t>Text</a:t>
            </a:r>
          </a:p>
          <a:p>
            <a:pPr lvl="3"/>
            <a:r>
              <a:rPr lang="sk-SK" dirty="0" smtClean="0"/>
              <a:t>Text</a:t>
            </a:r>
          </a:p>
          <a:p>
            <a:pPr lvl="4"/>
            <a:r>
              <a:rPr lang="sk-SK" dirty="0" smtClean="0"/>
              <a:t>Text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703840" y="6636891"/>
            <a:ext cx="144016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16365"/>
                </a:solidFill>
              </a:defRPr>
            </a:lvl1pPr>
          </a:lstStyle>
          <a:p>
            <a:fld id="{B71650E7-511B-405E-91E9-976AD0E3C299}" type="datetime1">
              <a:rPr lang="sk-SK" smtClean="0"/>
              <a:t>24.06.2016</a:t>
            </a:fld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5079" y="6376243"/>
            <a:ext cx="469409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16365"/>
                </a:solidFill>
              </a:defRPr>
            </a:lvl1pPr>
          </a:lstStyle>
          <a:p>
            <a:fld id="{9795C7D8-C1AC-4212-8899-EE0E4187A26E}" type="slidenum">
              <a:rPr lang="sk-SK" smtClean="0"/>
              <a:pPr/>
              <a:t>‹#›</a:t>
            </a:fld>
            <a:endParaRPr lang="sk-SK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23528" y="6381328"/>
            <a:ext cx="720080" cy="0"/>
          </a:xfrm>
          <a:prstGeom prst="line">
            <a:avLst/>
          </a:prstGeom>
          <a:ln w="9525">
            <a:solidFill>
              <a:srgbClr val="6163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/>
          <p:cNvSpPr txBox="1"/>
          <p:nvPr/>
        </p:nvSpPr>
        <p:spPr>
          <a:xfrm>
            <a:off x="323528" y="6453336"/>
            <a:ext cx="729367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800" dirty="0" smtClean="0">
                <a:solidFill>
                  <a:srgbClr val="616365"/>
                </a:solidFill>
              </a:rPr>
              <a:t>© ANASOFT 2016</a:t>
            </a:r>
          </a:p>
          <a:p>
            <a:endParaRPr lang="sk-SK" dirty="0">
              <a:solidFill>
                <a:srgbClr val="616365"/>
              </a:solidFill>
            </a:endParaRPr>
          </a:p>
        </p:txBody>
      </p:sp>
      <p:pic>
        <p:nvPicPr>
          <p:cNvPr id="13" name="Obrázo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072" y="260648"/>
            <a:ext cx="1390331" cy="4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858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915816" y="5166530"/>
            <a:ext cx="5904656" cy="71074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915816" y="3212976"/>
            <a:ext cx="5904656" cy="1863080"/>
          </a:xfrm>
        </p:spPr>
        <p:txBody>
          <a:bodyPr anchor="t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804248" y="6016203"/>
            <a:ext cx="144016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1968EF2-1F9E-416E-8D07-72ECE8089255}" type="datetime1">
              <a:rPr lang="sk-SK" smtClean="0"/>
              <a:t>24.06.2016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016203"/>
            <a:ext cx="2932072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sk-SK" dirty="0" smtClean="0"/>
              <a:t>© 2012 </a:t>
            </a:r>
            <a:r>
              <a:rPr lang="sk-SK" dirty="0" err="1" smtClean="0"/>
              <a:t>Anasoft</a:t>
            </a:r>
            <a:endParaRPr lang="sk-SK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416" y="6016203"/>
            <a:ext cx="504056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795C7D8-C1AC-4212-8899-EE0E4187A26E}" type="slidenum">
              <a:rPr lang="sk-SK" smtClean="0"/>
              <a:pPr/>
              <a:t>‹#›</a:t>
            </a:fld>
            <a:endParaRPr lang="sk-SK" dirty="0"/>
          </a:p>
        </p:txBody>
      </p:sp>
      <p:pic>
        <p:nvPicPr>
          <p:cNvPr id="15" name="Picture 14" descr="common_pp_img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1191"/>
            <a:ext cx="9144000" cy="646809"/>
          </a:xfrm>
          <a:prstGeom prst="rect">
            <a:avLst/>
          </a:prstGeom>
        </p:spPr>
      </p:pic>
      <p:sp>
        <p:nvSpPr>
          <p:cNvPr id="18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323528" y="3429000"/>
            <a:ext cx="2376488" cy="2376487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sk-SK" dirty="0" err="1" smtClean="0"/>
              <a:t>Theme</a:t>
            </a:r>
            <a:r>
              <a:rPr lang="sk-SK" dirty="0" smtClean="0"/>
              <a:t> </a:t>
            </a:r>
            <a:r>
              <a:rPr lang="sk-SK" dirty="0" err="1" smtClean="0"/>
              <a:t>picture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23528" y="5949280"/>
            <a:ext cx="85189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229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MANS_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" y="0"/>
            <a:ext cx="913011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60000"/>
            <a:ext cx="8496944" cy="114300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sk-SK" dirty="0" smtClean="0"/>
              <a:t>Nadpis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3528" y="1700808"/>
            <a:ext cx="8496944" cy="41764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k-SK" dirty="0" smtClean="0"/>
              <a:t>Text</a:t>
            </a:r>
          </a:p>
          <a:p>
            <a:pPr lvl="1"/>
            <a:r>
              <a:rPr lang="sk-SK" dirty="0" smtClean="0"/>
              <a:t>Text</a:t>
            </a:r>
          </a:p>
          <a:p>
            <a:pPr lvl="2"/>
            <a:r>
              <a:rPr lang="sk-SK" dirty="0" smtClean="0"/>
              <a:t>Text</a:t>
            </a:r>
          </a:p>
          <a:p>
            <a:pPr lvl="3"/>
            <a:r>
              <a:rPr lang="sk-SK" dirty="0" smtClean="0"/>
              <a:t>Text</a:t>
            </a:r>
          </a:p>
          <a:p>
            <a:pPr lvl="4"/>
            <a:r>
              <a:rPr lang="sk-SK" dirty="0" smtClean="0"/>
              <a:t>Text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703840" y="6636891"/>
            <a:ext cx="144016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16365"/>
                </a:solidFill>
              </a:defRPr>
            </a:lvl1pPr>
          </a:lstStyle>
          <a:p>
            <a:fld id="{B71650E7-511B-405E-91E9-976AD0E3C299}" type="datetime1">
              <a:rPr lang="sk-SK" smtClean="0"/>
              <a:t>24.06.2016</a:t>
            </a:fld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5079" y="6376243"/>
            <a:ext cx="469409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16365"/>
                </a:solidFill>
              </a:defRPr>
            </a:lvl1pPr>
          </a:lstStyle>
          <a:p>
            <a:fld id="{9795C7D8-C1AC-4212-8899-EE0E4187A26E}" type="slidenum">
              <a:rPr lang="sk-SK" smtClean="0"/>
              <a:pPr/>
              <a:t>‹#›</a:t>
            </a:fld>
            <a:endParaRPr lang="sk-SK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23528" y="6381328"/>
            <a:ext cx="720080" cy="0"/>
          </a:xfrm>
          <a:prstGeom prst="line">
            <a:avLst/>
          </a:prstGeom>
          <a:ln w="9525">
            <a:solidFill>
              <a:srgbClr val="6163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/>
          <p:cNvSpPr txBox="1"/>
          <p:nvPr/>
        </p:nvSpPr>
        <p:spPr>
          <a:xfrm>
            <a:off x="323528" y="6453336"/>
            <a:ext cx="729367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800" dirty="0" smtClean="0">
                <a:solidFill>
                  <a:srgbClr val="616365"/>
                </a:solidFill>
              </a:rPr>
              <a:t>© ANASOFT 2016</a:t>
            </a:r>
          </a:p>
          <a:p>
            <a:endParaRPr lang="sk-SK" dirty="0">
              <a:solidFill>
                <a:srgbClr val="616365"/>
              </a:solidFill>
            </a:endParaRPr>
          </a:p>
        </p:txBody>
      </p:sp>
      <p:pic>
        <p:nvPicPr>
          <p:cNvPr id="13" name="Obrázo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072" y="260648"/>
            <a:ext cx="1390331" cy="4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6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ATUS_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" y="0"/>
            <a:ext cx="913011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60000"/>
            <a:ext cx="8496944" cy="1143000"/>
          </a:xfrm>
        </p:spPr>
        <p:txBody>
          <a:bodyPr/>
          <a:lstStyle>
            <a:lvl1pPr>
              <a:defRPr>
                <a:solidFill>
                  <a:srgbClr val="009B76"/>
                </a:solidFill>
              </a:defRPr>
            </a:lvl1pPr>
          </a:lstStyle>
          <a:p>
            <a:r>
              <a:rPr lang="sk-SK" dirty="0" smtClean="0"/>
              <a:t>Nadpis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3528" y="1700808"/>
            <a:ext cx="8496944" cy="41764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k-SK" dirty="0" smtClean="0"/>
              <a:t>Text</a:t>
            </a:r>
          </a:p>
          <a:p>
            <a:pPr lvl="1"/>
            <a:r>
              <a:rPr lang="sk-SK" dirty="0" smtClean="0"/>
              <a:t>Text</a:t>
            </a:r>
          </a:p>
          <a:p>
            <a:pPr lvl="2"/>
            <a:r>
              <a:rPr lang="sk-SK" dirty="0" smtClean="0"/>
              <a:t>Text</a:t>
            </a:r>
          </a:p>
          <a:p>
            <a:pPr lvl="3"/>
            <a:r>
              <a:rPr lang="sk-SK" dirty="0" smtClean="0"/>
              <a:t>Text</a:t>
            </a:r>
          </a:p>
          <a:p>
            <a:pPr lvl="4"/>
            <a:r>
              <a:rPr lang="sk-SK" dirty="0" smtClean="0"/>
              <a:t>Text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703840" y="6636891"/>
            <a:ext cx="144016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16365"/>
                </a:solidFill>
              </a:defRPr>
            </a:lvl1pPr>
          </a:lstStyle>
          <a:p>
            <a:fld id="{B71650E7-511B-405E-91E9-976AD0E3C299}" type="datetime1">
              <a:rPr lang="sk-SK" smtClean="0"/>
              <a:t>24.06.2016</a:t>
            </a:fld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5079" y="6376243"/>
            <a:ext cx="469409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16365"/>
                </a:solidFill>
              </a:defRPr>
            </a:lvl1pPr>
          </a:lstStyle>
          <a:p>
            <a:fld id="{9795C7D8-C1AC-4212-8899-EE0E4187A26E}" type="slidenum">
              <a:rPr lang="sk-SK" smtClean="0"/>
              <a:pPr/>
              <a:t>‹#›</a:t>
            </a:fld>
            <a:endParaRPr lang="sk-SK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23528" y="6381328"/>
            <a:ext cx="720080" cy="0"/>
          </a:xfrm>
          <a:prstGeom prst="line">
            <a:avLst/>
          </a:prstGeom>
          <a:ln w="9525">
            <a:solidFill>
              <a:srgbClr val="6163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/>
          <p:cNvSpPr txBox="1"/>
          <p:nvPr/>
        </p:nvSpPr>
        <p:spPr>
          <a:xfrm>
            <a:off x="323528" y="6453336"/>
            <a:ext cx="729367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800" dirty="0" smtClean="0">
                <a:solidFill>
                  <a:srgbClr val="616365"/>
                </a:solidFill>
              </a:rPr>
              <a:t>© ANASOFT 2016</a:t>
            </a:r>
          </a:p>
          <a:p>
            <a:endParaRPr lang="sk-SK" dirty="0">
              <a:solidFill>
                <a:srgbClr val="616365"/>
              </a:solidFill>
            </a:endParaRPr>
          </a:p>
        </p:txBody>
      </p:sp>
      <p:pic>
        <p:nvPicPr>
          <p:cNvPr id="13" name="Obrázo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072" y="260648"/>
            <a:ext cx="1390331" cy="4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194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ATUS_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" y="0"/>
            <a:ext cx="913011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60000"/>
            <a:ext cx="8496944" cy="1143000"/>
          </a:xfrm>
        </p:spPr>
        <p:txBody>
          <a:bodyPr/>
          <a:lstStyle>
            <a:lvl1pPr>
              <a:defRPr>
                <a:solidFill>
                  <a:srgbClr val="009B76"/>
                </a:solidFill>
              </a:defRPr>
            </a:lvl1pPr>
          </a:lstStyle>
          <a:p>
            <a:r>
              <a:rPr lang="sk-SK" dirty="0" smtClean="0"/>
              <a:t>Nadpis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3528" y="1700808"/>
            <a:ext cx="8496944" cy="41764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k-SK" dirty="0" smtClean="0"/>
              <a:t>Text</a:t>
            </a:r>
          </a:p>
          <a:p>
            <a:pPr lvl="1"/>
            <a:r>
              <a:rPr lang="sk-SK" dirty="0" smtClean="0"/>
              <a:t>Text</a:t>
            </a:r>
          </a:p>
          <a:p>
            <a:pPr lvl="2"/>
            <a:r>
              <a:rPr lang="sk-SK" dirty="0" smtClean="0"/>
              <a:t>Text</a:t>
            </a:r>
          </a:p>
          <a:p>
            <a:pPr lvl="3"/>
            <a:r>
              <a:rPr lang="sk-SK" dirty="0" smtClean="0"/>
              <a:t>Text</a:t>
            </a:r>
          </a:p>
          <a:p>
            <a:pPr lvl="4"/>
            <a:r>
              <a:rPr lang="sk-SK" dirty="0" smtClean="0"/>
              <a:t>Text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703840" y="6636891"/>
            <a:ext cx="144016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16365"/>
                </a:solidFill>
              </a:defRPr>
            </a:lvl1pPr>
          </a:lstStyle>
          <a:p>
            <a:fld id="{B71650E7-511B-405E-91E9-976AD0E3C299}" type="datetime1">
              <a:rPr lang="sk-SK" smtClean="0"/>
              <a:t>24.06.2016</a:t>
            </a:fld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5079" y="6376243"/>
            <a:ext cx="469409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16365"/>
                </a:solidFill>
              </a:defRPr>
            </a:lvl1pPr>
          </a:lstStyle>
          <a:p>
            <a:fld id="{9795C7D8-C1AC-4212-8899-EE0E4187A26E}" type="slidenum">
              <a:rPr lang="sk-SK" smtClean="0"/>
              <a:pPr/>
              <a:t>‹#›</a:t>
            </a:fld>
            <a:endParaRPr lang="sk-SK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23528" y="6381328"/>
            <a:ext cx="720080" cy="0"/>
          </a:xfrm>
          <a:prstGeom prst="line">
            <a:avLst/>
          </a:prstGeom>
          <a:ln w="9525">
            <a:solidFill>
              <a:srgbClr val="6163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/>
          <p:cNvSpPr txBox="1"/>
          <p:nvPr/>
        </p:nvSpPr>
        <p:spPr>
          <a:xfrm>
            <a:off x="323528" y="6453336"/>
            <a:ext cx="729367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800" dirty="0" smtClean="0">
                <a:solidFill>
                  <a:srgbClr val="616365"/>
                </a:solidFill>
              </a:rPr>
              <a:t>© ANASOFT 2016</a:t>
            </a:r>
          </a:p>
          <a:p>
            <a:endParaRPr lang="sk-SK" dirty="0">
              <a:solidFill>
                <a:srgbClr val="616365"/>
              </a:solidFill>
            </a:endParaRPr>
          </a:p>
        </p:txBody>
      </p:sp>
      <p:pic>
        <p:nvPicPr>
          <p:cNvPr id="13" name="Obrázo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072" y="260648"/>
            <a:ext cx="1390331" cy="4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230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MUS_slid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" y="0"/>
            <a:ext cx="913011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60000"/>
            <a:ext cx="8496944" cy="1143000"/>
          </a:xfrm>
        </p:spPr>
        <p:txBody>
          <a:bodyPr/>
          <a:lstStyle>
            <a:lvl1pPr>
              <a:defRPr>
                <a:solidFill>
                  <a:srgbClr val="EC7A08"/>
                </a:solidFill>
              </a:defRPr>
            </a:lvl1pPr>
          </a:lstStyle>
          <a:p>
            <a:r>
              <a:rPr lang="sk-SK" dirty="0" smtClean="0"/>
              <a:t>Nadpis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3528" y="1700808"/>
            <a:ext cx="8496944" cy="41764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k-SK" dirty="0" smtClean="0"/>
              <a:t>Text</a:t>
            </a:r>
          </a:p>
          <a:p>
            <a:pPr lvl="1"/>
            <a:r>
              <a:rPr lang="sk-SK" dirty="0" smtClean="0"/>
              <a:t>Text</a:t>
            </a:r>
          </a:p>
          <a:p>
            <a:pPr lvl="2"/>
            <a:r>
              <a:rPr lang="sk-SK" dirty="0" smtClean="0"/>
              <a:t>Text</a:t>
            </a:r>
          </a:p>
          <a:p>
            <a:pPr lvl="3"/>
            <a:r>
              <a:rPr lang="sk-SK" dirty="0" smtClean="0"/>
              <a:t>Text</a:t>
            </a:r>
          </a:p>
          <a:p>
            <a:pPr lvl="4"/>
            <a:r>
              <a:rPr lang="sk-SK" dirty="0" smtClean="0"/>
              <a:t>Text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703840" y="6636891"/>
            <a:ext cx="144016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16365"/>
                </a:solidFill>
              </a:defRPr>
            </a:lvl1pPr>
          </a:lstStyle>
          <a:p>
            <a:fld id="{B71650E7-511B-405E-91E9-976AD0E3C299}" type="datetime1">
              <a:rPr lang="sk-SK" smtClean="0"/>
              <a:t>24.06.2016</a:t>
            </a:fld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5079" y="6376243"/>
            <a:ext cx="469409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16365"/>
                </a:solidFill>
              </a:defRPr>
            </a:lvl1pPr>
          </a:lstStyle>
          <a:p>
            <a:fld id="{9795C7D8-C1AC-4212-8899-EE0E4187A26E}" type="slidenum">
              <a:rPr lang="sk-SK" smtClean="0"/>
              <a:pPr/>
              <a:t>‹#›</a:t>
            </a:fld>
            <a:endParaRPr lang="sk-SK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23528" y="6381328"/>
            <a:ext cx="720080" cy="0"/>
          </a:xfrm>
          <a:prstGeom prst="line">
            <a:avLst/>
          </a:prstGeom>
          <a:ln w="9525">
            <a:solidFill>
              <a:srgbClr val="6163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/>
          <p:cNvSpPr txBox="1"/>
          <p:nvPr/>
        </p:nvSpPr>
        <p:spPr>
          <a:xfrm>
            <a:off x="323528" y="6453336"/>
            <a:ext cx="729367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800" dirty="0" smtClean="0">
                <a:solidFill>
                  <a:srgbClr val="616365"/>
                </a:solidFill>
              </a:rPr>
              <a:t>© ANASOFT 2016</a:t>
            </a:r>
          </a:p>
          <a:p>
            <a:endParaRPr lang="sk-SK" dirty="0">
              <a:solidFill>
                <a:srgbClr val="616365"/>
              </a:solidFill>
            </a:endParaRPr>
          </a:p>
        </p:txBody>
      </p:sp>
      <p:pic>
        <p:nvPicPr>
          <p:cNvPr id="13" name="Obrázo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072" y="260648"/>
            <a:ext cx="1390331" cy="4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937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MUS_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" y="0"/>
            <a:ext cx="913011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60000"/>
            <a:ext cx="8496944" cy="1143000"/>
          </a:xfrm>
        </p:spPr>
        <p:txBody>
          <a:bodyPr/>
          <a:lstStyle>
            <a:lvl1pPr>
              <a:defRPr>
                <a:solidFill>
                  <a:srgbClr val="EC7A08"/>
                </a:solidFill>
              </a:defRPr>
            </a:lvl1pPr>
          </a:lstStyle>
          <a:p>
            <a:r>
              <a:rPr lang="sk-SK" dirty="0" smtClean="0"/>
              <a:t>Nadpis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3528" y="1700808"/>
            <a:ext cx="8496944" cy="41764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k-SK" dirty="0" smtClean="0"/>
              <a:t>Text</a:t>
            </a:r>
          </a:p>
          <a:p>
            <a:pPr lvl="1"/>
            <a:r>
              <a:rPr lang="sk-SK" dirty="0" smtClean="0"/>
              <a:t>Text</a:t>
            </a:r>
          </a:p>
          <a:p>
            <a:pPr lvl="2"/>
            <a:r>
              <a:rPr lang="sk-SK" dirty="0" smtClean="0"/>
              <a:t>Text</a:t>
            </a:r>
          </a:p>
          <a:p>
            <a:pPr lvl="3"/>
            <a:r>
              <a:rPr lang="sk-SK" dirty="0" smtClean="0"/>
              <a:t>Text</a:t>
            </a:r>
          </a:p>
          <a:p>
            <a:pPr lvl="4"/>
            <a:r>
              <a:rPr lang="sk-SK" dirty="0" smtClean="0"/>
              <a:t>Text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703840" y="6636891"/>
            <a:ext cx="144016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16365"/>
                </a:solidFill>
              </a:defRPr>
            </a:lvl1pPr>
          </a:lstStyle>
          <a:p>
            <a:fld id="{B71650E7-511B-405E-91E9-976AD0E3C299}" type="datetime1">
              <a:rPr lang="sk-SK" smtClean="0"/>
              <a:t>24.06.2016</a:t>
            </a:fld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5079" y="6376243"/>
            <a:ext cx="469409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16365"/>
                </a:solidFill>
              </a:defRPr>
            </a:lvl1pPr>
          </a:lstStyle>
          <a:p>
            <a:fld id="{9795C7D8-C1AC-4212-8899-EE0E4187A26E}" type="slidenum">
              <a:rPr lang="sk-SK" smtClean="0"/>
              <a:pPr/>
              <a:t>‹#›</a:t>
            </a:fld>
            <a:endParaRPr lang="sk-SK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23528" y="6381328"/>
            <a:ext cx="720080" cy="0"/>
          </a:xfrm>
          <a:prstGeom prst="line">
            <a:avLst/>
          </a:prstGeom>
          <a:ln w="9525">
            <a:solidFill>
              <a:srgbClr val="6163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/>
          <p:cNvSpPr txBox="1"/>
          <p:nvPr/>
        </p:nvSpPr>
        <p:spPr>
          <a:xfrm>
            <a:off x="323528" y="6453336"/>
            <a:ext cx="729367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800" dirty="0" smtClean="0">
                <a:solidFill>
                  <a:srgbClr val="616365"/>
                </a:solidFill>
              </a:rPr>
              <a:t>© ANASOFT 2016</a:t>
            </a:r>
          </a:p>
          <a:p>
            <a:endParaRPr lang="sk-SK" dirty="0">
              <a:solidFill>
                <a:srgbClr val="616365"/>
              </a:solidFill>
            </a:endParaRPr>
          </a:p>
        </p:txBody>
      </p:sp>
      <p:pic>
        <p:nvPicPr>
          <p:cNvPr id="13" name="Obrázo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072" y="260648"/>
            <a:ext cx="1390331" cy="4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652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GNATUS_slide_kiw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" y="0"/>
            <a:ext cx="913011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60000"/>
            <a:ext cx="8496944" cy="1143000"/>
          </a:xfrm>
        </p:spPr>
        <p:txBody>
          <a:bodyPr/>
          <a:lstStyle>
            <a:lvl1pPr>
              <a:defRPr>
                <a:solidFill>
                  <a:srgbClr val="B6BF00"/>
                </a:solidFill>
              </a:defRPr>
            </a:lvl1pPr>
          </a:lstStyle>
          <a:p>
            <a:r>
              <a:rPr lang="sk-SK" dirty="0" smtClean="0"/>
              <a:t>Nadpis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3528" y="1700808"/>
            <a:ext cx="8496944" cy="41764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k-SK" dirty="0" smtClean="0"/>
              <a:t>Text</a:t>
            </a:r>
          </a:p>
          <a:p>
            <a:pPr lvl="1"/>
            <a:r>
              <a:rPr lang="sk-SK" dirty="0" smtClean="0"/>
              <a:t>Text</a:t>
            </a:r>
          </a:p>
          <a:p>
            <a:pPr lvl="2"/>
            <a:r>
              <a:rPr lang="sk-SK" dirty="0" smtClean="0"/>
              <a:t>Text</a:t>
            </a:r>
          </a:p>
          <a:p>
            <a:pPr lvl="3"/>
            <a:r>
              <a:rPr lang="sk-SK" dirty="0" smtClean="0"/>
              <a:t>Text</a:t>
            </a:r>
          </a:p>
          <a:p>
            <a:pPr lvl="4"/>
            <a:r>
              <a:rPr lang="sk-SK" dirty="0" smtClean="0"/>
              <a:t>Text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703840" y="6636891"/>
            <a:ext cx="144016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16365"/>
                </a:solidFill>
              </a:defRPr>
            </a:lvl1pPr>
          </a:lstStyle>
          <a:p>
            <a:fld id="{B71650E7-511B-405E-91E9-976AD0E3C299}" type="datetime1">
              <a:rPr lang="sk-SK" smtClean="0"/>
              <a:t>24.06.2016</a:t>
            </a:fld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5079" y="6376243"/>
            <a:ext cx="469409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16365"/>
                </a:solidFill>
              </a:defRPr>
            </a:lvl1pPr>
          </a:lstStyle>
          <a:p>
            <a:fld id="{9795C7D8-C1AC-4212-8899-EE0E4187A26E}" type="slidenum">
              <a:rPr lang="sk-SK" smtClean="0"/>
              <a:pPr/>
              <a:t>‹#›</a:t>
            </a:fld>
            <a:endParaRPr lang="sk-SK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23528" y="6381328"/>
            <a:ext cx="720080" cy="0"/>
          </a:xfrm>
          <a:prstGeom prst="line">
            <a:avLst/>
          </a:prstGeom>
          <a:ln w="9525">
            <a:solidFill>
              <a:srgbClr val="6163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/>
          <p:cNvSpPr txBox="1"/>
          <p:nvPr/>
        </p:nvSpPr>
        <p:spPr>
          <a:xfrm>
            <a:off x="323528" y="6453336"/>
            <a:ext cx="729367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800" dirty="0" smtClean="0">
                <a:solidFill>
                  <a:srgbClr val="616365"/>
                </a:solidFill>
              </a:rPr>
              <a:t>© ANASOFT 2016</a:t>
            </a:r>
          </a:p>
          <a:p>
            <a:endParaRPr lang="sk-SK" dirty="0">
              <a:solidFill>
                <a:srgbClr val="616365"/>
              </a:solidFill>
            </a:endParaRPr>
          </a:p>
        </p:txBody>
      </p:sp>
      <p:pic>
        <p:nvPicPr>
          <p:cNvPr id="14" name="Obrázo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072" y="260648"/>
            <a:ext cx="1390331" cy="4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44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GNATUS_slide_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" y="0"/>
            <a:ext cx="913011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60000"/>
            <a:ext cx="8496944" cy="1143000"/>
          </a:xfrm>
        </p:spPr>
        <p:txBody>
          <a:bodyPr/>
          <a:lstStyle>
            <a:lvl1pPr>
              <a:defRPr>
                <a:solidFill>
                  <a:srgbClr val="616365"/>
                </a:solidFill>
              </a:defRPr>
            </a:lvl1pPr>
          </a:lstStyle>
          <a:p>
            <a:r>
              <a:rPr lang="sk-SK" dirty="0" smtClean="0"/>
              <a:t>Nadpis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3528" y="1700808"/>
            <a:ext cx="8496944" cy="41764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k-SK" dirty="0" smtClean="0"/>
              <a:t>Text</a:t>
            </a:r>
          </a:p>
          <a:p>
            <a:pPr lvl="1"/>
            <a:r>
              <a:rPr lang="sk-SK" dirty="0" smtClean="0"/>
              <a:t>Text</a:t>
            </a:r>
          </a:p>
          <a:p>
            <a:pPr lvl="2"/>
            <a:r>
              <a:rPr lang="sk-SK" dirty="0" smtClean="0"/>
              <a:t>Text</a:t>
            </a:r>
          </a:p>
          <a:p>
            <a:pPr lvl="3"/>
            <a:r>
              <a:rPr lang="sk-SK" dirty="0" smtClean="0"/>
              <a:t>Text</a:t>
            </a:r>
          </a:p>
          <a:p>
            <a:pPr lvl="4"/>
            <a:r>
              <a:rPr lang="sk-SK" dirty="0" smtClean="0"/>
              <a:t>Text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703840" y="6636891"/>
            <a:ext cx="144016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16365"/>
                </a:solidFill>
              </a:defRPr>
            </a:lvl1pPr>
          </a:lstStyle>
          <a:p>
            <a:fld id="{B71650E7-511B-405E-91E9-976AD0E3C299}" type="datetime1">
              <a:rPr lang="sk-SK" smtClean="0"/>
              <a:t>24.06.2016</a:t>
            </a:fld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5079" y="6376243"/>
            <a:ext cx="469409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16365"/>
                </a:solidFill>
              </a:defRPr>
            </a:lvl1pPr>
          </a:lstStyle>
          <a:p>
            <a:fld id="{9795C7D8-C1AC-4212-8899-EE0E4187A26E}" type="slidenum">
              <a:rPr lang="sk-SK" smtClean="0"/>
              <a:pPr/>
              <a:t>‹#›</a:t>
            </a:fld>
            <a:endParaRPr lang="sk-SK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23528" y="6381328"/>
            <a:ext cx="720080" cy="0"/>
          </a:xfrm>
          <a:prstGeom prst="line">
            <a:avLst/>
          </a:prstGeom>
          <a:ln w="9525">
            <a:solidFill>
              <a:srgbClr val="6163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/>
          <p:cNvSpPr txBox="1"/>
          <p:nvPr/>
        </p:nvSpPr>
        <p:spPr>
          <a:xfrm>
            <a:off x="323528" y="6453336"/>
            <a:ext cx="729367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800" dirty="0" smtClean="0">
                <a:solidFill>
                  <a:srgbClr val="616365"/>
                </a:solidFill>
              </a:rPr>
              <a:t>© ANASOFT 2016</a:t>
            </a:r>
          </a:p>
          <a:p>
            <a:endParaRPr lang="sk-SK" dirty="0">
              <a:solidFill>
                <a:srgbClr val="616365"/>
              </a:solidFill>
            </a:endParaRPr>
          </a:p>
        </p:txBody>
      </p:sp>
      <p:pic>
        <p:nvPicPr>
          <p:cNvPr id="13" name="Obrázo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072" y="260648"/>
            <a:ext cx="1390331" cy="4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799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GNATUS_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" y="0"/>
            <a:ext cx="913011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60000"/>
            <a:ext cx="8496944" cy="1143000"/>
          </a:xfrm>
        </p:spPr>
        <p:txBody>
          <a:bodyPr/>
          <a:lstStyle>
            <a:lvl1pPr>
              <a:defRPr>
                <a:solidFill>
                  <a:srgbClr val="B6BF00"/>
                </a:solidFill>
              </a:defRPr>
            </a:lvl1pPr>
          </a:lstStyle>
          <a:p>
            <a:r>
              <a:rPr lang="sk-SK" dirty="0" smtClean="0"/>
              <a:t>Nadpis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3528" y="1700808"/>
            <a:ext cx="8496944" cy="41764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k-SK" dirty="0" smtClean="0"/>
              <a:t>Text</a:t>
            </a:r>
          </a:p>
          <a:p>
            <a:pPr lvl="1"/>
            <a:r>
              <a:rPr lang="sk-SK" dirty="0" smtClean="0"/>
              <a:t>Text</a:t>
            </a:r>
          </a:p>
          <a:p>
            <a:pPr lvl="2"/>
            <a:r>
              <a:rPr lang="sk-SK" dirty="0" smtClean="0"/>
              <a:t>Text</a:t>
            </a:r>
          </a:p>
          <a:p>
            <a:pPr lvl="3"/>
            <a:r>
              <a:rPr lang="sk-SK" dirty="0" smtClean="0"/>
              <a:t>Text</a:t>
            </a:r>
          </a:p>
          <a:p>
            <a:pPr lvl="4"/>
            <a:r>
              <a:rPr lang="sk-SK" dirty="0" smtClean="0"/>
              <a:t>Text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703840" y="6636891"/>
            <a:ext cx="144016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16365"/>
                </a:solidFill>
              </a:defRPr>
            </a:lvl1pPr>
          </a:lstStyle>
          <a:p>
            <a:fld id="{B71650E7-511B-405E-91E9-976AD0E3C299}" type="datetime1">
              <a:rPr lang="sk-SK" smtClean="0"/>
              <a:t>24.06.2016</a:t>
            </a:fld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5079" y="6376243"/>
            <a:ext cx="469409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16365"/>
                </a:solidFill>
              </a:defRPr>
            </a:lvl1pPr>
          </a:lstStyle>
          <a:p>
            <a:fld id="{9795C7D8-C1AC-4212-8899-EE0E4187A26E}" type="slidenum">
              <a:rPr lang="sk-SK" smtClean="0"/>
              <a:pPr/>
              <a:t>‹#›</a:t>
            </a:fld>
            <a:endParaRPr lang="sk-SK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23528" y="6381328"/>
            <a:ext cx="720080" cy="0"/>
          </a:xfrm>
          <a:prstGeom prst="line">
            <a:avLst/>
          </a:prstGeom>
          <a:ln w="9525">
            <a:solidFill>
              <a:srgbClr val="6163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/>
          <p:cNvSpPr txBox="1"/>
          <p:nvPr/>
        </p:nvSpPr>
        <p:spPr>
          <a:xfrm>
            <a:off x="323528" y="6453336"/>
            <a:ext cx="729367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800" dirty="0" smtClean="0">
                <a:solidFill>
                  <a:srgbClr val="616365"/>
                </a:solidFill>
              </a:rPr>
              <a:t>© ANASOFT 2016</a:t>
            </a:r>
          </a:p>
          <a:p>
            <a:endParaRPr lang="sk-SK" dirty="0">
              <a:solidFill>
                <a:srgbClr val="616365"/>
              </a:solidFill>
            </a:endParaRPr>
          </a:p>
        </p:txBody>
      </p:sp>
      <p:pic>
        <p:nvPicPr>
          <p:cNvPr id="13" name="Obrázo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072" y="260648"/>
            <a:ext cx="1390331" cy="4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99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9599044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915816" y="5166530"/>
            <a:ext cx="5904656" cy="71074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915816" y="3212976"/>
            <a:ext cx="5904656" cy="1863080"/>
          </a:xfrm>
        </p:spPr>
        <p:txBody>
          <a:bodyPr anchor="t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804248" y="6016203"/>
            <a:ext cx="144016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5BD978F-6297-47FF-AF28-BC968D68577D}" type="datetime1">
              <a:rPr lang="sk-SK" smtClean="0"/>
              <a:t>24.06.2016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016203"/>
            <a:ext cx="2932072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sk-SK" dirty="0" smtClean="0"/>
              <a:t>© 2012 </a:t>
            </a:r>
            <a:r>
              <a:rPr lang="sk-SK" dirty="0" err="1" smtClean="0"/>
              <a:t>Anasoft</a:t>
            </a:r>
            <a:endParaRPr lang="sk-SK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416" y="6016203"/>
            <a:ext cx="504056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795C7D8-C1AC-4212-8899-EE0E4187A26E}" type="slidenum">
              <a:rPr lang="sk-SK" smtClean="0"/>
              <a:pPr/>
              <a:t>‹#›</a:t>
            </a:fld>
            <a:endParaRPr lang="sk-SK" dirty="0"/>
          </a:p>
        </p:txBody>
      </p:sp>
      <p:pic>
        <p:nvPicPr>
          <p:cNvPr id="15" name="Picture 14" descr="common_pp_img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1191"/>
            <a:ext cx="9144000" cy="6468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429000"/>
            <a:ext cx="2376264" cy="2376264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23528" y="5949280"/>
            <a:ext cx="85189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2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60000"/>
            <a:ext cx="8496944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8496944" cy="4176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6804248" y="6016203"/>
            <a:ext cx="144016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1C03705-F5A2-42FA-93E1-01D8D3B157E5}" type="datetime1">
              <a:rPr lang="sk-SK" smtClean="0"/>
              <a:t>24.06.2016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016203"/>
            <a:ext cx="2932072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sk-SK" dirty="0" smtClean="0"/>
              <a:t>© 2015 </a:t>
            </a:r>
            <a:r>
              <a:rPr lang="sk-SK" dirty="0" err="1" smtClean="0"/>
              <a:t>Anasoft</a:t>
            </a:r>
            <a:endParaRPr lang="sk-SK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416" y="6016203"/>
            <a:ext cx="504056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795C7D8-C1AC-4212-8899-EE0E4187A26E}" type="slidenum">
              <a:rPr lang="sk-SK" smtClean="0"/>
              <a:pPr/>
              <a:t>‹#›</a:t>
            </a:fld>
            <a:endParaRPr lang="sk-SK" dirty="0"/>
          </a:p>
        </p:txBody>
      </p:sp>
      <p:pic>
        <p:nvPicPr>
          <p:cNvPr id="21" name="Picture 20" descr="common_pp_img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1191"/>
            <a:ext cx="9144000" cy="646809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23528" y="5949280"/>
            <a:ext cx="85189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71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left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60000"/>
            <a:ext cx="8496944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8496944" cy="20162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6804248" y="6016203"/>
            <a:ext cx="144016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1E7CCB5-2E27-4624-9DF9-FDA696209A27}" type="datetime1">
              <a:rPr lang="sk-SK" smtClean="0"/>
              <a:t>24.06.2016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016203"/>
            <a:ext cx="2932072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sk-SK" dirty="0" smtClean="0"/>
              <a:t>© 2015 </a:t>
            </a:r>
            <a:r>
              <a:rPr lang="sk-SK" dirty="0" err="1" smtClean="0"/>
              <a:t>Anasoft</a:t>
            </a:r>
            <a:endParaRPr lang="sk-SK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416" y="6016203"/>
            <a:ext cx="504056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795C7D8-C1AC-4212-8899-EE0E4187A26E}" type="slidenum">
              <a:rPr lang="sk-SK" smtClean="0"/>
              <a:pPr/>
              <a:t>‹#›</a:t>
            </a:fld>
            <a:endParaRPr lang="sk-SK" dirty="0"/>
          </a:p>
        </p:txBody>
      </p:sp>
      <p:pic>
        <p:nvPicPr>
          <p:cNvPr id="21" name="Picture 20" descr="common_pp_img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1191"/>
            <a:ext cx="9144000" cy="646809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2411760" y="3789040"/>
            <a:ext cx="6408712" cy="20162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3789040"/>
            <a:ext cx="2016000" cy="2016000"/>
          </a:xfrm>
          <a:solidFill>
            <a:schemeClr val="accent1"/>
          </a:solidFill>
        </p:spPr>
        <p:txBody>
          <a:bodyPr lIns="108000" tIns="108000" rIns="108000" bIns="108000">
            <a:noAutofit/>
          </a:bodyPr>
          <a:lstStyle>
            <a:lvl1pPr marL="0" indent="0"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sk-SK" sz="1600" dirty="0" smtClean="0">
                <a:solidFill>
                  <a:schemeClr val="bg2"/>
                </a:solidFill>
              </a:rPr>
              <a:t>Click to edit </a:t>
            </a:r>
            <a:r>
              <a:rPr lang="en-US" sz="1600" dirty="0" smtClean="0">
                <a:solidFill>
                  <a:schemeClr val="bg2"/>
                </a:solidFill>
              </a:rPr>
              <a:t>Key Message (set font to 16pt)</a:t>
            </a:r>
            <a:endParaRPr lang="sk-SK" sz="1600" dirty="0">
              <a:solidFill>
                <a:schemeClr val="bg2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23528" y="5949280"/>
            <a:ext cx="85189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02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right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60000"/>
            <a:ext cx="8496944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8496944" cy="20162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6804248" y="6016203"/>
            <a:ext cx="144016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A58FBBF-9913-4856-8E7B-8D5E6FE240A3}" type="datetime1">
              <a:rPr lang="sk-SK" smtClean="0"/>
              <a:t>24.06.2016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016203"/>
            <a:ext cx="2932072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sk-SK" dirty="0" smtClean="0"/>
              <a:t>© 2015 </a:t>
            </a:r>
            <a:r>
              <a:rPr lang="sk-SK" dirty="0" err="1" smtClean="0"/>
              <a:t>Anasoft</a:t>
            </a:r>
            <a:endParaRPr lang="sk-SK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416" y="6016203"/>
            <a:ext cx="504056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795C7D8-C1AC-4212-8899-EE0E4187A26E}" type="slidenum">
              <a:rPr lang="sk-SK" smtClean="0"/>
              <a:pPr/>
              <a:t>‹#›</a:t>
            </a:fld>
            <a:endParaRPr lang="sk-SK" dirty="0"/>
          </a:p>
        </p:txBody>
      </p:sp>
      <p:pic>
        <p:nvPicPr>
          <p:cNvPr id="21" name="Picture 20" descr="common_pp_img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1191"/>
            <a:ext cx="9144000" cy="646809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323528" y="3789040"/>
            <a:ext cx="6408712" cy="20162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799513" y="3789040"/>
            <a:ext cx="2016000" cy="2016000"/>
          </a:xfrm>
          <a:solidFill>
            <a:schemeClr val="accent1"/>
          </a:solidFill>
        </p:spPr>
        <p:txBody>
          <a:bodyPr lIns="108000" tIns="108000" rIns="108000" bIns="108000">
            <a:noAutofit/>
          </a:bodyPr>
          <a:lstStyle>
            <a:lvl1pPr marL="0" indent="0" algn="r">
              <a:spcBef>
                <a:spcPts val="0"/>
              </a:spcBef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k-SK" sz="1600" dirty="0" smtClean="0">
                <a:solidFill>
                  <a:schemeClr val="bg2"/>
                </a:solidFill>
              </a:rPr>
              <a:t>Click to edit </a:t>
            </a:r>
            <a:r>
              <a:rPr lang="en-US" sz="1600" dirty="0" smtClean="0">
                <a:solidFill>
                  <a:schemeClr val="bg2"/>
                </a:solidFill>
              </a:rPr>
              <a:t>Key Message (set font to 16pt)</a:t>
            </a:r>
            <a:endParaRPr lang="sk-SK" sz="1600" dirty="0">
              <a:solidFill>
                <a:schemeClr val="bg2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23528" y="5949280"/>
            <a:ext cx="85189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03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9128125" y="0"/>
            <a:ext cx="0" cy="68580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B931F-B9E0-40E9-9D5A-3C0CF90AA1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8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ASOF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uvodna sprav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6714"/>
            <a:ext cx="9130119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691680" y="1916832"/>
            <a:ext cx="5832648" cy="972208"/>
          </a:xfrm>
        </p:spPr>
        <p:txBody>
          <a:bodyPr anchor="b">
            <a:normAutofit/>
          </a:bodyPr>
          <a:lstStyle>
            <a:lvl1pPr algn="ctr">
              <a:defRPr sz="2800" b="1" baseline="0">
                <a:solidFill>
                  <a:srgbClr val="B71234"/>
                </a:solidFill>
              </a:defRPr>
            </a:lvl1pPr>
          </a:lstStyle>
          <a:p>
            <a:r>
              <a:rPr lang="sk-SK" dirty="0" smtClean="0"/>
              <a:t>Názov prezentácie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088407" y="1700808"/>
            <a:ext cx="2952328" cy="0"/>
          </a:xfrm>
          <a:prstGeom prst="line">
            <a:avLst/>
          </a:prstGeom>
          <a:ln w="57150">
            <a:solidFill>
              <a:srgbClr val="B712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3528" y="6381328"/>
            <a:ext cx="720080" cy="0"/>
          </a:xfrm>
          <a:prstGeom prst="line">
            <a:avLst/>
          </a:prstGeom>
          <a:ln w="9525">
            <a:solidFill>
              <a:srgbClr val="6163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3528" y="6453336"/>
            <a:ext cx="729367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800" dirty="0" smtClean="0">
                <a:solidFill>
                  <a:srgbClr val="616365"/>
                </a:solidFill>
              </a:rPr>
              <a:t>© ANASOFT 2016</a:t>
            </a:r>
          </a:p>
          <a:p>
            <a:endParaRPr lang="sk-SK" dirty="0">
              <a:solidFill>
                <a:srgbClr val="61636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4149079"/>
            <a:ext cx="3888432" cy="2885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Meno</a:t>
            </a:r>
            <a:r>
              <a:rPr kumimoji="0" lang="sk-SK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Priezvisko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4437607"/>
            <a:ext cx="3888432" cy="28852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sk-SK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Pozícia</a:t>
            </a:r>
            <a:endParaRPr kumimoji="0" lang="sk-SK" sz="1400" b="1" i="0" u="none" strike="noStrike" kern="1200" cap="none" spc="0" normalizeH="0" baseline="0" noProof="0" dirty="0" smtClean="0">
              <a:ln>
                <a:noFill/>
              </a:ln>
              <a:solidFill>
                <a:srgbClr val="6163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obrázka 3"/>
          <p:cNvSpPr>
            <a:spLocks noGrp="1"/>
          </p:cNvSpPr>
          <p:nvPr>
            <p:ph type="pic" sz="quarter" idx="12"/>
          </p:nvPr>
        </p:nvSpPr>
        <p:spPr>
          <a:xfrm>
            <a:off x="323528" y="2996381"/>
            <a:ext cx="792783" cy="1008434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smtClean="0"/>
              <a:t>Click icon to add picture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sz="quarter" idx="13" hasCustomPrompt="1"/>
          </p:nvPr>
        </p:nvSpPr>
        <p:spPr>
          <a:xfrm>
            <a:off x="2555577" y="3033304"/>
            <a:ext cx="4104853" cy="914400"/>
          </a:xfrm>
        </p:spPr>
        <p:txBody>
          <a:bodyPr>
            <a:normAutofit/>
          </a:bodyPr>
          <a:lstStyle>
            <a:lvl1pPr algn="ctr">
              <a:defRPr sz="2800">
                <a:solidFill>
                  <a:srgbClr val="B71234"/>
                </a:solidFill>
              </a:defRPr>
            </a:lvl1pPr>
          </a:lstStyle>
          <a:p>
            <a:pPr lvl="0"/>
            <a:r>
              <a:rPr lang="sk-SK" dirty="0" smtClean="0"/>
              <a:t>PODNADPIS</a:t>
            </a:r>
          </a:p>
        </p:txBody>
      </p:sp>
      <p:pic>
        <p:nvPicPr>
          <p:cNvPr id="13" name="Obrázo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072" y="260648"/>
            <a:ext cx="1390331" cy="4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154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AN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uvodna sprav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0" y="0"/>
            <a:ext cx="9130119" cy="685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3088407" y="1700808"/>
            <a:ext cx="2952328" cy="0"/>
          </a:xfrm>
          <a:prstGeom prst="line">
            <a:avLst/>
          </a:prstGeom>
          <a:ln w="57150">
            <a:solidFill>
              <a:srgbClr val="0066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Emans_logo_RG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4005064"/>
            <a:ext cx="792088" cy="79208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23528" y="6381328"/>
            <a:ext cx="720080" cy="0"/>
          </a:xfrm>
          <a:prstGeom prst="line">
            <a:avLst/>
          </a:prstGeom>
          <a:ln w="9525">
            <a:solidFill>
              <a:srgbClr val="6163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3528" y="6453336"/>
            <a:ext cx="729367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800" dirty="0" smtClean="0">
                <a:solidFill>
                  <a:srgbClr val="616365"/>
                </a:solidFill>
              </a:rPr>
              <a:t>© ANASOFT 2016</a:t>
            </a:r>
          </a:p>
          <a:p>
            <a:endParaRPr lang="sk-SK" dirty="0">
              <a:solidFill>
                <a:srgbClr val="616365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4149079"/>
            <a:ext cx="3744738" cy="2885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Meno</a:t>
            </a:r>
            <a:r>
              <a:rPr kumimoji="0" lang="sk-SK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Priezvisko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4437607"/>
            <a:ext cx="3744738" cy="28852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sk-SK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Pozícia</a:t>
            </a:r>
            <a:endParaRPr kumimoji="0" lang="sk-SK" sz="1400" b="1" i="0" u="none" strike="noStrike" kern="1200" cap="none" spc="0" normalizeH="0" baseline="0" noProof="0" dirty="0" smtClean="0">
              <a:ln>
                <a:noFill/>
              </a:ln>
              <a:solidFill>
                <a:srgbClr val="6163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Zástupný symbol obrázka 3"/>
          <p:cNvSpPr>
            <a:spLocks noGrp="1"/>
          </p:cNvSpPr>
          <p:nvPr>
            <p:ph type="pic" sz="quarter" idx="12"/>
          </p:nvPr>
        </p:nvSpPr>
        <p:spPr>
          <a:xfrm>
            <a:off x="323528" y="2996381"/>
            <a:ext cx="792783" cy="1008434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smtClean="0"/>
              <a:t>Click icon to add picture</a:t>
            </a:r>
            <a:endParaRPr lang="sk-SK" dirty="0"/>
          </a:p>
        </p:txBody>
      </p:sp>
      <p:sp>
        <p:nvSpPr>
          <p:cNvPr id="22" name="Title 7"/>
          <p:cNvSpPr>
            <a:spLocks noGrp="1"/>
          </p:cNvSpPr>
          <p:nvPr>
            <p:ph type="title" hasCustomPrompt="1"/>
          </p:nvPr>
        </p:nvSpPr>
        <p:spPr>
          <a:xfrm>
            <a:off x="1691680" y="1916832"/>
            <a:ext cx="5832648" cy="972208"/>
          </a:xfrm>
        </p:spPr>
        <p:txBody>
          <a:bodyPr anchor="b">
            <a:normAutofit/>
          </a:bodyPr>
          <a:lstStyle>
            <a:lvl1pPr algn="ctr">
              <a:defRPr sz="2800" b="1" baseline="0">
                <a:solidFill>
                  <a:srgbClr val="0066A1"/>
                </a:solidFill>
              </a:defRPr>
            </a:lvl1pPr>
          </a:lstStyle>
          <a:p>
            <a:r>
              <a:rPr lang="sk-SK" dirty="0" smtClean="0"/>
              <a:t>Názov prezentácie</a:t>
            </a:r>
            <a:endParaRPr lang="en-US" dirty="0"/>
          </a:p>
        </p:txBody>
      </p:sp>
      <p:sp>
        <p:nvSpPr>
          <p:cNvPr id="16" name="Zástupný symbol textu 5"/>
          <p:cNvSpPr>
            <a:spLocks noGrp="1"/>
          </p:cNvSpPr>
          <p:nvPr>
            <p:ph type="body" sz="quarter" idx="13" hasCustomPrompt="1"/>
          </p:nvPr>
        </p:nvSpPr>
        <p:spPr>
          <a:xfrm>
            <a:off x="2555577" y="3033304"/>
            <a:ext cx="4104853" cy="914400"/>
          </a:xfrm>
        </p:spPr>
        <p:txBody>
          <a:bodyPr>
            <a:normAutofit/>
          </a:bodyPr>
          <a:lstStyle>
            <a:lvl1pPr algn="ctr">
              <a:defRPr sz="2800">
                <a:solidFill>
                  <a:srgbClr val="0066A1"/>
                </a:solidFill>
              </a:defRPr>
            </a:lvl1pPr>
          </a:lstStyle>
          <a:p>
            <a:pPr lvl="0"/>
            <a:r>
              <a:rPr lang="sk-SK" dirty="0" smtClean="0"/>
              <a:t>PODNADPIS</a:t>
            </a:r>
          </a:p>
        </p:txBody>
      </p:sp>
      <p:pic>
        <p:nvPicPr>
          <p:cNvPr id="14" name="Obrázok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072" y="260648"/>
            <a:ext cx="1390331" cy="4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259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90000">
              <a:srgbClr val="EFEFEF"/>
            </a:gs>
            <a:gs pos="0">
              <a:srgbClr val="DFE0E0"/>
            </a:gs>
            <a:gs pos="100000">
              <a:srgbClr val="DFE0E0"/>
            </a:gs>
            <a:gs pos="25000">
              <a:srgbClr val="EFEFEF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36000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700808"/>
            <a:ext cx="8496944" cy="417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common_pp_img1.png" hidden="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6211191"/>
            <a:ext cx="9144000" cy="646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792" y="360000"/>
            <a:ext cx="1424680" cy="36000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804248" y="6016203"/>
            <a:ext cx="144016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71650E7-511B-405E-91E9-976AD0E3C299}" type="datetime1">
              <a:rPr lang="sk-SK" smtClean="0"/>
              <a:t>24.06.2016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016203"/>
            <a:ext cx="2932072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sk-SK" dirty="0" smtClean="0"/>
              <a:t>© 2012 </a:t>
            </a:r>
            <a:r>
              <a:rPr lang="sk-SK" dirty="0" err="1" smtClean="0"/>
              <a:t>Anasoft</a:t>
            </a:r>
            <a:endParaRPr lang="sk-SK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416" y="6016203"/>
            <a:ext cx="504056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795C7D8-C1AC-4212-8899-EE0E4187A26E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9343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67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2667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62050" indent="-2667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38275" indent="-276225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90000">
              <a:srgbClr val="EFEFEF"/>
            </a:gs>
            <a:gs pos="0">
              <a:srgbClr val="DFE0E0"/>
            </a:gs>
            <a:gs pos="100000">
              <a:srgbClr val="DFE0E0"/>
            </a:gs>
            <a:gs pos="25000">
              <a:srgbClr val="EFEFEF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36000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dirty="0" smtClean="0"/>
              <a:t>Nadpis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700808"/>
            <a:ext cx="8496944" cy="4536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Text</a:t>
            </a:r>
          </a:p>
          <a:p>
            <a:pPr lvl="1"/>
            <a:r>
              <a:rPr lang="sk-SK" dirty="0" smtClean="0"/>
              <a:t>Text</a:t>
            </a:r>
          </a:p>
          <a:p>
            <a:pPr lvl="2"/>
            <a:r>
              <a:rPr lang="sk-SK" dirty="0" smtClean="0"/>
              <a:t>Text</a:t>
            </a:r>
          </a:p>
          <a:p>
            <a:pPr lvl="3"/>
            <a:r>
              <a:rPr lang="sk-SK" dirty="0" smtClean="0"/>
              <a:t>Text </a:t>
            </a:r>
          </a:p>
          <a:p>
            <a:pPr lvl="4"/>
            <a:r>
              <a:rPr lang="sk-SK" dirty="0" smtClean="0"/>
              <a:t>Text</a:t>
            </a:r>
            <a:endParaRPr lang="en-US" dirty="0"/>
          </a:p>
        </p:txBody>
      </p:sp>
      <p:pic>
        <p:nvPicPr>
          <p:cNvPr id="9" name="Picture 8" descr="common_pp_img1.png" hidden="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0" y="6211191"/>
            <a:ext cx="9144000" cy="64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9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rgbClr val="B7123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67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2667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62050" indent="-2667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38275" indent="-276225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gallery.msdn.microsoft.com/3b329021-cd7a-4a01-86fc-714c2d05bb6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emacik/AnaWorkshop-CssPrep-Demo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emacik/AnaWorkshop-CssPrep-Demo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tutsplus.com/net/uploads/legacy/421_sass/1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hyperlink" Target="http://lesstester.com/" TargetMode="External"/><Relationship Id="rId7" Type="http://schemas.openxmlformats.org/officeDocument/2006/relationships/hyperlink" Target="http://stylus-lang.com/try.html" TargetMode="External"/><Relationship Id="rId2" Type="http://schemas.openxmlformats.org/officeDocument/2006/relationships/hyperlink" Target="http://lesscss.org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stylus-lang.com/" TargetMode="External"/><Relationship Id="rId5" Type="http://schemas.openxmlformats.org/officeDocument/2006/relationships/hyperlink" Target="http://www.sassmeister.com/" TargetMode="External"/><Relationship Id="rId4" Type="http://schemas.openxmlformats.org/officeDocument/2006/relationships/hyperlink" Target="http://sass-lang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zemacik/pen/beBoKa?editors=110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codepen.io/zemacik/pen/beBoxa?editors=1100" TargetMode="External"/><Relationship Id="rId4" Type="http://schemas.openxmlformats.org/officeDocument/2006/relationships/hyperlink" Target="http://codepen.io/zemacik/pen/OXbxPX?editors=110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dirty="0"/>
              <a:t>CSS </a:t>
            </a:r>
            <a:r>
              <a:rPr lang="en-US" altLang="sk-SK" dirty="0" err="1"/>
              <a:t>Preprocesory</a:t>
            </a:r>
            <a:endParaRPr lang="sk-S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sk-SK" dirty="0"/>
              <a:t>Michal </a:t>
            </a:r>
            <a:r>
              <a:rPr lang="en-US" altLang="sk-SK" dirty="0" err="1"/>
              <a:t>Krch</a:t>
            </a:r>
            <a:r>
              <a:rPr lang="sk-SK" altLang="sk-SK" dirty="0" err="1"/>
              <a:t>ňavý</a:t>
            </a:r>
            <a:endParaRPr lang="sk-SK" altLang="sk-SK" dirty="0"/>
          </a:p>
          <a:p>
            <a:endParaRPr lang="sk-S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Senior .NET Developer</a:t>
            </a:r>
            <a:endParaRPr lang="sk-SK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5387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Použitie vo </a:t>
            </a:r>
            <a:r>
              <a:rPr lang="sk-SK" b="1" dirty="0" err="1"/>
              <a:t>Visual</a:t>
            </a:r>
            <a:r>
              <a:rPr lang="sk-SK" b="1" dirty="0"/>
              <a:t> </a:t>
            </a:r>
            <a:r>
              <a:rPr lang="sk-SK" b="1" dirty="0" err="1" smtClean="0"/>
              <a:t>Studiu</a:t>
            </a:r>
            <a:endParaRPr lang="sk-SK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6" y="1700808"/>
            <a:ext cx="8496944" cy="4176463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700" b="1" dirty="0" err="1"/>
              <a:t>Visual</a:t>
            </a:r>
            <a:r>
              <a:rPr lang="sk-SK" sz="1700" b="1" dirty="0"/>
              <a:t> </a:t>
            </a:r>
            <a:r>
              <a:rPr lang="sk-SK" sz="1700" b="1" dirty="0" err="1"/>
              <a:t>Studio</a:t>
            </a:r>
            <a:r>
              <a:rPr lang="sk-SK" sz="1700" b="1" dirty="0"/>
              <a:t> </a:t>
            </a:r>
            <a:r>
              <a:rPr lang="sk-SK" sz="1700" b="1" dirty="0" smtClean="0"/>
              <a:t>2013</a:t>
            </a:r>
            <a:endParaRPr lang="sk-SK" sz="1700" dirty="0"/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sk-SK" sz="1500" dirty="0" err="1" smtClean="0"/>
              <a:t>preprocesory</a:t>
            </a:r>
            <a:r>
              <a:rPr lang="sk-SK" sz="1500" dirty="0" smtClean="0"/>
              <a:t> </a:t>
            </a:r>
            <a:r>
              <a:rPr lang="sk-SK" sz="1500" dirty="0" err="1"/>
              <a:t>štandartne</a:t>
            </a:r>
            <a:r>
              <a:rPr lang="sk-SK" sz="1500" dirty="0"/>
              <a:t> neboli podporované</a:t>
            </a:r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sk-SK" sz="1500" dirty="0" smtClean="0"/>
              <a:t>rozšírenie </a:t>
            </a:r>
            <a:r>
              <a:rPr lang="sk-SK" sz="1500" dirty="0" err="1"/>
              <a:t>WebEssentials</a:t>
            </a:r>
            <a:r>
              <a:rPr lang="sk-SK" sz="1500" dirty="0"/>
              <a:t> 2013 od </a:t>
            </a:r>
            <a:r>
              <a:rPr lang="sk-SK" sz="1500" dirty="0" err="1"/>
              <a:t>Mads</a:t>
            </a:r>
            <a:r>
              <a:rPr lang="sk-SK" sz="1500" dirty="0"/>
              <a:t> </a:t>
            </a:r>
            <a:r>
              <a:rPr lang="sk-SK" sz="1500" dirty="0" err="1"/>
              <a:t>Kristensen</a:t>
            </a:r>
            <a:endParaRPr lang="sk-SK" sz="1500" dirty="0"/>
          </a:p>
          <a:p>
            <a:pPr marL="1181100" lvl="2" indent="-285750">
              <a:buFont typeface="Arial" panose="020B0604020202020204" pitchFamily="34" charset="0"/>
              <a:buChar char="•"/>
            </a:pPr>
            <a:r>
              <a:rPr lang="sk-SK" sz="1500" dirty="0" smtClean="0"/>
              <a:t>kompilácia </a:t>
            </a:r>
            <a:r>
              <a:rPr lang="sk-SK" sz="1500" dirty="0"/>
              <a:t>pri uložení súboru</a:t>
            </a:r>
          </a:p>
          <a:p>
            <a:pPr marL="1181100" lvl="2" indent="-285750">
              <a:buFont typeface="Arial" panose="020B0604020202020204" pitchFamily="34" charset="0"/>
              <a:buChar char="•"/>
            </a:pPr>
            <a:r>
              <a:rPr lang="sk-SK" sz="1500" dirty="0" err="1" smtClean="0"/>
              <a:t>split</a:t>
            </a:r>
            <a:r>
              <a:rPr lang="sk-SK" sz="1500" dirty="0" smtClean="0"/>
              <a:t> </a:t>
            </a:r>
            <a:r>
              <a:rPr lang="sk-SK" sz="1500" dirty="0" err="1"/>
              <a:t>view</a:t>
            </a:r>
            <a:r>
              <a:rPr lang="sk-SK" sz="1500" dirty="0"/>
              <a:t> (</a:t>
            </a:r>
            <a:r>
              <a:rPr lang="sk-SK" sz="1500" dirty="0" err="1"/>
              <a:t>less|css</a:t>
            </a:r>
            <a:r>
              <a:rPr lang="sk-SK" sz="1500" dirty="0"/>
              <a:t>) alebo (</a:t>
            </a:r>
            <a:r>
              <a:rPr lang="sk-SK" sz="1500" dirty="0" err="1"/>
              <a:t>scss|css</a:t>
            </a:r>
            <a:r>
              <a:rPr lang="sk-SK" sz="1500" dirty="0"/>
              <a:t>)</a:t>
            </a:r>
          </a:p>
          <a:p>
            <a:pPr marL="1181100" lvl="2" indent="-285750">
              <a:buFont typeface="Arial" panose="020B0604020202020204" pitchFamily="34" charset="0"/>
              <a:buChar char="•"/>
            </a:pPr>
            <a:r>
              <a:rPr lang="sk-SK" sz="1500" dirty="0" smtClean="0"/>
              <a:t>jednoduché </a:t>
            </a:r>
            <a:r>
              <a:rPr lang="sk-SK" sz="1500" dirty="0"/>
              <a:t>a účinné</a:t>
            </a:r>
          </a:p>
          <a:p>
            <a:endParaRPr lang="sk-SK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700" b="1" dirty="0" err="1" smtClean="0"/>
              <a:t>Visual</a:t>
            </a:r>
            <a:r>
              <a:rPr lang="sk-SK" sz="1700" b="1" dirty="0" smtClean="0"/>
              <a:t> </a:t>
            </a:r>
            <a:r>
              <a:rPr lang="sk-SK" sz="1700" b="1" dirty="0" err="1"/>
              <a:t>Studio</a:t>
            </a:r>
            <a:r>
              <a:rPr lang="sk-SK" sz="1700" b="1" dirty="0"/>
              <a:t> 2015</a:t>
            </a:r>
            <a:endParaRPr lang="sk-SK" sz="1700" dirty="0"/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v</a:t>
            </a:r>
            <a:r>
              <a:rPr lang="sk-SK" sz="1500" dirty="0" err="1" smtClean="0"/>
              <a:t>šetko</a:t>
            </a:r>
            <a:r>
              <a:rPr lang="sk-SK" sz="1500" dirty="0" smtClean="0"/>
              <a:t> </a:t>
            </a:r>
            <a:r>
              <a:rPr lang="sk-SK" sz="1500" dirty="0"/>
              <a:t>je </a:t>
            </a:r>
            <a:r>
              <a:rPr lang="sk-SK" sz="1500" dirty="0" smtClean="0"/>
              <a:t>inak</a:t>
            </a:r>
            <a:r>
              <a:rPr lang="en-US" sz="1500" dirty="0" smtClean="0"/>
              <a:t> (</a:t>
            </a:r>
            <a:r>
              <a:rPr lang="sk-SK" sz="1500" dirty="0" smtClean="0"/>
              <a:t>podpora </a:t>
            </a:r>
            <a:r>
              <a:rPr lang="sk-SK" sz="1500" dirty="0"/>
              <a:t>bola odstránená z Web </a:t>
            </a:r>
            <a:r>
              <a:rPr lang="sk-SK" sz="1500" dirty="0" err="1"/>
              <a:t>essentials</a:t>
            </a:r>
            <a:r>
              <a:rPr lang="sk-SK" sz="1500" dirty="0"/>
              <a:t> </a:t>
            </a:r>
            <a:r>
              <a:rPr lang="sk-SK" sz="1500" dirty="0" smtClean="0"/>
              <a:t>2015</a:t>
            </a:r>
            <a:r>
              <a:rPr lang="en-US" sz="1500" dirty="0" smtClean="0"/>
              <a:t>)</a:t>
            </a:r>
            <a:endParaRPr lang="sk-SK" sz="1500" dirty="0"/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sk-SK" sz="1500" dirty="0" err="1" smtClean="0"/>
              <a:t>Mads</a:t>
            </a:r>
            <a:r>
              <a:rPr lang="sk-SK" sz="1500" dirty="0" smtClean="0"/>
              <a:t> </a:t>
            </a:r>
            <a:r>
              <a:rPr lang="sk-SK" sz="1500" dirty="0"/>
              <a:t>vytvoril ďalšie rozšírenie Web </a:t>
            </a:r>
            <a:r>
              <a:rPr lang="sk-SK" sz="1500" dirty="0" err="1" smtClean="0"/>
              <a:t>compiler</a:t>
            </a:r>
            <a:endParaRPr lang="sk-SK" sz="1500" dirty="0"/>
          </a:p>
          <a:p>
            <a:pPr marL="1181100" lvl="2" indent="-285750">
              <a:buFont typeface="Arial" panose="020B0604020202020204" pitchFamily="34" charset="0"/>
              <a:buChar char="•"/>
            </a:pPr>
            <a:r>
              <a:rPr lang="sk-SK" sz="1500" dirty="0" smtClean="0"/>
              <a:t>kompiluje </a:t>
            </a:r>
            <a:r>
              <a:rPr lang="sk-SK" sz="1500" dirty="0"/>
              <a:t>LESS, </a:t>
            </a:r>
            <a:r>
              <a:rPr lang="sk-SK" sz="1500" dirty="0" err="1"/>
              <a:t>Sass</a:t>
            </a:r>
            <a:r>
              <a:rPr lang="sk-SK" sz="1500" dirty="0"/>
              <a:t> </a:t>
            </a:r>
            <a:r>
              <a:rPr lang="sk-SK" sz="1500" dirty="0" err="1"/>
              <a:t>Stylus</a:t>
            </a:r>
            <a:r>
              <a:rPr lang="sk-SK" sz="1500" dirty="0"/>
              <a:t>, JSX, ES6 and </a:t>
            </a:r>
            <a:r>
              <a:rPr lang="sk-SK" sz="1500" dirty="0" err="1"/>
              <a:t>CoffeeScript</a:t>
            </a:r>
            <a:r>
              <a:rPr lang="sk-SK" sz="1500" dirty="0"/>
              <a:t>)</a:t>
            </a:r>
          </a:p>
          <a:p>
            <a:pPr marL="1181100" lvl="2" indent="-285750">
              <a:buFont typeface="Arial" panose="020B0604020202020204" pitchFamily="34" charset="0"/>
              <a:buChar char="•"/>
            </a:pPr>
            <a:r>
              <a:rPr lang="sk-SK" sz="1500" dirty="0" smtClean="0"/>
              <a:t>na </a:t>
            </a:r>
            <a:r>
              <a:rPr lang="sk-SK" sz="1500" dirty="0"/>
              <a:t>pozadí používa </a:t>
            </a:r>
            <a:r>
              <a:rPr lang="sk-SK" sz="1500" dirty="0" err="1"/>
              <a:t>Task</a:t>
            </a:r>
            <a:r>
              <a:rPr lang="sk-SK" sz="1500" dirty="0"/>
              <a:t> </a:t>
            </a:r>
            <a:r>
              <a:rPr lang="sk-SK" sz="1500" dirty="0" err="1"/>
              <a:t>runner</a:t>
            </a:r>
            <a:r>
              <a:rPr lang="sk-SK" sz="1500" dirty="0"/>
              <a:t> </a:t>
            </a:r>
            <a:r>
              <a:rPr lang="sk-SK" sz="1500" dirty="0" err="1" smtClean="0"/>
              <a:t>explorer</a:t>
            </a:r>
            <a:endParaRPr lang="sk-SK" sz="1500" dirty="0" smtClean="0"/>
          </a:p>
          <a:p>
            <a:pPr marL="1181100" lvl="2" indent="-285750">
              <a:buFont typeface="Arial" panose="020B0604020202020204" pitchFamily="34" charset="0"/>
              <a:buChar char="•"/>
            </a:pPr>
            <a:r>
              <a:rPr lang="sk-SK" sz="1500" dirty="0" smtClean="0">
                <a:hlinkClick r:id="rId3"/>
              </a:rPr>
              <a:t>https://visualstudiogallery.msdn.microsoft.com/3b329021-cd7a-4a01-86fc-714c2d05bb6c</a:t>
            </a:r>
            <a:endParaRPr lang="sk-SK" sz="1500" dirty="0" smtClean="0"/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sk-SK" sz="1500" dirty="0" smtClean="0"/>
              <a:t>(</a:t>
            </a:r>
            <a:r>
              <a:rPr lang="sk-SK" sz="1500" dirty="0"/>
              <a:t>LESS) </a:t>
            </a:r>
            <a:r>
              <a:rPr lang="sk-SK" sz="1500" dirty="0" err="1"/>
              <a:t>nuget</a:t>
            </a:r>
            <a:r>
              <a:rPr lang="sk-SK" sz="1500" dirty="0"/>
              <a:t>: </a:t>
            </a:r>
            <a:r>
              <a:rPr lang="sk-SK" sz="1500" dirty="0" err="1"/>
              <a:t>System.Web.Optimization.Less</a:t>
            </a:r>
            <a:r>
              <a:rPr lang="sk-SK" sz="1500" dirty="0"/>
              <a:t> (nie je od MS)</a:t>
            </a:r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sk-SK" sz="1500" dirty="0" err="1" smtClean="0"/>
              <a:t>LessBundle</a:t>
            </a:r>
            <a:r>
              <a:rPr lang="sk-SK" sz="1500" dirty="0" smtClean="0"/>
              <a:t> </a:t>
            </a:r>
            <a:r>
              <a:rPr lang="sk-SK" sz="1500" dirty="0"/>
              <a:t>v </a:t>
            </a:r>
            <a:r>
              <a:rPr lang="sk-SK" sz="1500" dirty="0" err="1"/>
              <a:t>BundleConfig.cs</a:t>
            </a:r>
            <a:endParaRPr lang="sk-SK" sz="1500" dirty="0"/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G</a:t>
            </a:r>
            <a:r>
              <a:rPr lang="sk-SK" sz="1500" dirty="0" err="1" smtClean="0"/>
              <a:t>runt</a:t>
            </a:r>
            <a:r>
              <a:rPr lang="sk-SK" sz="1500" dirty="0"/>
              <a:t>, </a:t>
            </a:r>
            <a:r>
              <a:rPr lang="en-US" sz="1500" dirty="0" smtClean="0"/>
              <a:t>G</a:t>
            </a:r>
            <a:r>
              <a:rPr lang="sk-SK" sz="1500" dirty="0" err="1" smtClean="0"/>
              <a:t>ulp</a:t>
            </a:r>
            <a:endParaRPr lang="sk-SK" sz="1500" dirty="0"/>
          </a:p>
          <a:p>
            <a:endParaRPr lang="sk-SK" sz="1400" dirty="0"/>
          </a:p>
          <a:p>
            <a:r>
              <a:rPr lang="sk-SK" sz="1600" dirty="0"/>
              <a:t>- </a:t>
            </a:r>
            <a:r>
              <a:rPr lang="sk-SK" sz="1600" b="1" dirty="0"/>
              <a:t>CI, </a:t>
            </a:r>
            <a:r>
              <a:rPr lang="sk-SK" sz="1600" b="1" dirty="0" err="1"/>
              <a:t>Build</a:t>
            </a:r>
            <a:r>
              <a:rPr lang="sk-SK" sz="1600" b="1" dirty="0"/>
              <a:t> servery</a:t>
            </a:r>
            <a:endParaRPr lang="sk-SK" sz="1600" dirty="0"/>
          </a:p>
          <a:p>
            <a:r>
              <a:rPr lang="sk-SK" sz="1600" dirty="0"/>
              <a:t>     - ???</a:t>
            </a:r>
          </a:p>
          <a:p>
            <a:endParaRPr lang="sk-SK" sz="2200" dirty="0">
              <a:solidFill>
                <a:srgbClr val="61636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CD3ABC0-06A7-4F0E-AE15-D27CC032F40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Demo </a:t>
            </a:r>
            <a:r>
              <a:rPr lang="sk-SK" b="1" dirty="0" smtClean="0"/>
              <a:t>#</a:t>
            </a:r>
            <a:r>
              <a:rPr lang="en-US" b="1" dirty="0" smtClean="0"/>
              <a:t>3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dirty="0"/>
          </a:p>
          <a:p>
            <a:r>
              <a:rPr lang="pt-BR" b="1" dirty="0"/>
              <a:t>Web compiler </a:t>
            </a:r>
          </a:p>
          <a:p>
            <a:r>
              <a:rPr lang="pt-BR" sz="1800" dirty="0" smtClean="0"/>
              <a:t>Visual </a:t>
            </a:r>
            <a:r>
              <a:rPr lang="pt-BR" sz="1800" dirty="0"/>
              <a:t>Studio </a:t>
            </a:r>
            <a:r>
              <a:rPr lang="pt-BR" sz="1800" dirty="0" smtClean="0"/>
              <a:t>2015 extension</a:t>
            </a:r>
          </a:p>
          <a:p>
            <a:endParaRPr lang="pt-BR" sz="1800" dirty="0"/>
          </a:p>
          <a:p>
            <a:r>
              <a:rPr lang="pt-BR" sz="1400" dirty="0" smtClean="0">
                <a:hlinkClick r:id="rId3"/>
              </a:rPr>
              <a:t>https</a:t>
            </a:r>
            <a:r>
              <a:rPr lang="pt-BR" sz="1400" dirty="0">
                <a:hlinkClick r:id="rId3"/>
              </a:rPr>
              <a:t>://</a:t>
            </a:r>
            <a:r>
              <a:rPr lang="pt-BR" sz="1400" dirty="0" smtClean="0">
                <a:hlinkClick r:id="rId3"/>
              </a:rPr>
              <a:t>github.com/zemacik/AnaWorkshop-CssPrep-Demos</a:t>
            </a:r>
            <a:endParaRPr lang="pt-BR" sz="1400" dirty="0" smtClean="0"/>
          </a:p>
          <a:p>
            <a:endParaRPr lang="pt-BR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95C7D8-C1AC-4212-8899-EE0E4187A26E}" type="slidenum">
              <a:rPr lang="sk-SK" smtClean="0"/>
              <a:pPr/>
              <a:t>11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501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Demo </a:t>
            </a:r>
            <a:r>
              <a:rPr lang="sk-SK" b="1" dirty="0" smtClean="0"/>
              <a:t>#</a:t>
            </a:r>
            <a:r>
              <a:rPr lang="en-US" b="1" dirty="0" smtClean="0"/>
              <a:t>4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dirty="0"/>
          </a:p>
          <a:p>
            <a:r>
              <a:rPr lang="sk-SK" b="1" dirty="0"/>
              <a:t>Moderný </a:t>
            </a:r>
            <a:r>
              <a:rPr lang="sk-SK" b="1" dirty="0" smtClean="0"/>
              <a:t>spôsob</a:t>
            </a:r>
            <a:endParaRPr lang="en-US" b="1" dirty="0" smtClean="0"/>
          </a:p>
          <a:p>
            <a:endParaRPr lang="en-US" b="1" dirty="0"/>
          </a:p>
          <a:p>
            <a:r>
              <a:rPr lang="pt-BR" sz="1400" dirty="0">
                <a:hlinkClick r:id="rId3"/>
              </a:rPr>
              <a:t>https://github.com/zemacik/AnaWorkshop-CssPrep-Demos</a:t>
            </a:r>
            <a:endParaRPr lang="pt-BR" sz="1400" dirty="0"/>
          </a:p>
          <a:p>
            <a:endParaRPr lang="en-US" b="1" dirty="0" smtClean="0"/>
          </a:p>
          <a:p>
            <a:endParaRPr lang="pt-BR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95C7D8-C1AC-4212-8899-EE0E4187A26E}" type="slidenum">
              <a:rPr lang="sk-SK" smtClean="0"/>
              <a:pPr/>
              <a:t>12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687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KONIEC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sk-SK" dirty="0"/>
          </a:p>
          <a:p>
            <a:pPr algn="ctr"/>
            <a:r>
              <a:rPr lang="sk-SK" sz="4400" dirty="0"/>
              <a:t>Ďakujem za pozornosť </a:t>
            </a:r>
            <a:endParaRPr lang="pt-BR" sz="3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95C7D8-C1AC-4212-8899-EE0E4187A26E}" type="slidenum">
              <a:rPr lang="sk-SK" smtClean="0"/>
              <a:pPr/>
              <a:t>13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9283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5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sk-SK" b="1" dirty="0" smtClean="0"/>
              <a:t>Agenda</a:t>
            </a:r>
            <a:endParaRPr lang="sk-SK" altLang="sk-SK" dirty="0"/>
          </a:p>
        </p:txBody>
      </p:sp>
      <p:sp>
        <p:nvSpPr>
          <p:cNvPr id="4101" name="Rectangle 1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smtClean="0"/>
              <a:t>CSS </a:t>
            </a:r>
            <a:r>
              <a:rPr lang="sk-SK" dirty="0" err="1"/>
              <a:t>preprocesory</a:t>
            </a:r>
            <a:endParaRPr lang="sk-SK" dirty="0"/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sk-SK" dirty="0" smtClean="0"/>
              <a:t>čo </a:t>
            </a:r>
            <a:r>
              <a:rPr lang="sk-SK" dirty="0"/>
              <a:t>to je?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sk-SK" dirty="0" smtClean="0"/>
              <a:t>druhy </a:t>
            </a:r>
            <a:r>
              <a:rPr lang="sk-SK" dirty="0"/>
              <a:t>a porovnanie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sk-SK" dirty="0" smtClean="0"/>
              <a:t>ako </a:t>
            </a:r>
            <a:r>
              <a:rPr lang="sk-SK" dirty="0"/>
              <a:t>nám vedia pomôcť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sk-SK" dirty="0" smtClean="0"/>
              <a:t>čo </a:t>
            </a:r>
            <a:r>
              <a:rPr lang="sk-SK" dirty="0"/>
              <a:t>dokážu</a:t>
            </a:r>
          </a:p>
          <a:p>
            <a:endParaRPr lang="sk-S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smtClean="0"/>
              <a:t>Ako </a:t>
            </a:r>
            <a:r>
              <a:rPr lang="sk-SK" dirty="0"/>
              <a:t>ich vieme použiť vo </a:t>
            </a:r>
            <a:r>
              <a:rPr lang="sk-SK" dirty="0" err="1"/>
              <a:t>Visual</a:t>
            </a:r>
            <a:r>
              <a:rPr lang="sk-SK" dirty="0"/>
              <a:t> </a:t>
            </a:r>
            <a:r>
              <a:rPr lang="sk-SK" dirty="0" err="1" smtClean="0"/>
              <a:t>studiu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smtClean="0"/>
              <a:t>Ako </a:t>
            </a:r>
            <a:r>
              <a:rPr lang="sk-SK" dirty="0"/>
              <a:t>ich použiť v projekte moderne a </a:t>
            </a:r>
            <a:r>
              <a:rPr lang="sk-SK" dirty="0" err="1"/>
              <a:t>cool</a:t>
            </a:r>
            <a:endParaRPr lang="sk-SK" dirty="0"/>
          </a:p>
          <a:p>
            <a:pPr>
              <a:defRPr/>
            </a:pPr>
            <a:endParaRPr lang="sk-SK" b="1" dirty="0" smtClean="0"/>
          </a:p>
        </p:txBody>
      </p:sp>
    </p:spTree>
    <p:extLst>
      <p:ext uri="{BB962C8B-B14F-4D97-AF65-F5344CB8AC3E}">
        <p14:creationId xmlns:p14="http://schemas.microsoft.com/office/powerpoint/2010/main" val="3927558859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Druhy a porovnanie</a:t>
            </a:r>
            <a:r>
              <a:rPr lang="sk-SK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smtClean="0"/>
              <a:t>LESS</a:t>
            </a:r>
            <a:endParaRPr lang="sk-SK" dirty="0"/>
          </a:p>
          <a:p>
            <a:endParaRPr lang="sk-S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smtClean="0"/>
              <a:t>SASS </a:t>
            </a:r>
            <a:r>
              <a:rPr lang="sk-SK" dirty="0"/>
              <a:t>-&gt; Syntax SCSS </a:t>
            </a:r>
            <a:r>
              <a:rPr lang="sk-SK" sz="1900" dirty="0"/>
              <a:t>(</a:t>
            </a:r>
            <a:r>
              <a:rPr lang="sk-SK" sz="1900" dirty="0" err="1"/>
              <a:t>Sassy</a:t>
            </a:r>
            <a:r>
              <a:rPr lang="sk-SK" sz="1900" dirty="0"/>
              <a:t> CSS) </a:t>
            </a:r>
            <a:r>
              <a:rPr lang="sk-SK" dirty="0"/>
              <a:t>- v3</a:t>
            </a:r>
          </a:p>
          <a:p>
            <a:endParaRPr lang="sk-S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smtClean="0"/>
              <a:t>SASS </a:t>
            </a:r>
            <a:r>
              <a:rPr lang="sk-SK" dirty="0"/>
              <a:t>-&gt; Syntax </a:t>
            </a:r>
            <a:r>
              <a:rPr lang="sk-SK" dirty="0" smtClean="0"/>
              <a:t>SASS</a:t>
            </a:r>
            <a:r>
              <a:rPr lang="en-US" dirty="0"/>
              <a:t> </a:t>
            </a:r>
            <a:r>
              <a:rPr lang="en-US" sz="1900" dirty="0"/>
              <a:t>(Syntactically Awesome Stylesheets)</a:t>
            </a:r>
            <a:endParaRPr lang="sk-SK" sz="1900" dirty="0"/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sk-SK" dirty="0" smtClean="0"/>
              <a:t>starý </a:t>
            </a:r>
            <a:r>
              <a:rPr lang="sk-SK" dirty="0"/>
              <a:t>syntax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sk-SK" dirty="0" smtClean="0"/>
              <a:t>bez </a:t>
            </a:r>
            <a:r>
              <a:rPr lang="sk-SK" dirty="0"/>
              <a:t>zátvoriek, silne závisel od odsadzovania textu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sk-SK" dirty="0" smtClean="0"/>
              <a:t>inšpirovaný </a:t>
            </a:r>
            <a:r>
              <a:rPr lang="sk-SK" dirty="0"/>
              <a:t>zo syntaxe '</a:t>
            </a:r>
            <a:r>
              <a:rPr lang="sk-SK" dirty="0" err="1"/>
              <a:t>Haml</a:t>
            </a:r>
            <a:r>
              <a:rPr lang="sk-SK" dirty="0"/>
              <a:t>' </a:t>
            </a:r>
            <a:endParaRPr lang="en-US" dirty="0" smtClean="0"/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US" dirty="0"/>
              <a:t>Sample: </a:t>
            </a:r>
            <a:r>
              <a:rPr lang="sk-SK" dirty="0" smtClean="0">
                <a:hlinkClick r:id="rId3"/>
              </a:rPr>
              <a:t>https</a:t>
            </a:r>
            <a:r>
              <a:rPr lang="sk-SK" dirty="0">
                <a:hlinkClick r:id="rId3"/>
              </a:rPr>
              <a:t>://</a:t>
            </a:r>
            <a:r>
              <a:rPr lang="sk-SK" dirty="0" smtClean="0">
                <a:hlinkClick r:id="rId3"/>
              </a:rPr>
              <a:t>cdn.tutsplus.com/net/uploads/legacy/421_sass/1.png</a:t>
            </a:r>
            <a:endParaRPr lang="sk-SK" dirty="0"/>
          </a:p>
          <a:p>
            <a:r>
              <a:rPr lang="sk-SK" dirty="0"/>
              <a:t>         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err="1" smtClean="0"/>
              <a:t>Stylus</a:t>
            </a:r>
            <a:endParaRPr lang="sk-SK" dirty="0"/>
          </a:p>
          <a:p>
            <a:endParaRPr lang="sk-S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err="1" smtClean="0"/>
              <a:t>Jade</a:t>
            </a:r>
            <a:endParaRPr lang="sk-SK" dirty="0"/>
          </a:p>
          <a:p>
            <a:endParaRPr lang="sk-S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C03705-F5A2-42FA-93E1-01D8D3B157E5}" type="datetime1">
              <a:rPr lang="sk-SK" smtClean="0"/>
              <a:t>24.06.2016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95C7D8-C1AC-4212-8899-EE0E4187A26E}" type="slidenum">
              <a:rPr lang="sk-SK" smtClean="0"/>
              <a:pPr/>
              <a:t>3</a:t>
            </a:fld>
            <a:endParaRPr lang="sk-SK" dirty="0"/>
          </a:p>
        </p:txBody>
      </p:sp>
      <p:pic>
        <p:nvPicPr>
          <p:cNvPr id="1026" name="Picture 2" descr="http://private.krasimirtsonev.com/CSSArchitecting/img/preprocessor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727" y="1124744"/>
            <a:ext cx="3815809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0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Druhy a porovnanie</a:t>
            </a:r>
            <a:r>
              <a:rPr lang="sk-SK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700" b="1" dirty="0" smtClean="0">
                <a:solidFill>
                  <a:srgbClr val="616365"/>
                </a:solidFill>
              </a:rPr>
              <a:t>LESS</a:t>
            </a:r>
            <a:endParaRPr lang="sk-SK" sz="2700" b="1" dirty="0">
              <a:solidFill>
                <a:srgbClr val="616365"/>
              </a:solidFill>
            </a:endParaRPr>
          </a:p>
          <a:p>
            <a:pPr marL="1085850" lvl="1" indent="-457200">
              <a:buFont typeface="Arial" panose="020B0604020202020204" pitchFamily="34" charset="0"/>
              <a:buChar char="•"/>
            </a:pPr>
            <a:r>
              <a:rPr lang="sk-SK" sz="2500" dirty="0" smtClean="0">
                <a:solidFill>
                  <a:srgbClr val="616365"/>
                </a:solidFill>
              </a:rPr>
              <a:t>*.</a:t>
            </a:r>
            <a:r>
              <a:rPr lang="sk-SK" sz="2500" dirty="0" err="1">
                <a:solidFill>
                  <a:srgbClr val="616365"/>
                </a:solidFill>
              </a:rPr>
              <a:t>less</a:t>
            </a:r>
            <a:endParaRPr lang="sk-SK" sz="2500" dirty="0">
              <a:solidFill>
                <a:srgbClr val="616365"/>
              </a:solidFill>
            </a:endParaRPr>
          </a:p>
          <a:p>
            <a:pPr marL="1085850" lvl="1" indent="-457200">
              <a:buFont typeface="Arial" panose="020B0604020202020204" pitchFamily="34" charset="0"/>
              <a:buChar char="•"/>
            </a:pPr>
            <a:r>
              <a:rPr lang="sk-SK" sz="2500" dirty="0" err="1" smtClean="0">
                <a:solidFill>
                  <a:srgbClr val="616365"/>
                </a:solidFill>
              </a:rPr>
              <a:t>ccs</a:t>
            </a:r>
            <a:r>
              <a:rPr lang="sk-SK" sz="2500" dirty="0" smtClean="0">
                <a:solidFill>
                  <a:srgbClr val="616365"/>
                </a:solidFill>
              </a:rPr>
              <a:t> </a:t>
            </a:r>
            <a:r>
              <a:rPr lang="sk-SK" sz="2500" dirty="0">
                <a:solidFill>
                  <a:srgbClr val="616365"/>
                </a:solidFill>
              </a:rPr>
              <a:t>14000 </a:t>
            </a:r>
            <a:r>
              <a:rPr lang="sk-SK" sz="2500" dirty="0" err="1">
                <a:solidFill>
                  <a:srgbClr val="616365"/>
                </a:solidFill>
              </a:rPr>
              <a:t>github</a:t>
            </a:r>
            <a:r>
              <a:rPr lang="sk-SK" sz="2500" dirty="0">
                <a:solidFill>
                  <a:srgbClr val="616365"/>
                </a:solidFill>
              </a:rPr>
              <a:t> </a:t>
            </a:r>
            <a:r>
              <a:rPr lang="sk-SK" sz="2500" dirty="0" err="1">
                <a:solidFill>
                  <a:srgbClr val="616365"/>
                </a:solidFill>
              </a:rPr>
              <a:t>stars</a:t>
            </a:r>
            <a:endParaRPr lang="sk-SK" sz="2500" dirty="0">
              <a:solidFill>
                <a:srgbClr val="616365"/>
              </a:solidFill>
            </a:endParaRPr>
          </a:p>
          <a:p>
            <a:pPr marL="1352550" lvl="2" indent="-457200">
              <a:buFont typeface="Arial" panose="020B0604020202020204" pitchFamily="34" charset="0"/>
              <a:buChar char="•"/>
            </a:pPr>
            <a:r>
              <a:rPr lang="sk-SK" sz="2500" dirty="0" smtClean="0">
                <a:solidFill>
                  <a:srgbClr val="616365"/>
                </a:solidFill>
              </a:rPr>
              <a:t>väčšia </a:t>
            </a:r>
            <a:r>
              <a:rPr lang="sk-SK" sz="2500" dirty="0">
                <a:solidFill>
                  <a:srgbClr val="616365"/>
                </a:solidFill>
              </a:rPr>
              <a:t>komunita</a:t>
            </a:r>
          </a:p>
          <a:p>
            <a:pPr marL="1085850" lvl="1" indent="-457200">
              <a:buFont typeface="Arial" panose="020B0604020202020204" pitchFamily="34" charset="0"/>
              <a:buChar char="•"/>
            </a:pPr>
            <a:r>
              <a:rPr lang="sk-SK" sz="2500" dirty="0" smtClean="0">
                <a:solidFill>
                  <a:srgbClr val="616365"/>
                </a:solidFill>
                <a:hlinkClick r:id="rId2"/>
              </a:rPr>
              <a:t>http</a:t>
            </a:r>
            <a:r>
              <a:rPr lang="sk-SK" sz="2500" dirty="0">
                <a:solidFill>
                  <a:srgbClr val="616365"/>
                </a:solidFill>
                <a:hlinkClick r:id="rId2"/>
              </a:rPr>
              <a:t>://lesscss.org</a:t>
            </a:r>
            <a:r>
              <a:rPr lang="sk-SK" sz="2500" dirty="0" smtClean="0">
                <a:solidFill>
                  <a:srgbClr val="616365"/>
                </a:solidFill>
                <a:hlinkClick r:id="rId2"/>
              </a:rPr>
              <a:t>/</a:t>
            </a:r>
            <a:endParaRPr lang="en-US" sz="2500" dirty="0" smtClean="0">
              <a:solidFill>
                <a:srgbClr val="616365"/>
              </a:solidFill>
            </a:endParaRPr>
          </a:p>
          <a:p>
            <a:pPr marL="1085850" lvl="1" indent="-457200">
              <a:buFont typeface="Arial" panose="020B0604020202020204" pitchFamily="34" charset="0"/>
              <a:buChar char="•"/>
            </a:pPr>
            <a:r>
              <a:rPr lang="sk-SK" sz="2500" dirty="0" smtClean="0">
                <a:solidFill>
                  <a:srgbClr val="616365"/>
                </a:solidFill>
              </a:rPr>
              <a:t>online </a:t>
            </a:r>
            <a:r>
              <a:rPr lang="sk-SK" sz="2500" dirty="0" err="1">
                <a:solidFill>
                  <a:srgbClr val="616365"/>
                </a:solidFill>
              </a:rPr>
              <a:t>playground</a:t>
            </a:r>
            <a:r>
              <a:rPr lang="sk-SK" sz="2500" dirty="0">
                <a:solidFill>
                  <a:srgbClr val="616365"/>
                </a:solidFill>
              </a:rPr>
              <a:t>: </a:t>
            </a:r>
            <a:r>
              <a:rPr lang="sk-SK" sz="2500" dirty="0">
                <a:solidFill>
                  <a:srgbClr val="616365"/>
                </a:solidFill>
                <a:hlinkClick r:id="rId3"/>
              </a:rPr>
              <a:t>http://lesstester.com</a:t>
            </a:r>
            <a:r>
              <a:rPr lang="sk-SK" sz="2500" dirty="0" smtClean="0">
                <a:solidFill>
                  <a:srgbClr val="616365"/>
                </a:solidFill>
                <a:hlinkClick r:id="rId3"/>
              </a:rPr>
              <a:t>/</a:t>
            </a:r>
            <a:endParaRPr lang="en-US" sz="2500" dirty="0" smtClean="0">
              <a:solidFill>
                <a:srgbClr val="616365"/>
              </a:solidFill>
            </a:endParaRPr>
          </a:p>
          <a:p>
            <a:pPr marL="1085850" lvl="1" indent="-457200">
              <a:buFont typeface="Arial" panose="020B0604020202020204" pitchFamily="34" charset="0"/>
              <a:buChar char="•"/>
            </a:pPr>
            <a:r>
              <a:rPr lang="sk-SK" sz="2500" dirty="0" smtClean="0">
                <a:solidFill>
                  <a:srgbClr val="616365"/>
                </a:solidFill>
              </a:rPr>
              <a:t>podporuje </a:t>
            </a:r>
            <a:r>
              <a:rPr lang="sk-SK" sz="2500" dirty="0">
                <a:solidFill>
                  <a:srgbClr val="616365"/>
                </a:solidFill>
              </a:rPr>
              <a:t>kompiláciu v prehliadači pomocou less.js</a:t>
            </a:r>
          </a:p>
          <a:p>
            <a:pPr marL="1085850" lvl="1" indent="-457200">
              <a:buFont typeface="Arial" panose="020B0604020202020204" pitchFamily="34" charset="0"/>
              <a:buChar char="•"/>
            </a:pPr>
            <a:r>
              <a:rPr lang="sk-SK" sz="2500" dirty="0" err="1" smtClean="0">
                <a:solidFill>
                  <a:srgbClr val="616365"/>
                </a:solidFill>
              </a:rPr>
              <a:t>Bootstrap</a:t>
            </a:r>
            <a:r>
              <a:rPr lang="sk-SK" sz="2500" dirty="0" smtClean="0">
                <a:solidFill>
                  <a:srgbClr val="616365"/>
                </a:solidFill>
              </a:rPr>
              <a:t> </a:t>
            </a:r>
            <a:r>
              <a:rPr lang="sk-SK" sz="2500" dirty="0">
                <a:solidFill>
                  <a:srgbClr val="616365"/>
                </a:solidFill>
              </a:rPr>
              <a:t>v &lt;= 3</a:t>
            </a:r>
          </a:p>
          <a:p>
            <a:pPr marL="1085850" lvl="1" indent="-457200">
              <a:buFont typeface="Arial" panose="020B0604020202020204" pitchFamily="34" charset="0"/>
              <a:buChar char="•"/>
            </a:pPr>
            <a:r>
              <a:rPr lang="sk-SK" sz="2500" dirty="0" smtClean="0">
                <a:solidFill>
                  <a:srgbClr val="616365"/>
                </a:solidFill>
              </a:rPr>
              <a:t>najjednoduchší </a:t>
            </a:r>
            <a:r>
              <a:rPr lang="sk-SK" sz="2500" dirty="0">
                <a:solidFill>
                  <a:srgbClr val="616365"/>
                </a:solidFill>
              </a:rPr>
              <a:t>na naučenie</a:t>
            </a:r>
          </a:p>
          <a:p>
            <a:endParaRPr lang="sk-SK" sz="2700" dirty="0">
              <a:solidFill>
                <a:srgbClr val="61636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700" b="1" dirty="0" smtClean="0">
                <a:solidFill>
                  <a:srgbClr val="616365"/>
                </a:solidFill>
              </a:rPr>
              <a:t>SCSS</a:t>
            </a:r>
            <a:endParaRPr lang="sk-SK" sz="2700" b="1" dirty="0">
              <a:solidFill>
                <a:srgbClr val="616365"/>
              </a:solidFill>
            </a:endParaRPr>
          </a:p>
          <a:p>
            <a:pPr marL="1085850" lvl="1" indent="-457200">
              <a:buFont typeface="Arial" panose="020B0604020202020204" pitchFamily="34" charset="0"/>
              <a:buChar char="•"/>
            </a:pPr>
            <a:r>
              <a:rPr lang="sk-SK" sz="2500" dirty="0" smtClean="0">
                <a:solidFill>
                  <a:srgbClr val="616365"/>
                </a:solidFill>
              </a:rPr>
              <a:t>*.</a:t>
            </a:r>
            <a:r>
              <a:rPr lang="sk-SK" sz="2500" dirty="0" err="1">
                <a:solidFill>
                  <a:srgbClr val="616365"/>
                </a:solidFill>
              </a:rPr>
              <a:t>scss</a:t>
            </a:r>
            <a:endParaRPr lang="sk-SK" sz="2500" dirty="0">
              <a:solidFill>
                <a:srgbClr val="616365"/>
              </a:solidFill>
            </a:endParaRPr>
          </a:p>
          <a:p>
            <a:pPr marL="1085850" lvl="1" indent="-457200">
              <a:buFont typeface="Arial" panose="020B0604020202020204" pitchFamily="34" charset="0"/>
              <a:buChar char="•"/>
            </a:pPr>
            <a:r>
              <a:rPr lang="sk-SK" sz="2500" dirty="0" err="1" smtClean="0">
                <a:solidFill>
                  <a:srgbClr val="616365"/>
                </a:solidFill>
              </a:rPr>
              <a:t>ccs</a:t>
            </a:r>
            <a:r>
              <a:rPr lang="sk-SK" sz="2500" dirty="0" smtClean="0">
                <a:solidFill>
                  <a:srgbClr val="616365"/>
                </a:solidFill>
              </a:rPr>
              <a:t> </a:t>
            </a:r>
            <a:r>
              <a:rPr lang="sk-SK" sz="2500" dirty="0">
                <a:solidFill>
                  <a:srgbClr val="616365"/>
                </a:solidFill>
              </a:rPr>
              <a:t>8000 </a:t>
            </a:r>
            <a:r>
              <a:rPr lang="sk-SK" sz="2500" dirty="0" err="1">
                <a:solidFill>
                  <a:srgbClr val="616365"/>
                </a:solidFill>
              </a:rPr>
              <a:t>github</a:t>
            </a:r>
            <a:r>
              <a:rPr lang="sk-SK" sz="2500" dirty="0">
                <a:solidFill>
                  <a:srgbClr val="616365"/>
                </a:solidFill>
              </a:rPr>
              <a:t> </a:t>
            </a:r>
            <a:r>
              <a:rPr lang="sk-SK" sz="2500" dirty="0" err="1">
                <a:solidFill>
                  <a:srgbClr val="616365"/>
                </a:solidFill>
              </a:rPr>
              <a:t>stars</a:t>
            </a:r>
            <a:endParaRPr lang="sk-SK" sz="2500" dirty="0">
              <a:solidFill>
                <a:srgbClr val="616365"/>
              </a:solidFill>
            </a:endParaRPr>
          </a:p>
          <a:p>
            <a:pPr marL="1085850" lvl="1" indent="-457200">
              <a:buFont typeface="Arial" panose="020B0604020202020204" pitchFamily="34" charset="0"/>
              <a:buChar char="•"/>
            </a:pPr>
            <a:r>
              <a:rPr lang="sk-SK" sz="2500" dirty="0" smtClean="0">
                <a:solidFill>
                  <a:srgbClr val="616365"/>
                </a:solidFill>
                <a:hlinkClick r:id="rId4"/>
              </a:rPr>
              <a:t>http</a:t>
            </a:r>
            <a:r>
              <a:rPr lang="sk-SK" sz="2500" dirty="0">
                <a:solidFill>
                  <a:srgbClr val="616365"/>
                </a:solidFill>
                <a:hlinkClick r:id="rId4"/>
              </a:rPr>
              <a:t>://sass-lang.com</a:t>
            </a:r>
            <a:r>
              <a:rPr lang="sk-SK" sz="2500" dirty="0" smtClean="0">
                <a:solidFill>
                  <a:srgbClr val="616365"/>
                </a:solidFill>
                <a:hlinkClick r:id="rId4"/>
              </a:rPr>
              <a:t>/</a:t>
            </a:r>
            <a:endParaRPr lang="en-US" sz="2500" dirty="0" smtClean="0">
              <a:solidFill>
                <a:srgbClr val="616365"/>
              </a:solidFill>
            </a:endParaRPr>
          </a:p>
          <a:p>
            <a:pPr marL="1085850" lvl="1" indent="-457200">
              <a:buFont typeface="Arial" panose="020B0604020202020204" pitchFamily="34" charset="0"/>
              <a:buChar char="•"/>
            </a:pPr>
            <a:r>
              <a:rPr lang="sk-SK" sz="2500" dirty="0" smtClean="0">
                <a:solidFill>
                  <a:srgbClr val="616365"/>
                </a:solidFill>
              </a:rPr>
              <a:t>online </a:t>
            </a:r>
            <a:r>
              <a:rPr lang="sk-SK" sz="2500" dirty="0" err="1">
                <a:solidFill>
                  <a:srgbClr val="616365"/>
                </a:solidFill>
              </a:rPr>
              <a:t>playground</a:t>
            </a:r>
            <a:r>
              <a:rPr lang="sk-SK" sz="2500" dirty="0">
                <a:solidFill>
                  <a:srgbClr val="616365"/>
                </a:solidFill>
              </a:rPr>
              <a:t>:  </a:t>
            </a:r>
            <a:r>
              <a:rPr lang="sk-SK" sz="2500" dirty="0">
                <a:solidFill>
                  <a:srgbClr val="616365"/>
                </a:solidFill>
                <a:hlinkClick r:id="rId5"/>
              </a:rPr>
              <a:t>http://www.sassmeister.com</a:t>
            </a:r>
            <a:r>
              <a:rPr lang="sk-SK" sz="2500" dirty="0" smtClean="0">
                <a:solidFill>
                  <a:srgbClr val="616365"/>
                </a:solidFill>
                <a:hlinkClick r:id="rId5"/>
              </a:rPr>
              <a:t>/</a:t>
            </a:r>
            <a:endParaRPr lang="en-US" sz="2500" dirty="0" smtClean="0">
              <a:solidFill>
                <a:srgbClr val="616365"/>
              </a:solidFill>
            </a:endParaRPr>
          </a:p>
          <a:p>
            <a:pPr marL="1085850" lvl="1" indent="-457200">
              <a:buFont typeface="Arial" panose="020B0604020202020204" pitchFamily="34" charset="0"/>
              <a:buChar char="•"/>
            </a:pPr>
            <a:r>
              <a:rPr lang="sk-SK" sz="2500" dirty="0" smtClean="0">
                <a:solidFill>
                  <a:srgbClr val="616365"/>
                </a:solidFill>
              </a:rPr>
              <a:t>teraz </a:t>
            </a:r>
            <a:r>
              <a:rPr lang="sk-SK" sz="2500" dirty="0">
                <a:solidFill>
                  <a:srgbClr val="616365"/>
                </a:solidFill>
              </a:rPr>
              <a:t>už aj </a:t>
            </a:r>
            <a:r>
              <a:rPr lang="sk-SK" sz="2500" dirty="0" err="1">
                <a:solidFill>
                  <a:srgbClr val="616365"/>
                </a:solidFill>
              </a:rPr>
              <a:t>Bootstrap</a:t>
            </a:r>
            <a:r>
              <a:rPr lang="sk-SK" sz="2500" dirty="0">
                <a:solidFill>
                  <a:srgbClr val="616365"/>
                </a:solidFill>
              </a:rPr>
              <a:t> (V4), </a:t>
            </a:r>
            <a:r>
              <a:rPr lang="sk-SK" sz="2500" dirty="0" err="1">
                <a:solidFill>
                  <a:srgbClr val="616365"/>
                </a:solidFill>
              </a:rPr>
              <a:t>Foundation</a:t>
            </a:r>
            <a:endParaRPr lang="sk-SK" sz="2500" dirty="0">
              <a:solidFill>
                <a:srgbClr val="616365"/>
              </a:solidFill>
            </a:endParaRPr>
          </a:p>
          <a:p>
            <a:endParaRPr lang="sk-SK" sz="2700" dirty="0">
              <a:solidFill>
                <a:srgbClr val="61636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700" b="1" dirty="0" err="1" smtClean="0">
                <a:solidFill>
                  <a:srgbClr val="616365"/>
                </a:solidFill>
              </a:rPr>
              <a:t>Stylus</a:t>
            </a:r>
            <a:endParaRPr lang="sk-SK" sz="2700" b="1" dirty="0">
              <a:solidFill>
                <a:srgbClr val="616365"/>
              </a:solidFill>
            </a:endParaRPr>
          </a:p>
          <a:p>
            <a:pPr marL="1085850" lvl="1" indent="-457200">
              <a:buFont typeface="Arial" panose="020B0604020202020204" pitchFamily="34" charset="0"/>
              <a:buChar char="•"/>
            </a:pPr>
            <a:r>
              <a:rPr lang="sk-SK" sz="2500" dirty="0" smtClean="0">
                <a:solidFill>
                  <a:srgbClr val="616365"/>
                </a:solidFill>
              </a:rPr>
              <a:t>*.</a:t>
            </a:r>
            <a:r>
              <a:rPr lang="sk-SK" sz="2500" dirty="0" err="1">
                <a:solidFill>
                  <a:srgbClr val="616365"/>
                </a:solidFill>
              </a:rPr>
              <a:t>styl</a:t>
            </a:r>
            <a:endParaRPr lang="sk-SK" sz="2500" dirty="0">
              <a:solidFill>
                <a:srgbClr val="616365"/>
              </a:solidFill>
            </a:endParaRPr>
          </a:p>
          <a:p>
            <a:pPr marL="1085850" lvl="1" indent="-457200">
              <a:buFont typeface="Arial" panose="020B0604020202020204" pitchFamily="34" charset="0"/>
              <a:buChar char="•"/>
            </a:pPr>
            <a:r>
              <a:rPr lang="sk-SK" sz="2500" dirty="0" smtClean="0">
                <a:solidFill>
                  <a:srgbClr val="616365"/>
                </a:solidFill>
                <a:hlinkClick r:id="rId6"/>
              </a:rPr>
              <a:t>http</a:t>
            </a:r>
            <a:r>
              <a:rPr lang="sk-SK" sz="2500" dirty="0">
                <a:solidFill>
                  <a:srgbClr val="616365"/>
                </a:solidFill>
                <a:hlinkClick r:id="rId6"/>
              </a:rPr>
              <a:t>://stylus-lang.com</a:t>
            </a:r>
            <a:r>
              <a:rPr lang="sk-SK" sz="2500" dirty="0" smtClean="0">
                <a:solidFill>
                  <a:srgbClr val="616365"/>
                </a:solidFill>
                <a:hlinkClick r:id="rId6"/>
              </a:rPr>
              <a:t>/</a:t>
            </a:r>
            <a:endParaRPr lang="en-US" sz="2500" dirty="0" smtClean="0">
              <a:solidFill>
                <a:srgbClr val="616365"/>
              </a:solidFill>
            </a:endParaRPr>
          </a:p>
          <a:p>
            <a:pPr marL="1085850" lvl="1" indent="-457200">
              <a:buFont typeface="Arial" panose="020B0604020202020204" pitchFamily="34" charset="0"/>
              <a:buChar char="•"/>
            </a:pPr>
            <a:r>
              <a:rPr lang="sk-SK" sz="2500" dirty="0" smtClean="0">
                <a:solidFill>
                  <a:srgbClr val="616365"/>
                </a:solidFill>
              </a:rPr>
              <a:t>online </a:t>
            </a:r>
            <a:r>
              <a:rPr lang="sk-SK" sz="2500" dirty="0" err="1">
                <a:solidFill>
                  <a:srgbClr val="616365"/>
                </a:solidFill>
              </a:rPr>
              <a:t>playground</a:t>
            </a:r>
            <a:r>
              <a:rPr lang="sk-SK" sz="2500" dirty="0">
                <a:solidFill>
                  <a:srgbClr val="616365"/>
                </a:solidFill>
              </a:rPr>
              <a:t>:  </a:t>
            </a:r>
            <a:r>
              <a:rPr lang="sk-SK" sz="2500" dirty="0">
                <a:solidFill>
                  <a:srgbClr val="616365"/>
                </a:solidFill>
                <a:hlinkClick r:id="rId7"/>
              </a:rPr>
              <a:t>http://</a:t>
            </a:r>
            <a:r>
              <a:rPr lang="sk-SK" sz="2500" dirty="0" smtClean="0">
                <a:solidFill>
                  <a:srgbClr val="616365"/>
                </a:solidFill>
                <a:hlinkClick r:id="rId7"/>
              </a:rPr>
              <a:t>stylus-lang.com/try.html</a:t>
            </a:r>
            <a:endParaRPr lang="en-US" sz="2500" dirty="0" smtClean="0">
              <a:solidFill>
                <a:srgbClr val="616365"/>
              </a:solidFill>
            </a:endParaRPr>
          </a:p>
          <a:p>
            <a:endParaRPr lang="sk-SK" sz="2700" dirty="0">
              <a:solidFill>
                <a:srgbClr val="61636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k-SK" dirty="0" smtClean="0"/>
              <a:t>05.11.2013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95C7D8-C1AC-4212-8899-EE0E4187A26E}" type="slidenum">
              <a:rPr lang="sk-SK" smtClean="0"/>
              <a:pPr/>
              <a:t>4</a:t>
            </a:fld>
            <a:endParaRPr lang="sk-SK" dirty="0"/>
          </a:p>
        </p:txBody>
      </p:sp>
      <p:pic>
        <p:nvPicPr>
          <p:cNvPr id="2052" name="Picture 4" descr="http://i.imgur.com/Mzozm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835" y="1086489"/>
            <a:ext cx="3931637" cy="122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3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Demo #1</a:t>
            </a:r>
            <a:r>
              <a:rPr lang="sk-SK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dirty="0"/>
          </a:p>
          <a:p>
            <a:r>
              <a:rPr lang="sk-SK" b="1" dirty="0"/>
              <a:t>Jednoduché </a:t>
            </a:r>
            <a:r>
              <a:rPr lang="sk-SK" b="1" dirty="0" smtClean="0"/>
              <a:t>demo</a:t>
            </a:r>
            <a:endParaRPr lang="en-US" b="1" dirty="0" smtClean="0"/>
          </a:p>
          <a:p>
            <a:r>
              <a:rPr lang="pt-BR" sz="1800" dirty="0"/>
              <a:t>(nech viete o čom hovorím</a:t>
            </a:r>
            <a:r>
              <a:rPr lang="pt-BR" sz="1800" dirty="0" smtClean="0"/>
              <a:t>)</a:t>
            </a:r>
          </a:p>
          <a:p>
            <a:endParaRPr lang="pt-BR" sz="1800" dirty="0"/>
          </a:p>
          <a:p>
            <a:r>
              <a:rPr lang="sk-SK" sz="1200" dirty="0" err="1" smtClean="0"/>
              <a:t>prazdne</a:t>
            </a:r>
            <a:r>
              <a:rPr lang="sk-SK" sz="1200" dirty="0"/>
              <a:t>: </a:t>
            </a:r>
            <a:r>
              <a:rPr lang="sk-SK" sz="1200" dirty="0">
                <a:hlinkClick r:id="rId3"/>
              </a:rPr>
              <a:t>http://codepen.io/zemacik/pen/beBoKa?editors=1100</a:t>
            </a:r>
            <a:endParaRPr lang="sk-SK" sz="1200" dirty="0"/>
          </a:p>
          <a:p>
            <a:endParaRPr lang="en-US" sz="1200" dirty="0" smtClean="0"/>
          </a:p>
          <a:p>
            <a:r>
              <a:rPr lang="sk-SK" sz="1200" b="1" dirty="0" smtClean="0"/>
              <a:t>LESS</a:t>
            </a:r>
            <a:endParaRPr lang="en-US" sz="1200" b="1" dirty="0" smtClean="0"/>
          </a:p>
          <a:p>
            <a:r>
              <a:rPr lang="sk-SK" sz="1200" dirty="0" err="1" smtClean="0"/>
              <a:t>hotove</a:t>
            </a:r>
            <a:r>
              <a:rPr lang="sk-SK" sz="1200" dirty="0"/>
              <a:t>: </a:t>
            </a:r>
            <a:r>
              <a:rPr lang="sk-SK" sz="1200" dirty="0">
                <a:hlinkClick r:id="rId4"/>
              </a:rPr>
              <a:t>http://</a:t>
            </a:r>
            <a:r>
              <a:rPr lang="sk-SK" sz="1200" dirty="0" smtClean="0">
                <a:hlinkClick r:id="rId4"/>
              </a:rPr>
              <a:t>codepen.io/zemacik/pen/OXbxPX?editors=1100</a:t>
            </a:r>
            <a:endParaRPr lang="sk-SK" sz="1200" dirty="0"/>
          </a:p>
          <a:p>
            <a:endParaRPr lang="en-US" sz="1200" dirty="0" smtClean="0"/>
          </a:p>
          <a:p>
            <a:r>
              <a:rPr lang="sk-SK" sz="1200" b="1" dirty="0" smtClean="0"/>
              <a:t>SCSS</a:t>
            </a:r>
            <a:endParaRPr lang="en-US" sz="1200" b="1" dirty="0" smtClean="0"/>
          </a:p>
          <a:p>
            <a:r>
              <a:rPr lang="sk-SK" sz="1200" dirty="0" err="1" smtClean="0"/>
              <a:t>hotove</a:t>
            </a:r>
            <a:r>
              <a:rPr lang="sk-SK" sz="1200" dirty="0"/>
              <a:t>: </a:t>
            </a:r>
            <a:r>
              <a:rPr lang="sk-SK" sz="1200" dirty="0">
                <a:hlinkClick r:id="rId5"/>
              </a:rPr>
              <a:t>http://</a:t>
            </a:r>
            <a:r>
              <a:rPr lang="sk-SK" sz="1200" dirty="0" smtClean="0">
                <a:hlinkClick r:id="rId5"/>
              </a:rPr>
              <a:t>codepen.io/zemacik/pen/beBoxa?editors=1100</a:t>
            </a:r>
            <a:endParaRPr lang="sk-SK" sz="1200" dirty="0"/>
          </a:p>
          <a:p>
            <a:endParaRPr lang="en-US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95C7D8-C1AC-4212-8899-EE0E4187A26E}" type="slidenum">
              <a:rPr lang="sk-SK" smtClean="0"/>
              <a:pPr/>
              <a:t>5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233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Vlastnosti a </a:t>
            </a:r>
            <a:r>
              <a:rPr lang="sk-SK" b="1" dirty="0" smtClean="0"/>
              <a:t>demo </a:t>
            </a:r>
            <a:r>
              <a:rPr lang="en-US" b="1" dirty="0" smtClean="0"/>
              <a:t>#2</a:t>
            </a:r>
            <a:endParaRPr lang="sk-SK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sk-S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smtClean="0"/>
              <a:t>Premenné</a:t>
            </a:r>
            <a:endParaRPr lang="sk-S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err="1" smtClean="0"/>
              <a:t>Mixiny</a:t>
            </a:r>
            <a:endParaRPr lang="sk-S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err="1" smtClean="0"/>
              <a:t>Extend</a:t>
            </a:r>
            <a:endParaRPr lang="sk-S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smtClean="0"/>
              <a:t>Vnáranie</a:t>
            </a:r>
            <a:r>
              <a:rPr lang="sk-SK" dirty="0"/>
              <a:t>, a rodič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smtClean="0"/>
              <a:t>Vnáranie </a:t>
            </a:r>
            <a:r>
              <a:rPr lang="sk-SK" dirty="0" err="1"/>
              <a:t>media</a:t>
            </a:r>
            <a:r>
              <a:rPr lang="sk-SK" dirty="0"/>
              <a:t> </a:t>
            </a:r>
            <a:r>
              <a:rPr lang="sk-SK" dirty="0" err="1"/>
              <a:t>queries</a:t>
            </a:r>
            <a:endParaRPr lang="sk-S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smtClean="0"/>
              <a:t>Matematické </a:t>
            </a:r>
            <a:r>
              <a:rPr lang="sk-SK" dirty="0"/>
              <a:t>funkcie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smtClean="0"/>
              <a:t>Funkcie </a:t>
            </a:r>
            <a:r>
              <a:rPr lang="sk-SK" dirty="0"/>
              <a:t>na prácu s farbami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smtClean="0"/>
              <a:t>Podmienky</a:t>
            </a:r>
            <a:r>
              <a:rPr lang="sk-SK" dirty="0"/>
              <a:t>, </a:t>
            </a:r>
            <a:r>
              <a:rPr lang="sk-SK" dirty="0" smtClean="0"/>
              <a:t>cykly</a:t>
            </a:r>
            <a:endParaRPr lang="sk-S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smtClean="0"/>
              <a:t>@</a:t>
            </a:r>
            <a:r>
              <a:rPr lang="sk-SK" dirty="0"/>
              <a:t>import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CD3ABC0-06A7-4F0E-AE15-D27CC032F40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AutoShape 6" descr="data:image/jpeg;base64,/9j/4AAQSkZJRgABAQAAAQABAAD/2wCEAAkGBw8QDRUQDxQQFhUUFhQXFhQVFBQWFRQZGBQWFhUVFRYYHCgiGBolHBQVITEhJyorOi4uFx80Oj8sNyguLisBCgoKDg0OGxAQGzQmICYsLCw0LCwsLCwsLCwsLCwsLCwvLCwsLCwsLCwsNCwsLCwsLCw0LCwsLCwsLCwsLCwsLP/AABEIAMoA+gMBIgACEQEDEQH/xAAcAAEAAQUBAQAAAAAAAAAAAAAABgEDBAUHCAL/xABLEAACAQMCBAMEBQkEBwcFAAABAgMABBEFEgYhMUETIlEHFGFxIzJSgZEVMzRCYnKSobFzgrPRFhdjdMHD0yQ1U5PC0vAlNnWDsv/EABgBAQEBAQEAAAAAAAAAAAAAAAACAQME/8QAKBEAAgICAgEEAQQDAAAAAAAAAAECERIhAzEyIkFRkYFxscHwEyNh/9oADAMBAAIRAxEAPwDuFKrSgKUqtKApSq0oClKrVKAUqtKAVSq1SgFKt3NxHFG0krKiKMszEBVHqSelQC+4rvNSla20VSqA4kvHG1VH7GR5fwLegHWqjFsxujfcV8Z21h9HzluGxsgTmxJ+ruIztB5epPYGo1+TOIp/+3+MsUo/N2ecIUPMqwzt3HA+tk/FccpLwpwXbWH0nOW4bO+eTmxJ+tsBJ2g8/UnuTUmqslHomm+yH8MccxXEnut2ptroHaY3yFc/sE9z9k+vLd1qX1pOKOFbTUI9s6+cDCSrgSJ8j3H7JyKiUWsajorCLUA1zaZAS5Xm6dgHyf5Me/InGKYqXj9C2uzpFKxdM1KC5iE1u6ujdGU/iCOoI9DzFZdcyylKVWgKUpSgFKrSgKUqtUoBSq0oClVpSgKUpSgFKUoBSlKAUpSgFKV8zSqil3KqqgksxAAA6kk9BQH1Uf4q4vtdPXEhLyt9SBObtnkCfsrnufuyeVR7UuMrm+lNpoibiOT3bjEcfxXI/mQc4OAetbfhXgiCzbx5SZ7lubTycyCeuwHOP3jkn1xyrpiluX0Td9GjtuHL/VnE+rM0UAOY7NCVPwL91OO583M42VP7KzigiWKFFRFGAqjAH/z1q/SplJs1KhSlKk0V8yxq6lXAZWBBUgEEHqCD1FfVKA5/qfBlzZSm70R9jdXtWOY5PguTj15HpnkV6VteFuOILt/d51NvdKdrQyZG4jrsJxk/snB+Y51K60HFPCNrqCfSjbIPqTJgOvoD9pfgfuweddMk9S+yaro39K5xb8Qaho7iHVFae2Jwl2gJYegfPM/I8+uC9T+wvoriISwOro3RlOR8vgfh2qZRaNUrMilKVJopSlAKUpQClKUApSlAKrSlAUpVaUBSlVpQFKVR2CgliAAMknkAB1JNQLV+N5rqY2eip4sn61wR9FGOm4Z5Hv5jy5cg1VGLfRjaRIuKOK7TT48ztlyPJEuDI/xx+qv7RwPv5VE4dF1HWmEuolre0yGS1QkO/cF88x82GfQLnNbrhfgaK2k95umNxdMdxlfJCH9gHuOm48+XLb0qX1WSj4/ZNN9mLpunw20Qht0VEXoqj8Se5PxPWsqqVWuZZSq0pQFKrSlAUqtKUBSlVpQFu4gSRCkiqysMMrAFWB7EHqKgF/wjd6fKbrRXOCcyWjnKP+5k8/kSCOeD2rodKqMmjGrItwpxtb3x8FwYbleTQScjkddhON2PTAI7jvUoqO8VcG2uoDc2Y5lxsnTk4I+ru+0AfvHYio5acT32lSLb6wrSQk4jvEBbPoH+0cf3uR+t1qsVLx+iba7Oi0qzZ3Uc0aywurowyrKQQfkRV6uZYqtKUBSq0pQFKVWqUBWlKUApSvmRwoLMQAOpJwB8zQH1Wn4k4ltdPi33D4JB2xrgyPj7K+nxOAK1+v8AEe6Pw9NuNOaY8vpLlAV/dQZ3N8yB8+lYfDXAqRy+96g/vN02DubzRoe2wHqR2JHLAwFq1FLciW30jUpp+pa4Q92WtbLOVhX85KOxbI5j4sMdMA/Wqe6RpVvaQiG2RUQdh1J+0xPNj8TWbVi7vIoV3TSRxj1dlUfiTWOTeglRfpWvtNcs5m2w3Fs7fZSWNj+ANbCpooUr5dwBkkAep5CrfvcX20/iH+dAXqVZ97i+2n8Q/wA6qbhAASyYPQ7hg/I0BdpVn3uL7afxD/OnvcX20/iH+dAXqVZ97i+2n8Q/zqpuI8Z3Jj13DH40BdpVn3uL7afxD/OrkcitzUg/Ig0B9UpVk3UX20/iFAXqs3drHNG0cqq6MMMrAFSPiDQXUX20/iFXqA51ecLXulyNc6MxeInMlm5LAjvsyfMcf3uXVulSHhTjO2vxsGYp1zvgfk4I+tt+0B+I7gVJKi/FnBdte/TAmG4XmtwnIgjoXwRuxjrkEY5EV0yUvL7IprolFKhXC+vTQ5g1K70x9vJZEul8U45ASIVAPzyD6g9amUUisoZSGB6EEEH5EVDjRSdn3SlKw0UpSgFKVCOIOO/pfc9LT3m5ORlecUeORJPRsd+YA7ntWqLfRjaRMJruNHVHdQz7tqkjLbVLNgegA51wDizia41O56t4RbEMI6czhCV7ueXM9M4FdT4Z4MkSZr3UJmmunVl5HyRhgQVXpnkT2AGeQ71xe5tprK7MbcpbeQdRy3IwZWx3U4BHqCK9HElbo5cjdE2X2SXhh3Ga3EmPzZDbR8DIP/bUw9mGh31pBIt4zgbtscJYMqBc5dSM4DE8gOXLPU1uOEuKINRg3xkLIoHiRE+ZD/xU9m7/AAIIG7lcKpZuQAJJ+AGTXOfJJ+llxiu0Qj2jcbmxAt7babhxkk8xCp6MR3Y9h957A810bhzUdXkaYEvzw08znbnrtBwSevRRgcunKtTqF3Le3jSn69xJyB7biFRfkBtX7q9G6PpsdrbR28QwsahR8fVj8Sck/E10f+qOuyF63s41qvst1CKMungzYGSiFt/91WADfjn4VXgnj+ezkWG6Z5LcnB3ZMkPbcpPMqO6nt06YPcK4f7XNIW31ESoAFuF3kf7RTiQ/flD8yaQnn6ZCUcdo6P7R2VtDuCCCCkZBHMEGRCCPUVxHh7QZL65FvD4QcqzZckLhRk81Un+VTnTNUabhO5ic5NuVjH7hkjZPwyVHwUVqPZJ/3wn9nL/QVsLjFmS9TRkf6o9Q+3Zfxy/9Kt/qns9vJdKtLRWtt9u0xcln2HxHZl2nw8nkeeQK6dSuT5pM6f40cQk9k2oKpYvZYAJ+vL2//VULsLPxpo4kChpXRF3cgC7BRnAPLJFenbz80/7rf0NebuFv0+0/3i2/xUrtx8jknZynFKiVf6o9Q+3Zfxy/9KrnGegyWOh2ttP4RYXMjeQkr5lkIwWUHPP0rtNc49t36FB/b/8AKeuceSUpJMuUEk6OdcLcIz6kZBbmAeFs3eIWXO/djG1G+wf5Vd1vhi/0plkfyAnCzQO2M9du4YZTgdwM4+FTH2G/WvPlb/1mqVe1JkGiz78czFt9d3ipjH8/uzVy5Gp4kqCxs1nsv4xkvA1rdHdLGu5X5AyJkKdwH6ykrz7hh3BJ5BqyD3qbkPz0vb/aNUs9kCMdXBHRYZS3yyo/qVqKat+lTf20v+I1XFJTdGSdxVksufZRqSIWHujkfqpI24/Ab0A/EitTw1xTd6bOADIY1bEluxOMA4YBT9Rxz5jHMc8jlXoevOXHE8b6rdPHjb4rcx0JUBWP8QY1HHNztSNnFR2jvWq67b21kbyRvo9qsuOr7gNiqO5ORXD9Y17UNYuREA5Dn6O2jPkHfzdAxA5l26c+g5VsvaLeSLBY2DZHgWsLuP8AaFNgz8VCt/GalHsX0hVtpLxgN8jGNT6ImM4+b5z+4KyKUI5GtuToj8fsm1Ax5MlqG+xuc/cWCf0zWiWTUtFutoLRN1253Qyj1x0ccsZ5EfA16GqHe1TSFuNLeTA32/0qnuAPzg+RXJ+aj0qY8rbqRsuNJWjacH8SxajaiVBtdTtkjzko2Ox7qeoP/EEVva4D7OLsrf8Au5ZlS6R4WKkqVbaWjdSOYYMOR7bjU80zjK6sZVtNbTaeiXaDMcnxbA/mAMZGQOtZPip6NjPWzoVK+IZVdQ6FWVgCGUggg9CCOor7ridDk/GOu3c9+LC7drC1YkFyCxlUHqZF5bTy5ZwufNnpXQuHNCtLKAJaKAGAJfIZpOXJmfv15dhnlisnV9Kt7uEw3KK6HseoPqpHNT8RUCfT9S0Ml7QtdWWctC35yIdyuByHxUY65A+tXW8lS0RVO2dKqKcccFxaim9SI7hRhJMcmH2JAOq/HqM/MHZ8N8S2uoRb7d8kAbo2wJEz9pfT4jIPrW4qE3FlaaPNpF7pd7+tDPH94ZT/ACdDj+XqOXY9J4mTU9IuHQbZlhkWSMfqsY22lfVT2PwI7Vje13TIpNMadgPEgZCjd8PIqMnyO7OPVRUG9kM7DVDH+rLDIrjscYYE/gR/eNd3U4Ze6OS9MqIzw2QL+1J6e8W/+Klel680a1p8lleyQcw0MnlPwB3Rv967T99eh9A1aO8tI7iPGHUEj7LdGQ/EHI+6s590zeL3RsK5T7ciN1oO+Lj8Mw11auE+1XWVudSKRnKQL4eR0L5JkI+RwvzQ1HCvUVyP0lOGVP5C1M9v+zAfMSHP8itR/QtUuLS4E1t+cAYDy7uR68qn1jpRt+EZ3cYa4Ky4PZTJGsf3FVDf3q0fsk/74T+zl/oK72qkzlXR9/6xNZ9R/wCQP8q6zwffy3GnQzT/AJx1Jby7ee5h07cgK3NK80pprSo7Ri17lm8/NP8Aut/Q15u4V/T7T/eLb/FSvSN3+af91v6GvN3Cv6faf7xbf4qV14emc+TtHpeuce279Cg/t/8AlPXR65x7bf0KD+3/AOU9c+LzR0n4kV9n2uNYWd/cqgcr7mNpbaDueVc5APTNa/XeJL/WJViCbgDlIIVJAPTe3Uk4ONxwACemTUm9i1vHL74kqI6kW2VZQynBmI5HlXVba2jjG2NEQeiqFH4Cus5qMnrZzjFuPZFvZ1widPgZpsGeXG/HMIo+rGD36kk9z8ga4jq36VN/ay/4jV6drzFq36VN/bS/4jU4W222ORUkiQ6j7QtVmjMbShA2QTGgRiO4DdR8xisz2Y8JLeze8SsvhQOMx/rOwAZQw7J/XBHrXSvaJofvmmyKozJH9LH6llByo/eUsPmRXJ/Ztr/ueoLuOIp8Ryegyfo3+5j+DNWp3B46MaqSsv8AtYBGsyZ7pER8tgH9Qa6R7KCPyLDjs02f/Pf/AIYqKe2vSiJYbxR5WXwXPoVJdPxBf+Gsz2LaypilsmPmVvFjB7qQA4HyIB/v1Mt8SNWpnTq1HF5A0u7z092n/wAJq29Qn2s6ysGmmAEeJcEIB32AgyNj0x5fm4rjBXJHWTpHJeEFJ1S129feIfwDgn+QNehtS06G5iMNwiujdVYfgQeoI9R0rh3s2gjW+N5OdsNmjSO5yQGYGONcDmSdzEAd1qZSarqWtsY7ENbWeSHuG5PIOhC4P8lPbmw6V35Vcv0OUHSNOb2TSNRFrpcxu0djuszljG2eah1GA3XmOmPMD1rrcErMilkZSQCVJQlSRzUkHBx0yK1XDPC9pp8ey3TzEAPK2DI/zPYfsjArd1xnJPo6RTQpSlQURfU+FYo5pL+xjUXYikCLnbEzuMb2XGN3X0Bzz9RzDTeM9V0xjBNk4J+juVYsOfMo+QcfeR6V3erVxbpIu11Vh6MAw/A10jyVpqyHH4OB8S8Z3up7YWChd2VhhViXbtnmSxHPAH4V0H2XcHSWYa6uhtlkXaid40JBO79piBy7AepIFNVudR0mYziGCez/AFvBhWKWMerbfT16HHPbUt0DX7a+h8W2cMOW5TydD6Ovb+h7Zq5yeNJaJit77I/7Q+ChqCCaDatwgwM8llXrsY9iCTg/Eg9cjlmnavqWjzMg3xFj5opVyjkctwHft5lPPA516Hq3NCjja6qw9GAI/A1MeWlT2ipQt2jheqe0rUriPwt0UW7kTCrK5zywGZmI+7BrN4H9nc1xIs14jRwLg+GwKvN6Lt6qnqTzI6dcjsVvYQRnMcUSH1VFU/yFZNa+XVRVGYb2yL+0kBdEuOgAVPgB9Klcw9kTg6wmCD9HL3+Aru9KmPJUXE1xt2KUpXMss3n5p/3W/oa818KyL+ULTmP0i27j/wAVK9NUrpDkxTIlHIVzf23sBZW+SB9P/wAp66RSpjLF2VJWqOT+wtwWvMEHlb9PnPXWKUpOWTsyKpUK8wavKvvc3Mfnpe4/8Rq9P0quPkwMnHIV569oeiiy1KRAAI5PpI/Ta5OVHybcMemPWvQtW2hUsGKqWHQkDI9cHtWcc8GbKOSIhwq41XRfAvUkyB4TllKliuCkyEjmcbTn7QNcy1/ha/0qfxV3lUO6O5iBwPi2PqHHIg8jkjmK9AVjahfw28RlndURerMcD5D1PwHWqjyNPS/BjhaOLxe1XUwm0+6scfXMbbj8fK4XP3VqrTT9S1m58TzyluTTP5YkA7bgMADn5V58zy61O4dUuNUuf/plrbRwKSGu7iBWLH9gev7PPtnbXQdPtmijCvI8jd3YKufkqAKo+AHzyedW5qPS2Qo5dsjmm8B20drHayEvGrCSRfq+8Sjo0mP1F7J05DOalccaqoVQAAAAAMAAdAAOgr6pXByb7OqSQpSlYaKUpQClKUAqD6/wIRN75pT+7XAySo5RSeoI6Ln0wQe471OKVsZNdGNJkI4e47zL7nqie7XIwMtyikz0KnPlz25kHsT0qb1quIeHrW/i8O5QNjO1xydD6o3b5dD3zUJFxqWhHEu67sR0cfnYB2Bz0A9D5emCvSrpS67+Cba7Ol0rA0XWbe8hEts6uvfsyn7Lqean4Gs+ufRYpSlAKUpQClKUApSlAKUpQClKUApVi9u4oY2lmdURRksxAA++oBdcS3+rSNb6QrRQg4kvHBU/EJ9k47Dzcx9TrVRi2Y3RveKuNreyPgxgz3Lclgj5kE9N5GdvywSfTvWm0/g+71CUXWtuSBzjtEOET4Ng8vkCSeWSelSDhXg6108bkBkmbO+d+bnPM7fsgnsOvcmpFVZKPj9mVfZbghSNAkaqqqMKqgBVA6AAdBVylK5lClKUApSlAKUpQClKUApSlAKowBGD0Paq0oCB61wNJDMbzRn8Cb9aHOIZB12gdF/dPLp9XrWVwzx0k0vul8nu10Dgo+QjntsJ6E9geuRgtUyrS8TcMWmoRbLhPMAQsi4EifI9x8DkV0yT1InGujdUrm0ep6lojCO9DXVnkBbhfzkQ6ANk/wAmPcYb9Wp7pWqQXUImt3V0Pcdj3DA81PwNTKLWzVKzMpSlSaKUpQClKUApSrV1cxxRtJKyoijLMxAVR6knpQF2o1xXxpbWH0fOWdsbIE5sSfq7iM7QeXqT2BrQXvFl5qUrW2ioVQHEl44Kqo/YyPL+BbnyA61vuFOC7aw+k5y3DZ3zyc2JP1tgOduefqT3Jrpio+X0RbfRoLLhW91ORbnWWKxg5js0JUKP28Hy8viW59V6V0C1to4o1jiVURRhVUAKB6ADpV2lTKTZSVClKVJopSlAKUpQClKUApSlAKUpQClKUApSlAKUpQHzIgZSrAEEEEEAgg9QQeoqA6rwVPaTG80R/Df9e2J+ikHXC5OB38p6Z5Fa6BSqjJoxpMiXC3HEN0/u1wpt7pTtaF8gMf2Ce/7J5+mRzqW1oeKeErTUExMu2QDyTJgOvoM/rL8D/I86isGu6hoziHUw1xbZCpdoCWX0D55n5Hn1wWqsVLx+iba7OkUrG0+/huIhLA6ujdGU5HxB9CPQ9Kya5lilW55kRC7sqqoyzMQFAHUknoKgOo8Y3V/KbTREJxyku3GET4rkcvmQSeeAetVGLZjdEg4q4wtdPXDkvMcbIE5uc8hu+yM9z17ZqNW3Dd/q0iz6uzRQA5js0JU/Av8AZOO583M/U6VveFeCLeybx5CZ7lubTycyCeuwHOP3jkn1xyqVVWSj4/ZNN9liys4oI1ihRURRgKoAAq/SlcyxSlKAUpSgFKUoBSlKAUpSgFKUoBSlKAUpSgFKUoBSlKAUpSgFW54UkQpIqsrDDKwBVgeoIPUVcpQHPNQ4Pu9PlN1orkA85LRzlH/dyefyJBHPB7Veh9qNoLdmnjmjuEO1rbadxb9liAAPXdgj06ZntYE2jWr3K3LwxGZBhZCo3D05+o7Htk46mumafkTi10QaDQ9R1lhNqRa3tchktUJDN3BfPMfM8+uAvWp/p2nw28QigRUReiqMD4k+pPqetZNKmUmzVGhSlKk0UpSgFKUoBSlKAUpSgFKUoBSlKAUqL3HG8Ecywtb6gHcsEX3ZsybObFBnLADny7VsLHiKGW5W1CzJK0AuNsibCqb9mGB5hs9qrFmWjcUrST8UWyNdqfEzZKjTeXs6ll2c/NyFXND15LvOyG6QbQweWFo0cHpsY8m9eVZixaNvStRrnEMNo8cbLNJLLu8OGFN8jBRlmxkAAfE1R+IoVNsGWZTdkrGrRlWUgZIkVsFaYsWjcUrQanxbbwzm3RLieVQC8dvEZDGDzG88gvyznp61cvuKLaC1iupxLHHK6oN8bK6E7uciHmoG05pixaN3SsDUtWit1iZ8kTSxwoVGfNIcIT+z8as6zxBb2kkMc7ENcPsjwM88gZb0XLKM/GlMWbWlaPX+J4rInxorsqFDNLHCzRKCSMM/QHl0+I9ax/8ATKAReK8V5GpeJFMkBTeZd20pk+YeXmR0yPWtxYtEkpWBqGqxQTQxPu3XDsiYGRkKWO49hgGtI/H1krOHW5VI5WheYwt4KOrbSGkGQOePxFYot9BtIlVKj+o8WQw3LW3hXcsiKrkQwmTCt0PlNbqW4CxGVgwCqXIx5gAMkY9aUxZepUZ0vjeznkiQLcR+P+ZaWFkjlPoj9Cfv/rVtuPrJWYOtyqJK0LzGFvBV1baQ0gyB2+41uEvgZIlVK0utcSwWsqwlZpZnG5YYIzJJtBwXIHJVz3JHf0r5teKbWS1muVMgFuGM0bIVmj2qWKtG3MHAPzxWYsWjeUqO2nF8EkEk/g3ixxxGbxHgZVdAM/RsThiQcir+jcSxXQLLFdRoE8QSzQmONl5HKueR5HPypixaN3StFofFEN4+IYroIwYpM8LLDIFIB2v269wM8/SvnTOLILmfw4Y7pkLMguBC3gFlBLASenI8yAD61uLFo39K01txPaPDcTlikdrLJFKzjADR43YxncPMAPUmsSx4ztpJUjdLqHxjiF54WjjmJ6BGPc9gcZyPWmL+BaJJStXba9byX0tkGImiCsVIwGDKGyh74DLn51etNViluZrZd2+38LfkcvpVLLtPfkDWUxZnUrVaTxBbXU88ELEvbsFkyMDJLDynuAVYfMVc0jWYbozCLd9BM8L7hjzpjdt9Rz60pi0bGlaBuLIPemto47qQo6xySRQs8UTsQArsPTPMgEDvjFb+jTRtkO4k/wDuDS/le/4IrB1W1ml4m2wTtA35PB3rHHISPeDldsgI5kg5+FSTU4UOpWjlVLKJ9rEAlcpg4PbNBAn5X8Tau/3bbuwN2PFztz1xntVqX7fyQ1+5ApIZIxrySyGVxFbbpCqoX+hcjKoABgEDl6VNuC7a5S1iaa4WRGgh2RiFUMY2A4LBjv5YHQdKxbu1iL6iSiedYg/lHnwhADfa5etazgfT4I70tHFEreG43KiqcblyMgfAVUna/vwYlTN1xfohuCk9vKIbq2DvE5I2lSPOkgP6hxjPbPzBjj62b9tGuiuwvNMGXtuVSjFfgSpI+dbD2mWULrC7xxs24ruZFLbeR25Izjn0rbX9nEstiqxxgRsdgCqAnkA8gx5furE9I1rZqvZvIqSX0EpAuRdyu4P1mRtpRx6r1x8/jWDrOrLqVjZySRBVfU4omjLbwyhpEOTgdR2x3rM9p1hA0ccjRRF87d5RS2PTcRnHM8vjWZBYwrY2arHGALiJwAigBssdwAHJvjW2vIyn0Re/M1nNa6XMWZEvrSS0lPPdCJcNEx+0hZR8iOgxX3xSJb64vjHbzypFGLaGSNogsUsbCeZjvcNneI18oPJD8qnXEdvG/u5dUYrcwlSyglTk81z0PxpwrEq2g2hRl5ScADJMjEk46k+tM/cY+xHtf1UXnC0lyMZkgXdjoHDBXH3MGr448O3RbZz9VJbNmP2VGBk/eR+NZNnaRDRp4giBNz+TaNnMqT5cY61JHt0ey8N1RkMQBRlBUjb0KnliptJ/k2r+jQcUyq+qaYikFvFmkwOfkEDeb5c+tQSUym2uo5WRbGXVZEuWVT4yfSI27cTtEfJBnGQfXpUt9mdhCjTukcSsCFDBFDBeZ2ggZxyHL4Vlmzi/J16uyPa08rMu1cMdyHcwxzOQOfwq1LHRjV7MCW1uH4huFtZ1gItocsYhKCM4AwWGPnUy1YH3OXJyfBkyemfIedQPiPTbd5lLxQsfCiGWRTyCDA5iprZRKNNRAFCi3ACgAADw8YA9MdqiXsavch/CGhz3dpp7ytELe22zIihjLJIucFyeSqDk4Gc/0jcnim2uI5mRbGXVZEuGVT4qedW3bidqx+VOeMg+vSuq8MRqljEqAKAvIAAAcz0ArRNZxfk29Tw49rTyMy7Vwx3IdzDHM5A5/CqU9mOOi1ohEfEl8suA0sVu0Gf1o1Ta4T4bh0/ZJrTaywkvdYkhwY1sDHKw+q0ojOOfcqoYH0recc2ML6XGzxxsUEYUsikqCvMKSOXQdPSs2wsYU0QxpHGqNC5ZVRQrEqQxYAYOaKXv+BXsaOBb3/RyQzNbGH8nHwgiSCQfQeXxGZiD5euAOdbfgq0nGnwm4uEkge1i2xeCqeGpjXk0m47gF5cwPWtg0Kfkjw9q7Pdgu3A248LG3HTGO1RXhPSrYXRxDAN0cit9GnmVhhlPLmD3FZdpm1TRl6AZNM1GPTA/i206SSW+eckG3LMjH9ZDzwfX76+LVW0rUIYYHElnfSNsizloHI3boyPrRnI5dv8A+vr2c6fAstwyxRAg7AQighTnKggcl5Dl8K+ODNMt01S42Qwr4edm2NBsy2DswPLyJHL1rW+zEuiM3aH8nXjkExx627zjGcxAqDkdxuKVLfanOkumJHEytLPLD7ttIJZtwIZCPhnn+0PWt1w5aRbLldibXuZi67RhywUMWGPNnvmo3wHplut/OywwgpnYRGgKZODtIHl5E9KZbv4GPt8li+0WS41PUJbZgt1bPZyQP2J92w0bfsuOR+741b0Pihd2q6gVKsI7PMbA5WYRyReF6/nRtqa6bEovrtgFBbwNxAGWxHgZPfArTajZQ+9y/Rx+e4si3kXzEBiC3LmQeeTTK9P/AJ/Aojeg+NYX9iZoJ4RLE1rM8jRESysxmV18N25mRmHmxyb51IvZ2fPqP/5G5/8ATWz4ygR4I96q22aNl3AHawDYYZ6H41DtR0y2N9IxhhLeO53GNCc+ITnOOuaXkhVM2evK2l3X5QtXDQ3Eypc25OcuxKmSI9nBByvfn909qARaZbf6Qn6GHvJ+bT6+N3idPrZ5565qf1E/YqJ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9" name="AutoShape 4" descr="Výsledok vyhľadávania obrázkov pre dopyt kofax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611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Ako </a:t>
            </a:r>
            <a:r>
              <a:rPr lang="sk-SK" b="1" dirty="0" err="1" smtClean="0"/>
              <a:t>buildovaŤ</a:t>
            </a:r>
            <a:endParaRPr lang="sk-SK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smtClean="0"/>
              <a:t>špeciálne </a:t>
            </a:r>
            <a:r>
              <a:rPr lang="sk-SK" dirty="0"/>
              <a:t>UI </a:t>
            </a:r>
            <a:r>
              <a:rPr lang="sk-SK" dirty="0" smtClean="0"/>
              <a:t>aplikácie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sk-SK" dirty="0" smtClean="0"/>
              <a:t>napr</a:t>
            </a:r>
            <a:r>
              <a:rPr lang="sk-SK" dirty="0"/>
              <a:t>. </a:t>
            </a:r>
            <a:r>
              <a:rPr lang="sk-SK" dirty="0" err="1"/>
              <a:t>Prepros</a:t>
            </a:r>
            <a:r>
              <a:rPr lang="sk-SK" dirty="0"/>
              <a:t>, </a:t>
            </a:r>
            <a:r>
              <a:rPr lang="sk-SK" dirty="0" err="1"/>
              <a:t>CodeKit</a:t>
            </a:r>
            <a:r>
              <a:rPr lang="sk-SK" dirty="0"/>
              <a:t>, Koala a ďalšie.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smtClean="0"/>
              <a:t>editory </a:t>
            </a:r>
            <a:r>
              <a:rPr lang="sk-SK" dirty="0"/>
              <a:t>a </a:t>
            </a:r>
            <a:r>
              <a:rPr lang="sk-SK" dirty="0" smtClean="0"/>
              <a:t>IDE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sk-SK" dirty="0" smtClean="0"/>
              <a:t>natívna </a:t>
            </a:r>
            <a:r>
              <a:rPr lang="sk-SK" dirty="0"/>
              <a:t>podpora alebo rozšírenia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</a:t>
            </a:r>
            <a:r>
              <a:rPr lang="sk-SK" dirty="0" err="1" smtClean="0"/>
              <a:t>runt</a:t>
            </a:r>
            <a:r>
              <a:rPr lang="sk-SK" dirty="0"/>
              <a:t>, </a:t>
            </a:r>
            <a:r>
              <a:rPr lang="en-US" dirty="0" smtClean="0"/>
              <a:t>G</a:t>
            </a:r>
            <a:r>
              <a:rPr lang="sk-SK" dirty="0" err="1" smtClean="0"/>
              <a:t>ulp</a:t>
            </a:r>
            <a:r>
              <a:rPr lang="sk-SK" dirty="0"/>
              <a:t>, </a:t>
            </a:r>
            <a:r>
              <a:rPr lang="en-US" dirty="0" smtClean="0"/>
              <a:t>W</a:t>
            </a:r>
            <a:r>
              <a:rPr lang="sk-SK" dirty="0" err="1" smtClean="0"/>
              <a:t>eb</a:t>
            </a:r>
            <a:r>
              <a:rPr lang="en-US" dirty="0"/>
              <a:t>p</a:t>
            </a:r>
            <a:r>
              <a:rPr lang="sk-SK" dirty="0" err="1" smtClean="0"/>
              <a:t>ack</a:t>
            </a:r>
            <a:r>
              <a:rPr lang="sk-SK" dirty="0" smtClean="0"/>
              <a:t> </a:t>
            </a:r>
            <a:r>
              <a:rPr lang="sk-SK" dirty="0"/>
              <a:t>a iné ....</a:t>
            </a:r>
          </a:p>
          <a:p>
            <a:endParaRPr lang="sk-S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smtClean="0"/>
              <a:t>príkazový riadok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sk-SK" dirty="0" smtClean="0"/>
              <a:t>nutnosť </a:t>
            </a:r>
            <a:r>
              <a:rPr lang="sk-SK" dirty="0"/>
              <a:t>mať vhodné </a:t>
            </a:r>
            <a:r>
              <a:rPr lang="sk-SK" dirty="0" smtClean="0"/>
              <a:t>nástroje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sk-SK" dirty="0" err="1" smtClean="0"/>
              <a:t>Stylus</a:t>
            </a:r>
            <a:r>
              <a:rPr lang="sk-SK" dirty="0" smtClean="0"/>
              <a:t> </a:t>
            </a:r>
            <a:r>
              <a:rPr lang="sk-SK" dirty="0"/>
              <a:t>a LESS (</a:t>
            </a:r>
            <a:r>
              <a:rPr lang="sk-SK" dirty="0" err="1"/>
              <a:t>Javascript</a:t>
            </a:r>
            <a:r>
              <a:rPr lang="sk-SK" dirty="0"/>
              <a:t>), SASS (Ruby)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smtClean="0"/>
              <a:t>kompilácia </a:t>
            </a:r>
            <a:r>
              <a:rPr lang="sk-SK" dirty="0"/>
              <a:t>v prehliadači (LESS)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CD3ABC0-06A7-4F0E-AE15-D27CC032F40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AutoShape 6" descr="data:image/jpeg;base64,/9j/4AAQSkZJRgABAQAAAQABAAD/2wCEAAkGBw8QDRUQDxQQFhUUFhQXFhQVFBQWFRQZGBQWFhUVFRYYHCgiGBolHBQVITEhJyorOi4uFx80Oj8sNyguLisBCgoKDg0OGxAQGzQmICYsLCw0LCwsLCwsLCwsLCwsLCwvLCwsLCwsLCwsNCwsLCwsLCw0LCwsLCwsLCwsLCwsLP/AABEIAMoA+gMBIgACEQEDEQH/xAAcAAEAAQUBAQAAAAAAAAAAAAAABgEDBAUHCAL/xABLEAACAQMCBAMEBQkEBwcFAAABAgMABBEFEgYhMUETIlEHFGFxIzJSgZEVMzRCYnKSobFzgrPRFhdjdMHD0yQ1U5PC0vAlNnWDsv/EABgBAQEBAQEAAAAAAAAAAAAAAAACAQME/8QAKBEAAgICAgEEAQQDAAAAAAAAAAECERIhAzEyIkFRkYFxscHwEyNh/9oADAMBAAIRAxEAPwDuFKrSgKUqtKApSq0oClKrVKAUqtKAVSq1SgFKt3NxHFG0krKiKMszEBVHqSelQC+4rvNSla20VSqA4kvHG1VH7GR5fwLegHWqjFsxujfcV8Z21h9HzluGxsgTmxJ+ruIztB5epPYGo1+TOIp/+3+MsUo/N2ecIUPMqwzt3HA+tk/FccpLwpwXbWH0nOW4bO+eTmxJ+tsBJ2g8/UnuTUmqslHomm+yH8MccxXEnut2ptroHaY3yFc/sE9z9k+vLd1qX1pOKOFbTUI9s6+cDCSrgSJ8j3H7JyKiUWsajorCLUA1zaZAS5Xm6dgHyf5Me/InGKYqXj9C2uzpFKxdM1KC5iE1u6ujdGU/iCOoI9DzFZdcyylKVWgKUpSgFKrSgKUqtUoBSq0oClVpSgKUpSgFKUoBSlKAUpSgFKV8zSqil3KqqgksxAAA6kk9BQH1Uf4q4vtdPXEhLyt9SBObtnkCfsrnufuyeVR7UuMrm+lNpoibiOT3bjEcfxXI/mQc4OAetbfhXgiCzbx5SZ7lubTycyCeuwHOP3jkn1xyrpiluX0Td9GjtuHL/VnE+rM0UAOY7NCVPwL91OO583M42VP7KzigiWKFFRFGAqjAH/z1q/SplJs1KhSlKk0V8yxq6lXAZWBBUgEEHqCD1FfVKA5/qfBlzZSm70R9jdXtWOY5PguTj15HpnkV6VteFuOILt/d51NvdKdrQyZG4jrsJxk/snB+Y51K60HFPCNrqCfSjbIPqTJgOvoD9pfgfuweddMk9S+yaro39K5xb8Qaho7iHVFae2Jwl2gJYegfPM/I8+uC9T+wvoriISwOro3RlOR8vgfh2qZRaNUrMilKVJopSlAKUpQClKUApSlAKrSlAUpVaUBSlVpQFKVR2CgliAAMknkAB1JNQLV+N5rqY2eip4sn61wR9FGOm4Z5Hv5jy5cg1VGLfRjaRIuKOK7TT48ztlyPJEuDI/xx+qv7RwPv5VE4dF1HWmEuolre0yGS1QkO/cF88x82GfQLnNbrhfgaK2k95umNxdMdxlfJCH9gHuOm48+XLb0qX1WSj4/ZNN9mLpunw20Qht0VEXoqj8Se5PxPWsqqVWuZZSq0pQFKrSlAUqtKUBSlVpQFu4gSRCkiqysMMrAFWB7EHqKgF/wjd6fKbrRXOCcyWjnKP+5k8/kSCOeD2rodKqMmjGrItwpxtb3x8FwYbleTQScjkddhON2PTAI7jvUoqO8VcG2uoDc2Y5lxsnTk4I+ru+0AfvHYio5acT32lSLb6wrSQk4jvEBbPoH+0cf3uR+t1qsVLx+iba7Oi0qzZ3Uc0aywurowyrKQQfkRV6uZYqtKUBSq0pQFKVWqUBWlKUApSvmRwoLMQAOpJwB8zQH1Wn4k4ltdPi33D4JB2xrgyPj7K+nxOAK1+v8AEe6Pw9NuNOaY8vpLlAV/dQZ3N8yB8+lYfDXAqRy+96g/vN02DubzRoe2wHqR2JHLAwFq1FLciW30jUpp+pa4Q92WtbLOVhX85KOxbI5j4sMdMA/Wqe6RpVvaQiG2RUQdh1J+0xPNj8TWbVi7vIoV3TSRxj1dlUfiTWOTeglRfpWvtNcs5m2w3Fs7fZSWNj+ANbCpooUr5dwBkkAep5CrfvcX20/iH+dAXqVZ97i+2n8Q/wA6qbhAASyYPQ7hg/I0BdpVn3uL7afxD/OnvcX20/iH+dAXqVZ97i+2n8Q/zqpuI8Z3Jj13DH40BdpVn3uL7afxD/OrkcitzUg/Ig0B9UpVk3UX20/iFAXqs3drHNG0cqq6MMMrAFSPiDQXUX20/iFXqA51ecLXulyNc6MxeInMlm5LAjvsyfMcf3uXVulSHhTjO2vxsGYp1zvgfk4I+tt+0B+I7gVJKi/FnBdte/TAmG4XmtwnIgjoXwRuxjrkEY5EV0yUvL7IprolFKhXC+vTQ5g1K70x9vJZEul8U45ASIVAPzyD6g9amUUisoZSGB6EEEH5EVDjRSdn3SlKw0UpSgFKVCOIOO/pfc9LT3m5ORlecUeORJPRsd+YA7ntWqLfRjaRMJruNHVHdQz7tqkjLbVLNgegA51wDizia41O56t4RbEMI6czhCV7ueXM9M4FdT4Z4MkSZr3UJmmunVl5HyRhgQVXpnkT2AGeQ71xe5tprK7MbcpbeQdRy3IwZWx3U4BHqCK9HElbo5cjdE2X2SXhh3Ga3EmPzZDbR8DIP/bUw9mGh31pBIt4zgbtscJYMqBc5dSM4DE8gOXLPU1uOEuKINRg3xkLIoHiRE+ZD/xU9m7/AAIIG7lcKpZuQAJJ+AGTXOfJJ+llxiu0Qj2jcbmxAt7babhxkk8xCp6MR3Y9h957A810bhzUdXkaYEvzw08znbnrtBwSevRRgcunKtTqF3Le3jSn69xJyB7biFRfkBtX7q9G6PpsdrbR28QwsahR8fVj8Sck/E10f+qOuyF63s41qvst1CKMungzYGSiFt/91WADfjn4VXgnj+ezkWG6Z5LcnB3ZMkPbcpPMqO6nt06YPcK4f7XNIW31ESoAFuF3kf7RTiQ/flD8yaQnn6ZCUcdo6P7R2VtDuCCCCkZBHMEGRCCPUVxHh7QZL65FvD4QcqzZckLhRk81Un+VTnTNUabhO5ic5NuVjH7hkjZPwyVHwUVqPZJ/3wn9nL/QVsLjFmS9TRkf6o9Q+3Zfxy/9Kt/qns9vJdKtLRWtt9u0xcln2HxHZl2nw8nkeeQK6dSuT5pM6f40cQk9k2oKpYvZYAJ+vL2//VULsLPxpo4kChpXRF3cgC7BRnAPLJFenbz80/7rf0NebuFv0+0/3i2/xUrtx8jknZynFKiVf6o9Q+3Zfxy/9KrnGegyWOh2ttP4RYXMjeQkr5lkIwWUHPP0rtNc49t36FB/b/8AKeuceSUpJMuUEk6OdcLcIz6kZBbmAeFs3eIWXO/djG1G+wf5Vd1vhi/0plkfyAnCzQO2M9du4YZTgdwM4+FTH2G/WvPlb/1mqVe1JkGiz78czFt9d3ipjH8/uzVy5Gp4kqCxs1nsv4xkvA1rdHdLGu5X5AyJkKdwH6ykrz7hh3BJ5BqyD3qbkPz0vb/aNUs9kCMdXBHRYZS3yyo/qVqKat+lTf20v+I1XFJTdGSdxVksufZRqSIWHujkfqpI24/Ab0A/EitTw1xTd6bOADIY1bEluxOMA4YBT9Rxz5jHMc8jlXoevOXHE8b6rdPHjb4rcx0JUBWP8QY1HHNztSNnFR2jvWq67b21kbyRvo9qsuOr7gNiqO5ORXD9Y17UNYuREA5Dn6O2jPkHfzdAxA5l26c+g5VsvaLeSLBY2DZHgWsLuP8AaFNgz8VCt/GalHsX0hVtpLxgN8jGNT6ImM4+b5z+4KyKUI5GtuToj8fsm1Ax5MlqG+xuc/cWCf0zWiWTUtFutoLRN1253Qyj1x0ccsZ5EfA16GqHe1TSFuNLeTA32/0qnuAPzg+RXJ+aj0qY8rbqRsuNJWjacH8SxajaiVBtdTtkjzko2Ox7qeoP/EEVva4D7OLsrf8Au5ZlS6R4WKkqVbaWjdSOYYMOR7bjU80zjK6sZVtNbTaeiXaDMcnxbA/mAMZGQOtZPip6NjPWzoVK+IZVdQ6FWVgCGUggg9CCOor7ridDk/GOu3c9+LC7drC1YkFyCxlUHqZF5bTy5ZwufNnpXQuHNCtLKAJaKAGAJfIZpOXJmfv15dhnlisnV9Kt7uEw3KK6HseoPqpHNT8RUCfT9S0Ml7QtdWWctC35yIdyuByHxUY65A+tXW8lS0RVO2dKqKcccFxaim9SI7hRhJMcmH2JAOq/HqM/MHZ8N8S2uoRb7d8kAbo2wJEz9pfT4jIPrW4qE3FlaaPNpF7pd7+tDPH94ZT/ACdDj+XqOXY9J4mTU9IuHQbZlhkWSMfqsY22lfVT2PwI7Vje13TIpNMadgPEgZCjd8PIqMnyO7OPVRUG9kM7DVDH+rLDIrjscYYE/gR/eNd3U4Ze6OS9MqIzw2QL+1J6e8W/+Klel680a1p8lleyQcw0MnlPwB3Rv967T99eh9A1aO8tI7iPGHUEj7LdGQ/EHI+6s590zeL3RsK5T7ciN1oO+Lj8Mw11auE+1XWVudSKRnKQL4eR0L5JkI+RwvzQ1HCvUVyP0lOGVP5C1M9v+zAfMSHP8itR/QtUuLS4E1t+cAYDy7uR68qn1jpRt+EZ3cYa4Ky4PZTJGsf3FVDf3q0fsk/74T+zl/oK72qkzlXR9/6xNZ9R/wCQP8q6zwffy3GnQzT/AJx1Jby7ee5h07cgK3NK80pprSo7Ri17lm8/NP8Aut/Q15u4V/T7T/eLb/FSvSN3+af91v6GvN3Cv6faf7xbf4qV14emc+TtHpeuce279Cg/t/8AlPXR65x7bf0KD+3/AOU9c+LzR0n4kV9n2uNYWd/cqgcr7mNpbaDueVc5APTNa/XeJL/WJViCbgDlIIVJAPTe3Uk4ONxwACemTUm9i1vHL74kqI6kW2VZQynBmI5HlXVba2jjG2NEQeiqFH4Cus5qMnrZzjFuPZFvZ1widPgZpsGeXG/HMIo+rGD36kk9z8ga4jq36VN/ay/4jV6drzFq36VN/bS/4jU4W222ORUkiQ6j7QtVmjMbShA2QTGgRiO4DdR8xisz2Y8JLeze8SsvhQOMx/rOwAZQw7J/XBHrXSvaJofvmmyKozJH9LH6llByo/eUsPmRXJ/Ztr/ueoLuOIp8Ryegyfo3+5j+DNWp3B46MaqSsv8AtYBGsyZ7pER8tgH9Qa6R7KCPyLDjs02f/Pf/AIYqKe2vSiJYbxR5WXwXPoVJdPxBf+Gsz2LaypilsmPmVvFjB7qQA4HyIB/v1Mt8SNWpnTq1HF5A0u7z092n/wAJq29Qn2s6ysGmmAEeJcEIB32AgyNj0x5fm4rjBXJHWTpHJeEFJ1S129feIfwDgn+QNehtS06G5iMNwiujdVYfgQeoI9R0rh3s2gjW+N5OdsNmjSO5yQGYGONcDmSdzEAd1qZSarqWtsY7ENbWeSHuG5PIOhC4P8lPbmw6V35Vcv0OUHSNOb2TSNRFrpcxu0djuszljG2eah1GA3XmOmPMD1rrcErMilkZSQCVJQlSRzUkHBx0yK1XDPC9pp8ey3TzEAPK2DI/zPYfsjArd1xnJPo6RTQpSlQURfU+FYo5pL+xjUXYikCLnbEzuMb2XGN3X0Bzz9RzDTeM9V0xjBNk4J+juVYsOfMo+QcfeR6V3erVxbpIu11Vh6MAw/A10jyVpqyHH4OB8S8Z3up7YWChd2VhhViXbtnmSxHPAH4V0H2XcHSWYa6uhtlkXaid40JBO79piBy7AepIFNVudR0mYziGCez/AFvBhWKWMerbfT16HHPbUt0DX7a+h8W2cMOW5TydD6Ovb+h7Zq5yeNJaJit77I/7Q+ChqCCaDatwgwM8llXrsY9iCTg/Eg9cjlmnavqWjzMg3xFj5opVyjkctwHft5lPPA516Hq3NCjja6qw9GAI/A1MeWlT2ipQt2jheqe0rUriPwt0UW7kTCrK5zywGZmI+7BrN4H9nc1xIs14jRwLg+GwKvN6Lt6qnqTzI6dcjsVvYQRnMcUSH1VFU/yFZNa+XVRVGYb2yL+0kBdEuOgAVPgB9Klcw9kTg6wmCD9HL3+Aru9KmPJUXE1xt2KUpXMss3n5p/3W/oa818KyL+ULTmP0i27j/wAVK9NUrpDkxTIlHIVzf23sBZW+SB9P/wAp66RSpjLF2VJWqOT+wtwWvMEHlb9PnPXWKUpOWTsyKpUK8wavKvvc3Mfnpe4/8Rq9P0quPkwMnHIV569oeiiy1KRAAI5PpI/Ta5OVHybcMemPWvQtW2hUsGKqWHQkDI9cHtWcc8GbKOSIhwq41XRfAvUkyB4TllKliuCkyEjmcbTn7QNcy1/ha/0qfxV3lUO6O5iBwPi2PqHHIg8jkjmK9AVjahfw28RlndURerMcD5D1PwHWqjyNPS/BjhaOLxe1XUwm0+6scfXMbbj8fK4XP3VqrTT9S1m58TzyluTTP5YkA7bgMADn5V58zy61O4dUuNUuf/plrbRwKSGu7iBWLH9gev7PPtnbXQdPtmijCvI8jd3YKufkqAKo+AHzyedW5qPS2Qo5dsjmm8B20drHayEvGrCSRfq+8Sjo0mP1F7J05DOalccaqoVQAAAAAMAAdAAOgr6pXByb7OqSQpSlYaKUpQClKUAqD6/wIRN75pT+7XAySo5RSeoI6Ln0wQe471OKVsZNdGNJkI4e47zL7nqie7XIwMtyikz0KnPlz25kHsT0qb1quIeHrW/i8O5QNjO1xydD6o3b5dD3zUJFxqWhHEu67sR0cfnYB2Bz0A9D5emCvSrpS67+Cba7Ol0rA0XWbe8hEts6uvfsyn7Lqean4Gs+ufRYpSlAKUpQClKUApSlAKUpQClKUApVi9u4oY2lmdURRksxAA++oBdcS3+rSNb6QrRQg4kvHBU/EJ9k47Dzcx9TrVRi2Y3RveKuNreyPgxgz3Lclgj5kE9N5GdvywSfTvWm0/g+71CUXWtuSBzjtEOET4Ng8vkCSeWSelSDhXg6108bkBkmbO+d+bnPM7fsgnsOvcmpFVZKPj9mVfZbghSNAkaqqqMKqgBVA6AAdBVylK5lClKUApSlAKUpQClKUApSlAKowBGD0Paq0oCB61wNJDMbzRn8Cb9aHOIZB12gdF/dPLp9XrWVwzx0k0vul8nu10Dgo+QjntsJ6E9geuRgtUyrS8TcMWmoRbLhPMAQsi4EifI9x8DkV0yT1InGujdUrm0ep6lojCO9DXVnkBbhfzkQ6ANk/wAmPcYb9Wp7pWqQXUImt3V0Pcdj3DA81PwNTKLWzVKzMpSlSaKUpQClKUApSrV1cxxRtJKyoijLMxAVR6knpQF2o1xXxpbWH0fOWdsbIE5sSfq7iM7QeXqT2BrQXvFl5qUrW2ioVQHEl44Kqo/YyPL+BbnyA61vuFOC7aw+k5y3DZ3zyc2JP1tgOduefqT3Jrpio+X0RbfRoLLhW91ORbnWWKxg5js0JUKP28Hy8viW59V6V0C1to4o1jiVURRhVUAKB6ADpV2lTKTZSVClKVJopSlAKUpQClKUApSlAKUpQClKUApSlAKUpQHzIgZSrAEEEEEAgg9QQeoqA6rwVPaTG80R/Df9e2J+ikHXC5OB38p6Z5Fa6BSqjJoxpMiXC3HEN0/u1wpt7pTtaF8gMf2Ce/7J5+mRzqW1oeKeErTUExMu2QDyTJgOvoM/rL8D/I86isGu6hoziHUw1xbZCpdoCWX0D55n5Hn1wWqsVLx+iba7OkUrG0+/huIhLA6ujdGU5HxB9CPQ9Kya5lilW55kRC7sqqoyzMQFAHUknoKgOo8Y3V/KbTREJxyku3GET4rkcvmQSeeAetVGLZjdEg4q4wtdPXDkvMcbIE5uc8hu+yM9z17ZqNW3Dd/q0iz6uzRQA5js0JU/Av8AZOO583M/U6VveFeCLeybx5CZ7lubTycyCeuwHOP3jkn1xyqVVWSj4/ZNN9liys4oI1ihRURRgKoAAq/SlcyxSlKAUpSgFKUoBSlKAUpSgFKUoBSlKAUpSgFKUoBSlKAUpSgFW54UkQpIqsrDDKwBVgeoIPUVcpQHPNQ4Pu9PlN1orkA85LRzlH/dyefyJBHPB7Veh9qNoLdmnjmjuEO1rbadxb9liAAPXdgj06ZntYE2jWr3K3LwxGZBhZCo3D05+o7Htk46mumafkTi10QaDQ9R1lhNqRa3tchktUJDN3BfPMfM8+uAvWp/p2nw28QigRUReiqMD4k+pPqetZNKmUmzVGhSlKk0UpSgFKUoBSlKAUpSgFKUoBSlKAUqL3HG8Ecywtb6gHcsEX3ZsybObFBnLADny7VsLHiKGW5W1CzJK0AuNsibCqb9mGB5hs9qrFmWjcUrST8UWyNdqfEzZKjTeXs6ll2c/NyFXND15LvOyG6QbQweWFo0cHpsY8m9eVZixaNvStRrnEMNo8cbLNJLLu8OGFN8jBRlmxkAAfE1R+IoVNsGWZTdkrGrRlWUgZIkVsFaYsWjcUrQanxbbwzm3RLieVQC8dvEZDGDzG88gvyznp61cvuKLaC1iupxLHHK6oN8bK6E7uciHmoG05pixaN3SsDUtWit1iZ8kTSxwoVGfNIcIT+z8as6zxBb2kkMc7ENcPsjwM88gZb0XLKM/GlMWbWlaPX+J4rInxorsqFDNLHCzRKCSMM/QHl0+I9ax/8ATKAReK8V5GpeJFMkBTeZd20pk+YeXmR0yPWtxYtEkpWBqGqxQTQxPu3XDsiYGRkKWO49hgGtI/H1krOHW5VI5WheYwt4KOrbSGkGQOePxFYot9BtIlVKj+o8WQw3LW3hXcsiKrkQwmTCt0PlNbqW4CxGVgwCqXIx5gAMkY9aUxZepUZ0vjeznkiQLcR+P+ZaWFkjlPoj9Cfv/rVtuPrJWYOtyqJK0LzGFvBV1baQ0gyB2+41uEvgZIlVK0utcSwWsqwlZpZnG5YYIzJJtBwXIHJVz3JHf0r5teKbWS1muVMgFuGM0bIVmj2qWKtG3MHAPzxWYsWjeUqO2nF8EkEk/g3ixxxGbxHgZVdAM/RsThiQcir+jcSxXQLLFdRoE8QSzQmONl5HKueR5HPypixaN3StFofFEN4+IYroIwYpM8LLDIFIB2v269wM8/SvnTOLILmfw4Y7pkLMguBC3gFlBLASenI8yAD61uLFo39K01txPaPDcTlikdrLJFKzjADR43YxncPMAPUmsSx4ztpJUjdLqHxjiF54WjjmJ6BGPc9gcZyPWmL+BaJJStXba9byX0tkGImiCsVIwGDKGyh74DLn51etNViluZrZd2+38LfkcvpVLLtPfkDWUxZnUrVaTxBbXU88ELEvbsFkyMDJLDynuAVYfMVc0jWYbozCLd9BM8L7hjzpjdt9Rz60pi0bGlaBuLIPemto47qQo6xySRQs8UTsQArsPTPMgEDvjFb+jTRtkO4k/wDuDS/le/4IrB1W1ml4m2wTtA35PB3rHHISPeDldsgI5kg5+FSTU4UOpWjlVLKJ9rEAlcpg4PbNBAn5X8Tau/3bbuwN2PFztz1xntVqX7fyQ1+5ApIZIxrySyGVxFbbpCqoX+hcjKoABgEDl6VNuC7a5S1iaa4WRGgh2RiFUMY2A4LBjv5YHQdKxbu1iL6iSiedYg/lHnwhADfa5etazgfT4I70tHFEreG43KiqcblyMgfAVUna/vwYlTN1xfohuCk9vKIbq2DvE5I2lSPOkgP6hxjPbPzBjj62b9tGuiuwvNMGXtuVSjFfgSpI+dbD2mWULrC7xxs24ruZFLbeR25Izjn0rbX9nEstiqxxgRsdgCqAnkA8gx5furE9I1rZqvZvIqSX0EpAuRdyu4P1mRtpRx6r1x8/jWDrOrLqVjZySRBVfU4omjLbwyhpEOTgdR2x3rM9p1hA0ccjRRF87d5RS2PTcRnHM8vjWZBYwrY2arHGALiJwAigBssdwAHJvjW2vIyn0Re/M1nNa6XMWZEvrSS0lPPdCJcNEx+0hZR8iOgxX3xSJb64vjHbzypFGLaGSNogsUsbCeZjvcNneI18oPJD8qnXEdvG/u5dUYrcwlSyglTk81z0PxpwrEq2g2hRl5ScADJMjEk46k+tM/cY+xHtf1UXnC0lyMZkgXdjoHDBXH3MGr448O3RbZz9VJbNmP2VGBk/eR+NZNnaRDRp4giBNz+TaNnMqT5cY61JHt0ey8N1RkMQBRlBUjb0KnliptJ/k2r+jQcUyq+qaYikFvFmkwOfkEDeb5c+tQSUym2uo5WRbGXVZEuWVT4yfSI27cTtEfJBnGQfXpUt9mdhCjTukcSsCFDBFDBeZ2ggZxyHL4Vlmzi/J16uyPa08rMu1cMdyHcwxzOQOfwq1LHRjV7MCW1uH4huFtZ1gItocsYhKCM4AwWGPnUy1YH3OXJyfBkyemfIedQPiPTbd5lLxQsfCiGWRTyCDA5iprZRKNNRAFCi3ACgAADw8YA9MdqiXsavch/CGhz3dpp7ytELe22zIihjLJIucFyeSqDk4Gc/0jcnim2uI5mRbGXVZEuGVT4qedW3bidqx+VOeMg+vSuq8MRqljEqAKAvIAAAcz0ArRNZxfk29Tw49rTyMy7Vwx3IdzDHM5A5/CqU9mOOi1ohEfEl8suA0sVu0Gf1o1Ta4T4bh0/ZJrTaywkvdYkhwY1sDHKw+q0ojOOfcqoYH0recc2ML6XGzxxsUEYUsikqCvMKSOXQdPSs2wsYU0QxpHGqNC5ZVRQrEqQxYAYOaKXv+BXsaOBb3/RyQzNbGH8nHwgiSCQfQeXxGZiD5euAOdbfgq0nGnwm4uEkge1i2xeCqeGpjXk0m47gF5cwPWtg0Kfkjw9q7Pdgu3A248LG3HTGO1RXhPSrYXRxDAN0cit9GnmVhhlPLmD3FZdpm1TRl6AZNM1GPTA/i206SSW+eckG3LMjH9ZDzwfX76+LVW0rUIYYHElnfSNsizloHI3boyPrRnI5dv8A+vr2c6fAstwyxRAg7AQighTnKggcl5Dl8K+ODNMt01S42Qwr4edm2NBsy2DswPLyJHL1rW+zEuiM3aH8nXjkExx627zjGcxAqDkdxuKVLfanOkumJHEytLPLD7ttIJZtwIZCPhnn+0PWt1w5aRbLldibXuZi67RhywUMWGPNnvmo3wHplut/OywwgpnYRGgKZODtIHl5E9KZbv4GPt8li+0WS41PUJbZgt1bPZyQP2J92w0bfsuOR+741b0Pihd2q6gVKsI7PMbA5WYRyReF6/nRtqa6bEovrtgFBbwNxAGWxHgZPfArTajZQ+9y/Rx+e4si3kXzEBiC3LmQeeTTK9P/AJ/Aojeg+NYX9iZoJ4RLE1rM8jRESysxmV18N25mRmHmxyb51IvZ2fPqP/5G5/8ATWz4ygR4I96q22aNl3AHawDYYZ6H41DtR0y2N9IxhhLeO53GNCc+ITnOOuaXkhVM2evK2l3X5QtXDQ3Eypc25OcuxKmSI9nBByvfn909qARaZbf6Qn6GHvJ+bT6+N3idPrZ5565qf1E/YqJ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9" name="AutoShape 4" descr="Výsledok vyhľadávania obrázkov pre dopyt kofax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159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Výhody/ nevýhody</a:t>
            </a:r>
            <a:r>
              <a:rPr lang="sk-SK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6" y="1700808"/>
            <a:ext cx="8496944" cy="4176463"/>
          </a:xfrm>
        </p:spPr>
        <p:txBody>
          <a:bodyPr>
            <a:normAutofit fontScale="70000" lnSpcReduction="20000"/>
          </a:bodyPr>
          <a:lstStyle/>
          <a:p>
            <a:r>
              <a:rPr lang="sk-SK" sz="2000" b="1" dirty="0"/>
              <a:t>Výhody</a:t>
            </a:r>
            <a:r>
              <a:rPr lang="sk-SK" sz="2000" b="1" dirty="0" smtClean="0"/>
              <a:t>:</a:t>
            </a:r>
          </a:p>
          <a:p>
            <a:endParaRPr lang="sk-SK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err="1" smtClean="0"/>
              <a:t>znovupoužiteľnosť</a:t>
            </a:r>
            <a:r>
              <a:rPr lang="sk-SK" sz="2000" dirty="0" smtClean="0"/>
              <a:t> blokov</a:t>
            </a:r>
          </a:p>
          <a:p>
            <a:endParaRPr lang="sk-SK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/>
              <a:t>zlepšujú </a:t>
            </a:r>
            <a:r>
              <a:rPr lang="sk-SK" sz="2000" dirty="0"/>
              <a:t>kvalitu </a:t>
            </a:r>
            <a:r>
              <a:rPr lang="sk-SK" sz="2000" dirty="0" smtClean="0"/>
              <a:t>kódu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sk-SK" dirty="0" smtClean="0"/>
              <a:t>spravovateľnosť, </a:t>
            </a:r>
            <a:r>
              <a:rPr lang="sk-SK" dirty="0"/>
              <a:t>a organizácia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sk-SK" sz="2000" dirty="0" smtClean="0"/>
              <a:t>metodiky </a:t>
            </a:r>
            <a:r>
              <a:rPr lang="sk-SK" sz="2000" dirty="0"/>
              <a:t>organizácie CSS kódu: OOCSS, BEM, SMACSS</a:t>
            </a:r>
          </a:p>
          <a:p>
            <a:endParaRPr lang="sk-SK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/>
              <a:t>rýchlosť vývoja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sk-SK" sz="1900" dirty="0"/>
              <a:t>rýchlejšie písanie kódu (</a:t>
            </a:r>
            <a:r>
              <a:rPr lang="sk-SK" sz="1900" dirty="0" err="1"/>
              <a:t>mixiny</a:t>
            </a:r>
            <a:r>
              <a:rPr lang="sk-SK" sz="1900" dirty="0"/>
              <a:t>, premenné)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sk-SK" sz="2000" dirty="0" smtClean="0"/>
              <a:t>použitie </a:t>
            </a:r>
            <a:r>
              <a:rPr lang="sk-SK" sz="2000" dirty="0"/>
              <a:t>existujúcich </a:t>
            </a:r>
            <a:r>
              <a:rPr lang="sk-SK" sz="2000" dirty="0" smtClean="0"/>
              <a:t>knižníc</a:t>
            </a:r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sk-SK" sz="1800" dirty="0" err="1" smtClean="0"/>
              <a:t>frameworky</a:t>
            </a:r>
            <a:r>
              <a:rPr lang="sk-SK" sz="1800" dirty="0" smtClean="0"/>
              <a:t> ako </a:t>
            </a:r>
            <a:r>
              <a:rPr lang="sk-SK" sz="1800" dirty="0" err="1"/>
              <a:t>Bootstrap</a:t>
            </a:r>
            <a:r>
              <a:rPr lang="sk-SK" sz="1800" dirty="0"/>
              <a:t>, </a:t>
            </a:r>
            <a:r>
              <a:rPr lang="sk-SK" sz="1800" dirty="0" err="1" smtClean="0"/>
              <a:t>Foundation</a:t>
            </a:r>
            <a:endParaRPr lang="sk-SK" dirty="0" smtClean="0"/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sk-SK" sz="2000" dirty="0" err="1" smtClean="0"/>
              <a:t>mixin</a:t>
            </a:r>
            <a:r>
              <a:rPr lang="sk-SK" sz="2000" dirty="0" smtClean="0"/>
              <a:t> </a:t>
            </a:r>
            <a:r>
              <a:rPr lang="sk-SK" sz="2000" dirty="0"/>
              <a:t>knižnice: </a:t>
            </a:r>
            <a:r>
              <a:rPr lang="sk-SK" sz="2000" dirty="0" err="1"/>
              <a:t>Bourbon</a:t>
            </a:r>
            <a:r>
              <a:rPr lang="sk-SK" sz="2000" dirty="0"/>
              <a:t>, </a:t>
            </a:r>
            <a:r>
              <a:rPr lang="sk-SK" sz="2000" dirty="0" err="1"/>
              <a:t>Compass</a:t>
            </a:r>
            <a:r>
              <a:rPr lang="sk-SK" sz="2000" dirty="0"/>
              <a:t> nebo </a:t>
            </a:r>
            <a:r>
              <a:rPr lang="sk-SK" sz="2000" dirty="0" err="1"/>
              <a:t>LESShat</a:t>
            </a:r>
            <a:endParaRPr lang="sk-SK" sz="2000" dirty="0"/>
          </a:p>
          <a:p>
            <a:endParaRPr lang="sk-SK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/>
              <a:t>Vlastné </a:t>
            </a:r>
            <a:r>
              <a:rPr lang="sk-SK" sz="2000" dirty="0"/>
              <a:t>knižnice </a:t>
            </a:r>
            <a:r>
              <a:rPr lang="sk-SK" sz="2000" dirty="0" err="1"/>
              <a:t>mixinov</a:t>
            </a:r>
            <a:endParaRPr lang="sk-SK" sz="2000" dirty="0"/>
          </a:p>
          <a:p>
            <a:endParaRPr lang="sk-SK" sz="2000" dirty="0"/>
          </a:p>
          <a:p>
            <a:r>
              <a:rPr lang="sk-SK" sz="2000" b="1" dirty="0"/>
              <a:t>Nevýhody:</a:t>
            </a:r>
            <a:endParaRPr lang="sk-SK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/>
              <a:t>pridanie </a:t>
            </a:r>
            <a:r>
              <a:rPr lang="sk-SK" sz="2000" dirty="0"/>
              <a:t>ďalšieho nutného kroku do </a:t>
            </a:r>
            <a:r>
              <a:rPr lang="sk-SK" sz="2000" dirty="0" err="1"/>
              <a:t>build</a:t>
            </a:r>
            <a:r>
              <a:rPr lang="sk-SK" sz="2000" dirty="0"/>
              <a:t> procesu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/>
              <a:t>treba </a:t>
            </a:r>
            <a:r>
              <a:rPr lang="sk-SK" sz="2000" dirty="0"/>
              <a:t>sa učiť ďalší jazyk / syntax</a:t>
            </a:r>
          </a:p>
          <a:p>
            <a:endParaRPr lang="sk-SK" sz="2200" dirty="0">
              <a:solidFill>
                <a:srgbClr val="61636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CD3ABC0-06A7-4F0E-AE15-D27CC032F40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4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/>
              <a:t>AkÝ</a:t>
            </a:r>
            <a:r>
              <a:rPr lang="sk-SK" b="1" dirty="0" smtClean="0"/>
              <a:t> </a:t>
            </a:r>
            <a:r>
              <a:rPr lang="sk-SK" b="1" dirty="0" err="1"/>
              <a:t>preprocesor</a:t>
            </a:r>
            <a:r>
              <a:rPr lang="sk-SK" b="1" dirty="0"/>
              <a:t> </a:t>
            </a:r>
            <a:r>
              <a:rPr lang="sk-SK" b="1" dirty="0" err="1" smtClean="0"/>
              <a:t>vybraŤ</a:t>
            </a:r>
            <a:r>
              <a:rPr lang="en-US" b="1" dirty="0" smtClean="0"/>
              <a:t> </a:t>
            </a:r>
            <a:r>
              <a:rPr lang="sk-SK" b="1" dirty="0" smtClean="0"/>
              <a:t>?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6" y="1700808"/>
            <a:ext cx="8496944" cy="41764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b="1" dirty="0" smtClean="0"/>
              <a:t>LESS</a:t>
            </a:r>
            <a:endParaRPr lang="sk-SK" sz="1600" dirty="0"/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sk-SK" sz="1600" dirty="0" smtClean="0"/>
              <a:t>veľmi </a:t>
            </a:r>
            <a:r>
              <a:rPr lang="sk-SK" sz="1600" dirty="0"/>
              <a:t>jednoduchý na naučenie</a:t>
            </a:r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sk-SK" sz="1600" dirty="0" smtClean="0"/>
              <a:t>maximálne </a:t>
            </a:r>
            <a:r>
              <a:rPr lang="sk-SK" sz="1600" dirty="0"/>
              <a:t>rešpektuje povahu CSS (deklaratívnosť)</a:t>
            </a:r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sk-SK" sz="1600" dirty="0" smtClean="0"/>
              <a:t>podmienky </a:t>
            </a:r>
            <a:r>
              <a:rPr lang="sk-SK" sz="1600" dirty="0"/>
              <a:t>a </a:t>
            </a:r>
            <a:r>
              <a:rPr lang="sk-SK" sz="1600" dirty="0" smtClean="0"/>
              <a:t>cykly </a:t>
            </a:r>
            <a:r>
              <a:rPr lang="sk-SK" sz="1600" dirty="0"/>
              <a:t>nie sú veľmi </a:t>
            </a:r>
            <a:r>
              <a:rPr lang="sk-SK" sz="1600" dirty="0" smtClean="0"/>
              <a:t>elegantné</a:t>
            </a:r>
          </a:p>
          <a:p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b="1" dirty="0" smtClean="0"/>
              <a:t>SASS</a:t>
            </a:r>
            <a:endParaRPr lang="sk-SK" sz="1600" dirty="0" smtClean="0"/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sk-SK" sz="1600" dirty="0" smtClean="0"/>
              <a:t>imperatívny charakter:</a:t>
            </a:r>
          </a:p>
          <a:p>
            <a:pPr marL="1181100" lvl="2" indent="-285750">
              <a:buFont typeface="Arial" panose="020B0604020202020204" pitchFamily="34" charset="0"/>
              <a:buChar char="•"/>
            </a:pPr>
            <a:r>
              <a:rPr lang="sk-SK" sz="1600" dirty="0" smtClean="0"/>
              <a:t>podmienky </a:t>
            </a:r>
            <a:r>
              <a:rPr lang="sk-SK" sz="1600" dirty="0"/>
              <a:t>a </a:t>
            </a:r>
            <a:r>
              <a:rPr lang="sk-SK" sz="1600" dirty="0" smtClean="0"/>
              <a:t>cykly </a:t>
            </a:r>
            <a:r>
              <a:rPr lang="sk-SK" sz="1600" dirty="0"/>
              <a:t>odpovedajú bežným programovacím </a:t>
            </a:r>
            <a:r>
              <a:rPr lang="sk-SK" sz="1600" dirty="0" smtClean="0"/>
              <a:t>jazykom</a:t>
            </a:r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sk-SK" sz="1600" dirty="0" smtClean="0"/>
              <a:t>niekedy </a:t>
            </a:r>
            <a:r>
              <a:rPr lang="sk-SK" sz="1600" dirty="0"/>
              <a:t>čítať existujúce SASS je zverstvo</a:t>
            </a:r>
            <a:r>
              <a:rPr lang="sk-SK" sz="1600" dirty="0" smtClean="0"/>
              <a:t>,</a:t>
            </a:r>
            <a:r>
              <a:rPr lang="en-US" sz="1600" dirty="0" smtClean="0"/>
              <a:t> </a:t>
            </a:r>
            <a:r>
              <a:rPr lang="sk-SK" sz="1600" dirty="0" smtClean="0"/>
              <a:t>a </a:t>
            </a:r>
            <a:r>
              <a:rPr lang="sk-SK" sz="1600" dirty="0"/>
              <a:t>ťažké na porozumenie</a:t>
            </a:r>
          </a:p>
          <a:p>
            <a:r>
              <a:rPr lang="sk-SK" sz="1600" dirty="0"/>
              <a:t/>
            </a:r>
            <a:br>
              <a:rPr lang="sk-SK" sz="1600" dirty="0"/>
            </a:br>
            <a:r>
              <a:rPr lang="sk-SK" sz="1600" dirty="0" smtClean="0"/>
              <a:t>Takže</a:t>
            </a:r>
            <a:r>
              <a:rPr lang="sk-SK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 smtClean="0"/>
              <a:t>Pre </a:t>
            </a:r>
            <a:r>
              <a:rPr lang="sk-SK" sz="1600" dirty="0"/>
              <a:t>vývojárov skôr </a:t>
            </a:r>
            <a:r>
              <a:rPr lang="sk-SK" sz="1600" b="1" dirty="0"/>
              <a:t>SASS </a:t>
            </a:r>
            <a:r>
              <a:rPr lang="en-US" sz="1600" dirty="0" err="1" smtClean="0"/>
              <a:t>alebo</a:t>
            </a:r>
            <a:r>
              <a:rPr lang="en-US" sz="1600" dirty="0" smtClean="0"/>
              <a:t> </a:t>
            </a:r>
            <a:r>
              <a:rPr lang="sk-SK" sz="1600" b="1" dirty="0" err="1" smtClean="0"/>
              <a:t>Stylus</a:t>
            </a:r>
            <a:endParaRPr lang="sk-SK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 smtClean="0"/>
              <a:t>Dizajnérom </a:t>
            </a:r>
            <a:r>
              <a:rPr lang="sk-SK" sz="1600" dirty="0"/>
              <a:t>a začiatočníkom </a:t>
            </a:r>
            <a:r>
              <a:rPr lang="sk-SK" sz="1600" b="1" dirty="0" smtClean="0"/>
              <a:t>LESS</a:t>
            </a: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Pre n</a:t>
            </a:r>
            <a:r>
              <a:rPr lang="sk-SK" sz="1600" dirty="0" err="1" smtClean="0"/>
              <a:t>ás</a:t>
            </a:r>
            <a:r>
              <a:rPr lang="sk-SK" sz="1600" dirty="0" smtClean="0"/>
              <a:t> </a:t>
            </a:r>
            <a:r>
              <a:rPr lang="en-US" sz="1600" dirty="0" smtClean="0"/>
              <a:t>? LESS</a:t>
            </a:r>
            <a:endParaRPr lang="sk-SK" sz="1600" dirty="0"/>
          </a:p>
          <a:p>
            <a:endParaRPr lang="sk-SK" sz="2200" dirty="0">
              <a:solidFill>
                <a:srgbClr val="61636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CD3ABC0-06A7-4F0E-AE15-D27CC032F40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7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alab">
  <a:themeElements>
    <a:clrScheme name="Anasoft">
      <a:dk1>
        <a:srgbClr val="616365"/>
      </a:dk1>
      <a:lt1>
        <a:sysClr val="window" lastClr="FFFFFF"/>
      </a:lt1>
      <a:dk2>
        <a:srgbClr val="0066A1"/>
      </a:dk2>
      <a:lt2>
        <a:srgbClr val="F2F2F2"/>
      </a:lt2>
      <a:accent1>
        <a:srgbClr val="B71234"/>
      </a:accent1>
      <a:accent2>
        <a:srgbClr val="EC7A08"/>
      </a:accent2>
      <a:accent3>
        <a:srgbClr val="B6BF00"/>
      </a:accent3>
      <a:accent4>
        <a:srgbClr val="009B76"/>
      </a:accent4>
      <a:accent5>
        <a:srgbClr val="0066A1"/>
      </a:accent5>
      <a:accent6>
        <a:srgbClr val="616365"/>
      </a:accent6>
      <a:hlink>
        <a:srgbClr val="0066A1"/>
      </a:hlink>
      <a:folHlink>
        <a:srgbClr val="009B76"/>
      </a:folHlink>
    </a:clrScheme>
    <a:fontScheme name="Anasof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asoft_komplet">
  <a:themeElements>
    <a:clrScheme name="ANASOFT FARBY">
      <a:dk1>
        <a:srgbClr val="616365"/>
      </a:dk1>
      <a:lt1>
        <a:sysClr val="window" lastClr="FFFFFF"/>
      </a:lt1>
      <a:dk2>
        <a:srgbClr val="0066A1"/>
      </a:dk2>
      <a:lt2>
        <a:srgbClr val="F2F2F2"/>
      </a:lt2>
      <a:accent1>
        <a:srgbClr val="B71234"/>
      </a:accent1>
      <a:accent2>
        <a:srgbClr val="EC7A08"/>
      </a:accent2>
      <a:accent3>
        <a:srgbClr val="B6BF00"/>
      </a:accent3>
      <a:accent4>
        <a:srgbClr val="009B76"/>
      </a:accent4>
      <a:accent5>
        <a:srgbClr val="0066A1"/>
      </a:accent5>
      <a:accent6>
        <a:srgbClr val="616365"/>
      </a:accent6>
      <a:hlink>
        <a:srgbClr val="0066A1"/>
      </a:hlink>
      <a:folHlink>
        <a:srgbClr val="009B76"/>
      </a:folHlink>
    </a:clrScheme>
    <a:fontScheme name="Anasof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lona_ANASOFT_2016" id="{EE757AF5-7079-4968-86EC-D87313EAB7B8}" vid="{4B2FB8DA-4C36-4435-86DA-7B8C146434E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analab</Template>
  <TotalTime>472</TotalTime>
  <Words>588</Words>
  <Application>Microsoft Office PowerPoint</Application>
  <PresentationFormat>On-screen Show (4:3)</PresentationFormat>
  <Paragraphs>221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Wingdings</vt:lpstr>
      <vt:lpstr>analab</vt:lpstr>
      <vt:lpstr>Anasoft_komplet</vt:lpstr>
      <vt:lpstr>CSS Preprocesory</vt:lpstr>
      <vt:lpstr>Agenda</vt:lpstr>
      <vt:lpstr>Druhy a porovnanie </vt:lpstr>
      <vt:lpstr>Druhy a porovnanie </vt:lpstr>
      <vt:lpstr>Demo #1 </vt:lpstr>
      <vt:lpstr>Vlastnosti a demo #2</vt:lpstr>
      <vt:lpstr>Ako buildovaŤ</vt:lpstr>
      <vt:lpstr>Výhody/ nevýhody </vt:lpstr>
      <vt:lpstr>AkÝ preprocesor vybraŤ ? </vt:lpstr>
      <vt:lpstr>Použitie vo Visual Studiu</vt:lpstr>
      <vt:lpstr>Demo #3</vt:lpstr>
      <vt:lpstr>Demo #4</vt:lpstr>
      <vt:lpstr>KONIEC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ANASOFT</dc:title>
  <dc:creator/>
  <cp:lastModifiedBy>Krchnavy, Michal</cp:lastModifiedBy>
  <cp:revision>135</cp:revision>
  <dcterms:created xsi:type="dcterms:W3CDTF">2013-10-30T15:03:46Z</dcterms:created>
  <dcterms:modified xsi:type="dcterms:W3CDTF">2016-06-24T06:05:11Z</dcterms:modified>
</cp:coreProperties>
</file>