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orient="horz" pos="288">
          <p15:clr>
            <a:srgbClr val="A4A3A4"/>
          </p15:clr>
        </p15:guide>
        <p15:guide id="3" orient="horz" pos="19656" userDrawn="1">
          <p15:clr>
            <a:srgbClr val="A4A3A4"/>
          </p15:clr>
        </p15:guide>
        <p15:guide id="4" orient="horz">
          <p15:clr>
            <a:srgbClr val="A4A3A4"/>
          </p15:clr>
        </p15:guide>
        <p15:guide id="5" pos="744" userDrawn="1">
          <p15:clr>
            <a:srgbClr val="A4A3A4"/>
          </p15:clr>
        </p15:guide>
        <p15:guide id="6" pos="270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94" autoAdjust="0"/>
  </p:normalViewPr>
  <p:slideViewPr>
    <p:cSldViewPr snapToGrid="0" snapToObjects="1" showGuides="1">
      <p:cViewPr>
        <p:scale>
          <a:sx n="40" d="100"/>
          <a:sy n="40" d="100"/>
        </p:scale>
        <p:origin x="492" y="-72"/>
      </p:cViewPr>
      <p:guideLst>
        <p:guide orient="horz" pos="2976"/>
        <p:guide orient="horz" pos="288"/>
        <p:guide orient="horz" pos="19656"/>
        <p:guide orient="horz"/>
        <p:guide pos="744"/>
        <p:guide pos="2700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3/30/2021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32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68" name="Text Placeholder 3">
            <a:extLst>
              <a:ext uri="{FF2B5EF4-FFF2-40B4-BE49-F238E27FC236}">
                <a16:creationId xmlns:a16="http://schemas.microsoft.com/office/drawing/2014/main" id="{DB9999D9-B032-DE43-B280-10F7DE4240AE}"/>
              </a:ext>
            </a:extLst>
          </p:cNvPr>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9" name="Text Placeholder 5">
            <a:extLst>
              <a:ext uri="{FF2B5EF4-FFF2-40B4-BE49-F238E27FC236}">
                <a16:creationId xmlns:a16="http://schemas.microsoft.com/office/drawing/2014/main" id="{994A3D29-FC6C-EE4B-9ABE-E27DC2BD9EF6}"/>
              </a:ext>
            </a:extLst>
          </p:cNvPr>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70" name="Text Placeholder 5">
            <a:extLst>
              <a:ext uri="{FF2B5EF4-FFF2-40B4-BE49-F238E27FC236}">
                <a16:creationId xmlns:a16="http://schemas.microsoft.com/office/drawing/2014/main" id="{C65F0DEA-8BC8-144D-86B3-7990A2E4004F}"/>
              </a:ext>
            </a:extLst>
          </p:cNvPr>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71" name="Text Placeholder 3">
            <a:extLst>
              <a:ext uri="{FF2B5EF4-FFF2-40B4-BE49-F238E27FC236}">
                <a16:creationId xmlns:a16="http://schemas.microsoft.com/office/drawing/2014/main" id="{1BAC3C61-4427-734A-B001-E64F967B25F9}"/>
              </a:ext>
            </a:extLst>
          </p:cNvPr>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2" name="Text Placeholder 5">
            <a:extLst>
              <a:ext uri="{FF2B5EF4-FFF2-40B4-BE49-F238E27FC236}">
                <a16:creationId xmlns:a16="http://schemas.microsoft.com/office/drawing/2014/main" id="{0D89AF1C-2149-914E-939B-BC1D31AB8886}"/>
              </a:ext>
            </a:extLst>
          </p:cNvPr>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73" name="Text Placeholder 3">
            <a:extLst>
              <a:ext uri="{FF2B5EF4-FFF2-40B4-BE49-F238E27FC236}">
                <a16:creationId xmlns:a16="http://schemas.microsoft.com/office/drawing/2014/main" id="{B5C2A6A1-4D50-144B-B660-E3B3A1643D2A}"/>
              </a:ext>
            </a:extLst>
          </p:cNvPr>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4" name="Text Placeholder 5">
            <a:extLst>
              <a:ext uri="{FF2B5EF4-FFF2-40B4-BE49-F238E27FC236}">
                <a16:creationId xmlns:a16="http://schemas.microsoft.com/office/drawing/2014/main" id="{1C34E6F0-82AA-D444-B7AF-5A1C80FFB726}"/>
              </a:ext>
            </a:extLst>
          </p:cNvPr>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75" name="Text Placeholder 5">
            <a:extLst>
              <a:ext uri="{FF2B5EF4-FFF2-40B4-BE49-F238E27FC236}">
                <a16:creationId xmlns:a16="http://schemas.microsoft.com/office/drawing/2014/main" id="{BC84A125-71A3-DA49-B2C2-2357C57BB744}"/>
              </a:ext>
            </a:extLst>
          </p:cNvPr>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76" name="Text Placeholder 3">
            <a:extLst>
              <a:ext uri="{FF2B5EF4-FFF2-40B4-BE49-F238E27FC236}">
                <a16:creationId xmlns:a16="http://schemas.microsoft.com/office/drawing/2014/main" id="{57A858F6-F615-844B-891A-B3F9BC20DF06}"/>
              </a:ext>
            </a:extLst>
          </p:cNvPr>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0" name="Text Placeholder 5">
            <a:extLst>
              <a:ext uri="{FF2B5EF4-FFF2-40B4-BE49-F238E27FC236}">
                <a16:creationId xmlns:a16="http://schemas.microsoft.com/office/drawing/2014/main" id="{AD1F9F7A-B02D-A44F-BC2C-F04BD0DF641D}"/>
              </a:ext>
            </a:extLst>
          </p:cNvPr>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81" name="Text Placeholder 3">
            <a:extLst>
              <a:ext uri="{FF2B5EF4-FFF2-40B4-BE49-F238E27FC236}">
                <a16:creationId xmlns:a16="http://schemas.microsoft.com/office/drawing/2014/main" id="{1DC6238A-456D-D042-86DC-A4EFC7437FE9}"/>
              </a:ext>
            </a:extLst>
          </p:cNvPr>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2" name="Text Placeholder 5">
            <a:extLst>
              <a:ext uri="{FF2B5EF4-FFF2-40B4-BE49-F238E27FC236}">
                <a16:creationId xmlns:a16="http://schemas.microsoft.com/office/drawing/2014/main" id="{CA5DA6C8-3282-EB48-9A7F-09D4C1F189FD}"/>
              </a:ext>
            </a:extLst>
          </p:cNvPr>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83" name="Text Placeholder 3">
            <a:extLst>
              <a:ext uri="{FF2B5EF4-FFF2-40B4-BE49-F238E27FC236}">
                <a16:creationId xmlns:a16="http://schemas.microsoft.com/office/drawing/2014/main" id="{F825EF5F-3C91-8A4E-A34D-607F96067AFA}"/>
              </a:ext>
            </a:extLst>
          </p:cNvPr>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4" name="Text Placeholder 3">
            <a:extLst>
              <a:ext uri="{FF2B5EF4-FFF2-40B4-BE49-F238E27FC236}">
                <a16:creationId xmlns:a16="http://schemas.microsoft.com/office/drawing/2014/main" id="{7AC7A3C2-6531-4C48-BD62-4A78A9645126}"/>
              </a:ext>
            </a:extLst>
          </p:cNvPr>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5" name="Text Placeholder 76">
            <a:extLst>
              <a:ext uri="{FF2B5EF4-FFF2-40B4-BE49-F238E27FC236}">
                <a16:creationId xmlns:a16="http://schemas.microsoft.com/office/drawing/2014/main" id="{DD976D66-55E1-F948-8D24-0A598972B7A5}"/>
              </a:ext>
            </a:extLst>
          </p:cNvPr>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6" name="Text Placeholder 76">
            <a:extLst>
              <a:ext uri="{FF2B5EF4-FFF2-40B4-BE49-F238E27FC236}">
                <a16:creationId xmlns:a16="http://schemas.microsoft.com/office/drawing/2014/main" id="{2C2C6634-C788-A24C-8B1A-6EA0542E53B4}"/>
              </a:ext>
            </a:extLst>
          </p:cNvPr>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7" name="Text Placeholder 76">
            <a:extLst>
              <a:ext uri="{FF2B5EF4-FFF2-40B4-BE49-F238E27FC236}">
                <a16:creationId xmlns:a16="http://schemas.microsoft.com/office/drawing/2014/main" id="{0AAD872F-A38B-B049-9E5A-B1F7AD2DF912}"/>
              </a:ext>
            </a:extLst>
          </p:cNvPr>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B8960428-AECF-6B4B-B332-48160A87CED3}"/>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ectangle 36">
            <a:extLst>
              <a:ext uri="{FF2B5EF4-FFF2-40B4-BE49-F238E27FC236}">
                <a16:creationId xmlns:a16="http://schemas.microsoft.com/office/drawing/2014/main" id="{09FD8DB9-A9C7-874D-87B2-9285AECC9E3B}"/>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DB092838-408F-4440-B2D2-A65569FD0EE5}"/>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10" name="Text Box 14"/>
          <p:cNvSpPr txBox="1">
            <a:spLocks noChangeArrowheads="1"/>
          </p:cNvSpPr>
          <p:nvPr/>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8" name="Table 7">
            <a:extLst>
              <a:ext uri="{FF2B5EF4-FFF2-40B4-BE49-F238E27FC236}">
                <a16:creationId xmlns:a16="http://schemas.microsoft.com/office/drawing/2014/main" id="{92E70B1A-DF92-E041-BAA3-6AAA5B1121FB}"/>
              </a:ext>
            </a:extLst>
          </p:cNvPr>
          <p:cNvGraphicFramePr>
            <a:graphicFrameLocks noGrp="1"/>
          </p:cNvGraphicFramePr>
          <p:nvPr userDrawn="1">
            <p:extLst>
              <p:ext uri="{D42A27DB-BD31-4B8C-83A1-F6EECF244321}">
                <p14:modId xmlns:p14="http://schemas.microsoft.com/office/powerpoint/2010/main" val="1396690760"/>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08AC385-11A2-2049-8324-1F2AE96CCA9F}"/>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946E5B6B-C0EB-774F-84E6-DB70C1B05BBB}"/>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Rectangle 36">
            <a:extLst>
              <a:ext uri="{FF2B5EF4-FFF2-40B4-BE49-F238E27FC236}">
                <a16:creationId xmlns:a16="http://schemas.microsoft.com/office/drawing/2014/main" id="{630A12C4-97F8-4F40-B1A5-92179D7A776E}"/>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5" name="Rounded Rectangle 4">
            <a:extLst>
              <a:ext uri="{FF2B5EF4-FFF2-40B4-BE49-F238E27FC236}">
                <a16:creationId xmlns:a16="http://schemas.microsoft.com/office/drawing/2014/main" id="{F0E3A844-C1E6-A44D-8098-DA3E856EA7D8}"/>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6" name="Text Box 14">
            <a:extLst>
              <a:ext uri="{FF2B5EF4-FFF2-40B4-BE49-F238E27FC236}">
                <a16:creationId xmlns:a16="http://schemas.microsoft.com/office/drawing/2014/main" id="{D39F7EEB-85E1-AB4C-AFD9-37B035A830F0}"/>
              </a:ext>
            </a:extLst>
          </p:cNvPr>
          <p:cNvSpPr txBox="1">
            <a:spLocks noChangeArrowheads="1"/>
          </p:cNvSpPr>
          <p:nvPr userDrawn="1"/>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530E01-B262-B047-951C-9A1F3925E675}"/>
              </a:ext>
            </a:extLst>
          </p:cNvPr>
          <p:cNvSpPr>
            <a:spLocks noGrp="1"/>
          </p:cNvSpPr>
          <p:nvPr>
            <p:ph type="body" sz="quarter" idx="10"/>
          </p:nvPr>
        </p:nvSpPr>
        <p:spPr>
          <a:xfrm>
            <a:off x="1204542" y="5544990"/>
            <a:ext cx="10056813" cy="4693570"/>
          </a:xfrm>
        </p:spPr>
        <p:txBody>
          <a:bodyPr/>
          <a:lstStyle/>
          <a:p>
            <a:r>
              <a:rPr lang="en-US" dirty="0"/>
              <a:t>The goal of this study was essentially to fill in the holes that the NBA Executives left open when determining the MVP award for this past season. First, the award did not consider the 8 games that 22 teams played in the Orlando bubble or the playoffs. Since every team’s goal is to win a championship, with piling up stats coming second, I figured there should be a player who is honored for his work during the regular season, the bubble, and the playoffs. The bubble games are effectively more important that the earlier games, since these games ultimately decide playoff seeding. Also, strong playoff performance can help a team win a title and make up for lower seeding caused by poorer play in the regular season.</a:t>
            </a:r>
          </a:p>
        </p:txBody>
      </p:sp>
      <p:sp>
        <p:nvSpPr>
          <p:cNvPr id="3" name="Text Placeholder 2">
            <a:extLst>
              <a:ext uri="{FF2B5EF4-FFF2-40B4-BE49-F238E27FC236}">
                <a16:creationId xmlns:a16="http://schemas.microsoft.com/office/drawing/2014/main" id="{5670D40C-5BD0-FC47-BDCE-BDE48A160F35}"/>
              </a:ext>
            </a:extLst>
          </p:cNvPr>
          <p:cNvSpPr>
            <a:spLocks noGrp="1"/>
          </p:cNvSpPr>
          <p:nvPr>
            <p:ph type="body" sz="quarter" idx="11"/>
          </p:nvPr>
        </p:nvSpPr>
        <p:spPr>
          <a:xfrm>
            <a:off x="1204542" y="4688013"/>
            <a:ext cx="10048875" cy="754045"/>
          </a:xfrm>
        </p:spPr>
        <p:txBody>
          <a:bodyPr/>
          <a:lstStyle/>
          <a:p>
            <a:r>
              <a:rPr lang="en-US" dirty="0"/>
              <a:t>MOTIVATION</a:t>
            </a:r>
          </a:p>
        </p:txBody>
      </p:sp>
      <p:sp>
        <p:nvSpPr>
          <p:cNvPr id="4" name="Text Placeholder 3">
            <a:extLst>
              <a:ext uri="{FF2B5EF4-FFF2-40B4-BE49-F238E27FC236}">
                <a16:creationId xmlns:a16="http://schemas.microsoft.com/office/drawing/2014/main" id="{9EE92D83-3B0F-8142-BF87-BE89F4B3C124}"/>
              </a:ext>
            </a:extLst>
          </p:cNvPr>
          <p:cNvSpPr>
            <a:spLocks noGrp="1"/>
          </p:cNvSpPr>
          <p:nvPr>
            <p:ph type="body" sz="quarter" idx="20"/>
          </p:nvPr>
        </p:nvSpPr>
        <p:spPr>
          <a:xfrm>
            <a:off x="1295920" y="10388640"/>
            <a:ext cx="10050462" cy="754045"/>
          </a:xfrm>
        </p:spPr>
        <p:txBody>
          <a:bodyPr/>
          <a:lstStyle/>
          <a:p>
            <a:r>
              <a:rPr lang="en-US" dirty="0"/>
              <a:t>PROCESS OUTLINE</a:t>
            </a:r>
          </a:p>
        </p:txBody>
      </p:sp>
      <p:sp>
        <p:nvSpPr>
          <p:cNvPr id="5" name="Text Placeholder 4">
            <a:extLst>
              <a:ext uri="{FF2B5EF4-FFF2-40B4-BE49-F238E27FC236}">
                <a16:creationId xmlns:a16="http://schemas.microsoft.com/office/drawing/2014/main" id="{37463DA4-FC08-CE4D-9DCC-0E2B3981D8B6}"/>
              </a:ext>
            </a:extLst>
          </p:cNvPr>
          <p:cNvSpPr>
            <a:spLocks noGrp="1"/>
          </p:cNvSpPr>
          <p:nvPr>
            <p:ph type="body" sz="quarter" idx="21"/>
          </p:nvPr>
        </p:nvSpPr>
        <p:spPr>
          <a:xfrm>
            <a:off x="1204542" y="18906485"/>
            <a:ext cx="10048874" cy="4693570"/>
          </a:xfrm>
        </p:spPr>
        <p:txBody>
          <a:bodyPr/>
          <a:lstStyle/>
          <a:p>
            <a:r>
              <a:rPr lang="en-US" dirty="0"/>
              <a:t>To perform my in-depth statistical analysis, I scraped data off of ESPN’s basketball stats library and the very popular </a:t>
            </a:r>
            <a:r>
              <a:rPr lang="en-US" dirty="0" err="1"/>
              <a:t>BasketballReference</a:t>
            </a:r>
            <a:r>
              <a:rPr lang="en-US" dirty="0"/>
              <a:t>. The team standings came from BR datasets separated by conference, while the team statistics came from an ESPN datasets. I also needed player stats from BR, playoff stats (Team and Player) from BR, and an abbreviation code to help join datasets. The merges were relatively messy, so some renaming of columns and team abbreviations was necessary. We were left with large dataset of over 100 columns, sorted by player, including player, team, and playoff statistics. Below is a small sampling of statistics. The missing values below are for players who didn’t make the playoffs. The playoff scores for these players will be 0.</a:t>
            </a:r>
          </a:p>
        </p:txBody>
      </p:sp>
      <p:sp>
        <p:nvSpPr>
          <p:cNvPr id="6" name="Text Placeholder 5">
            <a:extLst>
              <a:ext uri="{FF2B5EF4-FFF2-40B4-BE49-F238E27FC236}">
                <a16:creationId xmlns:a16="http://schemas.microsoft.com/office/drawing/2014/main" id="{46B6BEA9-4297-E841-A5DF-3FC5A8689F40}"/>
              </a:ext>
            </a:extLst>
          </p:cNvPr>
          <p:cNvSpPr>
            <a:spLocks noGrp="1"/>
          </p:cNvSpPr>
          <p:nvPr>
            <p:ph type="body" sz="quarter" idx="22"/>
          </p:nvPr>
        </p:nvSpPr>
        <p:spPr>
          <a:xfrm>
            <a:off x="1295920" y="17834429"/>
            <a:ext cx="10048875" cy="754045"/>
          </a:xfrm>
        </p:spPr>
        <p:txBody>
          <a:bodyPr/>
          <a:lstStyle/>
          <a:p>
            <a:r>
              <a:rPr lang="en-US" dirty="0"/>
              <a:t>DATA</a:t>
            </a:r>
          </a:p>
        </p:txBody>
      </p:sp>
      <mc:AlternateContent xmlns:mc="http://schemas.openxmlformats.org/markup-compatibility/2006">
        <mc:Choice xmlns:a14="http://schemas.microsoft.com/office/drawing/2010/main" Requires="a14">
          <p:sp>
            <p:nvSpPr>
              <p:cNvPr id="7" name="Text Placeholder 6">
                <a:extLst>
                  <a:ext uri="{FF2B5EF4-FFF2-40B4-BE49-F238E27FC236}">
                    <a16:creationId xmlns:a16="http://schemas.microsoft.com/office/drawing/2014/main" id="{675A44F2-261A-4B4F-ADD6-1D08D12764A1}"/>
                  </a:ext>
                </a:extLst>
              </p:cNvPr>
              <p:cNvSpPr>
                <a:spLocks noGrp="1"/>
              </p:cNvSpPr>
              <p:nvPr>
                <p:ph type="body" sz="quarter" idx="23"/>
              </p:nvPr>
            </p:nvSpPr>
            <p:spPr>
              <a:xfrm>
                <a:off x="11668783" y="16484617"/>
                <a:ext cx="10048874" cy="14111277"/>
              </a:xfrm>
            </p:spPr>
            <p:txBody>
              <a:bodyPr/>
              <a:lstStyle/>
              <a:p>
                <a:r>
                  <a:rPr lang="en-US" dirty="0"/>
                  <a:t>After observing the stat scores, I looked at the leaderboards for each stat with a positive score. I came to the conclusion that none of them were truly representative of team contribution, as all of the leaders were low-volume contributors that rarely see the floor in games. They may be efficient when in the game, but their lack of presence doesn’t help the team much. Therefore, I created my own statistics that combined player usage and production with efficiency ratings. These stats highlighted high-volume players who also played efficiently. I created pages worth of statistics, testing their scores and checking that their leaders were high-volume players, ultimately landing on four stats that mostly encompass the important basketball skills:</a:t>
                </a:r>
              </a:p>
              <a:p>
                <a:r>
                  <a:rPr lang="en-US" dirty="0"/>
                  <a:t>Adjusted Passing: </a:t>
                </a:r>
                <a14:m>
                  <m:oMath xmlns:m="http://schemas.openxmlformats.org/officeDocument/2006/math">
                    <m:r>
                      <a:rPr lang="en-US" b="0" i="1" smtClean="0">
                        <a:latin typeface="Cambria Math" panose="02040503050406030204" pitchFamily="18" charset="0"/>
                      </a:rPr>
                      <m:t>𝑃𝐴𝐷𝐽</m:t>
                    </m:r>
                    <m:r>
                      <a:rPr lang="en-US" b="0" i="1" smtClean="0">
                        <a:latin typeface="Cambria Math" panose="02040503050406030204" pitchFamily="18" charset="0"/>
                      </a:rPr>
                      <m:t>=</m:t>
                    </m:r>
                    <m:r>
                      <a:rPr lang="en-US" b="0" i="1" smtClean="0">
                        <a:latin typeface="Cambria Math" panose="02040503050406030204" pitchFamily="18" charset="0"/>
                      </a:rPr>
                      <m:t>𝐴𝑆𝑇</m:t>
                    </m:r>
                    <m:r>
                      <a:rPr lang="en-US" b="0" i="1" smtClean="0">
                        <a:latin typeface="Cambria Math" panose="02040503050406030204" pitchFamily="18" charset="0"/>
                      </a:rPr>
                      <m:t> ∗</m:t>
                    </m:r>
                    <m:r>
                      <a:rPr lang="en-US" b="0" i="1" smtClean="0">
                        <a:latin typeface="Cambria Math" panose="02040503050406030204" pitchFamily="18" charset="0"/>
                      </a:rPr>
                      <m:t>𝐸𝐹𝐹</m:t>
                    </m:r>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𝐴𝑆𝑇</m:t>
                            </m:r>
                            <m:r>
                              <a:rPr lang="en-US" b="0" i="1" smtClean="0">
                                <a:latin typeface="Cambria Math" panose="02040503050406030204" pitchFamily="18" charset="0"/>
                              </a:rPr>
                              <m:t>+</m:t>
                            </m:r>
                            <m:r>
                              <a:rPr lang="en-US" b="0" i="1" smtClean="0">
                                <a:latin typeface="Cambria Math" panose="02040503050406030204" pitchFamily="18" charset="0"/>
                              </a:rPr>
                              <m:t>𝑇𝑂𝑉</m:t>
                            </m:r>
                          </m:e>
                        </m:d>
                      </m:num>
                      <m:den>
                        <m:r>
                          <a:rPr lang="en-US" b="0" i="1" smtClean="0">
                            <a:latin typeface="Cambria Math" panose="02040503050406030204" pitchFamily="18" charset="0"/>
                          </a:rPr>
                          <m:t>𝑇𝑚𝐴𝑆𝑇</m:t>
                        </m:r>
                        <m:r>
                          <a:rPr lang="en-US" b="0" i="1" smtClean="0">
                            <a:latin typeface="Cambria Math" panose="02040503050406030204" pitchFamily="18" charset="0"/>
                          </a:rPr>
                          <m:t> ∗</m:t>
                        </m:r>
                        <m:r>
                          <a:rPr lang="en-US" b="0" i="1" smtClean="0">
                            <a:latin typeface="Cambria Math" panose="02040503050406030204" pitchFamily="18" charset="0"/>
                          </a:rPr>
                          <m:t>𝑀𝐼𝑁</m:t>
                        </m:r>
                      </m:den>
                    </m:f>
                  </m:oMath>
                </a14:m>
                <a:endParaRPr lang="en-US" dirty="0"/>
              </a:p>
              <a:p>
                <a:r>
                  <a:rPr lang="en-US" dirty="0"/>
                  <a:t>(Efficiency: </a:t>
                </a:r>
                <a14:m>
                  <m:oMath xmlns:m="http://schemas.openxmlformats.org/officeDocument/2006/math">
                    <m:r>
                      <a:rPr lang="en-US" b="0" i="1" smtClean="0">
                        <a:latin typeface="Cambria Math" panose="02040503050406030204" pitchFamily="18" charset="0"/>
                      </a:rPr>
                      <m:t>𝐸𝐹𝐹</m:t>
                    </m:r>
                    <m:r>
                      <a:rPr lang="en-US" b="0" i="1" smtClean="0">
                        <a:latin typeface="Cambria Math" panose="02040503050406030204" pitchFamily="18" charset="0"/>
                      </a:rPr>
                      <m:t>=</m:t>
                    </m:r>
                    <m:r>
                      <a:rPr lang="en-US" b="0" i="1" smtClean="0">
                        <a:latin typeface="Cambria Math" panose="02040503050406030204" pitchFamily="18" charset="0"/>
                      </a:rPr>
                      <m:t>𝐹𝐺</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𝑇𝑚𝐹𝐺𝐴</m:t>
                        </m:r>
                      </m:num>
                      <m:den>
                        <m:r>
                          <a:rPr lang="en-US" i="1">
                            <a:latin typeface="Cambria Math" panose="02040503050406030204" pitchFamily="18" charset="0"/>
                          </a:rPr>
                          <m:t>𝐹𝐺𝐴</m:t>
                        </m:r>
                        <m:r>
                          <m:rPr>
                            <m:nor/>
                          </m:rPr>
                          <a:rPr lang="en-US" dirty="0"/>
                          <m:t> </m:t>
                        </m:r>
                      </m:den>
                    </m:f>
                  </m:oMath>
                </a14:m>
                <a:r>
                  <a:rPr lang="en-US" dirty="0"/>
                  <a:t>)</a:t>
                </a:r>
              </a:p>
              <a:p>
                <a:r>
                  <a:rPr lang="en-US" dirty="0"/>
                  <a:t>Adjusted Defense: </a:t>
                </a:r>
                <a14:m>
                  <m:oMath xmlns:m="http://schemas.openxmlformats.org/officeDocument/2006/math">
                    <m:r>
                      <a:rPr lang="en-US" b="0" i="1" smtClean="0">
                        <a:latin typeface="Cambria Math" panose="02040503050406030204" pitchFamily="18" charset="0"/>
                      </a:rPr>
                      <m:t>𝐷𝐴𝐷𝐽</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𝑆𝑇𝐿</m:t>
                        </m:r>
                        <m:r>
                          <a:rPr lang="en-US" b="0" i="1" smtClean="0">
                            <a:latin typeface="Cambria Math" panose="02040503050406030204" pitchFamily="18" charset="0"/>
                          </a:rPr>
                          <m:t>+</m:t>
                        </m:r>
                        <m:r>
                          <a:rPr lang="en-US" b="0" i="1" smtClean="0">
                            <a:latin typeface="Cambria Math" panose="02040503050406030204" pitchFamily="18" charset="0"/>
                          </a:rPr>
                          <m:t>𝐵𝐿𝐾</m:t>
                        </m:r>
                        <m:r>
                          <a:rPr lang="en-US" b="0" i="1" smtClean="0">
                            <a:latin typeface="Cambria Math" panose="02040503050406030204" pitchFamily="18" charset="0"/>
                          </a:rPr>
                          <m:t>+</m:t>
                        </m:r>
                        <m:r>
                          <a:rPr lang="en-US" b="0" i="1" smtClean="0">
                            <a:latin typeface="Cambria Math" panose="02040503050406030204" pitchFamily="18" charset="0"/>
                          </a:rPr>
                          <m:t>𝐷𝑅𝐵</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𝑇𝑚𝑆𝑇𝐿</m:t>
                        </m:r>
                        <m:r>
                          <a:rPr lang="en-US" b="0" i="1" smtClean="0">
                            <a:latin typeface="Cambria Math" panose="02040503050406030204" pitchFamily="18" charset="0"/>
                          </a:rPr>
                          <m:t>+</m:t>
                        </m:r>
                        <m:r>
                          <a:rPr lang="en-US" b="0" i="1" smtClean="0">
                            <a:latin typeface="Cambria Math" panose="02040503050406030204" pitchFamily="18" charset="0"/>
                          </a:rPr>
                          <m:t>𝑇𝑚𝐵𝐿𝐾</m:t>
                        </m:r>
                        <m:r>
                          <a:rPr lang="en-US" b="0" i="1" smtClean="0">
                            <a:latin typeface="Cambria Math" panose="02040503050406030204" pitchFamily="18" charset="0"/>
                          </a:rPr>
                          <m:t>+</m:t>
                        </m:r>
                        <m:r>
                          <a:rPr lang="en-US" b="0" i="1" smtClean="0">
                            <a:latin typeface="Cambria Math" panose="02040503050406030204" pitchFamily="18" charset="0"/>
                          </a:rPr>
                          <m:t>𝑇𝑚𝑃𝐹</m:t>
                        </m:r>
                        <m:r>
                          <a:rPr lang="en-US" b="0" i="1" smtClean="0">
                            <a:latin typeface="Cambria Math" panose="02040503050406030204" pitchFamily="18" charset="0"/>
                          </a:rPr>
                          <m:t>+</m:t>
                        </m:r>
                        <m:r>
                          <a:rPr lang="en-US" b="0" i="1" smtClean="0">
                            <a:latin typeface="Cambria Math" panose="02040503050406030204" pitchFamily="18" charset="0"/>
                          </a:rPr>
                          <m:t>𝑇𝑚𝐷𝑅𝐵</m:t>
                        </m:r>
                        <m:r>
                          <a:rPr lang="en-US" b="0" i="1" smtClean="0">
                            <a:latin typeface="Cambria Math" panose="02040503050406030204" pitchFamily="18" charset="0"/>
                          </a:rPr>
                          <m:t>+</m:t>
                        </m:r>
                        <m:r>
                          <a:rPr lang="en-US" b="0" i="1" smtClean="0">
                            <a:latin typeface="Cambria Math" panose="02040503050406030204" pitchFamily="18" charset="0"/>
                          </a:rPr>
                          <m:t>𝑂𝑝𝑝𝑂𝑅𝐵</m:t>
                        </m:r>
                        <m:r>
                          <a:rPr lang="en-US" b="0" i="1" smtClean="0">
                            <a:latin typeface="Cambria Math" panose="02040503050406030204" pitchFamily="18" charset="0"/>
                          </a:rPr>
                          <m:t>+</m:t>
                        </m:r>
                        <m:r>
                          <a:rPr lang="en-US" b="0" i="1" smtClean="0">
                            <a:latin typeface="Cambria Math" panose="02040503050406030204" pitchFamily="18" charset="0"/>
                          </a:rPr>
                          <m:t>𝑂𝑝𝑝𝐹𝐺</m:t>
                        </m:r>
                      </m:e>
                    </m:d>
                    <m:r>
                      <a:rPr lang="en-US" b="0" i="1" smtClean="0">
                        <a:latin typeface="Cambria Math" panose="02040503050406030204" pitchFamily="18" charset="0"/>
                      </a:rPr>
                      <m:t> /(</m:t>
                    </m:r>
                    <m:r>
                      <a:rPr lang="en-US" b="0" i="1" smtClean="0">
                        <a:latin typeface="Cambria Math" panose="02040503050406030204" pitchFamily="18" charset="0"/>
                      </a:rPr>
                      <m:t>𝑆𝑇𝐿</m:t>
                    </m:r>
                    <m:r>
                      <a:rPr lang="en-US" b="0" i="1" smtClean="0">
                        <a:latin typeface="Cambria Math" panose="02040503050406030204" pitchFamily="18" charset="0"/>
                      </a:rPr>
                      <m:t>+</m:t>
                    </m:r>
                    <m:r>
                      <a:rPr lang="en-US" b="0" i="1" smtClean="0">
                        <a:latin typeface="Cambria Math" panose="02040503050406030204" pitchFamily="18" charset="0"/>
                      </a:rPr>
                      <m:t>𝐵𝐿𝐾</m:t>
                    </m:r>
                    <m:r>
                      <a:rPr lang="en-US" b="0" i="1" smtClean="0">
                        <a:latin typeface="Cambria Math" panose="02040503050406030204" pitchFamily="18" charset="0"/>
                      </a:rPr>
                      <m:t>+</m:t>
                    </m:r>
                    <m:r>
                      <a:rPr lang="en-US" b="0" i="1" smtClean="0">
                        <a:latin typeface="Cambria Math" panose="02040503050406030204" pitchFamily="18" charset="0"/>
                      </a:rPr>
                      <m:t>𝑃𝐵</m:t>
                    </m:r>
                    <m:r>
                      <a:rPr lang="en-US" b="0" i="1" smtClean="0">
                        <a:latin typeface="Cambria Math" panose="02040503050406030204" pitchFamily="18" charset="0"/>
                      </a:rPr>
                      <m:t>+</m:t>
                    </m:r>
                    <m:r>
                      <a:rPr lang="en-US" b="0" i="1" smtClean="0">
                        <a:latin typeface="Cambria Math" panose="02040503050406030204" pitchFamily="18" charset="0"/>
                      </a:rPr>
                      <m:t>𝐷𝑅𝐵</m:t>
                    </m:r>
                    <m:r>
                      <a:rPr lang="en-US" b="0" i="1" smtClean="0">
                        <a:latin typeface="Cambria Math" panose="02040503050406030204" pitchFamily="18" charset="0"/>
                      </a:rPr>
                      <m:t>+</m:t>
                    </m:r>
                    <m:r>
                      <a:rPr lang="en-US" b="0" i="1" smtClean="0">
                        <a:latin typeface="Cambria Math" panose="02040503050406030204" pitchFamily="18" charset="0"/>
                      </a:rPr>
                      <m:t>𝑂𝑝𝑝𝑂𝑅𝐵</m:t>
                    </m:r>
                    <m:r>
                      <a:rPr lang="en-US" b="0" i="1" smtClean="0">
                        <a:latin typeface="Cambria Math" panose="02040503050406030204" pitchFamily="18" charset="0"/>
                      </a:rPr>
                      <m:t>+</m:t>
                    </m:r>
                    <m:r>
                      <a:rPr lang="en-US" b="0" i="1" smtClean="0">
                        <a:latin typeface="Cambria Math" panose="02040503050406030204" pitchFamily="18" charset="0"/>
                      </a:rPr>
                      <m:t>𝑂𝑝𝑝𝐹𝐺</m:t>
                    </m:r>
                    <m:r>
                      <a:rPr lang="en-US" b="0" i="1" smtClean="0">
                        <a:latin typeface="Cambria Math" panose="02040503050406030204" pitchFamily="18" charset="0"/>
                      </a:rPr>
                      <m:t>)</m:t>
                    </m:r>
                  </m:oMath>
                </a14:m>
                <a:endParaRPr lang="en-US" dirty="0"/>
              </a:p>
              <a:p>
                <a:r>
                  <a:rPr lang="en-US" dirty="0"/>
                  <a:t>Adjusted 3 Point Shooting: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𝐴𝐷𝐽</m:t>
                    </m:r>
                    <m:r>
                      <a:rPr lang="en-US" b="0" i="1" smtClean="0">
                        <a:latin typeface="Cambria Math" panose="02040503050406030204" pitchFamily="18" charset="0"/>
                      </a:rPr>
                      <m:t>=3</m:t>
                    </m:r>
                    <m:r>
                      <a:rPr lang="en-US" b="0" i="1" smtClean="0">
                        <a:latin typeface="Cambria Math" panose="02040503050406030204" pitchFamily="18" charset="0"/>
                      </a:rPr>
                      <m:t>𝑃</m:t>
                    </m:r>
                    <m:r>
                      <a:rPr lang="en-US" b="0" i="1" smtClean="0">
                        <a:latin typeface="Cambria Math" panose="02040503050406030204" pitchFamily="18" charset="0"/>
                      </a:rPr>
                      <m:t>% ∗3</m:t>
                    </m:r>
                    <m:r>
                      <a:rPr lang="en-US" b="0" i="1" smtClean="0">
                        <a:latin typeface="Cambria Math" panose="02040503050406030204" pitchFamily="18" charset="0"/>
                      </a:rPr>
                      <m:t>𝑃</m:t>
                    </m:r>
                  </m:oMath>
                </a14:m>
                <a:endParaRPr lang="en-US" dirty="0"/>
              </a:p>
              <a:p>
                <a:r>
                  <a:rPr lang="en-US" dirty="0"/>
                  <a:t>Adjusted Scoring </a:t>
                </a:r>
                <a14:m>
                  <m:oMath xmlns:m="http://schemas.openxmlformats.org/officeDocument/2006/math">
                    <m:r>
                      <a:rPr lang="en-US" b="0" i="1" smtClean="0">
                        <a:latin typeface="Cambria Math" panose="02040503050406030204" pitchFamily="18" charset="0"/>
                      </a:rPr>
                      <m:t>𝐹𝐺𝐴𝐷𝐽</m:t>
                    </m:r>
                    <m:r>
                      <a:rPr lang="en-US" b="0" i="1" smtClean="0">
                        <a:latin typeface="Cambria Math" panose="02040503050406030204" pitchFamily="18" charset="0"/>
                      </a:rPr>
                      <m:t>=</m:t>
                    </m:r>
                    <m:r>
                      <a:rPr lang="en-US" b="0" i="1" smtClean="0">
                        <a:latin typeface="Cambria Math" panose="02040503050406030204" pitchFamily="18" charset="0"/>
                      </a:rPr>
                      <m:t>𝐹𝐺</m:t>
                    </m:r>
                    <m:r>
                      <a:rPr lang="en-US" b="0" i="1" smtClean="0">
                        <a:latin typeface="Cambria Math" panose="02040503050406030204" pitchFamily="18" charset="0"/>
                      </a:rPr>
                      <m:t> ∗</m:t>
                    </m:r>
                    <m:r>
                      <a:rPr lang="en-US" b="0" i="1" smtClean="0">
                        <a:latin typeface="Cambria Math" panose="02040503050406030204" pitchFamily="18" charset="0"/>
                      </a:rPr>
                      <m:t>𝐹𝐺</m:t>
                    </m:r>
                    <m:r>
                      <a:rPr lang="en-US" b="0" i="1" smtClean="0">
                        <a:latin typeface="Cambria Math" panose="02040503050406030204" pitchFamily="18" charset="0"/>
                      </a:rPr>
                      <m:t>% ∗</m:t>
                    </m:r>
                    <m:r>
                      <a:rPr lang="en-US" b="0" i="1" smtClean="0">
                        <a:latin typeface="Cambria Math" panose="02040503050406030204" pitchFamily="18" charset="0"/>
                      </a:rPr>
                      <m:t>𝐸𝐹𝐹</m:t>
                    </m:r>
                  </m:oMath>
                </a14:m>
                <a:endParaRPr lang="en-US" dirty="0"/>
              </a:p>
              <a:p>
                <a:endParaRPr lang="en-US" dirty="0"/>
              </a:p>
              <a:p>
                <a:r>
                  <a:rPr lang="en-US" dirty="0"/>
                  <a:t>There is some player information that is not encompassed in these stats, but it appears from my scores that those stats don’t help a player contribute much to winning. You can see variations in the formulas, for example, we found that efficiency is not as important when shooting 3s as it is for general scoring. Defense is the most complex statistic because we do not have one stat which even remotely summarizes defensive ability, unlike with scoring, passing, and rebounding. To summarize adjusted defense, we are multiplying the player’s number of stops by the team’s opportunities for stops, then dividing by the player’s opportunities for stops. The formula is similar to adjusted passing but without efficiency factored in. We confirmed the importance of these stats by finding each player’s MVP ranking from the regular season with these stats and their weights. Our leaders were, for the most part, players who are considered to be elite.</a:t>
                </a:r>
              </a:p>
            </p:txBody>
          </p:sp>
        </mc:Choice>
        <mc:Fallback>
          <p:sp>
            <p:nvSpPr>
              <p:cNvPr id="7" name="Text Placeholder 6">
                <a:extLst>
                  <a:ext uri="{FF2B5EF4-FFF2-40B4-BE49-F238E27FC236}">
                    <a16:creationId xmlns:a16="http://schemas.microsoft.com/office/drawing/2014/main" id="{675A44F2-261A-4B4F-ADD6-1D08D12764A1}"/>
                  </a:ext>
                </a:extLst>
              </p:cNvPr>
              <p:cNvSpPr>
                <a:spLocks noGrp="1" noRot="1" noChangeAspect="1" noMove="1" noResize="1" noEditPoints="1" noAdjustHandles="1" noChangeArrowheads="1" noChangeShapeType="1" noTextEdit="1"/>
              </p:cNvSpPr>
              <p:nvPr>
                <p:ph type="body" sz="quarter" idx="23"/>
              </p:nvPr>
            </p:nvSpPr>
            <p:spPr>
              <a:xfrm>
                <a:off x="11668783" y="16484617"/>
                <a:ext cx="10048874" cy="14111277"/>
              </a:xfrm>
              <a:blipFill>
                <a:blip r:embed="rId2"/>
                <a:stretch>
                  <a:fillRect/>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B143406A-EFD5-2E42-865D-A4660751CC04}"/>
              </a:ext>
            </a:extLst>
          </p:cNvPr>
          <p:cNvSpPr>
            <a:spLocks noGrp="1"/>
          </p:cNvSpPr>
          <p:nvPr>
            <p:ph type="body" sz="quarter" idx="24"/>
          </p:nvPr>
        </p:nvSpPr>
        <p:spPr>
          <a:xfrm>
            <a:off x="11418929" y="15491033"/>
            <a:ext cx="10058400" cy="754045"/>
          </a:xfrm>
        </p:spPr>
        <p:txBody>
          <a:bodyPr/>
          <a:lstStyle/>
          <a:p>
            <a:r>
              <a:rPr lang="en-US" dirty="0"/>
              <a:t>STAT CREATION</a:t>
            </a:r>
          </a:p>
        </p:txBody>
      </p:sp>
      <p:sp>
        <p:nvSpPr>
          <p:cNvPr id="9" name="Text Placeholder 8">
            <a:extLst>
              <a:ext uri="{FF2B5EF4-FFF2-40B4-BE49-F238E27FC236}">
                <a16:creationId xmlns:a16="http://schemas.microsoft.com/office/drawing/2014/main" id="{C386760F-A20B-7F49-9C12-75A6EA2EB5FA}"/>
              </a:ext>
            </a:extLst>
          </p:cNvPr>
          <p:cNvSpPr>
            <a:spLocks noGrp="1"/>
          </p:cNvSpPr>
          <p:nvPr>
            <p:ph type="body" sz="quarter" idx="25"/>
          </p:nvPr>
        </p:nvSpPr>
        <p:spPr>
          <a:xfrm>
            <a:off x="21950438" y="4790945"/>
            <a:ext cx="10047018" cy="754045"/>
          </a:xfrm>
        </p:spPr>
        <p:txBody>
          <a:bodyPr/>
          <a:lstStyle/>
          <a:p>
            <a:r>
              <a:rPr lang="en-US" dirty="0"/>
              <a:t>PLAYOFFS</a:t>
            </a:r>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D765487B-6201-6645-A16D-3E0C337F590E}"/>
                  </a:ext>
                </a:extLst>
              </p:cNvPr>
              <p:cNvSpPr>
                <a:spLocks noGrp="1"/>
              </p:cNvSpPr>
              <p:nvPr>
                <p:ph type="body" sz="quarter" idx="26"/>
              </p:nvPr>
            </p:nvSpPr>
            <p:spPr>
              <a:xfrm>
                <a:off x="21911368" y="5611684"/>
                <a:ext cx="10047018" cy="9879349"/>
              </a:xfrm>
            </p:spPr>
            <p:txBody>
              <a:bodyPr/>
              <a:lstStyle/>
              <a:p>
                <a:r>
                  <a:rPr lang="en-US" dirty="0"/>
                  <a:t>For our playoff metrics, I attempted to repeat my process which I used for regular season stats. However, I decided to only count playoff wins which led to a series victory (4 for the winner of each round), resulting in the Lakers with 16 and every other team with a value based on series won. Wins from a series loss don’t contribute to future success like regular season wins do. When calculating my stat scores for the playoffs, I ran into a few problems. 3 Point shooting and rebounding, according to my statistics, didn’t help the team win games. Also, efficiency wasn’t as important of a factor for high volume scorers. This may have to do with aggressive offensive players taking over in the big minutes in big games, but it was an interesting result, nonetheless. Removing those, we were left with these stats:</a:t>
                </a:r>
              </a:p>
              <a:p>
                <a:r>
                  <a:rPr lang="en-US" dirty="0"/>
                  <a:t>Adjusted Passing: </a:t>
                </a:r>
                <a14:m>
                  <m:oMath xmlns:m="http://schemas.openxmlformats.org/officeDocument/2006/math">
                    <m:r>
                      <a:rPr lang="en-US" b="0" i="1" smtClean="0">
                        <a:latin typeface="Cambria Math" panose="02040503050406030204" pitchFamily="18" charset="0"/>
                      </a:rPr>
                      <m:t>𝑃𝐴𝐷𝐽</m:t>
                    </m:r>
                    <m:r>
                      <a:rPr lang="en-US" b="0" i="1" smtClean="0">
                        <a:latin typeface="Cambria Math" panose="02040503050406030204" pitchFamily="18" charset="0"/>
                      </a:rPr>
                      <m:t>=</m:t>
                    </m:r>
                    <m:r>
                      <a:rPr lang="en-US" b="0" i="1" smtClean="0">
                        <a:latin typeface="Cambria Math" panose="02040503050406030204" pitchFamily="18" charset="0"/>
                      </a:rPr>
                      <m:t>𝐴𝑆𝑇</m:t>
                    </m:r>
                    <m:r>
                      <a:rPr lang="en-US" b="0" i="1" smtClean="0">
                        <a:latin typeface="Cambria Math" panose="02040503050406030204" pitchFamily="18" charset="0"/>
                      </a:rPr>
                      <m:t> ∗</m:t>
                    </m:r>
                    <m:r>
                      <a:rPr lang="en-US" b="0" i="1" smtClean="0">
                        <a:latin typeface="Cambria Math" panose="02040503050406030204" pitchFamily="18" charset="0"/>
                      </a:rPr>
                      <m:t>𝐸𝐹𝐹</m:t>
                    </m:r>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𝐴𝑆𝑇</m:t>
                            </m:r>
                            <m:r>
                              <a:rPr lang="en-US" b="0" i="1" smtClean="0">
                                <a:latin typeface="Cambria Math" panose="02040503050406030204" pitchFamily="18" charset="0"/>
                              </a:rPr>
                              <m:t>+</m:t>
                            </m:r>
                            <m:r>
                              <a:rPr lang="en-US" b="0" i="1" smtClean="0">
                                <a:latin typeface="Cambria Math" panose="02040503050406030204" pitchFamily="18" charset="0"/>
                              </a:rPr>
                              <m:t>𝑇𝑂𝑉</m:t>
                            </m:r>
                          </m:e>
                        </m:d>
                      </m:num>
                      <m:den>
                        <m:r>
                          <a:rPr lang="en-US" b="0" i="1" smtClean="0">
                            <a:latin typeface="Cambria Math" panose="02040503050406030204" pitchFamily="18" charset="0"/>
                          </a:rPr>
                          <m:t>𝑇𝑚𝐴𝑆𝑇</m:t>
                        </m:r>
                        <m:r>
                          <a:rPr lang="en-US" b="0" i="1" smtClean="0">
                            <a:latin typeface="Cambria Math" panose="02040503050406030204" pitchFamily="18" charset="0"/>
                          </a:rPr>
                          <m:t> </m:t>
                        </m:r>
                      </m:den>
                    </m:f>
                  </m:oMath>
                </a14:m>
                <a:endParaRPr lang="en-US" dirty="0"/>
              </a:p>
              <a:p>
                <a:r>
                  <a:rPr lang="en-US" dirty="0"/>
                  <a:t>(Efficiency: </a:t>
                </a:r>
                <a14:m>
                  <m:oMath xmlns:m="http://schemas.openxmlformats.org/officeDocument/2006/math">
                    <m:r>
                      <a:rPr lang="en-US" b="0" i="1" smtClean="0">
                        <a:latin typeface="Cambria Math" panose="02040503050406030204" pitchFamily="18" charset="0"/>
                      </a:rPr>
                      <m:t>𝐸𝐹𝐹</m:t>
                    </m:r>
                    <m:r>
                      <a:rPr lang="en-US" b="0" i="1" smtClean="0">
                        <a:latin typeface="Cambria Math" panose="02040503050406030204" pitchFamily="18" charset="0"/>
                      </a:rPr>
                      <m:t>=</m:t>
                    </m:r>
                    <m:r>
                      <a:rPr lang="en-US" b="0" i="1" smtClean="0">
                        <a:latin typeface="Cambria Math" panose="02040503050406030204" pitchFamily="18" charset="0"/>
                      </a:rPr>
                      <m:t>𝐹𝐺</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𝑇𝑚𝐹𝐺𝐴</m:t>
                        </m:r>
                      </m:num>
                      <m:den>
                        <m:r>
                          <a:rPr lang="en-US" i="1">
                            <a:latin typeface="Cambria Math" panose="02040503050406030204" pitchFamily="18" charset="0"/>
                          </a:rPr>
                          <m:t>𝐹𝐺𝐴</m:t>
                        </m:r>
                        <m:r>
                          <m:rPr>
                            <m:nor/>
                          </m:rPr>
                          <a:rPr lang="en-US" dirty="0"/>
                          <m:t> </m:t>
                        </m:r>
                      </m:den>
                    </m:f>
                  </m:oMath>
                </a14:m>
                <a:r>
                  <a:rPr lang="en-US" dirty="0"/>
                  <a:t>)</a:t>
                </a:r>
              </a:p>
              <a:p>
                <a:r>
                  <a:rPr lang="en-US" dirty="0"/>
                  <a:t>Adjusted Defense: </a:t>
                </a:r>
                <a14:m>
                  <m:oMath xmlns:m="http://schemas.openxmlformats.org/officeDocument/2006/math">
                    <m:r>
                      <a:rPr lang="en-US" b="0" i="1" smtClean="0">
                        <a:latin typeface="Cambria Math" panose="02040503050406030204" pitchFamily="18" charset="0"/>
                      </a:rPr>
                      <m:t>𝐷𝐴𝐷𝐽</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𝑆𝑇𝐿</m:t>
                        </m:r>
                        <m:r>
                          <a:rPr lang="en-US" b="0" i="1" smtClean="0">
                            <a:latin typeface="Cambria Math" panose="02040503050406030204" pitchFamily="18" charset="0"/>
                          </a:rPr>
                          <m:t>+</m:t>
                        </m:r>
                        <m:r>
                          <a:rPr lang="en-US" b="0" i="1" smtClean="0">
                            <a:latin typeface="Cambria Math" panose="02040503050406030204" pitchFamily="18" charset="0"/>
                          </a:rPr>
                          <m:t>𝐵𝐿𝐾</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𝑇𝑚𝑆𝑇𝐿</m:t>
                        </m:r>
                        <m:r>
                          <a:rPr lang="en-US" b="0" i="1" smtClean="0">
                            <a:latin typeface="Cambria Math" panose="02040503050406030204" pitchFamily="18" charset="0"/>
                          </a:rPr>
                          <m:t>+</m:t>
                        </m:r>
                        <m:r>
                          <a:rPr lang="en-US" b="0" i="1" smtClean="0">
                            <a:latin typeface="Cambria Math" panose="02040503050406030204" pitchFamily="18" charset="0"/>
                          </a:rPr>
                          <m:t>𝑇𝑚𝐵𝐿𝐾</m:t>
                        </m:r>
                        <m:r>
                          <a:rPr lang="en-US" b="0" i="1" smtClean="0">
                            <a:latin typeface="Cambria Math" panose="02040503050406030204" pitchFamily="18" charset="0"/>
                          </a:rPr>
                          <m:t>+</m:t>
                        </m:r>
                        <m:r>
                          <a:rPr lang="en-US" b="0" i="1" smtClean="0">
                            <a:latin typeface="Cambria Math" panose="02040503050406030204" pitchFamily="18" charset="0"/>
                          </a:rPr>
                          <m:t>𝑇𝑚𝑃𝐹</m:t>
                        </m:r>
                        <m:r>
                          <a:rPr lang="en-US" b="0" i="1" smtClean="0">
                            <a:latin typeface="Cambria Math" panose="02040503050406030204" pitchFamily="18" charset="0"/>
                          </a:rPr>
                          <m:t>+</m:t>
                        </m:r>
                        <m:r>
                          <a:rPr lang="en-US" b="0" i="1" smtClean="0">
                            <a:latin typeface="Cambria Math" panose="02040503050406030204" pitchFamily="18" charset="0"/>
                          </a:rPr>
                          <m:t>𝑇𝑚𝐷𝑅𝐵</m:t>
                        </m:r>
                        <m:r>
                          <a:rPr lang="en-US" b="0" i="1" smtClean="0">
                            <a:latin typeface="Cambria Math" panose="02040503050406030204" pitchFamily="18" charset="0"/>
                          </a:rPr>
                          <m:t>+</m:t>
                        </m:r>
                        <m:r>
                          <a:rPr lang="en-US" b="0" i="1" smtClean="0">
                            <a:latin typeface="Cambria Math" panose="02040503050406030204" pitchFamily="18" charset="0"/>
                          </a:rPr>
                          <m:t>𝑂𝑝𝑝𝑂𝑅𝐵</m:t>
                        </m:r>
                        <m:r>
                          <a:rPr lang="en-US" b="0" i="1" smtClean="0">
                            <a:latin typeface="Cambria Math" panose="02040503050406030204" pitchFamily="18" charset="0"/>
                          </a:rPr>
                          <m:t>+</m:t>
                        </m:r>
                        <m:r>
                          <a:rPr lang="en-US" b="0" i="1" smtClean="0">
                            <a:latin typeface="Cambria Math" panose="02040503050406030204" pitchFamily="18" charset="0"/>
                          </a:rPr>
                          <m:t>𝑂𝑝𝑝𝐹𝐺</m:t>
                        </m:r>
                      </m:e>
                    </m:d>
                    <m:r>
                      <a:rPr lang="en-US" b="0" i="1" smtClean="0">
                        <a:latin typeface="Cambria Math" panose="02040503050406030204" pitchFamily="18" charset="0"/>
                      </a:rPr>
                      <m:t> /(</m:t>
                    </m:r>
                    <m:r>
                      <a:rPr lang="en-US" b="0" i="1" smtClean="0">
                        <a:latin typeface="Cambria Math" panose="02040503050406030204" pitchFamily="18" charset="0"/>
                      </a:rPr>
                      <m:t>𝑆𝑇𝐿</m:t>
                    </m:r>
                    <m:r>
                      <a:rPr lang="en-US" b="0" i="1" smtClean="0">
                        <a:latin typeface="Cambria Math" panose="02040503050406030204" pitchFamily="18" charset="0"/>
                      </a:rPr>
                      <m:t>+</m:t>
                    </m:r>
                    <m:r>
                      <a:rPr lang="en-US" b="0" i="1" smtClean="0">
                        <a:latin typeface="Cambria Math" panose="02040503050406030204" pitchFamily="18" charset="0"/>
                      </a:rPr>
                      <m:t>𝐵𝐿𝐾</m:t>
                    </m:r>
                    <m:r>
                      <a:rPr lang="en-US" b="0" i="1" smtClean="0">
                        <a:latin typeface="Cambria Math" panose="02040503050406030204" pitchFamily="18" charset="0"/>
                      </a:rPr>
                      <m:t>+</m:t>
                    </m:r>
                    <m:r>
                      <a:rPr lang="en-US" b="0" i="1" smtClean="0">
                        <a:latin typeface="Cambria Math" panose="02040503050406030204" pitchFamily="18" charset="0"/>
                      </a:rPr>
                      <m:t>𝑃𝐵</m:t>
                    </m:r>
                    <m:r>
                      <a:rPr lang="en-US" b="0" i="1" smtClean="0">
                        <a:latin typeface="Cambria Math" panose="02040503050406030204" pitchFamily="18" charset="0"/>
                      </a:rPr>
                      <m:t>+</m:t>
                    </m:r>
                    <m:r>
                      <a:rPr lang="en-US" b="0" i="1" smtClean="0">
                        <a:latin typeface="Cambria Math" panose="02040503050406030204" pitchFamily="18" charset="0"/>
                      </a:rPr>
                      <m:t>𝐷𝑅𝐵</m:t>
                    </m:r>
                    <m:r>
                      <a:rPr lang="en-US" b="0" i="1" smtClean="0">
                        <a:latin typeface="Cambria Math" panose="02040503050406030204" pitchFamily="18" charset="0"/>
                      </a:rPr>
                      <m:t>+</m:t>
                    </m:r>
                    <m:r>
                      <a:rPr lang="en-US" b="0" i="1" smtClean="0">
                        <a:latin typeface="Cambria Math" panose="02040503050406030204" pitchFamily="18" charset="0"/>
                      </a:rPr>
                      <m:t>𝑂𝑝𝑝𝑂𝑅𝐵</m:t>
                    </m:r>
                    <m:r>
                      <a:rPr lang="en-US" b="0" i="1" smtClean="0">
                        <a:latin typeface="Cambria Math" panose="02040503050406030204" pitchFamily="18" charset="0"/>
                      </a:rPr>
                      <m:t>+</m:t>
                    </m:r>
                    <m:r>
                      <a:rPr lang="en-US" b="0" i="1" smtClean="0">
                        <a:latin typeface="Cambria Math" panose="02040503050406030204" pitchFamily="18" charset="0"/>
                      </a:rPr>
                      <m:t>𝑂𝑝𝑝𝐹𝐺</m:t>
                    </m:r>
                    <m:r>
                      <a:rPr lang="en-US" b="0" i="1" smtClean="0">
                        <a:latin typeface="Cambria Math" panose="02040503050406030204" pitchFamily="18" charset="0"/>
                      </a:rPr>
                      <m:t>)</m:t>
                    </m:r>
                  </m:oMath>
                </a14:m>
                <a:endParaRPr lang="en-US" dirty="0"/>
              </a:p>
              <a:p>
                <a:r>
                  <a:rPr lang="en-US" dirty="0"/>
                  <a:t>Adjusted Scoring </a:t>
                </a:r>
                <a14:m>
                  <m:oMath xmlns:m="http://schemas.openxmlformats.org/officeDocument/2006/math">
                    <m:r>
                      <a:rPr lang="en-US" b="0" i="1" smtClean="0">
                        <a:latin typeface="Cambria Math" panose="02040503050406030204" pitchFamily="18" charset="0"/>
                      </a:rPr>
                      <m:t>𝐹𝐺𝐴𝐷𝐽</m:t>
                    </m:r>
                    <m:r>
                      <a:rPr lang="en-US" b="0" i="1" smtClean="0">
                        <a:latin typeface="Cambria Math" panose="02040503050406030204" pitchFamily="18" charset="0"/>
                      </a:rPr>
                      <m:t>=</m:t>
                    </m:r>
                    <m:r>
                      <a:rPr lang="en-US" b="0" i="1" smtClean="0">
                        <a:latin typeface="Cambria Math" panose="02040503050406030204" pitchFamily="18" charset="0"/>
                      </a:rPr>
                      <m:t>𝐹𝐺</m:t>
                    </m:r>
                    <m:r>
                      <a:rPr lang="en-US" b="0" i="1" smtClean="0">
                        <a:latin typeface="Cambria Math" panose="02040503050406030204" pitchFamily="18" charset="0"/>
                      </a:rPr>
                      <m:t> ∗</m:t>
                    </m:r>
                    <m:r>
                      <a:rPr lang="en-US" b="0" i="1" smtClean="0">
                        <a:latin typeface="Cambria Math" panose="02040503050406030204" pitchFamily="18" charset="0"/>
                      </a:rPr>
                      <m:t>𝐹𝐺</m:t>
                    </m:r>
                    <m:r>
                      <a:rPr lang="en-US" b="0" i="1" smtClean="0">
                        <a:latin typeface="Cambria Math" panose="02040503050406030204" pitchFamily="18" charset="0"/>
                      </a:rPr>
                      <m:t>%</m:t>
                    </m:r>
                  </m:oMath>
                </a14:m>
                <a:endParaRPr lang="en-US" dirty="0"/>
              </a:p>
              <a:p>
                <a:endParaRPr lang="en-US" dirty="0"/>
              </a:p>
              <a:p>
                <a:r>
                  <a:rPr lang="en-US" dirty="0"/>
                  <a:t>Below is our playoff leaderboard. It appears to be consistent with those who analysts and fans alike have said performed well in the playoffs.</a:t>
                </a:r>
              </a:p>
              <a:p>
                <a:endParaRPr lang="en-US" dirty="0"/>
              </a:p>
            </p:txBody>
          </p:sp>
        </mc:Choice>
        <mc:Fallback>
          <p:sp>
            <p:nvSpPr>
              <p:cNvPr id="10" name="Text Placeholder 9">
                <a:extLst>
                  <a:ext uri="{FF2B5EF4-FFF2-40B4-BE49-F238E27FC236}">
                    <a16:creationId xmlns:a16="http://schemas.microsoft.com/office/drawing/2014/main" id="{D765487B-6201-6645-A16D-3E0C337F590E}"/>
                  </a:ext>
                </a:extLst>
              </p:cNvPr>
              <p:cNvSpPr>
                <a:spLocks noGrp="1" noRot="1" noChangeAspect="1" noMove="1" noResize="1" noEditPoints="1" noAdjustHandles="1" noChangeArrowheads="1" noChangeShapeType="1" noTextEdit="1"/>
              </p:cNvSpPr>
              <p:nvPr>
                <p:ph type="body" sz="quarter" idx="26"/>
              </p:nvPr>
            </p:nvSpPr>
            <p:spPr>
              <a:xfrm>
                <a:off x="21911368" y="5611684"/>
                <a:ext cx="10047018" cy="9879349"/>
              </a:xfrm>
              <a:blipFill>
                <a:blip r:embed="rId3"/>
                <a:stretch>
                  <a:fillRect/>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F641841A-54DE-F445-A718-355188557039}"/>
              </a:ext>
            </a:extLst>
          </p:cNvPr>
          <p:cNvSpPr>
            <a:spLocks noGrp="1"/>
          </p:cNvSpPr>
          <p:nvPr>
            <p:ph type="body" sz="quarter" idx="27"/>
          </p:nvPr>
        </p:nvSpPr>
        <p:spPr>
          <a:xfrm>
            <a:off x="32637785" y="4688013"/>
            <a:ext cx="10047018" cy="754045"/>
          </a:xfrm>
        </p:spPr>
        <p:txBody>
          <a:bodyPr/>
          <a:lstStyle/>
          <a:p>
            <a:r>
              <a:rPr lang="en-US" dirty="0"/>
              <a:t>RESULTS</a:t>
            </a:r>
          </a:p>
        </p:txBody>
      </p:sp>
      <p:sp>
        <p:nvSpPr>
          <p:cNvPr id="12" name="Text Placeholder 11">
            <a:extLst>
              <a:ext uri="{FF2B5EF4-FFF2-40B4-BE49-F238E27FC236}">
                <a16:creationId xmlns:a16="http://schemas.microsoft.com/office/drawing/2014/main" id="{15A77928-6D48-FC48-808A-E68EF48360FB}"/>
              </a:ext>
            </a:extLst>
          </p:cNvPr>
          <p:cNvSpPr>
            <a:spLocks noGrp="1"/>
          </p:cNvSpPr>
          <p:nvPr>
            <p:ph type="body" sz="quarter" idx="28"/>
          </p:nvPr>
        </p:nvSpPr>
        <p:spPr>
          <a:xfrm>
            <a:off x="32632753" y="5544990"/>
            <a:ext cx="10052050" cy="3896883"/>
          </a:xfrm>
        </p:spPr>
        <p:txBody>
          <a:bodyPr/>
          <a:lstStyle/>
          <a:p>
            <a:r>
              <a:rPr lang="en-US" dirty="0"/>
              <a:t>In the table below are the results that I found from this study. As you can see, Giannis Antetokounmpo is our MVP. It was relatively close between Giannis, LeBron, Harden, and Luka Doncic, with a sizeable gap between the rest of the field. As you can see from the score distribution, these players are significantly above the majority of players. The mean MVP score is only 0.313 with a standard deviation of 0.201. This means that the above group of players are over three standard deviations above the mean. Antetokounmpo is our MVP, but these four players all have a case to be the recipients of the award.</a:t>
            </a:r>
          </a:p>
          <a:p>
            <a:endParaRPr lang="en-US" dirty="0"/>
          </a:p>
          <a:p>
            <a:endParaRPr lang="en-US" dirty="0"/>
          </a:p>
          <a:p>
            <a:endParaRPr lang="en-US" dirty="0"/>
          </a:p>
          <a:p>
            <a:endParaRPr lang="en-US" dirty="0"/>
          </a:p>
        </p:txBody>
      </p:sp>
      <p:sp>
        <p:nvSpPr>
          <p:cNvPr id="13" name="Text Placeholder 12">
            <a:extLst>
              <a:ext uri="{FF2B5EF4-FFF2-40B4-BE49-F238E27FC236}">
                <a16:creationId xmlns:a16="http://schemas.microsoft.com/office/drawing/2014/main" id="{AFE1A4CF-366C-A74D-90FE-5ACBD4F9943B}"/>
              </a:ext>
            </a:extLst>
          </p:cNvPr>
          <p:cNvSpPr>
            <a:spLocks noGrp="1"/>
          </p:cNvSpPr>
          <p:nvPr>
            <p:ph type="body" sz="quarter" idx="29"/>
          </p:nvPr>
        </p:nvSpPr>
        <p:spPr>
          <a:xfrm>
            <a:off x="21932077" y="21764328"/>
            <a:ext cx="10047018" cy="754045"/>
          </a:xfrm>
        </p:spPr>
        <p:txBody>
          <a:bodyPr/>
          <a:lstStyle/>
          <a:p>
            <a:r>
              <a:rPr lang="en-US" dirty="0"/>
              <a:t>SOURCES OF ERROR</a:t>
            </a:r>
          </a:p>
        </p:txBody>
      </p:sp>
      <p:sp>
        <p:nvSpPr>
          <p:cNvPr id="14" name="Text Placeholder 13">
            <a:extLst>
              <a:ext uri="{FF2B5EF4-FFF2-40B4-BE49-F238E27FC236}">
                <a16:creationId xmlns:a16="http://schemas.microsoft.com/office/drawing/2014/main" id="{C9F5A64B-CFC8-054F-A52E-A08D1C0AEA25}"/>
              </a:ext>
            </a:extLst>
          </p:cNvPr>
          <p:cNvSpPr>
            <a:spLocks noGrp="1"/>
          </p:cNvSpPr>
          <p:nvPr>
            <p:ph type="body" sz="quarter" idx="30"/>
          </p:nvPr>
        </p:nvSpPr>
        <p:spPr>
          <a:xfrm>
            <a:off x="21927045" y="23040730"/>
            <a:ext cx="10052050" cy="6617174"/>
          </a:xfrm>
        </p:spPr>
        <p:txBody>
          <a:bodyPr/>
          <a:lstStyle/>
          <a:p>
            <a:r>
              <a:rPr lang="en-US" dirty="0"/>
              <a:t>Like in any research project, there are plenty of ways that my methods could lead to error. The largest source of error in this project, in my opinion, is the calculation of stat scores. I used linear regression, which generates error when the correlation between the two variables is not exactly linear. I did not confirm that each stat increased linearly with wins, only that it increased with wins. Another source of error comes from joining datasets. I attempted to clean up the data as much as possible, but it is likely that there is some form of mistranslation of data which is still present. Finally, the statistics were often rounded to three significant figures. This can cause massive rounding error when performing calculations. If I were to do this project again, hopefully with more time, I would analyze each stat/wins correlation and make a nonlinear model if necessary. I would also try to scrape all data from one or two tables to minimize merging error. I could also find data with more exact numeric values. Not all of these may be possible, but I could attempt to correct these error sources.</a:t>
            </a:r>
          </a:p>
        </p:txBody>
      </p:sp>
      <mc:AlternateContent xmlns:mc="http://schemas.openxmlformats.org/markup-compatibility/2006">
        <mc:Choice xmlns:a14="http://schemas.microsoft.com/office/drawing/2010/main" Requires="a14">
          <p:sp>
            <p:nvSpPr>
              <p:cNvPr id="15" name="Text Placeholder 14">
                <a:extLst>
                  <a:ext uri="{FF2B5EF4-FFF2-40B4-BE49-F238E27FC236}">
                    <a16:creationId xmlns:a16="http://schemas.microsoft.com/office/drawing/2014/main" id="{49C7C664-4AB0-A147-ABBE-224EDE5467C6}"/>
                  </a:ext>
                </a:extLst>
              </p:cNvPr>
              <p:cNvSpPr>
                <a:spLocks noGrp="1"/>
              </p:cNvSpPr>
              <p:nvPr>
                <p:ph type="body" sz="quarter" idx="96"/>
              </p:nvPr>
            </p:nvSpPr>
            <p:spPr>
              <a:xfrm>
                <a:off x="1271417" y="11562110"/>
                <a:ext cx="10056813" cy="6924950"/>
              </a:xfrm>
            </p:spPr>
            <p:txBody>
              <a:bodyPr/>
              <a:lstStyle/>
              <a:p>
                <a:r>
                  <a:rPr lang="en-US" dirty="0"/>
                  <a:t>To pick the winner for the Season + Playoffs MVP Award, I took a statistical wins-added approach. Essentially, I tried to estimate, using existing and new statistics, how a player helps his team win. For this approach, I selected several statistics that mostly encompass the important basketball skills, and gave each player an MVP score based on a weighted linear combination, like below:</a:t>
                </a:r>
              </a:p>
              <a:p>
                <a14:m>
                  <m:oMath xmlns:m="http://schemas.openxmlformats.org/officeDocument/2006/math">
                    <m:r>
                      <a:rPr lang="en-US" b="0" i="1" smtClean="0">
                        <a:latin typeface="Cambria Math" panose="02040503050406030204" pitchFamily="18" charset="0"/>
                      </a:rPr>
                      <m:t>𝑆𝑐𝑜𝑟𝑒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I found these weights by taking the slope coefficient of a linear regression model between the statistic and the number of wins the player’s team has (adjusted for playoffs). I found some interesting discoveries with these weight values, some that I would not have guessed. After computing the MVP scores for each NBA player, I found Giannis Antetokounmpo to be the overall 2019-20 MVP, in agreement with the executives of the NBA for the regular season.</a:t>
                </a:r>
              </a:p>
              <a:p>
                <a:endParaRPr lang="en-US" dirty="0"/>
              </a:p>
              <a:p>
                <a:endParaRPr lang="en-US" dirty="0"/>
              </a:p>
            </p:txBody>
          </p:sp>
        </mc:Choice>
        <mc:Fallback>
          <p:sp>
            <p:nvSpPr>
              <p:cNvPr id="15" name="Text Placeholder 14">
                <a:extLst>
                  <a:ext uri="{FF2B5EF4-FFF2-40B4-BE49-F238E27FC236}">
                    <a16:creationId xmlns:a16="http://schemas.microsoft.com/office/drawing/2014/main" id="{49C7C664-4AB0-A147-ABBE-224EDE5467C6}"/>
                  </a:ext>
                </a:extLst>
              </p:cNvPr>
              <p:cNvSpPr>
                <a:spLocks noGrp="1" noRot="1" noChangeAspect="1" noMove="1" noResize="1" noEditPoints="1" noAdjustHandles="1" noChangeArrowheads="1" noChangeShapeType="1" noTextEdit="1"/>
              </p:cNvSpPr>
              <p:nvPr>
                <p:ph type="body" sz="quarter" idx="96"/>
              </p:nvPr>
            </p:nvSpPr>
            <p:spPr>
              <a:xfrm>
                <a:off x="1271417" y="11562110"/>
                <a:ext cx="10056813" cy="6924950"/>
              </a:xfrm>
              <a:blipFill>
                <a:blip r:embed="rId4"/>
                <a:stretch>
                  <a:fillRect r="-303"/>
                </a:stretch>
              </a:blipFill>
            </p:spPr>
            <p:txBody>
              <a:bodyPr/>
              <a:lstStyle/>
              <a:p>
                <a:r>
                  <a:rPr lang="en-US">
                    <a:noFill/>
                  </a:rPr>
                  <a:t> </a:t>
                </a:r>
              </a:p>
            </p:txBody>
          </p:sp>
        </mc:Fallback>
      </mc:AlternateContent>
      <p:sp>
        <p:nvSpPr>
          <p:cNvPr id="16" name="Text Placeholder 15">
            <a:extLst>
              <a:ext uri="{FF2B5EF4-FFF2-40B4-BE49-F238E27FC236}">
                <a16:creationId xmlns:a16="http://schemas.microsoft.com/office/drawing/2014/main" id="{778E60CB-0EBD-4049-BFFD-CAB062A6CA0F}"/>
              </a:ext>
            </a:extLst>
          </p:cNvPr>
          <p:cNvSpPr>
            <a:spLocks noGrp="1"/>
          </p:cNvSpPr>
          <p:nvPr>
            <p:ph type="body" sz="quarter" idx="150"/>
          </p:nvPr>
        </p:nvSpPr>
        <p:spPr>
          <a:xfrm>
            <a:off x="5932593" y="3127915"/>
            <a:ext cx="31998968" cy="1140673"/>
          </a:xfrm>
        </p:spPr>
        <p:txBody>
          <a:bodyPr/>
          <a:lstStyle/>
          <a:p>
            <a:r>
              <a:rPr lang="en-US" dirty="0"/>
              <a:t>University of Michigan - MSAS</a:t>
            </a:r>
          </a:p>
        </p:txBody>
      </p:sp>
      <p:sp>
        <p:nvSpPr>
          <p:cNvPr id="17" name="Text Placeholder 16">
            <a:extLst>
              <a:ext uri="{FF2B5EF4-FFF2-40B4-BE49-F238E27FC236}">
                <a16:creationId xmlns:a16="http://schemas.microsoft.com/office/drawing/2014/main" id="{9AAB1BB2-2685-9042-9343-90636A19089C}"/>
              </a:ext>
            </a:extLst>
          </p:cNvPr>
          <p:cNvSpPr>
            <a:spLocks noGrp="1"/>
          </p:cNvSpPr>
          <p:nvPr>
            <p:ph type="body" sz="quarter" idx="151"/>
          </p:nvPr>
        </p:nvSpPr>
        <p:spPr>
          <a:xfrm>
            <a:off x="5932593" y="1771555"/>
            <a:ext cx="31998968" cy="1280160"/>
          </a:xfrm>
        </p:spPr>
        <p:txBody>
          <a:bodyPr/>
          <a:lstStyle/>
          <a:p>
            <a:r>
              <a:rPr lang="en-US" dirty="0"/>
              <a:t>Benjamin Zeman </a:t>
            </a:r>
          </a:p>
        </p:txBody>
      </p:sp>
      <p:sp>
        <p:nvSpPr>
          <p:cNvPr id="18" name="Text Placeholder 17">
            <a:extLst>
              <a:ext uri="{FF2B5EF4-FFF2-40B4-BE49-F238E27FC236}">
                <a16:creationId xmlns:a16="http://schemas.microsoft.com/office/drawing/2014/main" id="{9FFCC562-221F-8240-980C-DCE8D467C705}"/>
              </a:ext>
            </a:extLst>
          </p:cNvPr>
          <p:cNvSpPr>
            <a:spLocks noGrp="1"/>
          </p:cNvSpPr>
          <p:nvPr>
            <p:ph type="body" sz="quarter" idx="153"/>
          </p:nvPr>
        </p:nvSpPr>
        <p:spPr/>
        <p:txBody>
          <a:bodyPr/>
          <a:lstStyle/>
          <a:p>
            <a:r>
              <a:rPr lang="en-US" dirty="0"/>
              <a:t>2019-20 Mickey Mouse MVP</a:t>
            </a:r>
          </a:p>
        </p:txBody>
      </p:sp>
      <p:pic>
        <p:nvPicPr>
          <p:cNvPr id="19" name="Picture 18">
            <a:extLst>
              <a:ext uri="{FF2B5EF4-FFF2-40B4-BE49-F238E27FC236}">
                <a16:creationId xmlns:a16="http://schemas.microsoft.com/office/drawing/2014/main" id="{3941BD4F-0BB1-428E-A4E4-BCA8C7109915}"/>
              </a:ext>
            </a:extLst>
          </p:cNvPr>
          <p:cNvPicPr>
            <a:picLocks noChangeAspect="1"/>
          </p:cNvPicPr>
          <p:nvPr/>
        </p:nvPicPr>
        <p:blipFill>
          <a:blip r:embed="rId5"/>
          <a:stretch>
            <a:fillRect/>
          </a:stretch>
        </p:blipFill>
        <p:spPr>
          <a:xfrm>
            <a:off x="5237743" y="336121"/>
            <a:ext cx="4772529" cy="3452852"/>
          </a:xfrm>
          <a:prstGeom prst="rect">
            <a:avLst/>
          </a:prstGeom>
        </p:spPr>
      </p:pic>
      <p:pic>
        <p:nvPicPr>
          <p:cNvPr id="20" name="Picture 19">
            <a:extLst>
              <a:ext uri="{FF2B5EF4-FFF2-40B4-BE49-F238E27FC236}">
                <a16:creationId xmlns:a16="http://schemas.microsoft.com/office/drawing/2014/main" id="{8002A9B3-9BA5-4754-9397-06302450B79C}"/>
              </a:ext>
            </a:extLst>
          </p:cNvPr>
          <p:cNvPicPr>
            <a:picLocks noChangeAspect="1"/>
          </p:cNvPicPr>
          <p:nvPr/>
        </p:nvPicPr>
        <p:blipFill>
          <a:blip r:embed="rId6"/>
          <a:stretch>
            <a:fillRect/>
          </a:stretch>
        </p:blipFill>
        <p:spPr>
          <a:xfrm>
            <a:off x="33514853" y="332526"/>
            <a:ext cx="5111558" cy="3401510"/>
          </a:xfrm>
          <a:prstGeom prst="rect">
            <a:avLst/>
          </a:prstGeom>
        </p:spPr>
      </p:pic>
      <p:sp>
        <p:nvSpPr>
          <p:cNvPr id="23" name="Text Placeholder 5">
            <a:extLst>
              <a:ext uri="{FF2B5EF4-FFF2-40B4-BE49-F238E27FC236}">
                <a16:creationId xmlns:a16="http://schemas.microsoft.com/office/drawing/2014/main" id="{154B9D70-310E-429F-B753-B4ED43E62F79}"/>
              </a:ext>
            </a:extLst>
          </p:cNvPr>
          <p:cNvSpPr txBox="1">
            <a:spLocks/>
          </p:cNvSpPr>
          <p:nvPr/>
        </p:nvSpPr>
        <p:spPr>
          <a:xfrm>
            <a:off x="11570794" y="4688013"/>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WEIGHTS</a:t>
            </a:r>
          </a:p>
        </p:txBody>
      </p:sp>
      <p:sp>
        <p:nvSpPr>
          <p:cNvPr id="24" name="Text Placeholder 4">
            <a:extLst>
              <a:ext uri="{FF2B5EF4-FFF2-40B4-BE49-F238E27FC236}">
                <a16:creationId xmlns:a16="http://schemas.microsoft.com/office/drawing/2014/main" id="{705A3E1E-C388-424A-B118-624A98F1DF4E}"/>
              </a:ext>
            </a:extLst>
          </p:cNvPr>
          <p:cNvSpPr txBox="1">
            <a:spLocks/>
          </p:cNvSpPr>
          <p:nvPr/>
        </p:nvSpPr>
        <p:spPr>
          <a:xfrm>
            <a:off x="11668783" y="5583202"/>
            <a:ext cx="10048874" cy="93871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As we all know, not all statistics are created equal. Therefore, when evaluating a player’s overall performance, we can’t just take the sum of the important statistic. I decided to look at each statistic and determine how valuable it is. My method for accomplishing this was finding how much of a change in that player’s statistic value results in an extra win for his team. The simplest was to do this was to perform a Least-Squares linear regression for each statistic and the player’s win total. I found the slope coefficient for each statistic, and I will refer to it as the “score” of the statistic. When focusing on regular season statistics, I found some interesting scores.</a:t>
            </a:r>
          </a:p>
          <a:p>
            <a:endParaRPr lang="en-US" dirty="0"/>
          </a:p>
          <a:p>
            <a:endParaRPr lang="en-US" dirty="0"/>
          </a:p>
          <a:p>
            <a:endParaRPr lang="en-US" dirty="0"/>
          </a:p>
          <a:p>
            <a:endParaRPr lang="en-US" dirty="0"/>
          </a:p>
          <a:p>
            <a:endParaRPr lang="en-US" dirty="0"/>
          </a:p>
          <a:p>
            <a:r>
              <a:rPr lang="en-US" dirty="0"/>
              <a:t>This diagram effectively confirms the devaluation of counting stats (those that aren’t a proportion) which many basketball analysts have been pushing for years. The theory is that counting stats don’t show how often you convert on your opportunities, and it could mean you are taking opportunities away from more efficient players. The negative score for offensive rebounds likely is derived from the fact that they come from long rebounds which tend to go hand in hand with poor shot selection.</a:t>
            </a:r>
          </a:p>
        </p:txBody>
      </p:sp>
      <p:graphicFrame>
        <p:nvGraphicFramePr>
          <p:cNvPr id="28" name="Table 27">
            <a:extLst>
              <a:ext uri="{FF2B5EF4-FFF2-40B4-BE49-F238E27FC236}">
                <a16:creationId xmlns:a16="http://schemas.microsoft.com/office/drawing/2014/main" id="{B9064C46-4EB0-4695-9A5F-6C373C8347D9}"/>
              </a:ext>
            </a:extLst>
          </p:cNvPr>
          <p:cNvGraphicFramePr>
            <a:graphicFrameLocks noGrp="1"/>
          </p:cNvGraphicFramePr>
          <p:nvPr>
            <p:extLst>
              <p:ext uri="{D42A27DB-BD31-4B8C-83A1-F6EECF244321}">
                <p14:modId xmlns:p14="http://schemas.microsoft.com/office/powerpoint/2010/main" val="1052304752"/>
              </p:ext>
            </p:extLst>
          </p:nvPr>
        </p:nvGraphicFramePr>
        <p:xfrm>
          <a:off x="32722275" y="10053821"/>
          <a:ext cx="9873005" cy="4128135"/>
        </p:xfrm>
        <a:graphic>
          <a:graphicData uri="http://schemas.openxmlformats.org/drawingml/2006/table">
            <a:tbl>
              <a:tblPr>
                <a:tableStyleId>{5C22544A-7EE6-4342-B048-85BDC9FD1C3A}</a:tableStyleId>
              </a:tblPr>
              <a:tblGrid>
                <a:gridCol w="1312754">
                  <a:extLst>
                    <a:ext uri="{9D8B030D-6E8A-4147-A177-3AD203B41FA5}">
                      <a16:colId xmlns:a16="http://schemas.microsoft.com/office/drawing/2014/main" val="550451925"/>
                    </a:ext>
                  </a:extLst>
                </a:gridCol>
                <a:gridCol w="3309235">
                  <a:extLst>
                    <a:ext uri="{9D8B030D-6E8A-4147-A177-3AD203B41FA5}">
                      <a16:colId xmlns:a16="http://schemas.microsoft.com/office/drawing/2014/main" val="2510754839"/>
                    </a:ext>
                  </a:extLst>
                </a:gridCol>
                <a:gridCol w="1312754">
                  <a:extLst>
                    <a:ext uri="{9D8B030D-6E8A-4147-A177-3AD203B41FA5}">
                      <a16:colId xmlns:a16="http://schemas.microsoft.com/office/drawing/2014/main" val="941868843"/>
                    </a:ext>
                  </a:extLst>
                </a:gridCol>
                <a:gridCol w="1312754">
                  <a:extLst>
                    <a:ext uri="{9D8B030D-6E8A-4147-A177-3AD203B41FA5}">
                      <a16:colId xmlns:a16="http://schemas.microsoft.com/office/drawing/2014/main" val="73818146"/>
                    </a:ext>
                  </a:extLst>
                </a:gridCol>
                <a:gridCol w="1312754">
                  <a:extLst>
                    <a:ext uri="{9D8B030D-6E8A-4147-A177-3AD203B41FA5}">
                      <a16:colId xmlns:a16="http://schemas.microsoft.com/office/drawing/2014/main" val="4074482055"/>
                    </a:ext>
                  </a:extLst>
                </a:gridCol>
                <a:gridCol w="1312754">
                  <a:extLst>
                    <a:ext uri="{9D8B030D-6E8A-4147-A177-3AD203B41FA5}">
                      <a16:colId xmlns:a16="http://schemas.microsoft.com/office/drawing/2014/main" val="435901605"/>
                    </a:ext>
                  </a:extLst>
                </a:gridCol>
              </a:tblGrid>
              <a:tr h="279795">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t"/>
                      <a:r>
                        <a:rPr lang="en-US" sz="2400" u="none" strike="noStrike">
                          <a:effectLst/>
                        </a:rPr>
                        <a:t>Player</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Team</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REG</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PLYF</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MVP</a:t>
                      </a:r>
                      <a:endParaRPr lang="en-US" sz="24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844537327"/>
                  </a:ext>
                </a:extLst>
              </a:tr>
              <a:tr h="279795">
                <a:tc>
                  <a:txBody>
                    <a:bodyPr/>
                    <a:lstStyle/>
                    <a:p>
                      <a:pPr algn="ctr" fontAlgn="t"/>
                      <a:r>
                        <a:rPr lang="en-US" sz="2400" u="none" strike="noStrike">
                          <a:effectLst/>
                        </a:rPr>
                        <a:t>1</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Giannis Antetokounmpo</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MIL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0.773006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0.214745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0.987751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6120744"/>
                  </a:ext>
                </a:extLst>
              </a:tr>
              <a:tr h="279795">
                <a:tc>
                  <a:txBody>
                    <a:bodyPr/>
                    <a:lstStyle/>
                    <a:p>
                      <a:pPr algn="ctr" fontAlgn="t"/>
                      <a:r>
                        <a:rPr lang="en-US" sz="2400" u="none" strike="noStrike">
                          <a:effectLst/>
                        </a:rPr>
                        <a:t>2</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LeBron James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LAL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0.697714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0.280912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0.978627</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7877270"/>
                  </a:ext>
                </a:extLst>
              </a:tr>
              <a:tr h="279795">
                <a:tc>
                  <a:txBody>
                    <a:bodyPr/>
                    <a:lstStyle/>
                    <a:p>
                      <a:pPr algn="ctr" fontAlgn="t"/>
                      <a:r>
                        <a:rPr lang="en-US" sz="2400" u="none" strike="noStrike">
                          <a:effectLst/>
                        </a:rPr>
                        <a:t>3</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James Harden</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HOU</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0.730199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0.229303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0.959503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0409130"/>
                  </a:ext>
                </a:extLst>
              </a:tr>
              <a:tr h="279795">
                <a:tc>
                  <a:txBody>
                    <a:bodyPr/>
                    <a:lstStyle/>
                    <a:p>
                      <a:pPr algn="ctr" fontAlgn="t"/>
                      <a:r>
                        <a:rPr lang="en-US" sz="2400" u="none" strike="noStrike">
                          <a:effectLst/>
                        </a:rPr>
                        <a:t>4</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Luka Dončić</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DAL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0.661133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0.291145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0.952278</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1241489"/>
                  </a:ext>
                </a:extLst>
              </a:tr>
              <a:tr h="279795">
                <a:tc>
                  <a:txBody>
                    <a:bodyPr/>
                    <a:lstStyle/>
                    <a:p>
                      <a:pPr algn="ctr" fontAlgn="t"/>
                      <a:r>
                        <a:rPr lang="en-US" sz="2400" u="none" strike="noStrike">
                          <a:effectLst/>
                        </a:rPr>
                        <a:t>5</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Damian Lillard</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POR</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0.736698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0.113298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0.849996</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1654579"/>
                  </a:ext>
                </a:extLst>
              </a:tr>
              <a:tr h="279795">
                <a:tc>
                  <a:txBody>
                    <a:bodyPr/>
                    <a:lstStyle/>
                    <a:p>
                      <a:pPr algn="ctr" fontAlgn="t"/>
                      <a:r>
                        <a:rPr lang="en-US" sz="2400" u="none" strike="noStrike">
                          <a:effectLst/>
                        </a:rPr>
                        <a:t>6</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Nikola Jokić</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DEN</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0.5422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0.196433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0.738633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2134056"/>
                  </a:ext>
                </a:extLst>
              </a:tr>
              <a:tr h="279795">
                <a:tc>
                  <a:txBody>
                    <a:bodyPr/>
                    <a:lstStyle/>
                    <a:p>
                      <a:pPr algn="ctr" fontAlgn="t"/>
                      <a:r>
                        <a:rPr lang="en-US" sz="2400" u="none" strike="noStrike">
                          <a:effectLst/>
                        </a:rPr>
                        <a:t>7</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Jayson Tatum</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BOS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0.556951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0.15428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0.711231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1258712"/>
                  </a:ext>
                </a:extLst>
              </a:tr>
              <a:tr h="279795">
                <a:tc>
                  <a:txBody>
                    <a:bodyPr/>
                    <a:lstStyle/>
                    <a:p>
                      <a:pPr algn="ctr" fontAlgn="t"/>
                      <a:r>
                        <a:rPr lang="en-US" sz="2400" u="none" strike="noStrike">
                          <a:effectLst/>
                        </a:rPr>
                        <a:t>8</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Anthony Davis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LAL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0.51447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0.192791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0.707261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8717197"/>
                  </a:ext>
                </a:extLst>
              </a:tr>
              <a:tr h="279795">
                <a:tc>
                  <a:txBody>
                    <a:bodyPr/>
                    <a:lstStyle/>
                    <a:p>
                      <a:pPr algn="ctr" fontAlgn="t"/>
                      <a:r>
                        <a:rPr lang="en-US" sz="2400" u="none" strike="noStrike">
                          <a:effectLst/>
                        </a:rPr>
                        <a:t>9</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Donovan Mitchell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UTA</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0.486465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0.219391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0.705856</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0182750"/>
                  </a:ext>
                </a:extLst>
              </a:tr>
              <a:tr h="279795">
                <a:tc>
                  <a:txBody>
                    <a:bodyPr/>
                    <a:lstStyle/>
                    <a:p>
                      <a:pPr algn="ctr" fontAlgn="t"/>
                      <a:r>
                        <a:rPr lang="en-US" sz="2400" u="none" strike="noStrike">
                          <a:effectLst/>
                        </a:rPr>
                        <a:t>10</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Khris Middleton</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MIL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0.551984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0.129848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0.681832</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0040086"/>
                  </a:ext>
                </a:extLst>
              </a:tr>
            </a:tbl>
          </a:graphicData>
        </a:graphic>
      </p:graphicFrame>
      <p:pic>
        <p:nvPicPr>
          <p:cNvPr id="1027" name="Picture 3">
            <a:extLst>
              <a:ext uri="{FF2B5EF4-FFF2-40B4-BE49-F238E27FC236}">
                <a16:creationId xmlns:a16="http://schemas.microsoft.com/office/drawing/2014/main" id="{FC138D99-6637-4FC6-8818-F337CDE5AF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32753" y="14265454"/>
            <a:ext cx="10047018" cy="6853780"/>
          </a:xfrm>
          <a:prstGeom prst="rect">
            <a:avLst/>
          </a:prstGeom>
          <a:noFill/>
          <a:extLst>
            <a:ext uri="{909E8E84-426E-40DD-AFC4-6F175D3DCCD1}">
              <a14:hiddenFill xmlns:a14="http://schemas.microsoft.com/office/drawing/2010/main">
                <a:solidFill>
                  <a:srgbClr val="FFFFFF"/>
                </a:solidFill>
              </a14:hiddenFill>
            </a:ext>
          </a:extLst>
        </p:spPr>
      </p:pic>
      <p:sp>
        <p:nvSpPr>
          <p:cNvPr id="30" name="Text Placeholder 7">
            <a:extLst>
              <a:ext uri="{FF2B5EF4-FFF2-40B4-BE49-F238E27FC236}">
                <a16:creationId xmlns:a16="http://schemas.microsoft.com/office/drawing/2014/main" id="{6F633833-B462-44BF-898B-ED2350730008}"/>
              </a:ext>
            </a:extLst>
          </p:cNvPr>
          <p:cNvSpPr txBox="1">
            <a:spLocks/>
          </p:cNvSpPr>
          <p:nvPr/>
        </p:nvSpPr>
        <p:spPr>
          <a:xfrm>
            <a:off x="32908711" y="21253270"/>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REFERENCES</a:t>
            </a:r>
          </a:p>
        </p:txBody>
      </p:sp>
      <p:sp>
        <p:nvSpPr>
          <p:cNvPr id="31" name="Text Placeholder 7">
            <a:extLst>
              <a:ext uri="{FF2B5EF4-FFF2-40B4-BE49-F238E27FC236}">
                <a16:creationId xmlns:a16="http://schemas.microsoft.com/office/drawing/2014/main" id="{485D1FFB-3BAD-41A0-8461-7CFFDB5E3909}"/>
              </a:ext>
            </a:extLst>
          </p:cNvPr>
          <p:cNvSpPr txBox="1">
            <a:spLocks/>
          </p:cNvSpPr>
          <p:nvPr/>
        </p:nvSpPr>
        <p:spPr>
          <a:xfrm>
            <a:off x="32902361" y="26710507"/>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FUTURE RESEARCH</a:t>
            </a:r>
          </a:p>
        </p:txBody>
      </p:sp>
      <p:graphicFrame>
        <p:nvGraphicFramePr>
          <p:cNvPr id="29" name="Table 28">
            <a:extLst>
              <a:ext uri="{FF2B5EF4-FFF2-40B4-BE49-F238E27FC236}">
                <a16:creationId xmlns:a16="http://schemas.microsoft.com/office/drawing/2014/main" id="{B11A6F11-B4B3-464F-8146-83A135698FA9}"/>
              </a:ext>
            </a:extLst>
          </p:cNvPr>
          <p:cNvGraphicFramePr>
            <a:graphicFrameLocks noGrp="1"/>
          </p:cNvGraphicFramePr>
          <p:nvPr>
            <p:extLst>
              <p:ext uri="{D42A27DB-BD31-4B8C-83A1-F6EECF244321}">
                <p14:modId xmlns:p14="http://schemas.microsoft.com/office/powerpoint/2010/main" val="4030598388"/>
              </p:ext>
            </p:extLst>
          </p:nvPr>
        </p:nvGraphicFramePr>
        <p:xfrm>
          <a:off x="1204542" y="24842479"/>
          <a:ext cx="9957496" cy="5225413"/>
        </p:xfrm>
        <a:graphic>
          <a:graphicData uri="http://schemas.openxmlformats.org/drawingml/2006/table">
            <a:tbl>
              <a:tblPr>
                <a:tableStyleId>{5C22544A-7EE6-4342-B048-85BDC9FD1C3A}</a:tableStyleId>
              </a:tblPr>
              <a:tblGrid>
                <a:gridCol w="3512784">
                  <a:extLst>
                    <a:ext uri="{9D8B030D-6E8A-4147-A177-3AD203B41FA5}">
                      <a16:colId xmlns:a16="http://schemas.microsoft.com/office/drawing/2014/main" val="3452300943"/>
                    </a:ext>
                  </a:extLst>
                </a:gridCol>
                <a:gridCol w="802131">
                  <a:extLst>
                    <a:ext uri="{9D8B030D-6E8A-4147-A177-3AD203B41FA5}">
                      <a16:colId xmlns:a16="http://schemas.microsoft.com/office/drawing/2014/main" val="2338561807"/>
                    </a:ext>
                  </a:extLst>
                </a:gridCol>
                <a:gridCol w="580854">
                  <a:extLst>
                    <a:ext uri="{9D8B030D-6E8A-4147-A177-3AD203B41FA5}">
                      <a16:colId xmlns:a16="http://schemas.microsoft.com/office/drawing/2014/main" val="2726476714"/>
                    </a:ext>
                  </a:extLst>
                </a:gridCol>
                <a:gridCol w="1438304">
                  <a:extLst>
                    <a:ext uri="{9D8B030D-6E8A-4147-A177-3AD203B41FA5}">
                      <a16:colId xmlns:a16="http://schemas.microsoft.com/office/drawing/2014/main" val="2113985258"/>
                    </a:ext>
                  </a:extLst>
                </a:gridCol>
                <a:gridCol w="1327667">
                  <a:extLst>
                    <a:ext uri="{9D8B030D-6E8A-4147-A177-3AD203B41FA5}">
                      <a16:colId xmlns:a16="http://schemas.microsoft.com/office/drawing/2014/main" val="2671823057"/>
                    </a:ext>
                  </a:extLst>
                </a:gridCol>
                <a:gridCol w="2295756">
                  <a:extLst>
                    <a:ext uri="{9D8B030D-6E8A-4147-A177-3AD203B41FA5}">
                      <a16:colId xmlns:a16="http://schemas.microsoft.com/office/drawing/2014/main" val="1908724443"/>
                    </a:ext>
                  </a:extLst>
                </a:gridCol>
              </a:tblGrid>
              <a:tr h="861673">
                <a:tc>
                  <a:txBody>
                    <a:bodyPr/>
                    <a:lstStyle/>
                    <a:p>
                      <a:pPr algn="ctr" fontAlgn="t"/>
                      <a:r>
                        <a:rPr lang="en-US" sz="2400" u="none" strike="noStrike">
                          <a:effectLst/>
                        </a:rPr>
                        <a:t>Player</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Tm</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3P</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ORB_PLYF</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AST_TEAM</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TRB_PLYF_TEAM</a:t>
                      </a:r>
                      <a:endParaRPr lang="en-US" sz="24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058702330"/>
                  </a:ext>
                </a:extLst>
              </a:tr>
              <a:tr h="436374">
                <a:tc>
                  <a:txBody>
                    <a:bodyPr/>
                    <a:lstStyle/>
                    <a:p>
                      <a:pPr algn="l" fontAlgn="b"/>
                      <a:r>
                        <a:rPr lang="en-US" sz="2400" u="none" strike="noStrike">
                          <a:effectLst/>
                        </a:rPr>
                        <a:t>Steven Adams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OKC</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49.9</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8880902"/>
                  </a:ext>
                </a:extLst>
              </a:tr>
              <a:tr h="436374">
                <a:tc>
                  <a:txBody>
                    <a:bodyPr/>
                    <a:lstStyle/>
                    <a:p>
                      <a:pPr algn="l" fontAlgn="b"/>
                      <a:r>
                        <a:rPr lang="en-US" sz="2400" u="none" strike="noStrike">
                          <a:effectLst/>
                        </a:rPr>
                        <a:t>Bam Adebayo</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MIA</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25.9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41.3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7147054"/>
                  </a:ext>
                </a:extLst>
              </a:tr>
              <a:tr h="436374">
                <a:tc>
                  <a:txBody>
                    <a:bodyPr/>
                    <a:lstStyle/>
                    <a:p>
                      <a:pPr algn="l" fontAlgn="b"/>
                      <a:r>
                        <a:rPr lang="en-US" sz="2400" u="none" strike="noStrike">
                          <a:effectLst/>
                        </a:rPr>
                        <a:t>LaMarcus Aldridge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SAS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379642"/>
                  </a:ext>
                </a:extLst>
              </a:tr>
              <a:tr h="436374">
                <a:tc>
                  <a:txBody>
                    <a:bodyPr/>
                    <a:lstStyle/>
                    <a:p>
                      <a:pPr algn="l" fontAlgn="b"/>
                      <a:r>
                        <a:rPr lang="en-US" sz="2400" u="none" strike="noStrike">
                          <a:effectLst/>
                        </a:rPr>
                        <a:t>Kyle Alexander</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MIA</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25.9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41.3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192945"/>
                  </a:ext>
                </a:extLst>
              </a:tr>
              <a:tr h="436374">
                <a:tc>
                  <a:txBody>
                    <a:bodyPr/>
                    <a:lstStyle/>
                    <a:p>
                      <a:pPr algn="l" fontAlgn="b"/>
                      <a:r>
                        <a:rPr lang="en-US" sz="2400" u="none" strike="noStrike">
                          <a:effectLst/>
                        </a:rPr>
                        <a:t>Nickeil Alexander-Walker</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NOP</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26.2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0155019"/>
                  </a:ext>
                </a:extLst>
              </a:tr>
              <a:tr h="436374">
                <a:tc>
                  <a:txBody>
                    <a:bodyPr/>
                    <a:lstStyle/>
                    <a:p>
                      <a:pPr algn="l" fontAlgn="b"/>
                      <a:r>
                        <a:rPr lang="en-US" sz="2400" u="none" strike="noStrike">
                          <a:effectLst/>
                        </a:rPr>
                        <a:t>Grayson Allen</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MEM</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26.6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5259122"/>
                  </a:ext>
                </a:extLst>
              </a:tr>
              <a:tr h="436374">
                <a:tc>
                  <a:txBody>
                    <a:bodyPr/>
                    <a:lstStyle/>
                    <a:p>
                      <a:pPr algn="l" fontAlgn="b"/>
                      <a:r>
                        <a:rPr lang="en-US" sz="2400" u="none" strike="noStrike">
                          <a:effectLst/>
                        </a:rPr>
                        <a:t>Jarrett Allen</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BRK</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26.4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44.3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2372101"/>
                  </a:ext>
                </a:extLst>
              </a:tr>
              <a:tr h="436374">
                <a:tc>
                  <a:txBody>
                    <a:bodyPr/>
                    <a:lstStyle/>
                    <a:p>
                      <a:pPr algn="l" fontAlgn="b"/>
                      <a:r>
                        <a:rPr lang="en-US" sz="2400" u="none" strike="noStrike">
                          <a:effectLst/>
                        </a:rPr>
                        <a:t>Kadeem Allen</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NYK</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1408549"/>
                  </a:ext>
                </a:extLst>
              </a:tr>
              <a:tr h="436374">
                <a:tc>
                  <a:txBody>
                    <a:bodyPr/>
                    <a:lstStyle/>
                    <a:p>
                      <a:pPr algn="l" fontAlgn="b"/>
                      <a:r>
                        <a:rPr lang="en-US" sz="2400" u="none" strike="noStrike">
                          <a:effectLst/>
                        </a:rPr>
                        <a:t>Al-Farouq Aminu</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ORL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9833163"/>
                  </a:ext>
                </a:extLst>
              </a:tr>
              <a:tr h="436374">
                <a:tc>
                  <a:txBody>
                    <a:bodyPr/>
                    <a:lstStyle/>
                    <a:p>
                      <a:pPr algn="l" fontAlgn="b"/>
                      <a:r>
                        <a:rPr lang="en-US" sz="2400" u="none" strike="noStrike">
                          <a:effectLst/>
                        </a:rPr>
                        <a:t>Justin Anderson</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BRK</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26.4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44.3</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7083801"/>
                  </a:ext>
                </a:extLst>
              </a:tr>
            </a:tbl>
          </a:graphicData>
        </a:graphic>
      </p:graphicFrame>
      <p:graphicFrame>
        <p:nvGraphicFramePr>
          <p:cNvPr id="1024" name="Table 1023">
            <a:extLst>
              <a:ext uri="{FF2B5EF4-FFF2-40B4-BE49-F238E27FC236}">
                <a16:creationId xmlns:a16="http://schemas.microsoft.com/office/drawing/2014/main" id="{450AD1D1-ED35-42B2-8B86-3AF7BCD9B648}"/>
              </a:ext>
            </a:extLst>
          </p:cNvPr>
          <p:cNvGraphicFramePr>
            <a:graphicFrameLocks noGrp="1"/>
          </p:cNvGraphicFramePr>
          <p:nvPr>
            <p:extLst>
              <p:ext uri="{D42A27DB-BD31-4B8C-83A1-F6EECF244321}">
                <p14:modId xmlns:p14="http://schemas.microsoft.com/office/powerpoint/2010/main" val="2749409225"/>
              </p:ext>
            </p:extLst>
          </p:nvPr>
        </p:nvGraphicFramePr>
        <p:xfrm>
          <a:off x="14567192" y="9347595"/>
          <a:ext cx="3761874" cy="2626995"/>
        </p:xfrm>
        <a:graphic>
          <a:graphicData uri="http://schemas.openxmlformats.org/drawingml/2006/table">
            <a:tbl>
              <a:tblPr>
                <a:tableStyleId>{5C22544A-7EE6-4342-B048-85BDC9FD1C3A}</a:tableStyleId>
              </a:tblPr>
              <a:tblGrid>
                <a:gridCol w="1880937">
                  <a:extLst>
                    <a:ext uri="{9D8B030D-6E8A-4147-A177-3AD203B41FA5}">
                      <a16:colId xmlns:a16="http://schemas.microsoft.com/office/drawing/2014/main" val="2925519049"/>
                    </a:ext>
                  </a:extLst>
                </a:gridCol>
                <a:gridCol w="1880937">
                  <a:extLst>
                    <a:ext uri="{9D8B030D-6E8A-4147-A177-3AD203B41FA5}">
                      <a16:colId xmlns:a16="http://schemas.microsoft.com/office/drawing/2014/main" val="1751368295"/>
                    </a:ext>
                  </a:extLst>
                </a:gridCol>
              </a:tblGrid>
              <a:tr h="190500">
                <a:tc>
                  <a:txBody>
                    <a:bodyPr/>
                    <a:lstStyle/>
                    <a:p>
                      <a:pPr algn="l" fontAlgn="b"/>
                      <a:r>
                        <a:rPr lang="en-US" sz="2400" u="none" strike="noStrike">
                          <a:effectLst/>
                        </a:rPr>
                        <a:t>FG</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-0.1494</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4331215"/>
                  </a:ext>
                </a:extLst>
              </a:tr>
              <a:tr h="190500">
                <a:tc>
                  <a:txBody>
                    <a:bodyPr/>
                    <a:lstStyle/>
                    <a:p>
                      <a:pPr algn="l" fontAlgn="b"/>
                      <a:r>
                        <a:rPr lang="en-US" sz="2400" u="none" strike="noStrike">
                          <a:effectLst/>
                        </a:rPr>
                        <a:t>3P</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-0.13978</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6504006"/>
                  </a:ext>
                </a:extLst>
              </a:tr>
              <a:tr h="190500">
                <a:tc>
                  <a:txBody>
                    <a:bodyPr/>
                    <a:lstStyle/>
                    <a:p>
                      <a:pPr algn="l" fontAlgn="b"/>
                      <a:r>
                        <a:rPr lang="en-US" sz="2400" u="none" strike="noStrike" dirty="0">
                          <a:effectLst/>
                        </a:rPr>
                        <a:t>2P</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-0.20079</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2126892"/>
                  </a:ext>
                </a:extLst>
              </a:tr>
              <a:tr h="190500">
                <a:tc>
                  <a:txBody>
                    <a:bodyPr/>
                    <a:lstStyle/>
                    <a:p>
                      <a:pPr algn="l" fontAlgn="b"/>
                      <a:r>
                        <a:rPr lang="en-US" sz="2400" u="none" strike="noStrike">
                          <a:effectLst/>
                        </a:rPr>
                        <a:t>FT</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-0.32624</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974801"/>
                  </a:ext>
                </a:extLst>
              </a:tr>
              <a:tr h="190500">
                <a:tc>
                  <a:txBody>
                    <a:bodyPr/>
                    <a:lstStyle/>
                    <a:p>
                      <a:pPr algn="l" fontAlgn="b"/>
                      <a:r>
                        <a:rPr lang="en-US" sz="2400" u="none" strike="noStrike">
                          <a:effectLst/>
                        </a:rPr>
                        <a:t>TRB</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-0.04027</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2815263"/>
                  </a:ext>
                </a:extLst>
              </a:tr>
              <a:tr h="190500">
                <a:tc>
                  <a:txBody>
                    <a:bodyPr/>
                    <a:lstStyle/>
                    <a:p>
                      <a:pPr algn="l" fontAlgn="b"/>
                      <a:r>
                        <a:rPr lang="en-US" sz="2400" u="none" strike="noStrike">
                          <a:effectLst/>
                        </a:rPr>
                        <a:t>AST</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-0.2731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5166783"/>
                  </a:ext>
                </a:extLst>
              </a:tr>
              <a:tr h="190500">
                <a:tc>
                  <a:txBody>
                    <a:bodyPr/>
                    <a:lstStyle/>
                    <a:p>
                      <a:pPr algn="l" fontAlgn="b"/>
                      <a:r>
                        <a:rPr lang="en-US" sz="2400" u="none" strike="noStrike">
                          <a:effectLst/>
                        </a:rPr>
                        <a:t>STL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-1.83017</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4007520"/>
                  </a:ext>
                </a:extLst>
              </a:tr>
            </a:tbl>
          </a:graphicData>
        </a:graphic>
      </p:graphicFrame>
      <p:graphicFrame>
        <p:nvGraphicFramePr>
          <p:cNvPr id="1025" name="Table 1024">
            <a:extLst>
              <a:ext uri="{FF2B5EF4-FFF2-40B4-BE49-F238E27FC236}">
                <a16:creationId xmlns:a16="http://schemas.microsoft.com/office/drawing/2014/main" id="{BB0EAD33-CD91-41DD-ABAE-FDFD98404822}"/>
              </a:ext>
            </a:extLst>
          </p:cNvPr>
          <p:cNvGraphicFramePr>
            <a:graphicFrameLocks noGrp="1"/>
          </p:cNvGraphicFramePr>
          <p:nvPr>
            <p:extLst>
              <p:ext uri="{D42A27DB-BD31-4B8C-83A1-F6EECF244321}">
                <p14:modId xmlns:p14="http://schemas.microsoft.com/office/powerpoint/2010/main" val="3937910332"/>
              </p:ext>
            </p:extLst>
          </p:nvPr>
        </p:nvGraphicFramePr>
        <p:xfrm>
          <a:off x="22218971" y="15930973"/>
          <a:ext cx="6591069" cy="4801599"/>
        </p:xfrm>
        <a:graphic>
          <a:graphicData uri="http://schemas.openxmlformats.org/drawingml/2006/table">
            <a:tbl>
              <a:tblPr>
                <a:tableStyleId>{5C22544A-7EE6-4342-B048-85BDC9FD1C3A}</a:tableStyleId>
              </a:tblPr>
              <a:tblGrid>
                <a:gridCol w="4334345">
                  <a:extLst>
                    <a:ext uri="{9D8B030D-6E8A-4147-A177-3AD203B41FA5}">
                      <a16:colId xmlns:a16="http://schemas.microsoft.com/office/drawing/2014/main" val="3405289992"/>
                    </a:ext>
                  </a:extLst>
                </a:gridCol>
                <a:gridCol w="2256724">
                  <a:extLst>
                    <a:ext uri="{9D8B030D-6E8A-4147-A177-3AD203B41FA5}">
                      <a16:colId xmlns:a16="http://schemas.microsoft.com/office/drawing/2014/main" val="3827012721"/>
                    </a:ext>
                  </a:extLst>
                </a:gridCol>
              </a:tblGrid>
              <a:tr h="436509">
                <a:tc>
                  <a:txBody>
                    <a:bodyPr/>
                    <a:lstStyle/>
                    <a:p>
                      <a:pPr algn="ctr" fontAlgn="t"/>
                      <a:r>
                        <a:rPr lang="en-US" sz="2400" u="none" strike="noStrike">
                          <a:effectLst/>
                        </a:rPr>
                        <a:t>Player</a:t>
                      </a:r>
                      <a:endParaRPr lang="en-US" sz="2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2400" u="none" strike="noStrike">
                          <a:effectLst/>
                        </a:rPr>
                        <a:t>PLYF SCORE</a:t>
                      </a:r>
                      <a:endParaRPr lang="en-US" sz="24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722745853"/>
                  </a:ext>
                </a:extLst>
              </a:tr>
              <a:tr h="436509">
                <a:tc>
                  <a:txBody>
                    <a:bodyPr/>
                    <a:lstStyle/>
                    <a:p>
                      <a:pPr algn="l" fontAlgn="b"/>
                      <a:r>
                        <a:rPr lang="en-US" sz="2400" u="none" strike="noStrike">
                          <a:effectLst/>
                        </a:rPr>
                        <a:t>Luka Dončić</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0.291144791</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1706084"/>
                  </a:ext>
                </a:extLst>
              </a:tr>
              <a:tr h="436509">
                <a:tc>
                  <a:txBody>
                    <a:bodyPr/>
                    <a:lstStyle/>
                    <a:p>
                      <a:pPr algn="l" fontAlgn="b"/>
                      <a:r>
                        <a:rPr lang="en-US" sz="2400" u="none" strike="noStrike">
                          <a:effectLst/>
                        </a:rPr>
                        <a:t>LeBron James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0.280912066</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6177000"/>
                  </a:ext>
                </a:extLst>
              </a:tr>
              <a:tr h="436509">
                <a:tc>
                  <a:txBody>
                    <a:bodyPr/>
                    <a:lstStyle/>
                    <a:p>
                      <a:pPr algn="l" fontAlgn="b"/>
                      <a:r>
                        <a:rPr lang="en-US" sz="2400" u="none" strike="noStrike">
                          <a:effectLst/>
                        </a:rPr>
                        <a:t>James Harden</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0.229303217</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5065291"/>
                  </a:ext>
                </a:extLst>
              </a:tr>
              <a:tr h="436509">
                <a:tc>
                  <a:txBody>
                    <a:bodyPr/>
                    <a:lstStyle/>
                    <a:p>
                      <a:pPr algn="l" fontAlgn="b"/>
                      <a:r>
                        <a:rPr lang="en-US" sz="2400" u="none" strike="noStrike" dirty="0">
                          <a:effectLst/>
                        </a:rPr>
                        <a:t>Donovan Mitchell</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0.219390705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530347"/>
                  </a:ext>
                </a:extLst>
              </a:tr>
              <a:tr h="436509">
                <a:tc>
                  <a:txBody>
                    <a:bodyPr/>
                    <a:lstStyle/>
                    <a:p>
                      <a:pPr algn="l" fontAlgn="b"/>
                      <a:r>
                        <a:rPr lang="en-US" sz="2400" u="none" strike="noStrike">
                          <a:effectLst/>
                        </a:rPr>
                        <a:t>Giannis Antetokounmpo</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0.214744661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0493718"/>
                  </a:ext>
                </a:extLst>
              </a:tr>
              <a:tr h="436509">
                <a:tc>
                  <a:txBody>
                    <a:bodyPr/>
                    <a:lstStyle/>
                    <a:p>
                      <a:pPr algn="l" fontAlgn="b"/>
                      <a:r>
                        <a:rPr lang="en-US" sz="2400" u="none" strike="noStrike">
                          <a:effectLst/>
                        </a:rPr>
                        <a:t>Jamal Murray</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0.199725348</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3594615"/>
                  </a:ext>
                </a:extLst>
              </a:tr>
              <a:tr h="436509">
                <a:tc>
                  <a:txBody>
                    <a:bodyPr/>
                    <a:lstStyle/>
                    <a:p>
                      <a:pPr algn="l" fontAlgn="b"/>
                      <a:r>
                        <a:rPr lang="en-US" sz="2400" u="none" strike="noStrike">
                          <a:effectLst/>
                        </a:rPr>
                        <a:t>Nikola Jokić</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0.19643296</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625205"/>
                  </a:ext>
                </a:extLst>
              </a:tr>
              <a:tr h="436509">
                <a:tc>
                  <a:txBody>
                    <a:bodyPr/>
                    <a:lstStyle/>
                    <a:p>
                      <a:pPr algn="l" fontAlgn="b"/>
                      <a:r>
                        <a:rPr lang="en-US" sz="2400" u="none" strike="noStrike">
                          <a:effectLst/>
                        </a:rPr>
                        <a:t>Anthony Davis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0.192791212</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0019765"/>
                  </a:ext>
                </a:extLst>
              </a:tr>
              <a:tr h="436509">
                <a:tc>
                  <a:txBody>
                    <a:bodyPr/>
                    <a:lstStyle/>
                    <a:p>
                      <a:pPr algn="l" fontAlgn="b"/>
                      <a:r>
                        <a:rPr lang="en-US" sz="2400" u="none" strike="noStrike">
                          <a:effectLst/>
                        </a:rPr>
                        <a:t>Nikola Vučević</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0.184181156</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173983"/>
                  </a:ext>
                </a:extLst>
              </a:tr>
              <a:tr h="436509">
                <a:tc>
                  <a:txBody>
                    <a:bodyPr/>
                    <a:lstStyle/>
                    <a:p>
                      <a:pPr algn="l" fontAlgn="b"/>
                      <a:r>
                        <a:rPr lang="en-US" sz="2400" u="none" strike="noStrike">
                          <a:effectLst/>
                        </a:rPr>
                        <a:t>Chris Paul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0.179447394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4887132"/>
                  </a:ext>
                </a:extLst>
              </a:tr>
            </a:tbl>
          </a:graphicData>
        </a:graphic>
      </p:graphicFrame>
      <p:sp>
        <p:nvSpPr>
          <p:cNvPr id="37" name="Text Placeholder 13">
            <a:extLst>
              <a:ext uri="{FF2B5EF4-FFF2-40B4-BE49-F238E27FC236}">
                <a16:creationId xmlns:a16="http://schemas.microsoft.com/office/drawing/2014/main" id="{5D8FF7B1-067F-43A1-A7E5-BF950F3C2D8E}"/>
              </a:ext>
            </a:extLst>
          </p:cNvPr>
          <p:cNvSpPr txBox="1">
            <a:spLocks/>
          </p:cNvSpPr>
          <p:nvPr/>
        </p:nvSpPr>
        <p:spPr>
          <a:xfrm>
            <a:off x="32902361" y="22141351"/>
            <a:ext cx="10052050" cy="507829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800" i="1" dirty="0">
                <a:effectLst/>
                <a:latin typeface="Times New Roman" panose="02020603050405020304" pitchFamily="18" charset="0"/>
              </a:rPr>
              <a:t>2019-20 NBA Player Stats: Per Game</a:t>
            </a:r>
            <a:r>
              <a:rPr lang="en-US" sz="1800" dirty="0">
                <a:effectLst/>
                <a:latin typeface="Times New Roman" panose="02020603050405020304" pitchFamily="18" charset="0"/>
              </a:rPr>
              <a:t>. (2020). Basketball-</a:t>
            </a:r>
            <a:r>
              <a:rPr lang="en-US" sz="1800" dirty="0" err="1">
                <a:effectLst/>
                <a:latin typeface="Times New Roman" panose="02020603050405020304" pitchFamily="18" charset="0"/>
              </a:rPr>
              <a:t>Reference.Com</a:t>
            </a:r>
            <a:r>
              <a:rPr lang="en-US" sz="1800" dirty="0">
                <a:effectLst/>
                <a:latin typeface="Times New Roman" panose="02020603050405020304" pitchFamily="18" charset="0"/>
              </a:rPr>
              <a:t>. https://www.basketball-reference.com/leagues/NBA_2020_per_game.html</a:t>
            </a:r>
          </a:p>
          <a:p>
            <a:r>
              <a:rPr lang="en-US" sz="1800" i="1" dirty="0">
                <a:effectLst/>
                <a:latin typeface="Times New Roman" panose="02020603050405020304" pitchFamily="18" charset="0"/>
              </a:rPr>
              <a:t>2019-20 NBA Season Summary</a:t>
            </a:r>
            <a:r>
              <a:rPr lang="en-US" sz="1800" dirty="0">
                <a:effectLst/>
                <a:latin typeface="Times New Roman" panose="02020603050405020304" pitchFamily="18" charset="0"/>
              </a:rPr>
              <a:t>. (2020). Basketball-</a:t>
            </a:r>
            <a:r>
              <a:rPr lang="en-US" sz="1800" dirty="0" err="1">
                <a:effectLst/>
                <a:latin typeface="Times New Roman" panose="02020603050405020304" pitchFamily="18" charset="0"/>
              </a:rPr>
              <a:t>Reference.Com</a:t>
            </a:r>
            <a:r>
              <a:rPr lang="en-US" sz="1800" dirty="0">
                <a:effectLst/>
                <a:latin typeface="Times New Roman" panose="02020603050405020304" pitchFamily="18" charset="0"/>
              </a:rPr>
              <a:t>. https://www.basketball-reference.com/leagues/NBA_2020.html</a:t>
            </a:r>
          </a:p>
          <a:p>
            <a:r>
              <a:rPr lang="en-US" sz="1800" i="1" dirty="0">
                <a:effectLst/>
                <a:latin typeface="Times New Roman" panose="02020603050405020304" pitchFamily="18" charset="0"/>
              </a:rPr>
              <a:t>2020 NBA Playoffs Stats: Per Game</a:t>
            </a:r>
            <a:r>
              <a:rPr lang="en-US" sz="1800" dirty="0">
                <a:effectLst/>
                <a:latin typeface="Times New Roman" panose="02020603050405020304" pitchFamily="18" charset="0"/>
              </a:rPr>
              <a:t>. (2020). Basketball-</a:t>
            </a:r>
            <a:r>
              <a:rPr lang="en-US" sz="1800" dirty="0" err="1">
                <a:effectLst/>
                <a:latin typeface="Times New Roman" panose="02020603050405020304" pitchFamily="18" charset="0"/>
              </a:rPr>
              <a:t>Reference.Com</a:t>
            </a:r>
            <a:r>
              <a:rPr lang="en-US" sz="1800" dirty="0">
                <a:effectLst/>
                <a:latin typeface="Times New Roman" panose="02020603050405020304" pitchFamily="18" charset="0"/>
              </a:rPr>
              <a:t>. https://www.basketball-reference.com/playoffs/NBA_2020_per_game.html</a:t>
            </a:r>
          </a:p>
          <a:p>
            <a:r>
              <a:rPr lang="en-US" sz="1800" i="1" dirty="0">
                <a:effectLst/>
                <a:latin typeface="Times New Roman" panose="02020603050405020304" pitchFamily="18" charset="0"/>
              </a:rPr>
              <a:t>2020 NBA Playoffs Summary</a:t>
            </a:r>
            <a:r>
              <a:rPr lang="en-US" sz="1800" dirty="0">
                <a:effectLst/>
                <a:latin typeface="Times New Roman" panose="02020603050405020304" pitchFamily="18" charset="0"/>
              </a:rPr>
              <a:t>. (2020). Basketball-</a:t>
            </a:r>
            <a:r>
              <a:rPr lang="en-US" sz="1800" dirty="0" err="1">
                <a:effectLst/>
                <a:latin typeface="Times New Roman" panose="02020603050405020304" pitchFamily="18" charset="0"/>
              </a:rPr>
              <a:t>Reference.Com</a:t>
            </a:r>
            <a:r>
              <a:rPr lang="en-US" sz="1800" dirty="0">
                <a:effectLst/>
                <a:latin typeface="Times New Roman" panose="02020603050405020304" pitchFamily="18" charset="0"/>
              </a:rPr>
              <a:t>. https://www.basketball-reference.com/playoffs/NBA_2020.html#all_team-stats-per_game</a:t>
            </a:r>
          </a:p>
          <a:p>
            <a:r>
              <a:rPr lang="en-US" sz="1800" i="1" dirty="0">
                <a:effectLst/>
                <a:latin typeface="Times New Roman" panose="02020603050405020304" pitchFamily="18" charset="0"/>
              </a:rPr>
              <a:t>ESPN: Serving sports fans. Anytime. Anywhere.</a:t>
            </a:r>
            <a:r>
              <a:rPr lang="en-US" sz="1800" dirty="0">
                <a:effectLst/>
                <a:latin typeface="Times New Roman" panose="02020603050405020304" pitchFamily="18" charset="0"/>
              </a:rPr>
              <a:t> (2020). </a:t>
            </a:r>
            <a:r>
              <a:rPr lang="en-US" sz="1800" dirty="0" err="1">
                <a:effectLst/>
                <a:latin typeface="Times New Roman" panose="02020603050405020304" pitchFamily="18" charset="0"/>
              </a:rPr>
              <a:t>ESPN.Com</a:t>
            </a:r>
            <a:r>
              <a:rPr lang="en-US" sz="1800" dirty="0">
                <a:effectLst/>
                <a:latin typeface="Times New Roman" panose="02020603050405020304" pitchFamily="18" charset="0"/>
              </a:rPr>
              <a:t>. https://www.espn.com/nba/stats/team</a:t>
            </a:r>
          </a:p>
          <a:p>
            <a:r>
              <a:rPr lang="en-US" sz="1800" dirty="0">
                <a:effectLst/>
                <a:latin typeface="Times New Roman" panose="02020603050405020304" pitchFamily="18" charset="0"/>
              </a:rPr>
              <a:t>Wikipedia contributors. (2020). </a:t>
            </a:r>
            <a:r>
              <a:rPr lang="en-US" sz="1800" i="1" dirty="0" err="1">
                <a:effectLst/>
                <a:latin typeface="Times New Roman" panose="02020603050405020304" pitchFamily="18" charset="0"/>
              </a:rPr>
              <a:t>Wikipedia:WikiProject</a:t>
            </a:r>
            <a:r>
              <a:rPr lang="en-US" sz="1800" i="1" dirty="0">
                <a:effectLst/>
                <a:latin typeface="Times New Roman" panose="02020603050405020304" pitchFamily="18" charset="0"/>
              </a:rPr>
              <a:t> National Basketball Association/National Basketball Association team abbreviations - Wikipedia</a:t>
            </a:r>
            <a:r>
              <a:rPr lang="en-US" sz="1800" dirty="0">
                <a:effectLst/>
                <a:latin typeface="Times New Roman" panose="02020603050405020304" pitchFamily="18" charset="0"/>
              </a:rPr>
              <a:t>. Wikipedia. https://en.wikipedia.org/wiki/Wikipedia:WikiProject_National_Basketball_Association/National_Basketball_Association_team_abbreviations</a:t>
            </a:r>
          </a:p>
          <a:p>
            <a:endParaRPr lang="en-US" dirty="0"/>
          </a:p>
        </p:txBody>
      </p:sp>
      <p:sp>
        <p:nvSpPr>
          <p:cNvPr id="40" name="Text Placeholder 11">
            <a:extLst>
              <a:ext uri="{FF2B5EF4-FFF2-40B4-BE49-F238E27FC236}">
                <a16:creationId xmlns:a16="http://schemas.microsoft.com/office/drawing/2014/main" id="{F6C88215-5F53-4F0E-8F76-42F23C450105}"/>
              </a:ext>
            </a:extLst>
          </p:cNvPr>
          <p:cNvSpPr txBox="1">
            <a:spLocks/>
          </p:cNvSpPr>
          <p:nvPr/>
        </p:nvSpPr>
        <p:spPr>
          <a:xfrm>
            <a:off x="32915061" y="27464552"/>
            <a:ext cx="10052050" cy="530912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As I mentioned earlier, examining statistics that correlate with wins non-linearly, and expressing the score as a function of the team’s wins, could provide a more in-depth analysis regarding how much a player contributes to his team. I could also look more into the distribution of stat scores shown above and use it for statistical simulation. Instead of looking solely at last year, I could predict future MVPs based off of statistical changes. I could use the distribution to compare one player’s projection to another. There are several ways I could continue my research, so I hope the opportunity comes for me to do so!</a:t>
            </a:r>
          </a:p>
          <a:p>
            <a:endParaRPr lang="en-US" dirty="0"/>
          </a:p>
          <a:p>
            <a:endParaRPr lang="en-US" dirty="0"/>
          </a:p>
          <a:p>
            <a:endParaRPr lang="en-US" dirty="0"/>
          </a:p>
        </p:txBody>
      </p:sp>
    </p:spTree>
    <p:extLst>
      <p:ext uri="{BB962C8B-B14F-4D97-AF65-F5344CB8AC3E}">
        <p14:creationId xmlns:p14="http://schemas.microsoft.com/office/powerpoint/2010/main" val="2699530513"/>
      </p:ext>
    </p:extLst>
  </p:cSld>
  <p:clrMapOvr>
    <a:masterClrMapping/>
  </p:clrMapOvr>
</p:sld>
</file>

<file path=ppt/theme/theme1.xml><?xml version="1.0" encoding="utf-8"?>
<a:theme xmlns:a="http://schemas.openxmlformats.org/drawingml/2006/main" name="36x48-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2426</TotalTime>
  <Words>2160</Words>
  <Application>Microsoft Office PowerPoint</Application>
  <PresentationFormat>Custom</PresentationFormat>
  <Paragraphs>209</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Cambria Math</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Zeman, Benjamin</cp:lastModifiedBy>
  <cp:revision>88</cp:revision>
  <dcterms:created xsi:type="dcterms:W3CDTF">2012-02-03T19:11:35Z</dcterms:created>
  <dcterms:modified xsi:type="dcterms:W3CDTF">2021-03-31T20:23:49Z</dcterms:modified>
  <cp:category>Research poster templates</cp:category>
</cp:coreProperties>
</file>