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pt-PT"/>
    </a:defPPr>
    <a:lvl1pPr marL="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1pPr>
    <a:lvl2pPr marL="189198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2pPr>
    <a:lvl3pPr marL="378397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3pPr>
    <a:lvl4pPr marL="567595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4pPr>
    <a:lvl5pPr marL="756794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5pPr>
    <a:lvl6pPr marL="945992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6pPr>
    <a:lvl7pPr marL="1135191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7pPr>
    <a:lvl8pPr marL="1324389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8pPr>
    <a:lvl9pPr marL="1513588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1752" y="-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25/06/2022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574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25/06/2022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17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25/06/2022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572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25/06/2022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70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25/06/2022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716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25/06/2022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632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25/06/2022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03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25/06/2022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638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25/06/2022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946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25/06/2022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397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25/06/2022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87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C4FD-9E2D-4F5B-B995-A15615531731}" type="datetimeFigureOut">
              <a:rPr lang="pt-PT" smtClean="0"/>
              <a:t>25/06/2022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93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CFCA18E-BE67-0E24-F2BC-D1FB8A93068A}"/>
              </a:ext>
            </a:extLst>
          </p:cNvPr>
          <p:cNvSpPr/>
          <p:nvPr/>
        </p:nvSpPr>
        <p:spPr>
          <a:xfrm>
            <a:off x="-7" y="40322090"/>
            <a:ext cx="30275213" cy="2481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E17806-D692-8014-F6BD-38EF8EC18A44}"/>
              </a:ext>
            </a:extLst>
          </p:cNvPr>
          <p:cNvSpPr/>
          <p:nvPr/>
        </p:nvSpPr>
        <p:spPr>
          <a:xfrm>
            <a:off x="0" y="1"/>
            <a:ext cx="30275213" cy="8760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0" y="877158"/>
            <a:ext cx="6495086" cy="64950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09828" y="3242227"/>
            <a:ext cx="17655545" cy="2961092"/>
          </a:xfrm>
        </p:spPr>
        <p:txBody>
          <a:bodyPr>
            <a:normAutofit fontScale="90000"/>
          </a:bodyPr>
          <a:lstStyle/>
          <a:p>
            <a:r>
              <a:rPr lang="pt-PT" sz="12000" b="1" dirty="0">
                <a:solidFill>
                  <a:schemeClr val="accent2">
                    <a:lumMod val="75000"/>
                  </a:schemeClr>
                </a:solidFill>
              </a:rPr>
              <a:t>Estudo sobre acessibilidade em contexto de jogos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4396" y="1233594"/>
            <a:ext cx="22706410" cy="1714499"/>
          </a:xfrm>
        </p:spPr>
        <p:txBody>
          <a:bodyPr>
            <a:normAutofit fontScale="85000" lnSpcReduction="20000"/>
          </a:bodyPr>
          <a:lstStyle/>
          <a:p>
            <a:r>
              <a:rPr lang="pt-PT" sz="6000" dirty="0"/>
              <a:t>Licenciatura em Engenharia Informática</a:t>
            </a:r>
          </a:p>
          <a:p>
            <a:r>
              <a:rPr lang="pt-PT" sz="6000" dirty="0"/>
              <a:t>Laboratório de Projeto em Engenharia Informática 2021/2022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84" y="39620670"/>
            <a:ext cx="3842412" cy="3888155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270636" y="7477553"/>
            <a:ext cx="25733931" cy="838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1" dirty="0"/>
              <a:t>Equipa de orientação:  </a:t>
            </a:r>
            <a:r>
              <a:rPr lang="pt-PT" sz="4000" dirty="0"/>
              <a:t>Paulo Martins, Tânia Rocha, Armando Cruz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365047" y="40945730"/>
            <a:ext cx="9545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Escola de Ciências e Tecnologia</a:t>
            </a:r>
          </a:p>
          <a:p>
            <a:r>
              <a:rPr lang="pt-PT" sz="4000" dirty="0"/>
              <a:t>Universidade de Trás os Montes e Alto Douro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4023923" y="6496253"/>
            <a:ext cx="22706410" cy="171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5400" b="1" dirty="0"/>
              <a:t>José Fernandes (nº68849), Leandro Coelho (nº68541)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99266" y="9054144"/>
            <a:ext cx="13757226" cy="311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/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Introdução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indent="180000"/>
            <a:r>
              <a:rPr lang="pt-PT" sz="3400" dirty="0"/>
              <a:t>Os Mundos Virtuais (MV) e Ambientes 3D em geral, estão atualmente muito </a:t>
            </a:r>
          </a:p>
          <a:p>
            <a:pPr indent="180000"/>
            <a:r>
              <a:rPr lang="pt-PT" sz="3400" dirty="0"/>
              <a:t>divulgados, são populares, e possuem uma enorme variedade de ferramentas de interação. Pretende-se explorar essas ferramentas e estudar a acessibilidade no contexto dos jogos digitais.</a:t>
            </a:r>
            <a:endParaRPr lang="en-US" sz="3400" dirty="0"/>
          </a:p>
          <a:p>
            <a:pPr indent="180000"/>
            <a:endParaRPr lang="en-US" sz="4000" dirty="0"/>
          </a:p>
          <a:p>
            <a:pPr indent="180000"/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Objetivos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indent="180000"/>
            <a:r>
              <a:rPr lang="pt-PT" sz="3400" dirty="0"/>
              <a:t>O nosso objetivo foi realizar um estado da arte sobre acessibilidade em MV e Ambientes 3D no contexto de jogos digitais, também identificar características, vantagens e limitações desses ambientes do ponto de vista da acessibilidade depois propor melhorias/alteração de ferramentas de interação dos MV/Ambientes 3D com vista a melhorar a acessibilidade e desenvolver conteúdos e/ou ferramentas de melhoria da acessibilidade em MV/Ambientes 3D.</a:t>
            </a:r>
          </a:p>
          <a:p>
            <a:pPr indent="180000"/>
            <a:endParaRPr lang="en-US" sz="4000" dirty="0"/>
          </a:p>
          <a:p>
            <a:pPr indent="180000"/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Metedologia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indent="180000"/>
            <a:r>
              <a:rPr lang="en-US" sz="3400" dirty="0"/>
              <a:t>Para </a:t>
            </a:r>
            <a:r>
              <a:rPr lang="en-US" sz="3400" dirty="0" err="1"/>
              <a:t>efetuar</a:t>
            </a:r>
            <a:r>
              <a:rPr lang="en-US" sz="3400" dirty="0"/>
              <a:t> o </a:t>
            </a:r>
            <a:r>
              <a:rPr lang="en-US" sz="3400" dirty="0" err="1"/>
              <a:t>estudo</a:t>
            </a:r>
            <a:r>
              <a:rPr lang="en-US" sz="3400" dirty="0"/>
              <a:t> </a:t>
            </a:r>
            <a:r>
              <a:rPr lang="en-US" sz="3400" dirty="0" err="1"/>
              <a:t>acerca</a:t>
            </a:r>
            <a:r>
              <a:rPr lang="en-US" sz="3400" dirty="0"/>
              <a:t> da </a:t>
            </a:r>
            <a:r>
              <a:rPr lang="en-US" sz="3400" dirty="0" err="1"/>
              <a:t>acessibilidade</a:t>
            </a:r>
            <a:r>
              <a:rPr lang="en-US" sz="3400" dirty="0"/>
              <a:t> </a:t>
            </a:r>
            <a:r>
              <a:rPr lang="en-US" sz="3400" dirty="0" err="1"/>
              <a:t>em</a:t>
            </a:r>
            <a:r>
              <a:rPr lang="en-US" sz="3400" dirty="0"/>
              <a:t> </a:t>
            </a:r>
            <a:r>
              <a:rPr lang="en-US" sz="3400" dirty="0" err="1"/>
              <a:t>contexto</a:t>
            </a:r>
            <a:r>
              <a:rPr lang="en-US" sz="3400" dirty="0"/>
              <a:t> de </a:t>
            </a:r>
            <a:r>
              <a:rPr lang="en-US" sz="3400" dirty="0" err="1"/>
              <a:t>jogos</a:t>
            </a:r>
            <a:r>
              <a:rPr lang="en-US" sz="3400" dirty="0"/>
              <a:t>/ </a:t>
            </a:r>
            <a:r>
              <a:rPr lang="en-US" sz="3400" dirty="0" err="1"/>
              <a:t>aplicaçoes</a:t>
            </a:r>
            <a:r>
              <a:rPr lang="en-US" sz="3400" dirty="0"/>
              <a:t> </a:t>
            </a:r>
            <a:r>
              <a:rPr lang="en-US" sz="3400" dirty="0" err="1"/>
              <a:t>em</a:t>
            </a:r>
            <a:r>
              <a:rPr lang="en-US" sz="3400" dirty="0"/>
              <a:t> </a:t>
            </a:r>
            <a:r>
              <a:rPr lang="en-US" sz="3400" dirty="0" err="1"/>
              <a:t>realidade</a:t>
            </a:r>
            <a:r>
              <a:rPr lang="en-US" sz="3400" dirty="0"/>
              <a:t> </a:t>
            </a:r>
            <a:r>
              <a:rPr lang="en-US" sz="3400" dirty="0" err="1"/>
              <a:t>Aumentada</a:t>
            </a:r>
            <a:r>
              <a:rPr lang="en-US" sz="3400" dirty="0"/>
              <a:t> </a:t>
            </a:r>
            <a:r>
              <a:rPr lang="en-US" sz="3400" dirty="0" err="1"/>
              <a:t>foi</a:t>
            </a:r>
            <a:r>
              <a:rPr lang="en-US" sz="3400" dirty="0"/>
              <a:t> </a:t>
            </a:r>
            <a:r>
              <a:rPr lang="en-US" sz="3400" dirty="0" err="1"/>
              <a:t>efetuada</a:t>
            </a:r>
            <a:r>
              <a:rPr lang="en-US" sz="3400" dirty="0"/>
              <a:t> </a:t>
            </a:r>
            <a:r>
              <a:rPr lang="en-US" sz="3400" dirty="0" err="1"/>
              <a:t>uma</a:t>
            </a:r>
            <a:r>
              <a:rPr lang="en-US" sz="3400" dirty="0"/>
              <a:t> </a:t>
            </a:r>
            <a:r>
              <a:rPr lang="en-US" sz="3400" dirty="0" err="1"/>
              <a:t>divisão</a:t>
            </a:r>
            <a:r>
              <a:rPr lang="en-US" sz="3400" dirty="0"/>
              <a:t> das </a:t>
            </a:r>
            <a:r>
              <a:rPr lang="en-US" sz="3400" dirty="0" err="1"/>
              <a:t>tarefas</a:t>
            </a:r>
            <a:r>
              <a:rPr lang="en-US" sz="3400" dirty="0"/>
              <a:t> a </a:t>
            </a:r>
            <a:r>
              <a:rPr lang="en-US" sz="3400" dirty="0" err="1"/>
              <a:t>realizar</a:t>
            </a:r>
            <a:endParaRPr lang="en-US" sz="3400" dirty="0"/>
          </a:p>
          <a:p>
            <a:pPr indent="180000"/>
            <a:r>
              <a:rPr lang="pt-PT" sz="3400" b="1" dirty="0"/>
              <a:t>1) </a:t>
            </a:r>
            <a:r>
              <a:rPr lang="pt-PT" sz="3400" dirty="0"/>
              <a:t>Investigação e pesquisa sobre a utilização da Realidade Aumentada no âmbito da acessibilidade;</a:t>
            </a:r>
          </a:p>
          <a:p>
            <a:pPr indent="180000"/>
            <a:r>
              <a:rPr lang="pt-PT" sz="3400" b="1" dirty="0"/>
              <a:t>2) </a:t>
            </a:r>
            <a:r>
              <a:rPr lang="pt-PT" sz="3400" dirty="0"/>
              <a:t>Estudo da acessibilidade no contexto de Realidade Aumentada, identificando as características e limitações;</a:t>
            </a:r>
          </a:p>
          <a:p>
            <a:pPr indent="180000"/>
            <a:r>
              <a:rPr lang="pt-PT" sz="3400" b="1" dirty="0"/>
              <a:t>3) </a:t>
            </a:r>
            <a:r>
              <a:rPr lang="pt-PT" sz="3400" dirty="0"/>
              <a:t>Analise de projetos, artigos e aplicações já desenvolvidas sobre a acessibilidade em Realidade Aumentada em jogos sérios;</a:t>
            </a:r>
          </a:p>
          <a:p>
            <a:pPr indent="180000"/>
            <a:r>
              <a:rPr lang="pt-PT" sz="3400" b="1" dirty="0"/>
              <a:t>4)</a:t>
            </a:r>
            <a:r>
              <a:rPr lang="pt-PT" sz="3400" dirty="0"/>
              <a:t> Avaliação de acessibilidade em jogos sérios em Realidade Aumentada</a:t>
            </a:r>
          </a:p>
          <a:p>
            <a:pPr indent="180000"/>
            <a:r>
              <a:rPr lang="pt-PT" sz="3400" b="1" dirty="0"/>
              <a:t>5)</a:t>
            </a:r>
            <a:r>
              <a:rPr lang="pt-PT" sz="3400" dirty="0"/>
              <a:t> Aplicar os conhecimentos adquiridos no que toca à acessibilidade num(s) jogo(s) sério(s) em Realidade aumentada;</a:t>
            </a:r>
          </a:p>
          <a:p>
            <a:pPr indent="180000"/>
            <a:endParaRPr lang="pt-PT" sz="4000" dirty="0"/>
          </a:p>
          <a:p>
            <a:pPr indent="180000"/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Resultados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indent="180000"/>
            <a:endParaRPr lang="pt-PT"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indent="180000"/>
            <a:r>
              <a:rPr lang="pt-PT" sz="4000" b="1" dirty="0">
                <a:solidFill>
                  <a:schemeClr val="accent2">
                    <a:lumMod val="75000"/>
                  </a:schemeClr>
                </a:solidFill>
              </a:rPr>
              <a:t>Tarefa 1- Investigação e pesquisa sobre a utilização da Realidade Aumentada no âmbito da acessibilidade</a:t>
            </a:r>
          </a:p>
          <a:p>
            <a:pPr indent="180000"/>
            <a:r>
              <a:rPr lang="pt-PT" sz="3400" dirty="0"/>
              <a:t>Nesta tarefa efetuamos uma pesquisa acerta da Realidade Aumentada no âmbito de acessibilidade onde encontramos alguns dos materiais que podem ser usados, alguns estudos acerca desta e as diferenças entre esta e a Realidade Virtual.</a:t>
            </a:r>
          </a:p>
          <a:p>
            <a:pPr indent="180000"/>
            <a:endParaRPr lang="pt-PT" sz="3600" dirty="0"/>
          </a:p>
          <a:p>
            <a:pPr indent="180000"/>
            <a:r>
              <a:rPr lang="pt-PT" sz="4000" b="1" dirty="0">
                <a:solidFill>
                  <a:schemeClr val="accent2">
                    <a:lumMod val="75000"/>
                  </a:schemeClr>
                </a:solidFill>
              </a:rPr>
              <a:t>Tarefa 2- Estudo da acessibilidade no contexto de Realidade Aumentada, identificando as características e limitações</a:t>
            </a:r>
          </a:p>
          <a:p>
            <a:pPr indent="180000"/>
            <a:r>
              <a:rPr lang="pt-PT" sz="3400" dirty="0"/>
              <a:t>Ao realizar esta etapa verificamos que a acessibilidade no que toca a Realidade aumentada pode ser uma área bastante boa  mas é pouco estudada devido a algumas limitações.</a:t>
            </a:r>
          </a:p>
          <a:p>
            <a:pPr indent="180000"/>
            <a:endParaRPr lang="pt-PT" sz="4800" b="1" dirty="0">
              <a:solidFill>
                <a:schemeClr val="accent2">
                  <a:lumMod val="75000"/>
                </a:schemeClr>
              </a:solidFill>
            </a:endParaRPr>
          </a:p>
          <a:p>
            <a:pPr indent="180000"/>
            <a:r>
              <a:rPr lang="pt-PT" sz="4000" b="1" dirty="0">
                <a:solidFill>
                  <a:schemeClr val="accent2">
                    <a:lumMod val="75000"/>
                  </a:schemeClr>
                </a:solidFill>
              </a:rPr>
              <a:t>Tarefa 3- Analise de projetos, artigos e aplicações já desenvolvidas sobre a acessibilidade em Realidade Aumentada em jogos sérios</a:t>
            </a:r>
          </a:p>
          <a:p>
            <a:pPr indent="180000"/>
            <a:r>
              <a:rPr lang="pt-PT" sz="3400" dirty="0"/>
              <a:t>Nesta fase encontramos alguns projetos para jogos sérios bastante interessantes tais como </a:t>
            </a:r>
            <a:r>
              <a:rPr lang="pt-PT" sz="3400" b="1" i="1" dirty="0"/>
              <a:t>“Aprendendo a Reciclar” </a:t>
            </a:r>
            <a:r>
              <a:rPr lang="pt-PT" sz="3400" dirty="0"/>
              <a:t>que não chegou a ser lançado mas era bastante intuitivo. Para além deste, também encontramos um jogo sério chamado </a:t>
            </a:r>
            <a:r>
              <a:rPr lang="pt-PT" sz="3400" b="1" i="1" dirty="0"/>
              <a:t>“SPOT” ,</a:t>
            </a:r>
            <a:r>
              <a:rPr lang="pt-PT" sz="3400" dirty="0"/>
              <a:t> sendo este um jogo sério baseado em realidade aumentada para a prevenção do melanoma.</a:t>
            </a:r>
          </a:p>
          <a:p>
            <a:pPr indent="180000"/>
            <a:r>
              <a:rPr lang="pt-PT" sz="3400" dirty="0"/>
              <a:t>Devido a não conseguirmos experimentar os jogos anteriormente mencionados visto que eram apenas protótipos, decidimos instalar e estudar as aplicações educativas, sendo estas </a:t>
            </a:r>
            <a:r>
              <a:rPr lang="pt-PT" sz="3400" b="1" i="1" dirty="0"/>
              <a:t>“Star </a:t>
            </a:r>
            <a:r>
              <a:rPr lang="pt-PT" sz="3400" b="1" i="1" dirty="0" err="1"/>
              <a:t>Chart</a:t>
            </a:r>
            <a:r>
              <a:rPr lang="pt-PT" sz="3400" b="1" i="1" dirty="0"/>
              <a:t>” </a:t>
            </a:r>
            <a:r>
              <a:rPr lang="pt-PT" sz="3400" dirty="0"/>
              <a:t>e </a:t>
            </a:r>
            <a:r>
              <a:rPr lang="pt-PT" sz="3400" b="1" i="1" dirty="0"/>
              <a:t>“BBC </a:t>
            </a:r>
            <a:r>
              <a:rPr lang="pt-PT" sz="3400" b="1" i="1" dirty="0" err="1"/>
              <a:t>Civilisations</a:t>
            </a:r>
            <a:r>
              <a:rPr lang="pt-PT" sz="3400" b="1" i="1" dirty="0"/>
              <a:t> AR”.</a:t>
            </a:r>
            <a:endParaRPr lang="pt-PT" sz="3400" b="1" i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4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544567" y="17640518"/>
            <a:ext cx="8621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Figura 1 </a:t>
            </a:r>
            <a:r>
              <a:rPr lang="pt-PT" sz="3200" dirty="0"/>
              <a:t>– </a:t>
            </a:r>
            <a:r>
              <a:rPr lang="pt-PT" sz="3200" b="1" dirty="0"/>
              <a:t>“Star </a:t>
            </a:r>
            <a:r>
              <a:rPr lang="pt-PT" sz="3200" b="1" dirty="0" err="1"/>
              <a:t>Chart</a:t>
            </a:r>
            <a:r>
              <a:rPr lang="pt-PT" sz="3200" b="1" dirty="0"/>
              <a:t>” </a:t>
            </a:r>
            <a:r>
              <a:rPr lang="pt-PT" sz="3200" dirty="0"/>
              <a:t>e</a:t>
            </a:r>
            <a:r>
              <a:rPr lang="pt-PT" sz="3200" b="1" dirty="0"/>
              <a:t> “BBC </a:t>
            </a:r>
            <a:r>
              <a:rPr lang="pt-PT" sz="3200" b="1" dirty="0" err="1"/>
              <a:t>Civilisations</a:t>
            </a:r>
            <a:r>
              <a:rPr lang="pt-PT" sz="3200" b="1" dirty="0"/>
              <a:t> AR”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0" y="40634613"/>
            <a:ext cx="4938233" cy="163455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31EF57-8B30-322D-DCD0-45AACC6F5511}"/>
              </a:ext>
            </a:extLst>
          </p:cNvPr>
          <p:cNvSpPr txBox="1"/>
          <p:nvPr/>
        </p:nvSpPr>
        <p:spPr>
          <a:xfrm>
            <a:off x="15418721" y="35487517"/>
            <a:ext cx="1431402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Conclusão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indent="180000"/>
            <a:r>
              <a:rPr lang="en-US" sz="3400" dirty="0" err="1"/>
              <a:t>Os</a:t>
            </a:r>
            <a:r>
              <a:rPr lang="en-US" sz="3400" dirty="0"/>
              <a:t> </a:t>
            </a:r>
            <a:r>
              <a:rPr lang="en-US" sz="3400" dirty="0" err="1"/>
              <a:t>objetivos</a:t>
            </a:r>
            <a:r>
              <a:rPr lang="en-US" sz="3400" dirty="0"/>
              <a:t> de </a:t>
            </a:r>
            <a:r>
              <a:rPr lang="en-US" sz="3400" dirty="0" err="1"/>
              <a:t>trabalho</a:t>
            </a:r>
            <a:r>
              <a:rPr lang="en-US" sz="3400" dirty="0"/>
              <a:t> </a:t>
            </a:r>
            <a:r>
              <a:rPr lang="en-US" sz="3400" dirty="0" err="1"/>
              <a:t>foram</a:t>
            </a:r>
            <a:r>
              <a:rPr lang="en-US" sz="3400" dirty="0"/>
              <a:t> </a:t>
            </a:r>
            <a:r>
              <a:rPr lang="en-US" sz="3400" dirty="0" err="1"/>
              <a:t>quase</a:t>
            </a:r>
            <a:r>
              <a:rPr lang="en-US" sz="3400" dirty="0"/>
              <a:t> </a:t>
            </a:r>
            <a:r>
              <a:rPr lang="en-US" sz="3400" dirty="0" err="1"/>
              <a:t>todos</a:t>
            </a:r>
            <a:r>
              <a:rPr lang="en-US" sz="3400" dirty="0"/>
              <a:t> </a:t>
            </a:r>
            <a:r>
              <a:rPr lang="en-US" sz="3400" dirty="0" err="1"/>
              <a:t>alcançados</a:t>
            </a:r>
            <a:r>
              <a:rPr lang="en-US" sz="3400" dirty="0"/>
              <a:t> </a:t>
            </a:r>
            <a:r>
              <a:rPr lang="en-US" sz="3400" dirty="0" err="1"/>
              <a:t>exceto</a:t>
            </a:r>
            <a:r>
              <a:rPr lang="en-US" sz="3400" dirty="0"/>
              <a:t> </a:t>
            </a:r>
            <a:r>
              <a:rPr lang="en-US" sz="3400" dirty="0" err="1"/>
              <a:t>fazer</a:t>
            </a:r>
            <a:r>
              <a:rPr lang="en-US" sz="3400" dirty="0"/>
              <a:t> a </a:t>
            </a:r>
            <a:r>
              <a:rPr lang="en-US" sz="3400" dirty="0" err="1"/>
              <a:t>implementação</a:t>
            </a:r>
            <a:r>
              <a:rPr lang="en-US" sz="3400" dirty="0"/>
              <a:t> do </a:t>
            </a:r>
            <a:r>
              <a:rPr lang="en-US" sz="3400" dirty="0" err="1"/>
              <a:t>jogo</a:t>
            </a:r>
            <a:r>
              <a:rPr lang="en-US" sz="3400" dirty="0"/>
              <a:t> e  </a:t>
            </a:r>
            <a:r>
              <a:rPr lang="en-US" sz="3400" dirty="0" err="1"/>
              <a:t>podemos</a:t>
            </a:r>
            <a:r>
              <a:rPr lang="en-US" sz="3400" dirty="0"/>
              <a:t> </a:t>
            </a:r>
            <a:r>
              <a:rPr lang="en-US" sz="3400" dirty="0" err="1"/>
              <a:t>concluir</a:t>
            </a:r>
            <a:r>
              <a:rPr lang="en-US" sz="3400" dirty="0"/>
              <a:t>  que a </a:t>
            </a:r>
            <a:r>
              <a:rPr lang="en-US" sz="3400" dirty="0" err="1"/>
              <a:t>curva</a:t>
            </a:r>
            <a:r>
              <a:rPr lang="en-US" sz="3400" dirty="0"/>
              <a:t> de </a:t>
            </a:r>
            <a:r>
              <a:rPr lang="en-US" sz="3400" dirty="0" err="1"/>
              <a:t>aprendizagem</a:t>
            </a:r>
            <a:r>
              <a:rPr lang="en-US" sz="3400" dirty="0"/>
              <a:t> </a:t>
            </a:r>
            <a:r>
              <a:rPr lang="en-US" sz="3400" dirty="0" err="1"/>
              <a:t>durante</a:t>
            </a:r>
            <a:r>
              <a:rPr lang="en-US" sz="3400" dirty="0"/>
              <a:t> a </a:t>
            </a:r>
            <a:r>
              <a:rPr lang="en-US" sz="3400" dirty="0" err="1"/>
              <a:t>realização</a:t>
            </a:r>
            <a:r>
              <a:rPr lang="en-US" sz="3400" dirty="0"/>
              <a:t> </a:t>
            </a:r>
            <a:r>
              <a:rPr lang="en-US" sz="3400" dirty="0" err="1"/>
              <a:t>deste</a:t>
            </a:r>
            <a:r>
              <a:rPr lang="en-US" sz="3400" dirty="0"/>
              <a:t> </a:t>
            </a:r>
            <a:r>
              <a:rPr lang="en-US" sz="3400" dirty="0" err="1"/>
              <a:t>projeto</a:t>
            </a:r>
            <a:r>
              <a:rPr lang="en-US" sz="3400" dirty="0"/>
              <a:t> </a:t>
            </a:r>
            <a:r>
              <a:rPr lang="en-US" sz="3400" dirty="0" err="1"/>
              <a:t>foi</a:t>
            </a:r>
            <a:r>
              <a:rPr lang="en-US" sz="3400" dirty="0"/>
              <a:t> </a:t>
            </a:r>
            <a:r>
              <a:rPr lang="en-US" sz="3400" dirty="0" err="1"/>
              <a:t>acentuada</a:t>
            </a:r>
            <a:r>
              <a:rPr lang="en-US" sz="3400" dirty="0"/>
              <a:t> </a:t>
            </a:r>
            <a:r>
              <a:rPr lang="en-US" sz="3400" dirty="0" err="1"/>
              <a:t>devido</a:t>
            </a:r>
            <a:r>
              <a:rPr lang="en-US" sz="3400" dirty="0"/>
              <a:t> à </a:t>
            </a:r>
            <a:r>
              <a:rPr lang="en-US" sz="3400" dirty="0" err="1"/>
              <a:t>informação</a:t>
            </a:r>
            <a:r>
              <a:rPr lang="en-US" sz="3400" dirty="0"/>
              <a:t> </a:t>
            </a:r>
            <a:r>
              <a:rPr lang="en-US" sz="3400" dirty="0" err="1"/>
              <a:t>obtida</a:t>
            </a:r>
            <a:r>
              <a:rPr lang="en-US" sz="3400" dirty="0"/>
              <a:t> com a </a:t>
            </a:r>
            <a:r>
              <a:rPr lang="en-US" sz="3400" dirty="0" err="1"/>
              <a:t>pesquisa</a:t>
            </a:r>
            <a:r>
              <a:rPr lang="en-US" sz="3400" dirty="0"/>
              <a:t> </a:t>
            </a:r>
            <a:r>
              <a:rPr lang="en-US" sz="3400" dirty="0" err="1"/>
              <a:t>efetuada</a:t>
            </a:r>
            <a:r>
              <a:rPr lang="en-US" sz="3400" dirty="0"/>
              <a:t>. </a:t>
            </a:r>
            <a:r>
              <a:rPr lang="en-US" sz="3400" dirty="0" err="1"/>
              <a:t>Também</a:t>
            </a:r>
            <a:r>
              <a:rPr lang="en-US" sz="3400" dirty="0"/>
              <a:t>, </a:t>
            </a:r>
            <a:r>
              <a:rPr lang="en-US" sz="3400" dirty="0" err="1"/>
              <a:t>como</a:t>
            </a:r>
            <a:r>
              <a:rPr lang="en-US" sz="3400" dirty="0"/>
              <a:t> </a:t>
            </a:r>
            <a:r>
              <a:rPr lang="en-US" sz="3400" dirty="0" err="1"/>
              <a:t>foi</a:t>
            </a:r>
            <a:r>
              <a:rPr lang="en-US" sz="3400" dirty="0"/>
              <a:t> </a:t>
            </a:r>
            <a:r>
              <a:rPr lang="en-US" sz="3400" dirty="0" err="1"/>
              <a:t>dito</a:t>
            </a:r>
            <a:r>
              <a:rPr lang="en-US" sz="3400" dirty="0"/>
              <a:t> </a:t>
            </a:r>
            <a:r>
              <a:rPr lang="en-US" sz="3400" dirty="0" err="1"/>
              <a:t>anteriormente</a:t>
            </a:r>
            <a:r>
              <a:rPr lang="en-US" sz="3400" dirty="0"/>
              <a:t> ,</a:t>
            </a:r>
            <a:r>
              <a:rPr lang="en-US" sz="3400" dirty="0" err="1"/>
              <a:t>verificamos</a:t>
            </a:r>
            <a:r>
              <a:rPr lang="en-US" sz="3400" dirty="0"/>
              <a:t> que a </a:t>
            </a:r>
            <a:r>
              <a:rPr lang="en-US" sz="3400" dirty="0" err="1"/>
              <a:t>acessibilidade</a:t>
            </a:r>
            <a:r>
              <a:rPr lang="en-US" sz="3400" dirty="0"/>
              <a:t> no que </a:t>
            </a:r>
            <a:r>
              <a:rPr lang="en-US" sz="3400" dirty="0" err="1"/>
              <a:t>toca</a:t>
            </a:r>
            <a:r>
              <a:rPr lang="en-US" sz="3400" dirty="0"/>
              <a:t> a </a:t>
            </a:r>
            <a:r>
              <a:rPr lang="en-US" sz="3400" dirty="0" err="1"/>
              <a:t>jogos</a:t>
            </a:r>
            <a:r>
              <a:rPr lang="en-US" sz="3400" dirty="0"/>
              <a:t> </a:t>
            </a:r>
            <a:r>
              <a:rPr lang="en-US" sz="3400" dirty="0" err="1"/>
              <a:t>sérios</a:t>
            </a:r>
            <a:r>
              <a:rPr lang="en-US" sz="3400" dirty="0"/>
              <a:t> </a:t>
            </a:r>
            <a:r>
              <a:rPr lang="en-US" sz="3400" dirty="0" err="1"/>
              <a:t>em</a:t>
            </a:r>
            <a:r>
              <a:rPr lang="en-US" sz="3400" dirty="0"/>
              <a:t> </a:t>
            </a:r>
            <a:r>
              <a:rPr lang="en-US" sz="3400" dirty="0" err="1"/>
              <a:t>Realidade</a:t>
            </a:r>
            <a:r>
              <a:rPr lang="en-US" sz="3400" dirty="0"/>
              <a:t> </a:t>
            </a:r>
            <a:r>
              <a:rPr lang="en-US" sz="3400" dirty="0" err="1"/>
              <a:t>Aumentada</a:t>
            </a:r>
            <a:r>
              <a:rPr lang="en-US" sz="3400" dirty="0"/>
              <a:t> é </a:t>
            </a:r>
            <a:r>
              <a:rPr lang="en-US" sz="3400" dirty="0" err="1"/>
              <a:t>uma</a:t>
            </a:r>
            <a:r>
              <a:rPr lang="en-US" sz="3400" dirty="0"/>
              <a:t> </a:t>
            </a:r>
            <a:r>
              <a:rPr lang="en-US" sz="3400" dirty="0" err="1"/>
              <a:t>área</a:t>
            </a:r>
            <a:r>
              <a:rPr lang="en-US" sz="3400" dirty="0"/>
              <a:t> com </a:t>
            </a:r>
            <a:r>
              <a:rPr lang="en-US" sz="3400" dirty="0" err="1"/>
              <a:t>pouca</a:t>
            </a:r>
            <a:r>
              <a:rPr lang="en-US" sz="3400" dirty="0"/>
              <a:t> </a:t>
            </a:r>
            <a:r>
              <a:rPr lang="en-US" sz="3400" dirty="0" err="1"/>
              <a:t>pesquisa</a:t>
            </a:r>
            <a:r>
              <a:rPr lang="en-US" sz="3400" dirty="0"/>
              <a:t> e </a:t>
            </a:r>
            <a:r>
              <a:rPr lang="en-US" sz="3400" dirty="0" err="1"/>
              <a:t>investimento</a:t>
            </a:r>
            <a:r>
              <a:rPr lang="en-US" sz="3400" dirty="0"/>
              <a:t>.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622524E-216F-45D2-8295-5FBBC3925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2176" y="27687619"/>
            <a:ext cx="3454200" cy="6899139"/>
          </a:xfrm>
          <a:prstGeom prst="rect">
            <a:avLst/>
          </a:prstGeom>
        </p:spPr>
      </p:pic>
      <p:pic>
        <p:nvPicPr>
          <p:cNvPr id="19" name="Imagem 18" descr="Uma imagem com texto&#10;&#10;Descrição gerada automaticamente">
            <a:extLst>
              <a:ext uri="{FF2B5EF4-FFF2-40B4-BE49-F238E27FC236}">
                <a16:creationId xmlns:a16="http://schemas.microsoft.com/office/drawing/2014/main" id="{62294CA3-00D0-7ACB-055F-C9DA0D3E2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7237" y="27628480"/>
            <a:ext cx="3493339" cy="6958278"/>
          </a:xfrm>
          <a:prstGeom prst="rect">
            <a:avLst/>
          </a:prstGeom>
        </p:spPr>
      </p:pic>
      <p:pic>
        <p:nvPicPr>
          <p:cNvPr id="20" name="Imagem 19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E36EFEE1-D5BE-E6DB-3604-241A32CFA5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196" y="27628480"/>
            <a:ext cx="3497441" cy="689913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12F5CE5-B7F5-B97D-E8A3-EE92874487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11536" y="27546263"/>
            <a:ext cx="3501572" cy="7040495"/>
          </a:xfrm>
          <a:prstGeom prst="rect">
            <a:avLst/>
          </a:prstGeom>
        </p:spPr>
      </p:pic>
      <p:pic>
        <p:nvPicPr>
          <p:cNvPr id="24" name="Imagem 23" descr="Uma imagem com mapa&#10;&#10;Descrição gerada automaticamente">
            <a:extLst>
              <a:ext uri="{FF2B5EF4-FFF2-40B4-BE49-F238E27FC236}">
                <a16:creationId xmlns:a16="http://schemas.microsoft.com/office/drawing/2014/main" id="{5A21FA4B-0992-B305-AB48-88A49F1090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300" y="9053477"/>
            <a:ext cx="4451221" cy="829410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7F0F8A9-5BBB-EA3D-AC84-FA4616300E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604" y="9053476"/>
            <a:ext cx="4746513" cy="829410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F56853F-1AA5-32A1-669B-E25EB04C751A}"/>
              </a:ext>
            </a:extLst>
          </p:cNvPr>
          <p:cNvSpPr txBox="1"/>
          <p:nvPr/>
        </p:nvSpPr>
        <p:spPr>
          <a:xfrm>
            <a:off x="15418720" y="18537816"/>
            <a:ext cx="14314027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/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Tarefa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4000" b="1" dirty="0">
                <a:solidFill>
                  <a:schemeClr val="accent2">
                    <a:lumMod val="75000"/>
                  </a:schemeClr>
                </a:solidFill>
              </a:rPr>
              <a:t>4- Avaliação de acessibilidade em jogos sérios em Realidade Aumentada</a:t>
            </a:r>
          </a:p>
          <a:p>
            <a:pPr indent="180000"/>
            <a:r>
              <a:rPr lang="pt-PT" sz="3400" dirty="0"/>
              <a:t>Aqui efetuamos um estudo das diretrizes de acessibilidade obtidas através do WCAG e verificamos se os jogos/aplicações estudados tinham estas, verificando assim se estes cumprem com os requisitos de acessibilidade ou não.</a:t>
            </a:r>
          </a:p>
          <a:p>
            <a:pPr indent="180000"/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indent="180000"/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Tarefa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4000" b="1" dirty="0">
                <a:solidFill>
                  <a:schemeClr val="accent2">
                    <a:lumMod val="75000"/>
                  </a:schemeClr>
                </a:solidFill>
              </a:rPr>
              <a:t>5- Aplicar os conhecimentos adquiridos no que toca à acessibilidade num(s) jogo(s) sério(s) em Realidade aumentada;</a:t>
            </a:r>
          </a:p>
          <a:p>
            <a:pPr indent="180000"/>
            <a:r>
              <a:rPr lang="en-US" sz="3400" dirty="0"/>
              <a:t>Por </a:t>
            </a:r>
            <a:r>
              <a:rPr lang="en-US" sz="3400" dirty="0" err="1"/>
              <a:t>fim</a:t>
            </a:r>
            <a:r>
              <a:rPr lang="en-US" sz="3400" dirty="0"/>
              <a:t>, </a:t>
            </a:r>
            <a:r>
              <a:rPr lang="en-US" sz="3400" dirty="0" err="1"/>
              <a:t>nesta</a:t>
            </a:r>
            <a:r>
              <a:rPr lang="en-US" sz="3400" dirty="0"/>
              <a:t> </a:t>
            </a:r>
            <a:r>
              <a:rPr lang="en-US" sz="3400" dirty="0" err="1"/>
              <a:t>etapa</a:t>
            </a:r>
            <a:r>
              <a:rPr lang="en-US" sz="3400" dirty="0"/>
              <a:t>, </a:t>
            </a:r>
            <a:r>
              <a:rPr lang="en-US" sz="3400" dirty="0" err="1"/>
              <a:t>depois</a:t>
            </a:r>
            <a:r>
              <a:rPr lang="en-US" sz="3400" dirty="0"/>
              <a:t> de </a:t>
            </a:r>
            <a:r>
              <a:rPr lang="en-US" sz="3400" dirty="0" err="1"/>
              <a:t>verificar</a:t>
            </a:r>
            <a:r>
              <a:rPr lang="en-US" sz="3400" dirty="0"/>
              <a:t> as </a:t>
            </a:r>
            <a:r>
              <a:rPr lang="en-US" sz="3400" dirty="0" err="1"/>
              <a:t>diretrizes</a:t>
            </a:r>
            <a:r>
              <a:rPr lang="en-US" sz="3400" dirty="0"/>
              <a:t> de </a:t>
            </a:r>
            <a:r>
              <a:rPr lang="en-US" sz="3400" dirty="0" err="1"/>
              <a:t>acessibilidade</a:t>
            </a:r>
            <a:r>
              <a:rPr lang="en-US" sz="3400" dirty="0"/>
              <a:t> e </a:t>
            </a:r>
            <a:r>
              <a:rPr lang="en-US" sz="3400" dirty="0" err="1"/>
              <a:t>analisar</a:t>
            </a:r>
            <a:r>
              <a:rPr lang="en-US" sz="3400" dirty="0"/>
              <a:t> </a:t>
            </a:r>
            <a:r>
              <a:rPr lang="en-US" sz="3400" dirty="0" err="1"/>
              <a:t>jogos</a:t>
            </a:r>
            <a:r>
              <a:rPr lang="en-US" sz="3400" dirty="0"/>
              <a:t>/</a:t>
            </a:r>
            <a:r>
              <a:rPr lang="en-US" sz="3400" dirty="0" err="1"/>
              <a:t>aplicações</a:t>
            </a:r>
            <a:r>
              <a:rPr lang="en-US" sz="3400" dirty="0"/>
              <a:t> </a:t>
            </a:r>
            <a:r>
              <a:rPr lang="en-US" sz="3400" dirty="0" err="1"/>
              <a:t>já</a:t>
            </a:r>
            <a:r>
              <a:rPr lang="en-US" sz="3400" dirty="0"/>
              <a:t> </a:t>
            </a:r>
            <a:r>
              <a:rPr lang="en-US" sz="3400" dirty="0" err="1"/>
              <a:t>existentes</a:t>
            </a:r>
            <a:r>
              <a:rPr lang="en-US" sz="3400" dirty="0"/>
              <a:t>, </a:t>
            </a:r>
            <a:r>
              <a:rPr lang="en-US" sz="3400" dirty="0" err="1"/>
              <a:t>fizemos</a:t>
            </a:r>
            <a:r>
              <a:rPr lang="en-US" sz="3400" dirty="0"/>
              <a:t> um </a:t>
            </a:r>
            <a:r>
              <a:rPr lang="en-US" sz="3400" dirty="0" err="1"/>
              <a:t>protótipo</a:t>
            </a:r>
            <a:r>
              <a:rPr lang="en-US" sz="3400" dirty="0"/>
              <a:t> de um </a:t>
            </a:r>
            <a:r>
              <a:rPr lang="en-US" sz="3400" dirty="0" err="1"/>
              <a:t>jogo</a:t>
            </a:r>
            <a:r>
              <a:rPr lang="en-US" sz="3400" dirty="0"/>
              <a:t> de </a:t>
            </a:r>
            <a:r>
              <a:rPr lang="en-US" sz="3400" dirty="0" err="1"/>
              <a:t>palavras</a:t>
            </a:r>
            <a:r>
              <a:rPr lang="en-US" sz="3400" dirty="0"/>
              <a:t> </a:t>
            </a:r>
            <a:r>
              <a:rPr lang="en-US" sz="3400" b="1" i="1" dirty="0"/>
              <a:t>“Junta </a:t>
            </a:r>
            <a:r>
              <a:rPr lang="en-US" sz="3400" b="1" i="1" dirty="0" err="1"/>
              <a:t>palavras</a:t>
            </a:r>
            <a:r>
              <a:rPr lang="en-US" sz="3400" b="1" i="1" dirty="0"/>
              <a:t> AR” </a:t>
            </a:r>
            <a:r>
              <a:rPr lang="en-US" sz="3400" dirty="0"/>
              <a:t> </a:t>
            </a:r>
            <a:r>
              <a:rPr lang="en-US" sz="3400" dirty="0" err="1"/>
              <a:t>onde</a:t>
            </a:r>
            <a:r>
              <a:rPr lang="en-US" sz="3400" dirty="0"/>
              <a:t> </a:t>
            </a:r>
            <a:r>
              <a:rPr lang="en-US" sz="3400" dirty="0" err="1"/>
              <a:t>desenvolvemos</a:t>
            </a:r>
            <a:r>
              <a:rPr lang="en-US" sz="3400" dirty="0"/>
              <a:t> mockups</a:t>
            </a:r>
          </a:p>
          <a:p>
            <a:r>
              <a:rPr lang="en-US" sz="3400" dirty="0"/>
              <a:t>Para </a:t>
            </a:r>
            <a:r>
              <a:rPr lang="en-US" sz="3400" dirty="0" err="1"/>
              <a:t>explicar</a:t>
            </a:r>
            <a:r>
              <a:rPr lang="en-US" sz="3400" dirty="0"/>
              <a:t>  </a:t>
            </a:r>
            <a:r>
              <a:rPr lang="en-US" sz="3400" dirty="0" err="1"/>
              <a:t>mais</a:t>
            </a:r>
            <a:r>
              <a:rPr lang="en-US" sz="3400" dirty="0"/>
              <a:t> </a:t>
            </a:r>
            <a:r>
              <a:rPr lang="en-US" sz="3400" dirty="0" err="1"/>
              <a:t>ou</a:t>
            </a:r>
            <a:r>
              <a:rPr lang="en-US" sz="3400" dirty="0"/>
              <a:t> </a:t>
            </a:r>
            <a:r>
              <a:rPr lang="en-US" sz="3400" dirty="0" err="1"/>
              <a:t>menos</a:t>
            </a:r>
            <a:r>
              <a:rPr lang="en-US" sz="3400" dirty="0"/>
              <a:t> o </a:t>
            </a:r>
            <a:r>
              <a:rPr lang="en-US" sz="3400" dirty="0" err="1"/>
              <a:t>seu</a:t>
            </a:r>
            <a:r>
              <a:rPr lang="en-US" sz="3400" dirty="0"/>
              <a:t> </a:t>
            </a:r>
            <a:r>
              <a:rPr lang="en-US" sz="3400" dirty="0" err="1"/>
              <a:t>funcionamento</a:t>
            </a:r>
            <a:r>
              <a:rPr lang="en-US" sz="3400" dirty="0"/>
              <a:t>, </a:t>
            </a:r>
            <a:r>
              <a:rPr lang="en-US" sz="3400" dirty="0" err="1"/>
              <a:t>recorrendo</a:t>
            </a:r>
            <a:r>
              <a:rPr lang="en-US" sz="3400" dirty="0"/>
              <a:t> </a:t>
            </a:r>
          </a:p>
          <a:p>
            <a:r>
              <a:rPr lang="en-US" sz="3400" dirty="0" err="1"/>
              <a:t>ao</a:t>
            </a:r>
            <a:r>
              <a:rPr lang="en-US" sz="3400" dirty="0"/>
              <a:t> software </a:t>
            </a:r>
            <a:r>
              <a:rPr lang="en-US" sz="3400" dirty="0" err="1"/>
              <a:t>balsamiq</a:t>
            </a:r>
            <a:r>
              <a:rPr lang="en-US" sz="3400" dirty="0"/>
              <a:t>, </a:t>
            </a:r>
            <a:r>
              <a:rPr lang="en-US" sz="3400" dirty="0" err="1"/>
              <a:t>onde</a:t>
            </a:r>
            <a:r>
              <a:rPr lang="en-US" sz="3400" dirty="0"/>
              <a:t> </a:t>
            </a:r>
            <a:r>
              <a:rPr lang="en-US" sz="3400" dirty="0" err="1"/>
              <a:t>alguns</a:t>
            </a:r>
            <a:r>
              <a:rPr lang="en-US" sz="3400" dirty="0"/>
              <a:t> </a:t>
            </a:r>
            <a:r>
              <a:rPr lang="en-US" sz="3400" dirty="0" err="1"/>
              <a:t>exemplos</a:t>
            </a:r>
            <a:r>
              <a:rPr lang="en-US" sz="3400" dirty="0"/>
              <a:t> </a:t>
            </a:r>
            <a:r>
              <a:rPr lang="en-US" sz="3400" dirty="0" err="1"/>
              <a:t>estão</a:t>
            </a:r>
            <a:r>
              <a:rPr lang="en-US" sz="3400" dirty="0"/>
              <a:t> </a:t>
            </a:r>
            <a:r>
              <a:rPr lang="en-US" sz="3400" dirty="0" err="1"/>
              <a:t>ilustrados</a:t>
            </a:r>
            <a:endParaRPr lang="en-US" sz="3400" dirty="0"/>
          </a:p>
          <a:p>
            <a:r>
              <a:rPr lang="en-US" sz="3400" dirty="0" err="1"/>
              <a:t>na</a:t>
            </a:r>
            <a:r>
              <a:rPr lang="en-US" sz="3400" dirty="0"/>
              <a:t> </a:t>
            </a:r>
            <a:r>
              <a:rPr lang="en-US" sz="3400" dirty="0" err="1"/>
              <a:t>Figura</a:t>
            </a:r>
            <a:r>
              <a:rPr lang="en-US" sz="3400" dirty="0"/>
              <a:t> 2.</a:t>
            </a:r>
            <a:endParaRPr lang="en-US" sz="3400" b="1" i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CD45435-CB2B-AC15-8F90-992C5F8E4B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730333" y="24413639"/>
            <a:ext cx="2493917" cy="231578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2A9AFFD-CC56-CD70-5ED5-D062CF6BE372}"/>
              </a:ext>
            </a:extLst>
          </p:cNvPr>
          <p:cNvSpPr txBox="1"/>
          <p:nvPr/>
        </p:nvSpPr>
        <p:spPr>
          <a:xfrm>
            <a:off x="19234476" y="34741435"/>
            <a:ext cx="6367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Figura 2 </a:t>
            </a:r>
            <a:r>
              <a:rPr lang="pt-PT" sz="3200" dirty="0"/>
              <a:t>– </a:t>
            </a:r>
            <a:r>
              <a:rPr lang="pt-PT" sz="3200" dirty="0" err="1"/>
              <a:t>Mockups</a:t>
            </a:r>
            <a:r>
              <a:rPr lang="pt-PT" sz="3200" dirty="0"/>
              <a:t> desenvolvidas</a:t>
            </a:r>
          </a:p>
        </p:txBody>
      </p:sp>
    </p:spTree>
    <p:extLst>
      <p:ext uri="{BB962C8B-B14F-4D97-AF65-F5344CB8AC3E}">
        <p14:creationId xmlns:p14="http://schemas.microsoft.com/office/powerpoint/2010/main" val="2906340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721</Words>
  <Application>Microsoft Office PowerPoint</Application>
  <PresentationFormat>Personalizados</PresentationFormat>
  <Paragraphs>45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Estudo sobre acessibilidade em contexto de jogos digitais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Barbosa</dc:creator>
  <cp:lastModifiedBy>al68849@utad.eu</cp:lastModifiedBy>
  <cp:revision>16</cp:revision>
  <dcterms:created xsi:type="dcterms:W3CDTF">2017-05-26T15:49:06Z</dcterms:created>
  <dcterms:modified xsi:type="dcterms:W3CDTF">2022-06-25T14:37:47Z</dcterms:modified>
</cp:coreProperties>
</file>