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94" r:id="rId1"/>
  </p:sldMasterIdLst>
  <p:notesMasterIdLst>
    <p:notesMasterId r:id="rId28"/>
  </p:notesMasterIdLst>
  <p:sldIdLst>
    <p:sldId id="257" r:id="rId2"/>
    <p:sldId id="355" r:id="rId3"/>
    <p:sldId id="312" r:id="rId4"/>
    <p:sldId id="353" r:id="rId5"/>
    <p:sldId id="261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92" r:id="rId15"/>
    <p:sldId id="293" r:id="rId16"/>
    <p:sldId id="294" r:id="rId17"/>
    <p:sldId id="295" r:id="rId18"/>
    <p:sldId id="297" r:id="rId19"/>
    <p:sldId id="299" r:id="rId20"/>
    <p:sldId id="296" r:id="rId21"/>
    <p:sldId id="300" r:id="rId22"/>
    <p:sldId id="298" r:id="rId23"/>
    <p:sldId id="302" r:id="rId24"/>
    <p:sldId id="307" r:id="rId25"/>
    <p:sldId id="301" r:id="rId26"/>
    <p:sldId id="30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2"/>
    <p:restoredTop sz="94268"/>
  </p:normalViewPr>
  <p:slideViewPr>
    <p:cSldViewPr snapToGrid="0" snapToObjects="1">
      <p:cViewPr varScale="1">
        <p:scale>
          <a:sx n="129" d="100"/>
          <a:sy n="129" d="100"/>
        </p:scale>
        <p:origin x="480" y="192"/>
      </p:cViewPr>
      <p:guideLst/>
    </p:cSldViewPr>
  </p:slideViewPr>
  <p:outlineViewPr>
    <p:cViewPr>
      <p:scale>
        <a:sx n="33" d="100"/>
        <a:sy n="33" d="100"/>
      </p:scale>
      <p:origin x="0" y="-7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C9BAB-69E9-A845-A0DA-A9EABCF1347D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98970-6A81-764D-AADB-E050DB31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3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26A45A4-9B48-114C-8A6D-8E4C623B5E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B611A5E3-12FD-7D46-9728-E12FC33618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658EA92D-8B56-4F4D-8032-3768A4125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44FB37-253D-9D4C-9E66-520F85B7FA0E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0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40B5CF57-320A-9849-B225-9ED1FDC388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EE2BBD08-297E-8B4A-84D0-48A5F439B9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A9AAB212-08AE-F14B-B94F-A4B4C6169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E68720-FA17-124A-8603-C6D9433A8B8D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1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17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13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4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69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40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4B665A-3D09-9D49-A634-CF4FBBC2AB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04800" y="2209801"/>
            <a:ext cx="2743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Modul ke: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29A60-F056-784A-8CA8-5C6E2539A8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04800" y="3962400"/>
            <a:ext cx="2743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Fakultas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FF2FB-EA9F-CE48-A181-7FA0977F29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304800" y="4800601"/>
            <a:ext cx="2743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00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Program Studi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106DB6-7029-E040-A832-B50DC5AF1076}"/>
              </a:ext>
            </a:extLst>
          </p:cNvPr>
          <p:cNvCxnSpPr/>
          <p:nvPr userDrawn="1"/>
        </p:nvCxnSpPr>
        <p:spPr>
          <a:xfrm rot="5400000">
            <a:off x="444500" y="3416300"/>
            <a:ext cx="4495800" cy="10160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2844800" y="1143000"/>
            <a:ext cx="8940800" cy="18288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="0" spc="-7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  <a:lvl2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2pPr>
            <a:lvl3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3pPr>
            <a:lvl4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4pPr>
            <a:lvl5pPr marL="0">
              <a:lnSpc>
                <a:spcPct val="87000"/>
              </a:lnSpc>
              <a:spcBef>
                <a:spcPts val="0"/>
              </a:spcBef>
              <a:buNone/>
              <a:defRPr sz="4000">
                <a:solidFill>
                  <a:srgbClr val="FFC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2844800" y="2895600"/>
            <a:ext cx="89408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0" spc="0" baseline="0">
                <a:solidFill>
                  <a:srgbClr val="FFC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2844800" y="4038600"/>
            <a:ext cx="8940800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8"/>
          </p:nvPr>
        </p:nvSpPr>
        <p:spPr>
          <a:xfrm>
            <a:off x="2984500" y="4572000"/>
            <a:ext cx="1727200" cy="1600200"/>
          </a:xfrm>
          <a:prstGeom prst="round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500" b="1" baseline="0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>
                <a:sym typeface="Wingdings" pitchFamily="2" charset="2"/>
              </a:rPr>
              <a:t>Click icon to add picture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-101600" y="2209800"/>
            <a:ext cx="2641600" cy="2057400"/>
          </a:xfrm>
          <a:prstGeom prst="rect">
            <a:avLst/>
          </a:prstGeom>
        </p:spPr>
        <p:txBody>
          <a:bodyPr/>
          <a:lstStyle>
            <a:lvl1pPr algn="r">
              <a:buNone/>
              <a:defRPr sz="13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/>
          </p:nvPr>
        </p:nvSpPr>
        <p:spPr>
          <a:xfrm>
            <a:off x="101600" y="4114800"/>
            <a:ext cx="2336800" cy="4572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1"/>
          </p:nvPr>
        </p:nvSpPr>
        <p:spPr>
          <a:xfrm>
            <a:off x="0" y="4953000"/>
            <a:ext cx="2438400" cy="6096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6" name="Picture 15" descr="background.png">
            <a:extLst>
              <a:ext uri="{FF2B5EF4-FFF2-40B4-BE49-F238E27FC236}">
                <a16:creationId xmlns:a16="http://schemas.microsoft.com/office/drawing/2014/main" id="{1799F9BF-746F-1346-9C41-B5DE5704F8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 b="9091"/>
          <a:stretch>
            <a:fillRect/>
          </a:stretch>
        </p:blipFill>
        <p:spPr bwMode="auto">
          <a:xfrm>
            <a:off x="0" y="0"/>
            <a:ext cx="11074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A1ED17-A556-804D-B2C2-32D05021B8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138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768" y="118333"/>
            <a:ext cx="1215922" cy="4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1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enu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.png">
            <a:extLst>
              <a:ext uri="{FF2B5EF4-FFF2-40B4-BE49-F238E27FC236}">
                <a16:creationId xmlns:a16="http://schemas.microsoft.com/office/drawing/2014/main" id="{F19435B9-CD06-8442-8091-1C33CA7D77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 b="9091"/>
          <a:stretch>
            <a:fillRect/>
          </a:stretch>
        </p:blipFill>
        <p:spPr bwMode="auto">
          <a:xfrm>
            <a:off x="0" y="0"/>
            <a:ext cx="11074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3F3EED-70EC-624F-A41C-7CDEFD205AA0}"/>
              </a:ext>
            </a:extLst>
          </p:cNvPr>
          <p:cNvSpPr txBox="1"/>
          <p:nvPr userDrawn="1"/>
        </p:nvSpPr>
        <p:spPr>
          <a:xfrm>
            <a:off x="2641600" y="2998789"/>
            <a:ext cx="6908800" cy="860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+mn-cs"/>
              </a:rPr>
              <a:t>Terima Kasih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A7C939-A51C-7946-A93F-F6FA98A9248D}"/>
              </a:ext>
            </a:extLst>
          </p:cNvPr>
          <p:cNvCxnSpPr/>
          <p:nvPr userDrawn="1"/>
        </p:nvCxnSpPr>
        <p:spPr>
          <a:xfrm>
            <a:off x="2622551" y="3781425"/>
            <a:ext cx="6946900" cy="1588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997200" y="3886200"/>
            <a:ext cx="6197600" cy="533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1581F-46A6-5E45-9A89-D6ECE62BB5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957" y="49427"/>
            <a:ext cx="1280609" cy="4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00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.png">
            <a:extLst>
              <a:ext uri="{FF2B5EF4-FFF2-40B4-BE49-F238E27FC236}">
                <a16:creationId xmlns:a16="http://schemas.microsoft.com/office/drawing/2014/main" id="{629B18C0-26FE-A14B-B034-D9C603FDBF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400000"/>
                    </a14:imgEffect>
                    <a14:imgEffect>
                      <a14:brightnessContrast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24" b="9091"/>
          <a:stretch>
            <a:fillRect/>
          </a:stretch>
        </p:blipFill>
        <p:spPr bwMode="auto">
          <a:xfrm>
            <a:off x="0" y="0"/>
            <a:ext cx="11074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BBAF23-CD95-A545-BDB4-487555D64589}"/>
              </a:ext>
            </a:extLst>
          </p:cNvPr>
          <p:cNvCxnSpPr/>
          <p:nvPr userDrawn="1"/>
        </p:nvCxnSpPr>
        <p:spPr>
          <a:xfrm>
            <a:off x="609600" y="4491038"/>
            <a:ext cx="10094384" cy="4762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08000" y="3200400"/>
            <a:ext cx="1097280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5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4520047"/>
            <a:ext cx="9956800" cy="432953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4953000"/>
            <a:ext cx="9956800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7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534FA-B839-9B4A-8715-AA4068FEC2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138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768" y="118333"/>
            <a:ext cx="1215922" cy="4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6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4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8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93D2AF-1573-0A48-B25B-9B6EA6E96030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9DF4-B0FF-C44F-8E8F-3CB76CF20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5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595" r:id="rId1"/>
    <p:sldLayoutId id="2147485596" r:id="rId2"/>
    <p:sldLayoutId id="2147485597" r:id="rId3"/>
    <p:sldLayoutId id="2147485598" r:id="rId4"/>
    <p:sldLayoutId id="2147485599" r:id="rId5"/>
    <p:sldLayoutId id="2147485600" r:id="rId6"/>
    <p:sldLayoutId id="2147485601" r:id="rId7"/>
    <p:sldLayoutId id="2147485602" r:id="rId8"/>
    <p:sldLayoutId id="2147485603" r:id="rId9"/>
    <p:sldLayoutId id="2147485604" r:id="rId10"/>
    <p:sldLayoutId id="2147485605" r:id="rId11"/>
    <p:sldLayoutId id="2147485606" r:id="rId12"/>
    <p:sldLayoutId id="2147485607" r:id="rId13"/>
    <p:sldLayoutId id="2147485608" r:id="rId14"/>
    <p:sldLayoutId id="2147485609" r:id="rId15"/>
    <p:sldLayoutId id="2147485610" r:id="rId16"/>
    <p:sldLayoutId id="2147485611" r:id="rId17"/>
    <p:sldLayoutId id="2147485612" r:id="rId18"/>
    <p:sldLayoutId id="2147485613" r:id="rId19"/>
    <p:sldLayoutId id="2147485615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25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949B81-2AA3-2145-8AA5-D2E4ACBC15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4800" y="1143000"/>
            <a:ext cx="8940800" cy="18288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Pengolahan</a:t>
            </a:r>
            <a:r>
              <a:rPr lang="en-US" dirty="0"/>
              <a:t> Citra</a:t>
            </a:r>
          </a:p>
        </p:txBody>
      </p:sp>
      <p:sp>
        <p:nvSpPr>
          <p:cNvPr id="9219" name="Text Placeholder 2">
            <a:extLst>
              <a:ext uri="{FF2B5EF4-FFF2-40B4-BE49-F238E27FC236}">
                <a16:creationId xmlns:a16="http://schemas.microsoft.com/office/drawing/2014/main" id="{4EC605D7-5A0B-8E4C-811D-EC314F7B60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3200" dirty="0" err="1"/>
              <a:t>Operasi-Operasi</a:t>
            </a:r>
            <a:r>
              <a:rPr lang="en-US" altLang="en-US" sz="3200" dirty="0"/>
              <a:t> Dasar </a:t>
            </a:r>
            <a:r>
              <a:rPr lang="en-US" altLang="en-US" sz="3200" dirty="0" err="1"/>
              <a:t>Pengolahan</a:t>
            </a:r>
            <a:r>
              <a:rPr lang="en-US" altLang="en-US" sz="3200" dirty="0"/>
              <a:t> Citra</a:t>
            </a:r>
          </a:p>
        </p:txBody>
      </p:sp>
      <p:sp>
        <p:nvSpPr>
          <p:cNvPr id="9223" name="Text Placeholder 9">
            <a:extLst>
              <a:ext uri="{FF2B5EF4-FFF2-40B4-BE49-F238E27FC236}">
                <a16:creationId xmlns:a16="http://schemas.microsoft.com/office/drawing/2014/main" id="{F2F4B9E0-209E-0E4D-9548-0AD7674BD3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 err="1"/>
              <a:t>Dwina</a:t>
            </a:r>
            <a:r>
              <a:rPr lang="en-US" altLang="en-US" dirty="0"/>
              <a:t> </a:t>
            </a:r>
            <a:r>
              <a:rPr lang="en-US" altLang="en-US" dirty="0" err="1"/>
              <a:t>Kuswardani</a:t>
            </a:r>
            <a:r>
              <a:rPr lang="en-US" altLang="en-US" dirty="0"/>
              <a:t>, Dr. ,Dra.,</a:t>
            </a:r>
            <a:r>
              <a:rPr lang="en-US" altLang="en-US" dirty="0" err="1"/>
              <a:t>M.Kom</a:t>
            </a:r>
            <a:endParaRPr lang="en-US" altLang="en-US" dirty="0"/>
          </a:p>
        </p:txBody>
      </p:sp>
      <p:sp>
        <p:nvSpPr>
          <p:cNvPr id="9220" name="Text Placeholder 5">
            <a:extLst>
              <a:ext uri="{FF2B5EF4-FFF2-40B4-BE49-F238E27FC236}">
                <a16:creationId xmlns:a16="http://schemas.microsoft.com/office/drawing/2014/main" id="{409D2390-2CB8-124B-82D6-2976D51D28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auto">
          <a:xfrm>
            <a:off x="1018309" y="2649682"/>
            <a:ext cx="1659082" cy="18461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eaLnBrk="1" hangingPunct="1"/>
            <a:r>
              <a:rPr lang="en-US" altLang="en-US" dirty="0"/>
              <a:t>04</a:t>
            </a:r>
          </a:p>
        </p:txBody>
      </p:sp>
      <p:sp>
        <p:nvSpPr>
          <p:cNvPr id="9222" name="Text Placeholder 7">
            <a:extLst>
              <a:ext uri="{FF2B5EF4-FFF2-40B4-BE49-F238E27FC236}">
                <a16:creationId xmlns:a16="http://schemas.microsoft.com/office/drawing/2014/main" id="{EF0BC5E9-7FF8-9C48-8D79-4D909E65151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xfrm>
            <a:off x="238991" y="5056909"/>
            <a:ext cx="2438400" cy="3671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dirty="0"/>
              <a:t>Teknik </a:t>
            </a:r>
            <a:r>
              <a:rPr lang="en-US" altLang="en-US" dirty="0" err="1"/>
              <a:t>Informatika</a:t>
            </a:r>
            <a:endParaRPr lang="en-US" alt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D5A75D9-276C-CA46-BFB7-CC7A512D403B}"/>
              </a:ext>
            </a:extLst>
          </p:cNvPr>
          <p:cNvSpPr txBox="1">
            <a:spLocks/>
          </p:cNvSpPr>
          <p:nvPr/>
        </p:nvSpPr>
        <p:spPr bwMode="auto">
          <a:xfrm>
            <a:off x="646834" y="4267200"/>
            <a:ext cx="2044700" cy="36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1600" b="1" kern="1200" baseline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dirty="0" err="1"/>
              <a:t>Telematika</a:t>
            </a:r>
            <a:r>
              <a:rPr lang="en-US" altLang="en-US" dirty="0"/>
              <a:t> </a:t>
            </a:r>
            <a:r>
              <a:rPr lang="en-US" altLang="en-US" dirty="0" err="1"/>
              <a:t>Energi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5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">
            <a:extLst>
              <a:ext uri="{FF2B5EF4-FFF2-40B4-BE49-F238E27FC236}">
                <a16:creationId xmlns:a16="http://schemas.microsoft.com/office/drawing/2014/main" id="{8162495E-B8D3-AA4B-96AB-4CD68CFDF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4" y="636588"/>
            <a:ext cx="14509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Image">
            <a:extLst>
              <a:ext uri="{FF2B5EF4-FFF2-40B4-BE49-F238E27FC236}">
                <a16:creationId xmlns:a16="http://schemas.microsoft.com/office/drawing/2014/main" id="{E1580709-1D16-8A4C-90E0-C8B0DCC7F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9" y="636588"/>
            <a:ext cx="1063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Image">
            <a:extLst>
              <a:ext uri="{FF2B5EF4-FFF2-40B4-BE49-F238E27FC236}">
                <a16:creationId xmlns:a16="http://schemas.microsoft.com/office/drawing/2014/main" id="{0C49F40D-459D-8C4E-8D1C-030984D5D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14" y="636588"/>
            <a:ext cx="31003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Image">
            <a:extLst>
              <a:ext uri="{FF2B5EF4-FFF2-40B4-BE49-F238E27FC236}">
                <a16:creationId xmlns:a16="http://schemas.microsoft.com/office/drawing/2014/main" id="{27120619-725D-0746-9003-CED6391E10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636588"/>
            <a:ext cx="23066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1">
            <a:extLst>
              <a:ext uri="{FF2B5EF4-FFF2-40B4-BE49-F238E27FC236}">
                <a16:creationId xmlns:a16="http://schemas.microsoft.com/office/drawing/2014/main" id="{E46D9B2F-D72F-8849-8DD9-4CA41AB7488E}"/>
              </a:ext>
            </a:extLst>
          </p:cNvPr>
          <p:cNvSpPr txBox="1"/>
          <p:nvPr/>
        </p:nvSpPr>
        <p:spPr>
          <a:xfrm>
            <a:off x="2087564" y="1847851"/>
            <a:ext cx="8199437" cy="862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Nilai intensitas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u 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suatu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pixel 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diubah dengan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transformasi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h</a:t>
            </a:r>
            <a:r>
              <a:rPr lang="en-US" sz="2800" i="1" spc="10" dirty="0">
                <a:solidFill>
                  <a:srgbClr val="F2F2F2"/>
                </a:solidFill>
                <a:latin typeface="Arial"/>
                <a:cs typeface="Arial"/>
              </a:rPr>
              <a:t> 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menjadi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nilai intensitas baru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v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5443E73F-4250-4049-9D79-4A31D0AB18E4}"/>
              </a:ext>
            </a:extLst>
          </p:cNvPr>
          <p:cNvSpPr txBox="1"/>
          <p:nvPr/>
        </p:nvSpPr>
        <p:spPr>
          <a:xfrm>
            <a:off x="3613150" y="3990976"/>
            <a:ext cx="1340432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v 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=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h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u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),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790B227F-36EF-ED47-9905-0074B2098EA1}"/>
              </a:ext>
            </a:extLst>
          </p:cNvPr>
          <p:cNvSpPr txBox="1"/>
          <p:nvPr/>
        </p:nvSpPr>
        <p:spPr>
          <a:xfrm>
            <a:off x="6356351" y="3986214"/>
            <a:ext cx="1147763" cy="4032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620" i="1" spc="10" dirty="0">
                <a:solidFill>
                  <a:srgbClr val="F2F2F2"/>
                </a:solidFill>
                <a:latin typeface="Arial"/>
                <a:cs typeface="Arial"/>
              </a:rPr>
              <a:t>u</a:t>
            </a:r>
            <a:r>
              <a:rPr sz="262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620" i="1" spc="10" dirty="0">
                <a:solidFill>
                  <a:srgbClr val="F2F2F2"/>
                </a:solidFill>
                <a:latin typeface="Arial"/>
                <a:cs typeface="Arial"/>
              </a:rPr>
              <a:t>v </a:t>
            </a:r>
            <a:r>
              <a:rPr lang="en-US" sz="2620" spc="10" dirty="0">
                <a:solidFill>
                  <a:srgbClr val="F2F2F2"/>
                </a:solidFill>
                <a:latin typeface="Arial"/>
                <a:cs typeface="Arial"/>
                <a:sym typeface="Symbol"/>
              </a:rPr>
              <a:t></a:t>
            </a:r>
            <a:r>
              <a:rPr sz="2620" spc="10" dirty="0">
                <a:solidFill>
                  <a:srgbClr val="F2F2F2"/>
                </a:solidFill>
                <a:latin typeface="Arial"/>
                <a:cs typeface="Arial"/>
              </a:rPr>
              <a:t>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5BD4D375-77E7-B64A-ADAD-11522B66DC8C}"/>
              </a:ext>
            </a:extLst>
          </p:cNvPr>
          <p:cNvSpPr txBox="1"/>
          <p:nvPr/>
        </p:nvSpPr>
        <p:spPr>
          <a:xfrm>
            <a:off x="7596188" y="3990976"/>
            <a:ext cx="805990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[0,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L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]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346" name="object 3">
            <a:extLst>
              <a:ext uri="{FF2B5EF4-FFF2-40B4-BE49-F238E27FC236}">
                <a16:creationId xmlns:a16="http://schemas.microsoft.com/office/drawing/2014/main" id="{BC5DC104-CCEB-FF4C-9F32-F88806ADEF16}"/>
              </a:ext>
            </a:extLst>
          </p:cNvPr>
          <p:cNvSpPr>
            <a:spLocks/>
          </p:cNvSpPr>
          <p:nvPr/>
        </p:nvSpPr>
        <p:spPr bwMode="auto">
          <a:xfrm>
            <a:off x="2895600" y="3425826"/>
            <a:ext cx="5765800" cy="1603375"/>
          </a:xfrm>
          <a:custGeom>
            <a:avLst/>
            <a:gdLst>
              <a:gd name="T0" fmla="*/ 6477 w 5766054"/>
              <a:gd name="T1" fmla="*/ 1597533 h 1604010"/>
              <a:gd name="T2" fmla="*/ 6477 w 5766054"/>
              <a:gd name="T3" fmla="*/ 6477 h 1604010"/>
              <a:gd name="T4" fmla="*/ 5759577 w 5766054"/>
              <a:gd name="T5" fmla="*/ 6477 h 1604010"/>
              <a:gd name="T6" fmla="*/ 5759577 w 5766054"/>
              <a:gd name="T7" fmla="*/ 1597533 h 1604010"/>
              <a:gd name="T8" fmla="*/ 6477 w 5766054"/>
              <a:gd name="T9" fmla="*/ 1597533 h 1604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6054" h="1604010">
                <a:moveTo>
                  <a:pt x="6477" y="1597533"/>
                </a:moveTo>
                <a:lnTo>
                  <a:pt x="6477" y="6477"/>
                </a:lnTo>
                <a:lnTo>
                  <a:pt x="5759577" y="6477"/>
                </a:lnTo>
                <a:lnTo>
                  <a:pt x="5759577" y="1597533"/>
                </a:lnTo>
                <a:lnTo>
                  <a:pt x="6477" y="1597533"/>
                </a:lnTo>
                <a:close/>
              </a:path>
            </a:pathLst>
          </a:custGeom>
          <a:noFill/>
          <a:ln w="12954">
            <a:solidFill>
              <a:srgbClr val="F2F2F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7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">
            <a:extLst>
              <a:ext uri="{FF2B5EF4-FFF2-40B4-BE49-F238E27FC236}">
                <a16:creationId xmlns:a16="http://schemas.microsoft.com/office/drawing/2014/main" id="{24D848B1-7817-914C-B0F6-3C7EAB514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"/>
            <a:ext cx="37020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Image">
            <a:extLst>
              <a:ext uri="{FF2B5EF4-FFF2-40B4-BE49-F238E27FC236}">
                <a16:creationId xmlns:a16="http://schemas.microsoft.com/office/drawing/2014/main" id="{81C59D89-FA3D-D648-803C-2ABEABB41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228600"/>
            <a:ext cx="18161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Image">
            <a:extLst>
              <a:ext uri="{FF2B5EF4-FFF2-40B4-BE49-F238E27FC236}">
                <a16:creationId xmlns:a16="http://schemas.microsoft.com/office/drawing/2014/main" id="{986EBC68-51BE-AE4C-B2C1-A9D391D2D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89" y="228600"/>
            <a:ext cx="12652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Image">
            <a:extLst>
              <a:ext uri="{FF2B5EF4-FFF2-40B4-BE49-F238E27FC236}">
                <a16:creationId xmlns:a16="http://schemas.microsoft.com/office/drawing/2014/main" id="{7426D824-1403-7E4F-B179-2A148DD3C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88" y="228600"/>
            <a:ext cx="106521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70A262E9-28FA-6A4F-A24C-E325D1932EB8}"/>
              </a:ext>
            </a:extLst>
          </p:cNvPr>
          <p:cNvSpPr txBox="1"/>
          <p:nvPr/>
        </p:nvSpPr>
        <p:spPr>
          <a:xfrm>
            <a:off x="1905000" y="1439863"/>
            <a:ext cx="8305800" cy="2462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3200" b="1" i="1" spc="10" dirty="0">
                <a:solidFill>
                  <a:srgbClr val="C00000"/>
                </a:solidFill>
                <a:latin typeface="Arial"/>
                <a:cs typeface="Arial"/>
              </a:rPr>
              <a:t>Operasi pengambangan (thresholding).</a:t>
            </a:r>
            <a:endParaRPr lang="en-US" sz="3200" b="1" i="1" spc="10" dirty="0">
              <a:solidFill>
                <a:srgbClr val="C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3200" spc="10" dirty="0" err="1">
                <a:latin typeface="Arial"/>
                <a:cs typeface="Arial"/>
              </a:rPr>
              <a:t>Pada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10" dirty="0" err="1">
                <a:latin typeface="Arial"/>
                <a:cs typeface="Arial"/>
              </a:rPr>
              <a:t>operasi</a:t>
            </a:r>
            <a:r>
              <a:rPr lang="en-US" sz="3200" spc="10" dirty="0">
                <a:latin typeface="Arial"/>
                <a:cs typeface="Arial"/>
              </a:rPr>
              <a:t> </a:t>
            </a:r>
            <a:r>
              <a:rPr sz="3200" spc="10" dirty="0" err="1">
                <a:latin typeface="Arial"/>
                <a:cs typeface="Arial"/>
              </a:rPr>
              <a:t>pengambangan</a:t>
            </a:r>
            <a:r>
              <a:rPr sz="3200" spc="10" dirty="0">
                <a:latin typeface="Arial"/>
                <a:cs typeface="Arial"/>
              </a:rPr>
              <a:t>, nilai intensitas </a:t>
            </a:r>
            <a:r>
              <a:rPr sz="3200" i="1" spc="10" dirty="0">
                <a:latin typeface="Arial"/>
                <a:cs typeface="Arial"/>
              </a:rPr>
              <a:t>pixel </a:t>
            </a:r>
            <a:r>
              <a:rPr sz="3200" spc="10" dirty="0">
                <a:latin typeface="Arial"/>
                <a:cs typeface="Arial"/>
              </a:rPr>
              <a:t>dipetakan ke </a:t>
            </a:r>
            <a:r>
              <a:rPr sz="3200" spc="10" dirty="0" err="1">
                <a:latin typeface="Arial"/>
                <a:cs typeface="Arial"/>
              </a:rPr>
              <a:t>salah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spc="10" dirty="0" err="1">
                <a:latin typeface="Arial"/>
                <a:cs typeface="Arial"/>
              </a:rPr>
              <a:t>satu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spc="10" dirty="0" err="1">
                <a:latin typeface="Arial"/>
                <a:cs typeface="Arial"/>
              </a:rPr>
              <a:t>dari</a:t>
            </a:r>
            <a:r>
              <a:rPr sz="3200" spc="10" dirty="0">
                <a:latin typeface="Arial"/>
                <a:cs typeface="Arial"/>
              </a:rPr>
              <a:t> dua nilai, </a:t>
            </a:r>
            <a:r>
              <a:rPr sz="3200" i="1" spc="10" dirty="0">
                <a:latin typeface="Arial"/>
                <a:cs typeface="Arial"/>
              </a:rPr>
              <a:t>a</a:t>
            </a:r>
            <a:r>
              <a:rPr sz="900" spc="10" dirty="0">
                <a:latin typeface="Arial"/>
                <a:cs typeface="Arial"/>
              </a:rPr>
              <a:t>1 </a:t>
            </a:r>
            <a:r>
              <a:rPr sz="3200" spc="10" dirty="0">
                <a:latin typeface="Arial"/>
                <a:cs typeface="Arial"/>
              </a:rPr>
              <a:t>atau </a:t>
            </a:r>
            <a:r>
              <a:rPr sz="3200" i="1" spc="10" dirty="0">
                <a:latin typeface="Arial"/>
                <a:cs typeface="Arial"/>
              </a:rPr>
              <a:t>a</a:t>
            </a:r>
            <a:r>
              <a:rPr sz="900" spc="10" dirty="0">
                <a:latin typeface="Arial"/>
                <a:cs typeface="Arial"/>
              </a:rPr>
              <a:t>2</a:t>
            </a:r>
            <a:r>
              <a:rPr sz="3200" spc="10" dirty="0">
                <a:latin typeface="Arial"/>
                <a:cs typeface="Arial"/>
              </a:rPr>
              <a:t>, berdasarkan nilai ambang (</a:t>
            </a:r>
            <a:r>
              <a:rPr sz="3200" i="1" spc="10" dirty="0">
                <a:latin typeface="Arial"/>
                <a:cs typeface="Arial"/>
              </a:rPr>
              <a:t>threshold</a:t>
            </a:r>
            <a:r>
              <a:rPr sz="3200" spc="10" dirty="0">
                <a:latin typeface="Arial"/>
                <a:cs typeface="Arial"/>
              </a:rPr>
              <a:t>) </a:t>
            </a:r>
            <a:r>
              <a:rPr sz="3200" i="1" spc="10" dirty="0">
                <a:latin typeface="Arial"/>
                <a:cs typeface="Arial"/>
              </a:rPr>
              <a:t>T</a:t>
            </a:r>
            <a:r>
              <a:rPr sz="3200" spc="10" dirty="0">
                <a:latin typeface="Arial"/>
                <a:cs typeface="Arial"/>
              </a:rPr>
              <a:t>: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15367" name="Image">
            <a:extLst>
              <a:ext uri="{FF2B5EF4-FFF2-40B4-BE49-F238E27FC236}">
                <a16:creationId xmlns:a16="http://schemas.microsoft.com/office/drawing/2014/main" id="{DC575676-E0BF-AF47-B42A-6DA6E8FCD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491038"/>
            <a:ext cx="537686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9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460153-3C9F-F644-8C15-7FA4800536A6}"/>
              </a:ext>
            </a:extLst>
          </p:cNvPr>
          <p:cNvSpPr/>
          <p:nvPr/>
        </p:nvSpPr>
        <p:spPr>
          <a:xfrm>
            <a:off x="1828800" y="533400"/>
            <a:ext cx="86868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Jika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i="1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a</a:t>
            </a:r>
            <a:r>
              <a:rPr lang="en-US" sz="105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1 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= 0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dan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i="1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a</a:t>
            </a:r>
            <a:r>
              <a:rPr lang="en-US" sz="105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2 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= 1,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maka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operasi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pengambangan</a:t>
            </a: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  <a:cs typeface="Arial"/>
            </a:endParaRPr>
          </a:p>
          <a:p>
            <a:pPr>
              <a:defRPr/>
            </a:pP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mentransformasikan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citra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hitam-putih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ke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b="1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citra</a:t>
            </a:r>
            <a:r>
              <a:rPr lang="en-US" sz="2800" b="1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b="1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biner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.</a:t>
            </a: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  <a:cs typeface="Arial"/>
            </a:endParaRPr>
          </a:p>
          <a:p>
            <a:pPr>
              <a:defRPr/>
            </a:pPr>
            <a:endParaRPr lang="en-US" sz="2800" b="1" i="1" spc="10" dirty="0">
              <a:solidFill>
                <a:srgbClr val="C00000"/>
              </a:solidFill>
              <a:latin typeface="Comic Sans MS" panose="030F0702030302020204" pitchFamily="66" charset="0"/>
              <a:cs typeface="Arial"/>
            </a:endParaRPr>
          </a:p>
          <a:p>
            <a:pPr>
              <a:defRPr/>
            </a:pPr>
            <a:r>
              <a:rPr lang="en-US" sz="2800" b="1" i="1" spc="10" dirty="0" err="1">
                <a:latin typeface="Comic Sans MS" panose="030F0702030302020204" pitchFamily="66" charset="0"/>
                <a:cs typeface="Arial"/>
              </a:rPr>
              <a:t>Dengan</a:t>
            </a:r>
            <a:r>
              <a:rPr lang="en-US" sz="2800" b="1" i="1" spc="10" dirty="0">
                <a:latin typeface="Comic Sans MS" panose="030F0702030302020204" pitchFamily="66" charset="0"/>
                <a:cs typeface="Arial"/>
              </a:rPr>
              <a:t> kata lain</a:t>
            </a:r>
            <a:r>
              <a:rPr lang="en-US" sz="2800" b="1" i="1" spc="10" dirty="0">
                <a:solidFill>
                  <a:srgbClr val="C00000"/>
                </a:solidFill>
                <a:latin typeface="Comic Sans MS" panose="030F0702030302020204" pitchFamily="66" charset="0"/>
                <a:cs typeface="Arial"/>
              </a:rPr>
              <a:t>,</a:t>
            </a:r>
          </a:p>
          <a:p>
            <a:pPr>
              <a:defRPr/>
            </a:pPr>
            <a:endParaRPr lang="en-US" sz="2800" b="1" i="1" spc="10" dirty="0">
              <a:solidFill>
                <a:srgbClr val="C00000"/>
              </a:solidFill>
              <a:latin typeface="Comic Sans MS" panose="030F0702030302020204" pitchFamily="66" charset="0"/>
              <a:cs typeface="Arial"/>
            </a:endParaRPr>
          </a:p>
          <a:p>
            <a:pPr>
              <a:defRPr/>
            </a:pP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nilai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intensitas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i="1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pixel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semula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dipetakan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ke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dua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nilai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saja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: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hitam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dan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putih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.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Nilai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ambang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yang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dipakai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dapat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berlaku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untuk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keseluruhan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i="1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pixel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atau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untuk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wilayah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tertentu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saja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(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berdasarkan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penyebaran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nilai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intensitas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pada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wilayah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tersebut</a:t>
            </a:r>
            <a:r>
              <a:rPr lang="en-US" sz="2800" spc="10" dirty="0">
                <a:solidFill>
                  <a:schemeClr val="bg1"/>
                </a:solidFill>
                <a:latin typeface="Comic Sans MS" panose="030F0702030302020204" pitchFamily="66" charset="0"/>
                <a:cs typeface="Arial"/>
              </a:rPr>
              <a:t>).</a:t>
            </a: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52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">
            <a:extLst>
              <a:ext uri="{FF2B5EF4-FFF2-40B4-BE49-F238E27FC236}">
                <a16:creationId xmlns:a16="http://schemas.microsoft.com/office/drawing/2014/main" id="{D6EB7B26-EA69-D64F-BA69-B13E37AE3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30861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CED6DE55-B9E9-0540-AB7C-B119E289D3D7}"/>
              </a:ext>
            </a:extLst>
          </p:cNvPr>
          <p:cNvSpPr txBox="1"/>
          <p:nvPr/>
        </p:nvSpPr>
        <p:spPr>
          <a:xfrm>
            <a:off x="1895476" y="1219201"/>
            <a:ext cx="8543925" cy="8620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solidFill>
                  <a:schemeClr val="bg1"/>
                </a:solidFill>
                <a:latin typeface="Arial"/>
                <a:cs typeface="Arial"/>
              </a:rPr>
              <a:t>Operasi pengambangan pada citra Lena </a:t>
            </a:r>
            <a:r>
              <a:rPr sz="2800" spc="10" dirty="0" err="1">
                <a:solidFill>
                  <a:schemeClr val="bg1"/>
                </a:solidFill>
                <a:latin typeface="Arial"/>
                <a:cs typeface="Arial"/>
              </a:rPr>
              <a:t>dengan</a:t>
            </a:r>
            <a:r>
              <a:rPr sz="28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chemeClr val="bg1"/>
                </a:solidFill>
                <a:latin typeface="Arial"/>
                <a:cs typeface="Arial"/>
              </a:rPr>
              <a:t>fungsi</a:t>
            </a:r>
            <a:r>
              <a:rPr lang="en-US" sz="28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chemeClr val="bg1"/>
                </a:solidFill>
                <a:latin typeface="Arial"/>
                <a:cs typeface="Arial"/>
              </a:rPr>
              <a:t>transformasi</a:t>
            </a:r>
            <a:r>
              <a:rPr sz="2800" spc="10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5FC61CD2-1D69-124B-AC52-7336D1290796}"/>
              </a:ext>
            </a:extLst>
          </p:cNvPr>
          <p:cNvSpPr txBox="1"/>
          <p:nvPr/>
        </p:nvSpPr>
        <p:spPr>
          <a:xfrm>
            <a:off x="1752600" y="3581400"/>
            <a:ext cx="8534400" cy="3016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solidFill>
                  <a:schemeClr val="bg1"/>
                </a:solidFill>
                <a:latin typeface="Arial"/>
                <a:cs typeface="Arial"/>
              </a:rPr>
              <a:t>Persamaan diatas menyatakan bahwa pixel-pixel yang </a:t>
            </a:r>
            <a:r>
              <a:rPr sz="2800" spc="10" dirty="0" err="1">
                <a:solidFill>
                  <a:schemeClr val="bg1"/>
                </a:solidFill>
                <a:latin typeface="Arial"/>
                <a:cs typeface="Arial"/>
              </a:rPr>
              <a:t>nilai</a:t>
            </a:r>
            <a:r>
              <a:rPr lang="en-US" sz="28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chemeClr val="bg1"/>
                </a:solidFill>
                <a:latin typeface="Arial"/>
                <a:cs typeface="Arial"/>
              </a:rPr>
              <a:t>intensitasnya</a:t>
            </a:r>
            <a:r>
              <a:rPr sz="2800" spc="10" dirty="0">
                <a:solidFill>
                  <a:schemeClr val="bg1"/>
                </a:solidFill>
                <a:latin typeface="Arial"/>
                <a:cs typeface="Arial"/>
              </a:rPr>
              <a:t> di bawah 128 diubah menjadi hitam (</a:t>
            </a:r>
            <a:r>
              <a:rPr sz="2800" spc="10" dirty="0" err="1">
                <a:solidFill>
                  <a:schemeClr val="bg1"/>
                </a:solidFill>
                <a:latin typeface="Arial"/>
                <a:cs typeface="Arial"/>
              </a:rPr>
              <a:t>nilai</a:t>
            </a:r>
            <a:r>
              <a:rPr lang="en-US" sz="28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chemeClr val="bg1"/>
                </a:solidFill>
                <a:latin typeface="Arial"/>
                <a:cs typeface="Arial"/>
              </a:rPr>
              <a:t>intensitas</a:t>
            </a:r>
            <a:r>
              <a:rPr sz="2800" spc="10" dirty="0">
                <a:solidFill>
                  <a:schemeClr val="bg1"/>
                </a:solidFill>
                <a:latin typeface="Arial"/>
                <a:cs typeface="Arial"/>
              </a:rPr>
              <a:t> = 0), sedangkan pixel-pixel yang nilai </a:t>
            </a:r>
            <a:r>
              <a:rPr sz="2800" spc="10" dirty="0" err="1">
                <a:solidFill>
                  <a:schemeClr val="bg1"/>
                </a:solidFill>
                <a:latin typeface="Arial"/>
                <a:cs typeface="Arial"/>
              </a:rPr>
              <a:t>intensitasnya</a:t>
            </a:r>
            <a:r>
              <a:rPr sz="28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chemeClr val="bg1"/>
                </a:solidFill>
                <a:latin typeface="Arial"/>
                <a:cs typeface="Arial"/>
              </a:rPr>
              <a:t>diatas</a:t>
            </a:r>
            <a:r>
              <a:rPr sz="2800" spc="10" dirty="0">
                <a:solidFill>
                  <a:schemeClr val="bg1"/>
                </a:solidFill>
                <a:latin typeface="Arial"/>
                <a:cs typeface="Arial"/>
              </a:rPr>
              <a:t> 128 diubah menjadi putih (nilai intensitas = 1) . </a:t>
            </a:r>
            <a:endParaRPr lang="en-US" sz="2800" spc="1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800" spc="10" dirty="0" err="1">
                <a:solidFill>
                  <a:schemeClr val="bg1"/>
                </a:solidFill>
                <a:latin typeface="Arial"/>
                <a:cs typeface="Arial"/>
              </a:rPr>
              <a:t>Algoritma</a:t>
            </a:r>
            <a:r>
              <a:rPr lang="en-US" sz="28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chemeClr val="bg1"/>
                </a:solidFill>
                <a:latin typeface="Arial"/>
                <a:cs typeface="Arial"/>
              </a:rPr>
              <a:t>transformasi</a:t>
            </a:r>
            <a:r>
              <a:rPr sz="2800" spc="10" dirty="0">
                <a:solidFill>
                  <a:schemeClr val="bg1"/>
                </a:solidFill>
                <a:latin typeface="Arial"/>
                <a:cs typeface="Arial"/>
              </a:rPr>
              <a:t> citra hitam-putih menjadi citra biner.</a:t>
            </a:r>
            <a:endParaRPr sz="2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7413" name="Image">
            <a:extLst>
              <a:ext uri="{FF2B5EF4-FFF2-40B4-BE49-F238E27FC236}">
                <a16:creationId xmlns:a16="http://schemas.microsoft.com/office/drawing/2014/main" id="{03B200A8-8D81-E84E-8EFB-1DB69F0C1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2209801"/>
            <a:ext cx="406717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4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A9E24935-AF7E-6741-8044-74884F656FF9}"/>
              </a:ext>
            </a:extLst>
          </p:cNvPr>
          <p:cNvSpPr txBox="1"/>
          <p:nvPr/>
        </p:nvSpPr>
        <p:spPr>
          <a:xfrm>
            <a:off x="2819401" y="5021263"/>
            <a:ext cx="1628775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600" spc="10" dirty="0">
                <a:solidFill>
                  <a:srgbClr val="F2F2F2"/>
                </a:solidFill>
                <a:latin typeface="Arial"/>
                <a:cs typeface="Arial"/>
              </a:rPr>
              <a:t>Citra Biner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18435" name="Image">
            <a:extLst>
              <a:ext uri="{FF2B5EF4-FFF2-40B4-BE49-F238E27FC236}">
                <a16:creationId xmlns:a16="http://schemas.microsoft.com/office/drawing/2014/main" id="{2291735A-D9E4-1D40-B785-9858B22B9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27088"/>
            <a:ext cx="4114800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Image">
            <a:extLst>
              <a:ext uri="{FF2B5EF4-FFF2-40B4-BE49-F238E27FC236}">
                <a16:creationId xmlns:a16="http://schemas.microsoft.com/office/drawing/2014/main" id="{0F415062-1E86-714D-95D5-D5B9A2C41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827088"/>
            <a:ext cx="4114800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9F04FB9E-7265-C042-82B7-C2D4383B6D95}"/>
              </a:ext>
            </a:extLst>
          </p:cNvPr>
          <p:cNvSpPr txBox="1"/>
          <p:nvPr/>
        </p:nvSpPr>
        <p:spPr>
          <a:xfrm>
            <a:off x="7694614" y="5021263"/>
            <a:ext cx="1982787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600" spc="10" dirty="0">
                <a:solidFill>
                  <a:srgbClr val="F2F2F2"/>
                </a:solidFill>
                <a:latin typeface="Arial"/>
                <a:cs typeface="Arial"/>
              </a:rPr>
              <a:t>Citra Negatif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79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">
            <a:extLst>
              <a:ext uri="{FF2B5EF4-FFF2-40B4-BE49-F238E27FC236}">
                <a16:creationId xmlns:a16="http://schemas.microsoft.com/office/drawing/2014/main" id="{54E9B9B6-2118-F048-8838-C0486657A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4" y="246063"/>
            <a:ext cx="19589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Image">
            <a:extLst>
              <a:ext uri="{FF2B5EF4-FFF2-40B4-BE49-F238E27FC236}">
                <a16:creationId xmlns:a16="http://schemas.microsoft.com/office/drawing/2014/main" id="{E23F82A5-005C-4F46-9576-EBC213E2D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46063"/>
            <a:ext cx="12207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Image">
            <a:extLst>
              <a:ext uri="{FF2B5EF4-FFF2-40B4-BE49-F238E27FC236}">
                <a16:creationId xmlns:a16="http://schemas.microsoft.com/office/drawing/2014/main" id="{0531C846-43F8-ED45-9DAF-D0145AED7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6" y="246063"/>
            <a:ext cx="173831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127977E8-28B5-454A-B420-442381443199}"/>
              </a:ext>
            </a:extLst>
          </p:cNvPr>
          <p:cNvSpPr txBox="1"/>
          <p:nvPr/>
        </p:nvSpPr>
        <p:spPr>
          <a:xfrm>
            <a:off x="1814513" y="1457326"/>
            <a:ext cx="8610600" cy="11080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Operasi negatif, yaitu mendapatkan citra negatif (negative</a:t>
            </a:r>
            <a:endParaRPr sz="2400" dirty="0">
              <a:latin typeface="Arial"/>
              <a:cs typeface="Arial"/>
            </a:endParaRPr>
          </a:p>
          <a:p>
            <a:pPr>
              <a:defRPr/>
            </a:pP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image) meniru film negatif pada fotografi dengan cara</a:t>
            </a:r>
            <a:endParaRPr sz="2400" dirty="0">
              <a:latin typeface="Arial"/>
              <a:cs typeface="Arial"/>
            </a:endParaRPr>
          </a:p>
          <a:p>
            <a:pPr>
              <a:defRPr/>
            </a:pP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mengurangi nilai intensitas pixel dari nilai keabuan maksimum.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3F40CF85-7732-D745-AC46-AB7813876007}"/>
              </a:ext>
            </a:extLst>
          </p:cNvPr>
          <p:cNvSpPr txBox="1"/>
          <p:nvPr/>
        </p:nvSpPr>
        <p:spPr>
          <a:xfrm>
            <a:off x="1771650" y="3124201"/>
            <a:ext cx="2357438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i="1" spc="10" dirty="0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0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0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)’ = 255 – </a:t>
            </a:r>
            <a:r>
              <a:rPr sz="2000" i="1" spc="10" dirty="0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0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0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AF9B28CA-9ECB-5240-B071-1AB5A9F53D25}"/>
              </a:ext>
            </a:extLst>
          </p:cNvPr>
          <p:cNvSpPr txBox="1"/>
          <p:nvPr/>
        </p:nvSpPr>
        <p:spPr>
          <a:xfrm>
            <a:off x="5397500" y="3124201"/>
            <a:ext cx="431800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256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11A32761-5C3A-E143-869B-51397F520214}"/>
              </a:ext>
            </a:extLst>
          </p:cNvPr>
          <p:cNvSpPr txBox="1"/>
          <p:nvPr/>
        </p:nvSpPr>
        <p:spPr>
          <a:xfrm>
            <a:off x="6083301" y="3124201"/>
            <a:ext cx="792163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derajat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A9EC5075-997F-4C43-9FD8-2C79C6E321B6}"/>
              </a:ext>
            </a:extLst>
          </p:cNvPr>
          <p:cNvSpPr txBox="1"/>
          <p:nvPr/>
        </p:nvSpPr>
        <p:spPr>
          <a:xfrm>
            <a:off x="7313614" y="3124201"/>
            <a:ext cx="992187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keabuan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176A2283-BC80-F64C-B953-ABE9CFD8E8C3}"/>
              </a:ext>
            </a:extLst>
          </p:cNvPr>
          <p:cNvSpPr txBox="1"/>
          <p:nvPr/>
        </p:nvSpPr>
        <p:spPr>
          <a:xfrm>
            <a:off x="8534401" y="3124201"/>
            <a:ext cx="576263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(8 bit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BFA56BAB-A2B6-9043-A58F-E6315BD553DF}"/>
              </a:ext>
            </a:extLst>
          </p:cNvPr>
          <p:cNvSpPr txBox="1"/>
          <p:nvPr/>
        </p:nvSpPr>
        <p:spPr>
          <a:xfrm>
            <a:off x="9437688" y="3124201"/>
            <a:ext cx="704850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warna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0435392F-5AFA-DA48-B7E3-90C51F0F4F11}"/>
              </a:ext>
            </a:extLst>
          </p:cNvPr>
          <p:cNvSpPr txBox="1"/>
          <p:nvPr/>
        </p:nvSpPr>
        <p:spPr>
          <a:xfrm>
            <a:off x="10210801" y="3124201"/>
            <a:ext cx="85725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9982A8A0-D3F5-E649-B9E7-54FEDEAA9AA8}"/>
              </a:ext>
            </a:extLst>
          </p:cNvPr>
          <p:cNvSpPr txBox="1"/>
          <p:nvPr/>
        </p:nvSpPr>
        <p:spPr>
          <a:xfrm>
            <a:off x="1771650" y="3640139"/>
            <a:ext cx="2357438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i="1" spc="10" dirty="0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0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0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)’ = 127 – </a:t>
            </a:r>
            <a:r>
              <a:rPr sz="2000" i="1" spc="10" dirty="0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0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0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B96F4456-7A89-0C4F-9452-CFC6BB751599}"/>
              </a:ext>
            </a:extLst>
          </p:cNvPr>
          <p:cNvSpPr txBox="1"/>
          <p:nvPr/>
        </p:nvSpPr>
        <p:spPr>
          <a:xfrm>
            <a:off x="5430838" y="3635376"/>
            <a:ext cx="431800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128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A365B6F2-F3E0-E943-A5EB-AE55D7662BB4}"/>
              </a:ext>
            </a:extLst>
          </p:cNvPr>
          <p:cNvSpPr txBox="1"/>
          <p:nvPr/>
        </p:nvSpPr>
        <p:spPr>
          <a:xfrm>
            <a:off x="6070601" y="3635376"/>
            <a:ext cx="792163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derajat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DAF7A7B9-68BD-CA4F-8485-0B30E1FEC456}"/>
              </a:ext>
            </a:extLst>
          </p:cNvPr>
          <p:cNvSpPr txBox="1"/>
          <p:nvPr/>
        </p:nvSpPr>
        <p:spPr>
          <a:xfrm>
            <a:off x="7300914" y="3635376"/>
            <a:ext cx="992187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keabuan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371F65FE-7FE6-AD48-9924-B1F840D84C88}"/>
              </a:ext>
            </a:extLst>
          </p:cNvPr>
          <p:cNvSpPr txBox="1"/>
          <p:nvPr/>
        </p:nvSpPr>
        <p:spPr>
          <a:xfrm>
            <a:off x="8458201" y="3635376"/>
            <a:ext cx="576263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(7 bit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13FCB412-DE14-A34D-A6D4-A5A885246DD1}"/>
              </a:ext>
            </a:extLst>
          </p:cNvPr>
          <p:cNvSpPr txBox="1"/>
          <p:nvPr/>
        </p:nvSpPr>
        <p:spPr>
          <a:xfrm>
            <a:off x="9340850" y="3635376"/>
            <a:ext cx="704850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warna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C60B8B7A-8740-834B-A6C0-722DE77FFA4B}"/>
              </a:ext>
            </a:extLst>
          </p:cNvPr>
          <p:cNvSpPr txBox="1"/>
          <p:nvPr/>
        </p:nvSpPr>
        <p:spPr>
          <a:xfrm>
            <a:off x="10142539" y="3644901"/>
            <a:ext cx="85725" cy="3079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000" spc="10" dirty="0">
                <a:solidFill>
                  <a:srgbClr val="F2F2F2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4BB90479-C073-3A43-B4E5-B377825BD4CF}"/>
              </a:ext>
            </a:extLst>
          </p:cNvPr>
          <p:cNvSpPr txBox="1"/>
          <p:nvPr/>
        </p:nvSpPr>
        <p:spPr>
          <a:xfrm>
            <a:off x="1814514" y="4781550"/>
            <a:ext cx="8396287" cy="800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Untuk citra berwarna, citra negatifnya </a:t>
            </a:r>
            <a:r>
              <a:rPr sz="2400" spc="10" dirty="0" err="1">
                <a:solidFill>
                  <a:srgbClr val="F2F2F2"/>
                </a:solidFill>
                <a:latin typeface="Arial"/>
                <a:cs typeface="Arial"/>
              </a:rPr>
              <a:t>diperoleh</a:t>
            </a: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spc="10" dirty="0" err="1">
                <a:solidFill>
                  <a:srgbClr val="F2F2F2"/>
                </a:solidFill>
                <a:latin typeface="Arial"/>
                <a:cs typeface="Arial"/>
              </a:rPr>
              <a:t>dengan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10" dirty="0" err="1">
                <a:solidFill>
                  <a:srgbClr val="F2F2F2"/>
                </a:solidFill>
                <a:latin typeface="Arial"/>
                <a:cs typeface="Arial"/>
              </a:rPr>
              <a:t>melakukan</a:t>
            </a: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 hal yang sama untuk setiap komponen RGB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9477" name="object 4">
            <a:extLst>
              <a:ext uri="{FF2B5EF4-FFF2-40B4-BE49-F238E27FC236}">
                <a16:creationId xmlns:a16="http://schemas.microsoft.com/office/drawing/2014/main" id="{BC0B2758-803E-8346-9F31-B508E4767E8A}"/>
              </a:ext>
            </a:extLst>
          </p:cNvPr>
          <p:cNvSpPr>
            <a:spLocks/>
          </p:cNvSpPr>
          <p:nvPr/>
        </p:nvSpPr>
        <p:spPr bwMode="auto">
          <a:xfrm>
            <a:off x="1600200" y="2881314"/>
            <a:ext cx="8834438" cy="1527175"/>
          </a:xfrm>
          <a:custGeom>
            <a:avLst/>
            <a:gdLst>
              <a:gd name="T0" fmla="*/ 6477 w 9680448"/>
              <a:gd name="T1" fmla="*/ 1520572 h 1527048"/>
              <a:gd name="T2" fmla="*/ 6477 w 9680448"/>
              <a:gd name="T3" fmla="*/ 6478 h 1527048"/>
              <a:gd name="T4" fmla="*/ 9673971 w 9680448"/>
              <a:gd name="T5" fmla="*/ 6478 h 1527048"/>
              <a:gd name="T6" fmla="*/ 9673971 w 9680448"/>
              <a:gd name="T7" fmla="*/ 1520572 h 1527048"/>
              <a:gd name="T8" fmla="*/ 6477 w 9680448"/>
              <a:gd name="T9" fmla="*/ 1520572 h 1527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0448" h="1527048">
                <a:moveTo>
                  <a:pt x="6477" y="1520572"/>
                </a:moveTo>
                <a:lnTo>
                  <a:pt x="6477" y="6478"/>
                </a:lnTo>
                <a:lnTo>
                  <a:pt x="9673971" y="6478"/>
                </a:lnTo>
                <a:lnTo>
                  <a:pt x="9673971" y="1520572"/>
                </a:lnTo>
                <a:lnTo>
                  <a:pt x="6477" y="1520572"/>
                </a:lnTo>
                <a:close/>
              </a:path>
            </a:pathLst>
          </a:custGeom>
          <a:noFill/>
          <a:ln w="12954">
            <a:solidFill>
              <a:srgbClr val="F2F2F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3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">
            <a:extLst>
              <a:ext uri="{FF2B5EF4-FFF2-40B4-BE49-F238E27FC236}">
                <a16:creationId xmlns:a16="http://schemas.microsoft.com/office/drawing/2014/main" id="{A70793F0-E833-0F40-8505-B8454DECF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"/>
            <a:ext cx="3009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Image">
            <a:extLst>
              <a:ext uri="{FF2B5EF4-FFF2-40B4-BE49-F238E27FC236}">
                <a16:creationId xmlns:a16="http://schemas.microsoft.com/office/drawing/2014/main" id="{EA7FB682-5BA7-DD45-B6D9-BC75FB755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381000"/>
            <a:ext cx="4873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Image">
            <a:extLst>
              <a:ext uri="{FF2B5EF4-FFF2-40B4-BE49-F238E27FC236}">
                <a16:creationId xmlns:a16="http://schemas.microsoft.com/office/drawing/2014/main" id="{6D5C048B-8838-8F49-8F45-D101754FD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4" y="381000"/>
            <a:ext cx="203993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Image">
            <a:extLst>
              <a:ext uri="{FF2B5EF4-FFF2-40B4-BE49-F238E27FC236}">
                <a16:creationId xmlns:a16="http://schemas.microsoft.com/office/drawing/2014/main" id="{7E70ABBD-364B-5542-B55B-FA11FA3476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381000"/>
            <a:ext cx="4619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295347C6-D51D-7242-BCF1-B8579AC5CCF9}"/>
              </a:ext>
            </a:extLst>
          </p:cNvPr>
          <p:cNvSpPr txBox="1"/>
          <p:nvPr/>
        </p:nvSpPr>
        <p:spPr>
          <a:xfrm>
            <a:off x="1905000" y="1592264"/>
            <a:ext cx="8229600" cy="1724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latin typeface="Arial"/>
                <a:cs typeface="Arial"/>
              </a:rPr>
              <a:t>Operasi ini dilakukan jika nilai intensitas </a:t>
            </a:r>
            <a:r>
              <a:rPr sz="2800" i="1" spc="10" dirty="0">
                <a:latin typeface="Arial"/>
                <a:cs typeface="Arial"/>
              </a:rPr>
              <a:t>pixel </a:t>
            </a:r>
            <a:r>
              <a:rPr sz="2800" spc="10" dirty="0" err="1">
                <a:latin typeface="Arial"/>
                <a:cs typeface="Arial"/>
              </a:rPr>
              <a:t>hasil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10" dirty="0" err="1">
                <a:latin typeface="Arial"/>
                <a:cs typeface="Arial"/>
              </a:rPr>
              <a:t>suatu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spc="10" dirty="0" err="1">
                <a:latin typeface="Arial"/>
                <a:cs typeface="Arial"/>
              </a:rPr>
              <a:t>operasi</a:t>
            </a:r>
            <a:r>
              <a:rPr sz="2800" spc="10" dirty="0">
                <a:latin typeface="Arial"/>
                <a:cs typeface="Arial"/>
              </a:rPr>
              <a:t> pengolahan citra terletak di bawah </a:t>
            </a:r>
            <a:r>
              <a:rPr sz="2800" spc="10" dirty="0" err="1">
                <a:latin typeface="Arial"/>
                <a:cs typeface="Arial"/>
              </a:rPr>
              <a:t>nilai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10" dirty="0" err="1">
                <a:latin typeface="Arial"/>
                <a:cs typeface="Arial"/>
              </a:rPr>
              <a:t>intensitas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minimum atau di atas nilai intensitas maksimum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20487" name="Image">
            <a:extLst>
              <a:ext uri="{FF2B5EF4-FFF2-40B4-BE49-F238E27FC236}">
                <a16:creationId xmlns:a16="http://schemas.microsoft.com/office/drawing/2014/main" id="{AB81EA63-234B-C947-89E0-DFC61FAA3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733800"/>
            <a:ext cx="61452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0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">
            <a:extLst>
              <a:ext uri="{FF2B5EF4-FFF2-40B4-BE49-F238E27FC236}">
                <a16:creationId xmlns:a16="http://schemas.microsoft.com/office/drawing/2014/main" id="{37838D45-C651-EC4B-A5E5-4C6373578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93663"/>
            <a:ext cx="286861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Image">
            <a:extLst>
              <a:ext uri="{FF2B5EF4-FFF2-40B4-BE49-F238E27FC236}">
                <a16:creationId xmlns:a16="http://schemas.microsoft.com/office/drawing/2014/main" id="{15D72312-88C5-004F-8229-67BACCD48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93663"/>
            <a:ext cx="12207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Image">
            <a:extLst>
              <a:ext uri="{FF2B5EF4-FFF2-40B4-BE49-F238E27FC236}">
                <a16:creationId xmlns:a16="http://schemas.microsoft.com/office/drawing/2014/main" id="{60CB7989-E4B7-6945-B259-EA9C35D04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93663"/>
            <a:ext cx="4889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Image">
            <a:extLst>
              <a:ext uri="{FF2B5EF4-FFF2-40B4-BE49-F238E27FC236}">
                <a16:creationId xmlns:a16="http://schemas.microsoft.com/office/drawing/2014/main" id="{86D5DD70-BDE2-FE4A-AD9A-7A52527973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6" y="93663"/>
            <a:ext cx="42513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Image">
            <a:extLst>
              <a:ext uri="{FF2B5EF4-FFF2-40B4-BE49-F238E27FC236}">
                <a16:creationId xmlns:a16="http://schemas.microsoft.com/office/drawing/2014/main" id="{37E26AD1-8ED7-2C4A-9B1F-65B36B8CCB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863" y="93663"/>
            <a:ext cx="4619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88C68361-1DB2-6141-8620-ECF5888E452C}"/>
              </a:ext>
            </a:extLst>
          </p:cNvPr>
          <p:cNvSpPr txBox="1"/>
          <p:nvPr/>
        </p:nvSpPr>
        <p:spPr>
          <a:xfrm>
            <a:off x="1824039" y="1304926"/>
            <a:ext cx="8518525" cy="11080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Kecerahan citra dapat diperbaiki dengan menambahkan (atau</a:t>
            </a:r>
            <a:endParaRPr sz="2400" dirty="0">
              <a:latin typeface="Arial"/>
              <a:cs typeface="Arial"/>
            </a:endParaRPr>
          </a:p>
          <a:p>
            <a:pPr>
              <a:defRPr/>
            </a:pP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mengurangkan) sebuah konstanta kepada (atau dari) setiap</a:t>
            </a:r>
            <a:endParaRPr sz="2400" dirty="0">
              <a:latin typeface="Arial"/>
              <a:cs typeface="Arial"/>
            </a:endParaRPr>
          </a:p>
          <a:p>
            <a:pPr>
              <a:defRPr/>
            </a:pPr>
            <a:r>
              <a:rPr sz="2400" i="1" spc="10" dirty="0">
                <a:solidFill>
                  <a:srgbClr val="F2F2F2"/>
                </a:solidFill>
                <a:latin typeface="Arial"/>
                <a:cs typeface="Arial"/>
              </a:rPr>
              <a:t>pixel </a:t>
            </a: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di dalam citra.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50A12147-94CF-E443-B0CF-03C1D496355E}"/>
              </a:ext>
            </a:extLst>
          </p:cNvPr>
          <p:cNvSpPr txBox="1"/>
          <p:nvPr/>
        </p:nvSpPr>
        <p:spPr>
          <a:xfrm>
            <a:off x="4300539" y="3289301"/>
            <a:ext cx="2908297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)’ =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) +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b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5D182DDF-4B0B-DB43-98F2-64D6984D14B8}"/>
              </a:ext>
            </a:extLst>
          </p:cNvPr>
          <p:cNvSpPr txBox="1"/>
          <p:nvPr/>
        </p:nvSpPr>
        <p:spPr>
          <a:xfrm>
            <a:off x="1824038" y="4629151"/>
            <a:ext cx="8843962" cy="860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Jika b positif, kecerahan citra bertambah, sebaliknya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jika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b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negatif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kecerahan citra berkurang.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514" name="object 5">
            <a:extLst>
              <a:ext uri="{FF2B5EF4-FFF2-40B4-BE49-F238E27FC236}">
                <a16:creationId xmlns:a16="http://schemas.microsoft.com/office/drawing/2014/main" id="{DF93A8ED-3F80-2849-AB0C-8C77D7EFEDA0}"/>
              </a:ext>
            </a:extLst>
          </p:cNvPr>
          <p:cNvSpPr>
            <a:spLocks/>
          </p:cNvSpPr>
          <p:nvPr/>
        </p:nvSpPr>
        <p:spPr bwMode="auto">
          <a:xfrm>
            <a:off x="3810001" y="3016250"/>
            <a:ext cx="3794125" cy="1022350"/>
          </a:xfrm>
          <a:custGeom>
            <a:avLst/>
            <a:gdLst>
              <a:gd name="T0" fmla="*/ 6477 w 3793998"/>
              <a:gd name="T1" fmla="*/ 1016128 h 1022604"/>
              <a:gd name="T2" fmla="*/ 6477 w 3793998"/>
              <a:gd name="T3" fmla="*/ 6478 h 1022604"/>
              <a:gd name="T4" fmla="*/ 3787521 w 3793998"/>
              <a:gd name="T5" fmla="*/ 6478 h 1022604"/>
              <a:gd name="T6" fmla="*/ 3787521 w 3793998"/>
              <a:gd name="T7" fmla="*/ 1016128 h 1022604"/>
              <a:gd name="T8" fmla="*/ 6477 w 3793998"/>
              <a:gd name="T9" fmla="*/ 1016128 h 1022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93998" h="1022604">
                <a:moveTo>
                  <a:pt x="6477" y="1016128"/>
                </a:moveTo>
                <a:lnTo>
                  <a:pt x="6477" y="6478"/>
                </a:lnTo>
                <a:lnTo>
                  <a:pt x="3787521" y="6478"/>
                </a:lnTo>
                <a:lnTo>
                  <a:pt x="3787521" y="1016128"/>
                </a:lnTo>
                <a:lnTo>
                  <a:pt x="6477" y="1016128"/>
                </a:lnTo>
                <a:close/>
              </a:path>
            </a:pathLst>
          </a:custGeom>
          <a:noFill/>
          <a:ln w="12954">
            <a:solidFill>
              <a:srgbClr val="F2F2F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1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D2C429B1-FE8F-A946-B0C9-B5BDD38369D8}"/>
              </a:ext>
            </a:extLst>
          </p:cNvPr>
          <p:cNvSpPr txBox="1"/>
          <p:nvPr/>
        </p:nvSpPr>
        <p:spPr>
          <a:xfrm>
            <a:off x="1905000" y="304800"/>
            <a:ext cx="8534400" cy="5416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3200" spc="10" dirty="0">
                <a:latin typeface="Comic Sans MS" panose="030F0702030302020204" pitchFamily="66" charset="0"/>
                <a:cs typeface="Arial"/>
              </a:rPr>
              <a:t>Persamaan matematis </a:t>
            </a:r>
            <a:r>
              <a:rPr sz="3200" i="1" spc="10" dirty="0">
                <a:latin typeface="Comic Sans MS" panose="030F0702030302020204" pitchFamily="66" charset="0"/>
                <a:cs typeface="Arial"/>
              </a:rPr>
              <a:t>image brightening</a:t>
            </a:r>
            <a:endParaRPr sz="3200" dirty="0">
              <a:latin typeface="Comic Sans MS" panose="030F0702030302020204" pitchFamily="66" charset="0"/>
              <a:cs typeface="Arial"/>
            </a:endParaRPr>
          </a:p>
          <a:p>
            <a:pPr>
              <a:defRPr/>
            </a:pPr>
            <a:r>
              <a:rPr sz="3200" spc="10" dirty="0">
                <a:latin typeface="Comic Sans MS" panose="030F0702030302020204" pitchFamily="66" charset="0"/>
                <a:cs typeface="Arial"/>
              </a:rPr>
              <a:t>mengisyaratkan bahwa operasi pencerahan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citra</a:t>
            </a:r>
            <a:r>
              <a:rPr sz="32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dapat</a:t>
            </a:r>
            <a:r>
              <a:rPr lang="en-US" sz="32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menghasilkan</a:t>
            </a:r>
            <a:r>
              <a:rPr sz="3200" spc="10" dirty="0">
                <a:latin typeface="Comic Sans MS" panose="030F0702030302020204" pitchFamily="66" charset="0"/>
                <a:cs typeface="Arial"/>
              </a:rPr>
              <a:t> nilai di bawah nilai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intensitas</a:t>
            </a:r>
            <a:r>
              <a:rPr sz="3200" spc="10" dirty="0">
                <a:latin typeface="Comic Sans MS" panose="030F0702030302020204" pitchFamily="66" charset="0"/>
                <a:cs typeface="Arial"/>
              </a:rPr>
              <a:t> minimum</a:t>
            </a:r>
            <a:r>
              <a:rPr lang="en-US" sz="32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atau</a:t>
            </a:r>
            <a:r>
              <a:rPr sz="3200" spc="10" dirty="0">
                <a:latin typeface="Comic Sans MS" panose="030F0702030302020204" pitchFamily="66" charset="0"/>
                <a:cs typeface="Arial"/>
              </a:rPr>
              <a:t> d atas nilai intensitas maksimum. </a:t>
            </a:r>
            <a:endParaRPr lang="en-US" sz="3200" spc="10" dirty="0">
              <a:latin typeface="Comic Sans MS" panose="030F0702030302020204" pitchFamily="66" charset="0"/>
              <a:cs typeface="Arial"/>
            </a:endParaRPr>
          </a:p>
          <a:p>
            <a:pPr>
              <a:defRPr/>
            </a:pPr>
            <a:endParaRPr lang="en-US" sz="3200" spc="10" dirty="0">
              <a:latin typeface="Comic Sans MS" panose="030F0702030302020204" pitchFamily="66" charset="0"/>
              <a:cs typeface="Arial"/>
            </a:endParaRPr>
          </a:p>
          <a:p>
            <a:pPr>
              <a:defRPr/>
            </a:pPr>
            <a:r>
              <a:rPr sz="3200" spc="10" dirty="0" err="1">
                <a:latin typeface="Comic Sans MS" panose="030F0702030302020204" pitchFamily="66" charset="0"/>
                <a:cs typeface="Arial"/>
              </a:rPr>
              <a:t>Oleh</a:t>
            </a:r>
            <a:r>
              <a:rPr sz="32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karena</a:t>
            </a:r>
            <a:r>
              <a:rPr sz="32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itu</a:t>
            </a:r>
            <a:r>
              <a:rPr sz="3200" spc="10" dirty="0">
                <a:latin typeface="Comic Sans MS" panose="030F0702030302020204" pitchFamily="66" charset="0"/>
                <a:cs typeface="Arial"/>
              </a:rPr>
              <a:t>,</a:t>
            </a:r>
            <a:r>
              <a:rPr lang="en-US" sz="32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operasi</a:t>
            </a:r>
            <a:r>
              <a:rPr sz="3200" spc="10" dirty="0">
                <a:latin typeface="Comic Sans MS" panose="030F0702030302020204" pitchFamily="66" charset="0"/>
                <a:cs typeface="Arial"/>
              </a:rPr>
              <a:t> clipping perlu diterapkan.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Algoritma</a:t>
            </a:r>
            <a:r>
              <a:rPr lang="en-US" sz="3200" dirty="0">
                <a:latin typeface="Comic Sans MS" panose="030F0702030302020204" pitchFamily="66" charset="0"/>
                <a:cs typeface="Arial"/>
              </a:rPr>
              <a:t>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pencerahan</a:t>
            </a:r>
            <a:r>
              <a:rPr sz="3200" spc="10" dirty="0">
                <a:latin typeface="Comic Sans MS" panose="030F0702030302020204" pitchFamily="66" charset="0"/>
                <a:cs typeface="Arial"/>
              </a:rPr>
              <a:t> citra untuk citra dengan 256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derajat</a:t>
            </a:r>
            <a:r>
              <a:rPr lang="en-US" sz="32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keabuan</a:t>
            </a:r>
            <a:r>
              <a:rPr sz="3200" spc="10" dirty="0">
                <a:latin typeface="Comic Sans MS" panose="030F0702030302020204" pitchFamily="66" charset="0"/>
                <a:cs typeface="Arial"/>
              </a:rPr>
              <a:t> (8 bit warna) ditunjukkan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pada</a:t>
            </a:r>
            <a:r>
              <a:rPr sz="32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persamaan</a:t>
            </a:r>
            <a:r>
              <a:rPr lang="en-US" sz="32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200" spc="10" dirty="0" err="1">
                <a:latin typeface="Comic Sans MS" panose="030F0702030302020204" pitchFamily="66" charset="0"/>
                <a:cs typeface="Arial"/>
              </a:rPr>
              <a:t>matematis</a:t>
            </a:r>
            <a:r>
              <a:rPr sz="32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sz="3200" i="1" spc="10" dirty="0">
                <a:latin typeface="Comic Sans MS" panose="030F0702030302020204" pitchFamily="66" charset="0"/>
                <a:cs typeface="Arial"/>
              </a:rPr>
              <a:t>clipping </a:t>
            </a:r>
            <a:r>
              <a:rPr sz="3200" spc="10" dirty="0">
                <a:latin typeface="Comic Sans MS" panose="030F0702030302020204" pitchFamily="66" charset="0"/>
                <a:cs typeface="Arial"/>
              </a:rPr>
              <a:t>di slide sebelumnya</a:t>
            </a:r>
            <a:r>
              <a:rPr sz="2800" spc="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1934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">
            <a:extLst>
              <a:ext uri="{FF2B5EF4-FFF2-40B4-BE49-F238E27FC236}">
                <a16:creationId xmlns:a16="http://schemas.microsoft.com/office/drawing/2014/main" id="{64A92F3C-2A35-8A48-A127-0C39FF75F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60338"/>
            <a:ext cx="27098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1">
            <a:extLst>
              <a:ext uri="{FF2B5EF4-FFF2-40B4-BE49-F238E27FC236}">
                <a16:creationId xmlns:a16="http://schemas.microsoft.com/office/drawing/2014/main" id="{3FCC38CC-2264-3A4E-BAB7-6AACBBF3D36A}"/>
              </a:ext>
            </a:extLst>
          </p:cNvPr>
          <p:cNvSpPr txBox="1"/>
          <p:nvPr/>
        </p:nvSpPr>
        <p:spPr>
          <a:xfrm>
            <a:off x="1676400" y="1241425"/>
            <a:ext cx="8991600" cy="738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Semula citra Zelda tampak gelap, tetapi dengan </a:t>
            </a:r>
            <a:r>
              <a:rPr sz="2400" spc="10" dirty="0" err="1">
                <a:solidFill>
                  <a:srgbClr val="F2F2F2"/>
                </a:solidFill>
                <a:latin typeface="Arial"/>
                <a:cs typeface="Arial"/>
              </a:rPr>
              <a:t>menambahkan</a:t>
            </a: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spc="10" dirty="0" err="1">
                <a:solidFill>
                  <a:srgbClr val="F2F2F2"/>
                </a:solidFill>
                <a:latin typeface="Arial"/>
                <a:cs typeface="Arial"/>
              </a:rPr>
              <a:t>setiap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  </a:t>
            </a:r>
            <a:r>
              <a:rPr sz="2400" spc="10" dirty="0" err="1">
                <a:solidFill>
                  <a:srgbClr val="F2F2F2"/>
                </a:solidFill>
                <a:latin typeface="Arial"/>
                <a:cs typeface="Arial"/>
              </a:rPr>
              <a:t>nilai</a:t>
            </a: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i="1" spc="10" dirty="0">
                <a:solidFill>
                  <a:srgbClr val="F2F2F2"/>
                </a:solidFill>
                <a:latin typeface="Arial"/>
                <a:cs typeface="Arial"/>
              </a:rPr>
              <a:t>pixel </a:t>
            </a: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dengan </a:t>
            </a:r>
            <a:r>
              <a:rPr sz="2400" i="1" spc="10" dirty="0">
                <a:solidFill>
                  <a:srgbClr val="F2F2F2"/>
                </a:solidFill>
                <a:latin typeface="Arial"/>
                <a:cs typeface="Arial"/>
              </a:rPr>
              <a:t>b </a:t>
            </a: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= 10, citra Zelda menjadi lebih terang.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3556" name="Image">
            <a:extLst>
              <a:ext uri="{FF2B5EF4-FFF2-40B4-BE49-F238E27FC236}">
                <a16:creationId xmlns:a16="http://schemas.microsoft.com/office/drawing/2014/main" id="{3522E99E-673B-1D4E-A9C2-9DF210939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2782888"/>
            <a:ext cx="2640013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Image">
            <a:extLst>
              <a:ext uri="{FF2B5EF4-FFF2-40B4-BE49-F238E27FC236}">
                <a16:creationId xmlns:a16="http://schemas.microsoft.com/office/drawing/2014/main" id="{B5A01152-EB6F-3446-8334-994B40BAE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2782889"/>
            <a:ext cx="2636838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72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B5A7D6B-0AAE-5449-9DD0-EA06E2B0D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Materi Kuliah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1FA70EE-9EBC-FA49-A957-4F2D1C97AA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609600" indent="-609600">
              <a:buFontTx/>
              <a:buAutoNum type="arabicPeriod"/>
              <a:defRPr/>
            </a:pPr>
            <a:r>
              <a:rPr lang="en-US" sz="3600" dirty="0" err="1"/>
              <a:t>Pengantar</a:t>
            </a:r>
            <a:r>
              <a:rPr lang="en-US" sz="3600" dirty="0"/>
              <a:t> </a:t>
            </a:r>
            <a:r>
              <a:rPr lang="en-US" sz="3600" dirty="0" err="1"/>
              <a:t>Pengolahan</a:t>
            </a:r>
            <a:r>
              <a:rPr lang="en-US" sz="3600" dirty="0"/>
              <a:t> Citra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3600" dirty="0" err="1"/>
              <a:t>Pembentukkan</a:t>
            </a:r>
            <a:r>
              <a:rPr lang="en-US" sz="3600" dirty="0"/>
              <a:t> Citra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3600" dirty="0" err="1"/>
              <a:t>Struktur</a:t>
            </a:r>
            <a:r>
              <a:rPr lang="en-US" sz="3600" dirty="0"/>
              <a:t> Data Citra Digital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3600" b="1" dirty="0" err="1">
                <a:solidFill>
                  <a:schemeClr val="bg1"/>
                </a:solidFill>
              </a:rPr>
              <a:t>Operasi</a:t>
            </a:r>
            <a:r>
              <a:rPr lang="en-US" sz="3600" b="1" dirty="0">
                <a:solidFill>
                  <a:schemeClr val="bg1"/>
                </a:solidFill>
              </a:rPr>
              <a:t> –</a:t>
            </a:r>
            <a:r>
              <a:rPr lang="en-US" sz="3600" b="1" dirty="0" err="1">
                <a:solidFill>
                  <a:schemeClr val="bg1"/>
                </a:solidFill>
              </a:rPr>
              <a:t>Operasi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Dasar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Pengolahan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CItra</a:t>
            </a:r>
            <a:endParaRPr lang="en-US" sz="3600" b="1" dirty="0">
              <a:solidFill>
                <a:schemeClr val="bg1"/>
              </a:solidFill>
            </a:endParaRPr>
          </a:p>
          <a:p>
            <a:pPr marL="609600" indent="-609600">
              <a:buFontTx/>
              <a:buAutoNum type="arabicPeriod"/>
              <a:defRPr/>
            </a:pPr>
            <a:r>
              <a:rPr lang="en-US" sz="3600" dirty="0" err="1"/>
              <a:t>Konvulasi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Transformasi</a:t>
            </a:r>
            <a:r>
              <a:rPr lang="en-US" sz="3600" dirty="0"/>
              <a:t> Fourier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3600" dirty="0"/>
              <a:t>Histogram Citra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sz="3600" dirty="0" err="1"/>
              <a:t>Perbaikan</a:t>
            </a:r>
            <a:r>
              <a:rPr lang="en-US" sz="3600" dirty="0"/>
              <a:t> </a:t>
            </a:r>
            <a:r>
              <a:rPr lang="en-US" sz="3600" dirty="0" err="1"/>
              <a:t>Kualitas</a:t>
            </a:r>
            <a:r>
              <a:rPr lang="en-US" sz="3600" dirty="0"/>
              <a:t> Citra</a:t>
            </a:r>
          </a:p>
          <a:p>
            <a:pPr marL="0" indent="0">
              <a:buNone/>
              <a:defRPr/>
            </a:pPr>
            <a:r>
              <a:rPr lang="en-US" sz="3600" dirty="0" err="1">
                <a:solidFill>
                  <a:srgbClr val="FF3300"/>
                </a:solidFill>
              </a:rPr>
              <a:t>Ujian</a:t>
            </a:r>
            <a:r>
              <a:rPr lang="en-US" sz="3600" dirty="0">
                <a:solidFill>
                  <a:srgbClr val="FF3300"/>
                </a:solidFill>
              </a:rPr>
              <a:t> </a:t>
            </a:r>
            <a:r>
              <a:rPr lang="en-US" sz="3600" dirty="0" err="1">
                <a:solidFill>
                  <a:srgbClr val="FF3300"/>
                </a:solidFill>
              </a:rPr>
              <a:t>tengah</a:t>
            </a:r>
            <a:r>
              <a:rPr lang="en-US" sz="3600" dirty="0">
                <a:solidFill>
                  <a:srgbClr val="FF3300"/>
                </a:solidFill>
              </a:rPr>
              <a:t> Semester</a:t>
            </a:r>
            <a:r>
              <a:rPr lang="en-US" sz="3600" dirty="0"/>
              <a:t> </a:t>
            </a:r>
          </a:p>
          <a:p>
            <a:pPr marL="609600" indent="-609600">
              <a:buFontTx/>
              <a:buAutoNum type="arabicPeriod"/>
              <a:defRPr/>
            </a:pPr>
            <a:endParaRPr lang="en-US" sz="3600" dirty="0"/>
          </a:p>
          <a:p>
            <a:pPr marL="609600" indent="-609600">
              <a:buFontTx/>
              <a:buAutoNum type="arabicPeriod"/>
              <a:defRPr/>
            </a:pPr>
            <a:endParaRPr lang="en-US" sz="3600" dirty="0"/>
          </a:p>
          <a:p>
            <a:pPr marL="609600" indent="-609600">
              <a:buFontTx/>
              <a:buAutoNum type="arabicPeriod"/>
              <a:defRPr/>
            </a:pPr>
            <a:endParaRPr lang="en-US" sz="3600" dirty="0"/>
          </a:p>
        </p:txBody>
      </p:sp>
      <p:sp>
        <p:nvSpPr>
          <p:cNvPr id="11268" name="Date Placeholder 5">
            <a:extLst>
              <a:ext uri="{FF2B5EF4-FFF2-40B4-BE49-F238E27FC236}">
                <a16:creationId xmlns:a16="http://schemas.microsoft.com/office/drawing/2014/main" id="{9EA395BF-8D11-3F40-B7CB-174D5537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8EDA67-8DEA-5548-BDFB-54B534F937CB}" type="datetime1">
              <a:rPr lang="en-US" altLang="en-US" smtClean="0"/>
              <a:pPr eaLnBrk="1" hangingPunct="1"/>
              <a:t>3/31/21</a:t>
            </a:fld>
            <a:endParaRPr lang="en-US" altLang="en-US"/>
          </a:p>
        </p:txBody>
      </p:sp>
      <p:sp>
        <p:nvSpPr>
          <p:cNvPr id="11269" name="Slide Number Placeholder 6">
            <a:extLst>
              <a:ext uri="{FF2B5EF4-FFF2-40B4-BE49-F238E27FC236}">
                <a16:creationId xmlns:a16="http://schemas.microsoft.com/office/drawing/2014/main" id="{58A52503-3F4F-434C-9F8E-CCEECEF1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87066C-AF81-9247-A9F4-76710BDF033D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34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5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">
            <a:extLst>
              <a:ext uri="{FF2B5EF4-FFF2-40B4-BE49-F238E27FC236}">
                <a16:creationId xmlns:a16="http://schemas.microsoft.com/office/drawing/2014/main" id="{F991F6AD-B529-DF47-8191-96EDE144B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1" y="381000"/>
            <a:ext cx="14509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Image">
            <a:extLst>
              <a:ext uri="{FF2B5EF4-FFF2-40B4-BE49-F238E27FC236}">
                <a16:creationId xmlns:a16="http://schemas.microsoft.com/office/drawing/2014/main" id="{7E1F7DC5-C8B5-D641-B0BF-32365B2E0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6" y="381000"/>
            <a:ext cx="1063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Image">
            <a:extLst>
              <a:ext uri="{FF2B5EF4-FFF2-40B4-BE49-F238E27FC236}">
                <a16:creationId xmlns:a16="http://schemas.microsoft.com/office/drawing/2014/main" id="{C6112AA7-80A3-3045-8D6C-D200DAF29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381000"/>
            <a:ext cx="31003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Image">
            <a:extLst>
              <a:ext uri="{FF2B5EF4-FFF2-40B4-BE49-F238E27FC236}">
                <a16:creationId xmlns:a16="http://schemas.microsoft.com/office/drawing/2014/main" id="{8A6EC39D-4F67-B947-8384-31F18309F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9" y="381000"/>
            <a:ext cx="21224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B16CA5B9-5C6F-8644-BBAA-977AF8B704C8}"/>
              </a:ext>
            </a:extLst>
          </p:cNvPr>
          <p:cNvSpPr txBox="1"/>
          <p:nvPr/>
        </p:nvSpPr>
        <p:spPr>
          <a:xfrm>
            <a:off x="1828801" y="1589088"/>
            <a:ext cx="8556625" cy="387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Posisi pixel diubah ke posisi yang baru, sedangkan</a:t>
            </a:r>
            <a:endParaRPr sz="2800" dirty="0">
              <a:latin typeface="Arial"/>
              <a:cs typeface="Arial"/>
            </a:endParaRPr>
          </a:p>
          <a:p>
            <a:pPr>
              <a:defRPr/>
            </a:pP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intensitasnya tidak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berubah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.</a:t>
            </a:r>
            <a:endParaRPr lang="en-US" sz="2800" spc="10" dirty="0">
              <a:solidFill>
                <a:srgbClr val="F2F2F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Contoh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operasi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titik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berdasarkan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geometri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endParaRPr lang="en-US" sz="2800" spc="10" dirty="0">
              <a:solidFill>
                <a:srgbClr val="F2F2F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misalnya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endParaRPr lang="en-US" sz="2800" spc="10" dirty="0">
              <a:solidFill>
                <a:srgbClr val="F2F2F2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pemutaran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(rotasi),</a:t>
            </a:r>
            <a:endParaRPr sz="280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pergeseran (translasi), </a:t>
            </a:r>
            <a:endParaRPr lang="en-US" sz="2800" spc="10" dirty="0">
              <a:solidFill>
                <a:srgbClr val="F2F2F2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penskalaan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(dilatasi),</a:t>
            </a:r>
            <a:endParaRPr sz="2800" dirty="0"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pembetulan erotan (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distorsi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)</a:t>
            </a:r>
            <a:endParaRPr lang="en-US" sz="2800" spc="10" dirty="0">
              <a:solidFill>
                <a:srgbClr val="F2F2F2"/>
              </a:solidFill>
              <a:latin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geometri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(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akan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dijelaskan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kemudian)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615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">
            <a:extLst>
              <a:ext uri="{FF2B5EF4-FFF2-40B4-BE49-F238E27FC236}">
                <a16:creationId xmlns:a16="http://schemas.microsoft.com/office/drawing/2014/main" id="{B07EA2E5-9967-AF49-85F8-25774E165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23825"/>
            <a:ext cx="14525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Image">
            <a:extLst>
              <a:ext uri="{FF2B5EF4-FFF2-40B4-BE49-F238E27FC236}">
                <a16:creationId xmlns:a16="http://schemas.microsoft.com/office/drawing/2014/main" id="{4A29D47C-4F17-1143-AC3E-4D6DCFDF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55575"/>
            <a:ext cx="1063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Image">
            <a:extLst>
              <a:ext uri="{FF2B5EF4-FFF2-40B4-BE49-F238E27FC236}">
                <a16:creationId xmlns:a16="http://schemas.microsoft.com/office/drawing/2014/main" id="{A09B7D20-E02E-B84E-8307-ABDBC58E5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4" y="636588"/>
            <a:ext cx="25304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Image">
            <a:extLst>
              <a:ext uri="{FF2B5EF4-FFF2-40B4-BE49-F238E27FC236}">
                <a16:creationId xmlns:a16="http://schemas.microsoft.com/office/drawing/2014/main" id="{9C162E10-5104-954A-956E-CABB6A0B9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8" y="636588"/>
            <a:ext cx="23050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Image">
            <a:extLst>
              <a:ext uri="{FF2B5EF4-FFF2-40B4-BE49-F238E27FC236}">
                <a16:creationId xmlns:a16="http://schemas.microsoft.com/office/drawing/2014/main" id="{7A12B318-5321-CD43-90F9-40A3C9775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38" y="636588"/>
            <a:ext cx="11604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Image">
            <a:extLst>
              <a:ext uri="{FF2B5EF4-FFF2-40B4-BE49-F238E27FC236}">
                <a16:creationId xmlns:a16="http://schemas.microsoft.com/office/drawing/2014/main" id="{A9893749-9345-7D40-926F-C02957ED80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0" y="636588"/>
            <a:ext cx="21209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0BC1CC47-9884-6444-B833-DF749B709C87}"/>
              </a:ext>
            </a:extLst>
          </p:cNvPr>
          <p:cNvSpPr txBox="1"/>
          <p:nvPr/>
        </p:nvSpPr>
        <p:spPr>
          <a:xfrm>
            <a:off x="1828800" y="2057400"/>
            <a:ext cx="8686800" cy="2154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latin typeface="Arial"/>
                <a:cs typeface="Arial"/>
              </a:rPr>
              <a:t>Operasi ini tidak hanya mengubah nilai </a:t>
            </a:r>
            <a:r>
              <a:rPr sz="2800" spc="10" dirty="0" err="1">
                <a:latin typeface="Arial"/>
                <a:cs typeface="Arial"/>
              </a:rPr>
              <a:t>intensitas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i="1" spc="10" dirty="0">
                <a:latin typeface="Arial"/>
                <a:cs typeface="Arial"/>
              </a:rPr>
              <a:t>pixel</a:t>
            </a:r>
            <a:r>
              <a:rPr sz="2800" spc="10" dirty="0">
                <a:latin typeface="Arial"/>
                <a:cs typeface="Arial"/>
              </a:rPr>
              <a:t>,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spc="10" dirty="0" err="1">
                <a:latin typeface="Arial"/>
                <a:cs typeface="Arial"/>
              </a:rPr>
              <a:t>tapi</a:t>
            </a:r>
            <a:r>
              <a:rPr sz="2800" spc="10" dirty="0">
                <a:latin typeface="Arial"/>
                <a:cs typeface="Arial"/>
              </a:rPr>
              <a:t> juga mengubah posisinya. </a:t>
            </a:r>
            <a:endParaRPr lang="en-US" sz="2800" spc="10" dirty="0">
              <a:latin typeface="Arial"/>
              <a:cs typeface="Arial"/>
            </a:endParaRPr>
          </a:p>
          <a:p>
            <a:pPr>
              <a:defRPr/>
            </a:pPr>
            <a:endParaRPr lang="en-US" sz="2800" spc="10" dirty="0">
              <a:latin typeface="Arial"/>
              <a:cs typeface="Arial"/>
            </a:endParaRPr>
          </a:p>
          <a:p>
            <a:pPr>
              <a:defRPr/>
            </a:pPr>
            <a:r>
              <a:rPr sz="2800" spc="10" dirty="0" err="1">
                <a:latin typeface="Arial"/>
                <a:cs typeface="Arial"/>
              </a:rPr>
              <a:t>Misalnya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i="1" spc="10" dirty="0">
                <a:latin typeface="Arial"/>
                <a:cs typeface="Arial"/>
              </a:rPr>
              <a:t>image morphing</a:t>
            </a:r>
            <a:r>
              <a:rPr sz="2800" spc="10" dirty="0">
                <a:latin typeface="Arial"/>
                <a:cs typeface="Arial"/>
              </a:rPr>
              <a:t>,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spc="10" dirty="0" err="1">
                <a:latin typeface="Arial"/>
                <a:cs typeface="Arial"/>
              </a:rPr>
              <a:t>yaitu</a:t>
            </a:r>
            <a:r>
              <a:rPr sz="2800" spc="10" dirty="0">
                <a:latin typeface="Arial"/>
                <a:cs typeface="Arial"/>
              </a:rPr>
              <a:t> perubahan bentuk objek beserta nilai intensitasnya.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314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">
            <a:extLst>
              <a:ext uri="{FF2B5EF4-FFF2-40B4-BE49-F238E27FC236}">
                <a16:creationId xmlns:a16="http://schemas.microsoft.com/office/drawing/2014/main" id="{986A545C-FBF3-064D-9D29-2B5257DE7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52400"/>
            <a:ext cx="14525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Image">
            <a:extLst>
              <a:ext uri="{FF2B5EF4-FFF2-40B4-BE49-F238E27FC236}">
                <a16:creationId xmlns:a16="http://schemas.microsoft.com/office/drawing/2014/main" id="{8E8C534A-430D-D546-A25A-82D8D19FE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52400"/>
            <a:ext cx="14287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2578D28C-DD57-524D-982D-786A103F1471}"/>
              </a:ext>
            </a:extLst>
          </p:cNvPr>
          <p:cNvSpPr txBox="1"/>
          <p:nvPr/>
        </p:nvSpPr>
        <p:spPr>
          <a:xfrm>
            <a:off x="1882776" y="1066801"/>
            <a:ext cx="8785225" cy="1292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Operasi pada aras lokal menghasilkan citra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keluaran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yang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intensitas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suatu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pixel 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bergantung pada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intensitas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pixel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-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pixel</a:t>
            </a:r>
            <a:r>
              <a:rPr lang="en-US" sz="2800" i="1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tetangganya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0DA7774-A688-FE42-A8F0-9F0A7B55738B}"/>
              </a:ext>
            </a:extLst>
          </p:cNvPr>
          <p:cNvSpPr txBox="1"/>
          <p:nvPr/>
        </p:nvSpPr>
        <p:spPr>
          <a:xfrm>
            <a:off x="2516189" y="2773364"/>
            <a:ext cx="3202287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sz="800" i="1" spc="10" dirty="0">
                <a:solidFill>
                  <a:srgbClr val="F2F2F2"/>
                </a:solidFill>
                <a:latin typeface="Arial"/>
                <a:cs typeface="Arial"/>
              </a:rPr>
              <a:t>B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)’ =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O</a:t>
            </a:r>
            <a:r>
              <a:rPr sz="800" spc="10" dirty="0">
                <a:solidFill>
                  <a:srgbClr val="F2F2F2"/>
                </a:solidFill>
                <a:latin typeface="Arial"/>
                <a:cs typeface="Arial"/>
              </a:rPr>
              <a:t>lokal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{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sz="800" i="1" spc="10" dirty="0">
                <a:solidFill>
                  <a:srgbClr val="F2F2F2"/>
                </a:solidFill>
                <a:latin typeface="Arial"/>
                <a:cs typeface="Arial"/>
              </a:rPr>
              <a:t>A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800" i="1" spc="10" dirty="0">
                <a:solidFill>
                  <a:srgbClr val="F2F2F2"/>
                </a:solidFill>
                <a:latin typeface="Arial"/>
                <a:cs typeface="Arial"/>
              </a:rPr>
              <a:t>i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800" i="1" spc="10" dirty="0">
                <a:solidFill>
                  <a:srgbClr val="F2F2F2"/>
                </a:solidFill>
                <a:latin typeface="Arial"/>
                <a:cs typeface="Arial"/>
              </a:rPr>
              <a:t>j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);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DBDAC362-684E-1C45-8C3A-A1B1A58CF660}"/>
              </a:ext>
            </a:extLst>
          </p:cNvPr>
          <p:cNvSpPr txBox="1"/>
          <p:nvPr/>
        </p:nvSpPr>
        <p:spPr>
          <a:xfrm>
            <a:off x="6875464" y="2773364"/>
            <a:ext cx="1317625" cy="38417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5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5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499" i="1" spc="10" dirty="0">
                <a:solidFill>
                  <a:srgbClr val="F2F2F2"/>
                </a:solidFill>
                <a:latin typeface="Arial"/>
                <a:cs typeface="Arial"/>
              </a:rPr>
              <a:t>i</a:t>
            </a:r>
            <a:r>
              <a:rPr sz="25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5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499" i="1" spc="10" dirty="0">
                <a:solidFill>
                  <a:srgbClr val="F2F2F2"/>
                </a:solidFill>
                <a:latin typeface="Arial"/>
                <a:cs typeface="Arial"/>
              </a:rPr>
              <a:t>j</a:t>
            </a:r>
            <a:r>
              <a:rPr sz="2500" spc="10" dirty="0">
                <a:solidFill>
                  <a:srgbClr val="F2F2F2"/>
                </a:solidFill>
                <a:latin typeface="Arial"/>
                <a:cs typeface="Arial"/>
              </a:rPr>
              <a:t>) </a:t>
            </a:r>
            <a:r>
              <a:rPr lang="en-US" sz="2500" spc="10" dirty="0">
                <a:solidFill>
                  <a:srgbClr val="F2F2F2"/>
                </a:solidFill>
                <a:latin typeface="Arial"/>
                <a:cs typeface="Arial"/>
                <a:sym typeface="Symbol"/>
              </a:rPr>
              <a:t></a:t>
            </a:r>
            <a:r>
              <a:rPr sz="2500" spc="10" dirty="0">
                <a:solidFill>
                  <a:srgbClr val="F2F2F2"/>
                </a:solidFill>
                <a:latin typeface="Arial"/>
                <a:cs typeface="Arial"/>
              </a:rPr>
              <a:t>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F55FE92-C7C3-4244-B792-A112F92D5BFC}"/>
              </a:ext>
            </a:extLst>
          </p:cNvPr>
          <p:cNvSpPr txBox="1"/>
          <p:nvPr/>
        </p:nvSpPr>
        <p:spPr>
          <a:xfrm>
            <a:off x="8307389" y="2773364"/>
            <a:ext cx="1289135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N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) }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E66C4BEE-53D0-A24F-B19E-2918AAAC2CFE}"/>
              </a:ext>
            </a:extLst>
          </p:cNvPr>
          <p:cNvSpPr txBox="1"/>
          <p:nvPr/>
        </p:nvSpPr>
        <p:spPr>
          <a:xfrm>
            <a:off x="1860551" y="3581400"/>
            <a:ext cx="8632825" cy="368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400" spc="10" dirty="0">
                <a:solidFill>
                  <a:srgbClr val="F2F2F2"/>
                </a:solidFill>
                <a:latin typeface="Arial"/>
                <a:cs typeface="Arial"/>
              </a:rPr>
              <a:t>N = neighborhood, yaitu pixel-pixel yang berada di sekitar (x, y)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633" name="object 6">
            <a:extLst>
              <a:ext uri="{FF2B5EF4-FFF2-40B4-BE49-F238E27FC236}">
                <a16:creationId xmlns:a16="http://schemas.microsoft.com/office/drawing/2014/main" id="{091FCB01-D5BE-3848-BDC8-76F9A4D016EA}"/>
              </a:ext>
            </a:extLst>
          </p:cNvPr>
          <p:cNvSpPr>
            <a:spLocks/>
          </p:cNvSpPr>
          <p:nvPr/>
        </p:nvSpPr>
        <p:spPr bwMode="auto">
          <a:xfrm>
            <a:off x="2057401" y="2514600"/>
            <a:ext cx="7908925" cy="838200"/>
          </a:xfrm>
          <a:custGeom>
            <a:avLst/>
            <a:gdLst>
              <a:gd name="T0" fmla="*/ 6477 w 7909561"/>
              <a:gd name="T1" fmla="*/ 1187578 h 1194054"/>
              <a:gd name="T2" fmla="*/ 6477 w 7909561"/>
              <a:gd name="T3" fmla="*/ 6478 h 1194054"/>
              <a:gd name="T4" fmla="*/ 7903084 w 7909561"/>
              <a:gd name="T5" fmla="*/ 6478 h 1194054"/>
              <a:gd name="T6" fmla="*/ 7903084 w 7909561"/>
              <a:gd name="T7" fmla="*/ 1187578 h 1194054"/>
              <a:gd name="T8" fmla="*/ 6477 w 7909561"/>
              <a:gd name="T9" fmla="*/ 1187578 h 1194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09561" h="1194054">
                <a:moveTo>
                  <a:pt x="6477" y="1187578"/>
                </a:moveTo>
                <a:lnTo>
                  <a:pt x="6477" y="6478"/>
                </a:lnTo>
                <a:lnTo>
                  <a:pt x="7903084" y="6478"/>
                </a:lnTo>
                <a:lnTo>
                  <a:pt x="7903084" y="1187578"/>
                </a:lnTo>
                <a:lnTo>
                  <a:pt x="6477" y="1187578"/>
                </a:lnTo>
                <a:close/>
              </a:path>
            </a:pathLst>
          </a:custGeom>
          <a:noFill/>
          <a:ln w="12954">
            <a:solidFill>
              <a:srgbClr val="F2F2F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6634" name="Image">
            <a:extLst>
              <a:ext uri="{FF2B5EF4-FFF2-40B4-BE49-F238E27FC236}">
                <a16:creationId xmlns:a16="http://schemas.microsoft.com/office/drawing/2014/main" id="{23FEF32B-E2B4-DE44-9691-9A66CB855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6" y="4264026"/>
            <a:ext cx="5667375" cy="239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526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">
            <a:extLst>
              <a:ext uri="{FF2B5EF4-FFF2-40B4-BE49-F238E27FC236}">
                <a16:creationId xmlns:a16="http://schemas.microsoft.com/office/drawing/2014/main" id="{3BF1A7D4-15C6-F748-9FA7-E16399883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152400"/>
            <a:ext cx="17113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Image">
            <a:extLst>
              <a:ext uri="{FF2B5EF4-FFF2-40B4-BE49-F238E27FC236}">
                <a16:creationId xmlns:a16="http://schemas.microsoft.com/office/drawing/2014/main" id="{04FEE458-6AAD-7642-BBB6-C3FCDB47E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52400"/>
            <a:ext cx="12652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Image">
            <a:extLst>
              <a:ext uri="{FF2B5EF4-FFF2-40B4-BE49-F238E27FC236}">
                <a16:creationId xmlns:a16="http://schemas.microsoft.com/office/drawing/2014/main" id="{D5A63619-3E00-724F-958D-B18CD8F2C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152400"/>
            <a:ext cx="13525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Image">
            <a:extLst>
              <a:ext uri="{FF2B5EF4-FFF2-40B4-BE49-F238E27FC236}">
                <a16:creationId xmlns:a16="http://schemas.microsoft.com/office/drawing/2014/main" id="{9A4651BC-614F-9040-826A-CAE563F5F0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152400"/>
            <a:ext cx="17414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Image">
            <a:extLst>
              <a:ext uri="{FF2B5EF4-FFF2-40B4-BE49-F238E27FC236}">
                <a16:creationId xmlns:a16="http://schemas.microsoft.com/office/drawing/2014/main" id="{D182C692-A36B-594F-A908-C5412F8E68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9" y="836613"/>
            <a:ext cx="2846387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Image">
            <a:extLst>
              <a:ext uri="{FF2B5EF4-FFF2-40B4-BE49-F238E27FC236}">
                <a16:creationId xmlns:a16="http://schemas.microsoft.com/office/drawing/2014/main" id="{AD8534D6-C629-B64E-B180-24AAA7227D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9" y="819150"/>
            <a:ext cx="12207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AB9E3F96-51FA-4E40-A7B5-FF7C9286A549}"/>
              </a:ext>
            </a:extLst>
          </p:cNvPr>
          <p:cNvSpPr txBox="1"/>
          <p:nvPr/>
        </p:nvSpPr>
        <p:spPr>
          <a:xfrm>
            <a:off x="1576388" y="1824039"/>
            <a:ext cx="9091612" cy="1292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latin typeface="Arial"/>
                <a:cs typeface="Arial"/>
              </a:rPr>
              <a:t>Operasi beraras lokal adalah operasi konvolusi untuk</a:t>
            </a:r>
            <a:endParaRPr sz="2800" dirty="0">
              <a:latin typeface="Arial"/>
              <a:cs typeface="Arial"/>
            </a:endParaRPr>
          </a:p>
          <a:p>
            <a:pPr>
              <a:defRPr/>
            </a:pPr>
            <a:r>
              <a:rPr sz="2800" spc="10" dirty="0">
                <a:latin typeface="Arial"/>
                <a:cs typeface="Arial"/>
              </a:rPr>
              <a:t>mendeteksi tepi (</a:t>
            </a:r>
            <a:r>
              <a:rPr sz="2800" i="1" spc="10" dirty="0">
                <a:latin typeface="Arial"/>
                <a:cs typeface="Arial"/>
              </a:rPr>
              <a:t>edge detection</a:t>
            </a:r>
            <a:r>
              <a:rPr sz="2800" spc="10" dirty="0">
                <a:latin typeface="Arial"/>
                <a:cs typeface="Arial"/>
              </a:rPr>
              <a:t>) dan pelembutan citra (</a:t>
            </a:r>
            <a:r>
              <a:rPr sz="2800" i="1" spc="10" dirty="0">
                <a:latin typeface="Arial"/>
                <a:cs typeface="Arial"/>
              </a:rPr>
              <a:t>image</a:t>
            </a:r>
            <a:r>
              <a:rPr lang="en-US" sz="2800" i="1" spc="10" dirty="0">
                <a:latin typeface="Arial"/>
                <a:cs typeface="Arial"/>
              </a:rPr>
              <a:t> </a:t>
            </a:r>
            <a:r>
              <a:rPr sz="2800" i="1" spc="10" dirty="0">
                <a:latin typeface="Arial"/>
                <a:cs typeface="Arial"/>
              </a:rPr>
              <a:t>smoothing</a:t>
            </a:r>
            <a:r>
              <a:rPr sz="2800" spc="10" dirty="0">
                <a:latin typeface="Arial"/>
                <a:cs typeface="Arial"/>
              </a:rPr>
              <a:t>).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27657" name="Image">
            <a:extLst>
              <a:ext uri="{FF2B5EF4-FFF2-40B4-BE49-F238E27FC236}">
                <a16:creationId xmlns:a16="http://schemas.microsoft.com/office/drawing/2014/main" id="{3A6A06FE-D78A-D24E-91E4-D8BC2EB6F8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3282950"/>
            <a:ext cx="340995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770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">
            <a:extLst>
              <a:ext uri="{FF2B5EF4-FFF2-40B4-BE49-F238E27FC236}">
                <a16:creationId xmlns:a16="http://schemas.microsoft.com/office/drawing/2014/main" id="{549E7E44-AD5A-0041-8092-E11190DCE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"/>
            <a:ext cx="28575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1">
            <a:extLst>
              <a:ext uri="{FF2B5EF4-FFF2-40B4-BE49-F238E27FC236}">
                <a16:creationId xmlns:a16="http://schemas.microsoft.com/office/drawing/2014/main" id="{39016589-E608-D74C-8334-B18B83153DEA}"/>
              </a:ext>
            </a:extLst>
          </p:cNvPr>
          <p:cNvSpPr txBox="1"/>
          <p:nvPr/>
        </p:nvSpPr>
        <p:spPr>
          <a:xfrm>
            <a:off x="1752600" y="1295401"/>
            <a:ext cx="8915400" cy="1292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Operasi pada aras global menghasilkan citra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keluaran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yang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intensitas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suatu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pixel 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bergantung pada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intensitas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800" spc="10" dirty="0" err="1">
                <a:solidFill>
                  <a:srgbClr val="F2F2F2"/>
                </a:solidFill>
                <a:latin typeface="Arial"/>
                <a:cs typeface="Arial"/>
              </a:rPr>
              <a:t>keseluruhan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pixel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5A575032-FA08-C74F-8C97-96C613610145}"/>
              </a:ext>
            </a:extLst>
          </p:cNvPr>
          <p:cNvSpPr txBox="1"/>
          <p:nvPr/>
        </p:nvSpPr>
        <p:spPr>
          <a:xfrm>
            <a:off x="2544764" y="3144838"/>
            <a:ext cx="3328987" cy="4302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sz="800" i="1" spc="10" dirty="0">
                <a:solidFill>
                  <a:srgbClr val="F2F2F2"/>
                </a:solidFill>
                <a:latin typeface="Arial"/>
                <a:cs typeface="Arial"/>
              </a:rPr>
              <a:t>B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)’ =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O</a:t>
            </a:r>
            <a:r>
              <a:rPr sz="800" spc="10" dirty="0">
                <a:solidFill>
                  <a:srgbClr val="F2F2F2"/>
                </a:solidFill>
                <a:latin typeface="Arial"/>
                <a:cs typeface="Arial"/>
              </a:rPr>
              <a:t>g</a:t>
            </a:r>
            <a:r>
              <a:rPr sz="900" spc="10" dirty="0">
                <a:solidFill>
                  <a:srgbClr val="F2F2F2"/>
                </a:solidFill>
                <a:latin typeface="Arial"/>
                <a:cs typeface="Arial"/>
              </a:rPr>
              <a:t>lobal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{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sz="800" i="1" spc="10" dirty="0">
                <a:solidFill>
                  <a:srgbClr val="F2F2F2"/>
                </a:solidFill>
                <a:latin typeface="Arial"/>
                <a:cs typeface="Arial"/>
              </a:rPr>
              <a:t>A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)}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8677" name="object 7">
            <a:extLst>
              <a:ext uri="{FF2B5EF4-FFF2-40B4-BE49-F238E27FC236}">
                <a16:creationId xmlns:a16="http://schemas.microsoft.com/office/drawing/2014/main" id="{1C8B380B-34B8-4E47-839C-EE3621C7DF2E}"/>
              </a:ext>
            </a:extLst>
          </p:cNvPr>
          <p:cNvSpPr>
            <a:spLocks/>
          </p:cNvSpPr>
          <p:nvPr/>
        </p:nvSpPr>
        <p:spPr bwMode="auto">
          <a:xfrm>
            <a:off x="1676400" y="2743200"/>
            <a:ext cx="4876800" cy="1143000"/>
          </a:xfrm>
          <a:custGeom>
            <a:avLst/>
            <a:gdLst>
              <a:gd name="T0" fmla="*/ 6478 w 4680204"/>
              <a:gd name="T1" fmla="*/ 1292733 h 1299210"/>
              <a:gd name="T2" fmla="*/ 6478 w 4680204"/>
              <a:gd name="T3" fmla="*/ 6477 h 1299210"/>
              <a:gd name="T4" fmla="*/ 4673728 w 4680204"/>
              <a:gd name="T5" fmla="*/ 6477 h 1299210"/>
              <a:gd name="T6" fmla="*/ 4673728 w 4680204"/>
              <a:gd name="T7" fmla="*/ 1292733 h 1299210"/>
              <a:gd name="T8" fmla="*/ 6478 w 4680204"/>
              <a:gd name="T9" fmla="*/ 1292733 h 1299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0204" h="1299210">
                <a:moveTo>
                  <a:pt x="6478" y="1292733"/>
                </a:moveTo>
                <a:lnTo>
                  <a:pt x="6478" y="6477"/>
                </a:lnTo>
                <a:lnTo>
                  <a:pt x="4673728" y="6477"/>
                </a:lnTo>
                <a:lnTo>
                  <a:pt x="4673728" y="1292733"/>
                </a:lnTo>
                <a:lnTo>
                  <a:pt x="6478" y="1292733"/>
                </a:lnTo>
                <a:close/>
              </a:path>
            </a:pathLst>
          </a:custGeom>
          <a:noFill/>
          <a:ln w="12954">
            <a:solidFill>
              <a:srgbClr val="F2F2F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8678" name="Image">
            <a:extLst>
              <a:ext uri="{FF2B5EF4-FFF2-40B4-BE49-F238E27FC236}">
                <a16:creationId xmlns:a16="http://schemas.microsoft.com/office/drawing/2014/main" id="{EC3A1FB2-1BD4-FF45-84A8-26DF7BEC6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1" y="4002088"/>
            <a:ext cx="5249863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685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">
            <a:extLst>
              <a:ext uri="{FF2B5EF4-FFF2-40B4-BE49-F238E27FC236}">
                <a16:creationId xmlns:a16="http://schemas.microsoft.com/office/drawing/2014/main" id="{8BACAD74-BB65-8D46-AEB8-0A8033276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04800"/>
            <a:ext cx="14525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Image">
            <a:extLst>
              <a:ext uri="{FF2B5EF4-FFF2-40B4-BE49-F238E27FC236}">
                <a16:creationId xmlns:a16="http://schemas.microsoft.com/office/drawing/2014/main" id="{E084FA7E-81AF-BF44-BA30-E0E35EB34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6" y="304800"/>
            <a:ext cx="15081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A986922D-0FE5-F14B-9053-8765DADC41F9}"/>
              </a:ext>
            </a:extLst>
          </p:cNvPr>
          <p:cNvSpPr txBox="1"/>
          <p:nvPr/>
        </p:nvSpPr>
        <p:spPr>
          <a:xfrm>
            <a:off x="1828800" y="1295400"/>
            <a:ext cx="8839200" cy="2586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latin typeface="Arial"/>
                <a:cs typeface="Arial"/>
              </a:rPr>
              <a:t>•  Operasi jenis ini hanya dilakukan pada objek </a:t>
            </a:r>
            <a:r>
              <a:rPr sz="2800" spc="10" dirty="0" err="1">
                <a:latin typeface="Arial"/>
                <a:cs typeface="Arial"/>
              </a:rPr>
              <a:t>tertentu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10" dirty="0" err="1">
                <a:latin typeface="Arial"/>
                <a:cs typeface="Arial"/>
              </a:rPr>
              <a:t>didalam</a:t>
            </a:r>
            <a:r>
              <a:rPr sz="2800" spc="10" dirty="0">
                <a:latin typeface="Arial"/>
                <a:cs typeface="Arial"/>
              </a:rPr>
              <a:t> citra. Tujuan dari operasi pada aras objek adalah</a:t>
            </a:r>
            <a:endParaRPr sz="2800" dirty="0">
              <a:latin typeface="Arial"/>
              <a:cs typeface="Arial"/>
            </a:endParaRPr>
          </a:p>
          <a:p>
            <a:pPr marL="228600">
              <a:defRPr/>
            </a:pPr>
            <a:r>
              <a:rPr sz="2800" spc="10" dirty="0">
                <a:latin typeface="Arial"/>
                <a:cs typeface="Arial"/>
              </a:rPr>
              <a:t>untuk mengenali objek tersebut, misalnya dengan</a:t>
            </a:r>
            <a:endParaRPr sz="2800" dirty="0">
              <a:latin typeface="Arial"/>
              <a:cs typeface="Arial"/>
            </a:endParaRPr>
          </a:p>
          <a:p>
            <a:pPr marL="228600">
              <a:defRPr/>
            </a:pPr>
            <a:r>
              <a:rPr sz="2800" spc="10" dirty="0">
                <a:latin typeface="Arial"/>
                <a:cs typeface="Arial"/>
              </a:rPr>
              <a:t>menghitung rata-rata intensitas, ukuran, bentuk, dan</a:t>
            </a:r>
            <a:endParaRPr sz="2800" dirty="0">
              <a:latin typeface="Arial"/>
              <a:cs typeface="Arial"/>
            </a:endParaRPr>
          </a:p>
          <a:p>
            <a:pPr marL="228600">
              <a:defRPr/>
            </a:pPr>
            <a:r>
              <a:rPr sz="2800" spc="10" dirty="0">
                <a:latin typeface="Arial"/>
                <a:cs typeface="Arial"/>
              </a:rPr>
              <a:t>karakteristik lain dari objek.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F852C66-9331-4B44-9A65-0C6169A6A2AB}"/>
              </a:ext>
            </a:extLst>
          </p:cNvPr>
          <p:cNvSpPr txBox="1"/>
          <p:nvPr/>
        </p:nvSpPr>
        <p:spPr>
          <a:xfrm>
            <a:off x="1752601" y="4427539"/>
            <a:ext cx="8734425" cy="1724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spc="10" dirty="0">
                <a:latin typeface="Arial"/>
                <a:cs typeface="Arial"/>
              </a:rPr>
              <a:t>•  Operasi aras objek </a:t>
            </a:r>
            <a:r>
              <a:rPr sz="2800" spc="10" dirty="0" err="1">
                <a:latin typeface="Arial"/>
                <a:cs typeface="Arial"/>
              </a:rPr>
              <a:t>adalah</a:t>
            </a:r>
            <a:r>
              <a:rPr sz="2800" spc="10" dirty="0">
                <a:latin typeface="Arial"/>
                <a:cs typeface="Arial"/>
              </a:rPr>
              <a:t> </a:t>
            </a:r>
            <a:endParaRPr lang="en-US" sz="2800" spc="10" dirty="0">
              <a:latin typeface="Arial"/>
              <a:cs typeface="Arial"/>
            </a:endParaRPr>
          </a:p>
          <a:p>
            <a:pPr>
              <a:defRPr/>
            </a:pPr>
            <a:r>
              <a:rPr lang="en-US" sz="2800" spc="10" dirty="0">
                <a:latin typeface="Arial"/>
                <a:cs typeface="Arial"/>
              </a:rPr>
              <a:t>        </a:t>
            </a:r>
            <a:r>
              <a:rPr sz="2800" spc="10" dirty="0" err="1">
                <a:latin typeface="Arial"/>
                <a:cs typeface="Arial"/>
              </a:rPr>
              <a:t>operasi</a:t>
            </a:r>
            <a:r>
              <a:rPr sz="2800" spc="10" dirty="0">
                <a:latin typeface="Arial"/>
                <a:cs typeface="Arial"/>
              </a:rPr>
              <a:t> yang </a:t>
            </a:r>
            <a:r>
              <a:rPr sz="2800" spc="10" dirty="0" err="1">
                <a:latin typeface="Arial"/>
                <a:cs typeface="Arial"/>
              </a:rPr>
              <a:t>sangat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10" dirty="0" err="1">
                <a:latin typeface="Arial"/>
                <a:cs typeface="Arial"/>
              </a:rPr>
              <a:t>sulit,karena</a:t>
            </a:r>
            <a:r>
              <a:rPr sz="2800" spc="10" dirty="0">
                <a:latin typeface="Arial"/>
                <a:cs typeface="Arial"/>
              </a:rPr>
              <a:t> sebelumnya </a:t>
            </a:r>
            <a:r>
              <a:rPr sz="2800" spc="10" dirty="0" err="1">
                <a:latin typeface="Arial"/>
                <a:cs typeface="Arial"/>
              </a:rPr>
              <a:t>kita</a:t>
            </a:r>
            <a:r>
              <a:rPr sz="2800" spc="10" dirty="0">
                <a:latin typeface="Arial"/>
                <a:cs typeface="Arial"/>
              </a:rPr>
              <a:t> </a:t>
            </a:r>
            <a:endParaRPr lang="en-US" sz="2800" spc="10" dirty="0">
              <a:latin typeface="Arial"/>
              <a:cs typeface="Arial"/>
            </a:endParaRPr>
          </a:p>
          <a:p>
            <a:pPr>
              <a:defRPr/>
            </a:pPr>
            <a:r>
              <a:rPr lang="en-US" sz="2800" spc="10" dirty="0">
                <a:latin typeface="Arial"/>
                <a:cs typeface="Arial"/>
              </a:rPr>
              <a:t>        </a:t>
            </a:r>
            <a:r>
              <a:rPr sz="2800" spc="10" dirty="0" err="1">
                <a:latin typeface="Arial"/>
                <a:cs typeface="Arial"/>
              </a:rPr>
              <a:t>harus</a:t>
            </a:r>
            <a:r>
              <a:rPr sz="2800" spc="10" dirty="0">
                <a:latin typeface="Arial"/>
                <a:cs typeface="Arial"/>
              </a:rPr>
              <a:t> dapat menjawab: </a:t>
            </a:r>
            <a:r>
              <a:rPr sz="2800" spc="10" dirty="0" err="1">
                <a:latin typeface="Arial"/>
                <a:cs typeface="Arial"/>
              </a:rPr>
              <a:t>apakah</a:t>
            </a:r>
            <a:r>
              <a:rPr lang="en-US" sz="2800" spc="10" dirty="0">
                <a:latin typeface="Arial"/>
                <a:cs typeface="Arial"/>
              </a:rPr>
              <a:t> </a:t>
            </a:r>
            <a:r>
              <a:rPr sz="2800" spc="10" dirty="0" err="1">
                <a:latin typeface="Arial"/>
                <a:cs typeface="Arial"/>
              </a:rPr>
              <a:t>objek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10" dirty="0" err="1">
                <a:latin typeface="Arial"/>
                <a:cs typeface="Arial"/>
              </a:rPr>
              <a:t>itu</a:t>
            </a:r>
            <a:r>
              <a:rPr sz="2800" spc="10" dirty="0">
                <a:latin typeface="Arial"/>
                <a:cs typeface="Arial"/>
              </a:rPr>
              <a:t>,</a:t>
            </a:r>
            <a:r>
              <a:rPr lang="en-US" sz="2800" spc="10" dirty="0">
                <a:latin typeface="Arial"/>
                <a:cs typeface="Arial"/>
              </a:rPr>
              <a:t>      </a:t>
            </a:r>
          </a:p>
          <a:p>
            <a:pPr>
              <a:defRPr/>
            </a:pPr>
            <a:r>
              <a:rPr lang="en-US" sz="2800" spc="10" dirty="0">
                <a:latin typeface="Arial"/>
                <a:cs typeface="Arial"/>
              </a:rPr>
              <a:t>        </a:t>
            </a:r>
            <a:r>
              <a:rPr sz="2800" spc="10" dirty="0" err="1">
                <a:latin typeface="Arial"/>
                <a:cs typeface="Arial"/>
              </a:rPr>
              <a:t>bagaimana</a:t>
            </a:r>
            <a:r>
              <a:rPr sz="2800" spc="10" dirty="0">
                <a:latin typeface="Arial"/>
                <a:cs typeface="Arial"/>
              </a:rPr>
              <a:t> menemukannya?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1134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Placeholder 1">
            <a:extLst>
              <a:ext uri="{FF2B5EF4-FFF2-40B4-BE49-F238E27FC236}">
                <a16:creationId xmlns:a16="http://schemas.microsoft.com/office/drawing/2014/main" id="{98EE2547-2DC8-2F49-B071-D9332D504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/>
              <a:t>Dwina Kuswardani, Dr.,Dra.,M.Kom</a:t>
            </a:r>
          </a:p>
        </p:txBody>
      </p:sp>
    </p:spTree>
    <p:extLst>
      <p:ext uri="{BB962C8B-B14F-4D97-AF65-F5344CB8AC3E}">
        <p14:creationId xmlns:p14="http://schemas.microsoft.com/office/powerpoint/2010/main" val="400852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191D9-B2B5-434C-BF0C-C38618191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/>
              <a:t>OPERASI DASAR PENGOLAHAN CITRA</a:t>
            </a:r>
          </a:p>
        </p:txBody>
      </p:sp>
    </p:spTree>
    <p:extLst>
      <p:ext uri="{BB962C8B-B14F-4D97-AF65-F5344CB8AC3E}">
        <p14:creationId xmlns:p14="http://schemas.microsoft.com/office/powerpoint/2010/main" val="234739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DE4D64F-D86E-0A4B-8683-14C53ABCF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b="1"/>
              <a:t>POKOK BAHASAN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8DD4040-4BD9-5146-9145-9CAAE6CD6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08922" y="1447800"/>
            <a:ext cx="7792278" cy="36708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Operasi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Aras 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Titik</a:t>
            </a:r>
            <a:endParaRPr lang="en-US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Macam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Operasi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Aras 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Titik</a:t>
            </a:r>
            <a:endParaRPr lang="en-US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0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D40AE50-53E3-664B-8036-8A09FDDACD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6111" y="452718"/>
            <a:ext cx="9404723" cy="8095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dirty="0" err="1">
                <a:solidFill>
                  <a:srgbClr val="FFC000"/>
                </a:solidFill>
                <a:ea typeface="ＭＳ Ｐゴシック" panose="020B0600070205080204" pitchFamily="34" charset="-128"/>
              </a:rPr>
              <a:t>Operasi</a:t>
            </a:r>
            <a:r>
              <a:rPr lang="en-US" altLang="en-US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 Dasar </a:t>
            </a:r>
            <a:r>
              <a:rPr lang="en-US" altLang="en-US" dirty="0" err="1">
                <a:solidFill>
                  <a:srgbClr val="FFC000"/>
                </a:solidFill>
                <a:ea typeface="ＭＳ Ｐゴシック" panose="020B0600070205080204" pitchFamily="34" charset="-128"/>
              </a:rPr>
              <a:t>Pengolahan</a:t>
            </a:r>
            <a:r>
              <a:rPr lang="en-US" altLang="en-US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 Citra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74944D1-9241-F24B-A5E2-4B702C12D34D}"/>
              </a:ext>
            </a:extLst>
          </p:cNvPr>
          <p:cNvSpPr txBox="1"/>
          <p:nvPr/>
        </p:nvSpPr>
        <p:spPr>
          <a:xfrm>
            <a:off x="983973" y="1600201"/>
            <a:ext cx="10018643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691896" indent="-457200">
              <a:buFont typeface="Arial" panose="020B0604020202020204" pitchFamily="34" charset="0"/>
              <a:buChar char="•"/>
              <a:defRPr/>
            </a:pPr>
            <a:r>
              <a:rPr sz="3200" spc="10" dirty="0">
                <a:solidFill>
                  <a:srgbClr val="F2F2F2"/>
                </a:solidFill>
                <a:latin typeface="Arial"/>
                <a:cs typeface="Arial"/>
              </a:rPr>
              <a:t>Citra digital direpresentasikan </a:t>
            </a:r>
            <a:r>
              <a:rPr sz="3200" spc="10" dirty="0" err="1">
                <a:solidFill>
                  <a:srgbClr val="F2F2F2"/>
                </a:solidFill>
                <a:latin typeface="Arial"/>
                <a:cs typeface="Arial"/>
              </a:rPr>
              <a:t>dengan</a:t>
            </a:r>
            <a:r>
              <a:rPr sz="32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3200" spc="10" dirty="0" err="1">
                <a:solidFill>
                  <a:srgbClr val="F2F2F2"/>
                </a:solidFill>
                <a:latin typeface="Arial"/>
                <a:cs typeface="Arial"/>
              </a:rPr>
              <a:t>matriks</a:t>
            </a:r>
            <a:r>
              <a:rPr sz="3200" spc="10" dirty="0">
                <a:solidFill>
                  <a:srgbClr val="F2F2F2"/>
                </a:solidFill>
                <a:latin typeface="Arial"/>
                <a:cs typeface="Arial"/>
              </a:rPr>
              <a:t>.</a:t>
            </a:r>
            <a:endParaRPr lang="en-US" sz="3200" spc="10" dirty="0">
              <a:solidFill>
                <a:srgbClr val="F2F2F2"/>
              </a:solidFill>
              <a:latin typeface="Arial"/>
              <a:cs typeface="Arial"/>
            </a:endParaRPr>
          </a:p>
          <a:p>
            <a:pPr marL="234696">
              <a:defRPr/>
            </a:pPr>
            <a:endParaRPr lang="en-US" sz="3200" spc="10" dirty="0">
              <a:solidFill>
                <a:srgbClr val="F2F2F2"/>
              </a:solidFill>
              <a:latin typeface="Arial"/>
              <a:cs typeface="Arial"/>
            </a:endParaRPr>
          </a:p>
          <a:p>
            <a:pPr marL="691896" indent="-457200">
              <a:buFont typeface="Arial" panose="020B0604020202020204" pitchFamily="34" charset="0"/>
              <a:buChar char="•"/>
              <a:defRPr/>
            </a:pPr>
            <a:r>
              <a:rPr sz="3200" spc="10" dirty="0" err="1">
                <a:solidFill>
                  <a:srgbClr val="F2F2F2"/>
                </a:solidFill>
                <a:latin typeface="Arial"/>
                <a:cs typeface="Arial"/>
              </a:rPr>
              <a:t>Operasi</a:t>
            </a:r>
            <a:r>
              <a:rPr sz="3200" spc="10" dirty="0">
                <a:solidFill>
                  <a:srgbClr val="F2F2F2"/>
                </a:solidFill>
                <a:latin typeface="Arial"/>
                <a:cs typeface="Arial"/>
              </a:rPr>
              <a:t> pada citra digital pada </a:t>
            </a:r>
            <a:r>
              <a:rPr sz="3200" spc="10" dirty="0" err="1">
                <a:solidFill>
                  <a:srgbClr val="F2F2F2"/>
                </a:solidFill>
                <a:latin typeface="Arial"/>
                <a:cs typeface="Arial"/>
              </a:rPr>
              <a:t>dasarnya</a:t>
            </a:r>
            <a:r>
              <a:rPr sz="32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3200" spc="10" dirty="0" err="1">
                <a:solidFill>
                  <a:srgbClr val="F2F2F2"/>
                </a:solidFill>
                <a:latin typeface="Arial"/>
                <a:cs typeface="Arial"/>
              </a:rPr>
              <a:t>adalah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spc="10" dirty="0" err="1">
                <a:solidFill>
                  <a:srgbClr val="F2F2F2"/>
                </a:solidFill>
                <a:latin typeface="Arial"/>
                <a:cs typeface="Arial"/>
              </a:rPr>
              <a:t>memanipulasi</a:t>
            </a:r>
            <a:r>
              <a:rPr sz="3200" spc="10" dirty="0">
                <a:solidFill>
                  <a:srgbClr val="F2F2F2"/>
                </a:solidFill>
                <a:latin typeface="Arial"/>
                <a:cs typeface="Arial"/>
              </a:rPr>
              <a:t> elemen-elemen matriks.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62553A-8AFB-6442-9BEC-3E7A4C591B52}"/>
              </a:ext>
            </a:extLst>
          </p:cNvPr>
          <p:cNvSpPr/>
          <p:nvPr/>
        </p:nvSpPr>
        <p:spPr>
          <a:xfrm>
            <a:off x="882212" y="3907902"/>
            <a:ext cx="104682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457200">
              <a:buFont typeface="Arial" panose="020B0604020202020204" pitchFamily="34" charset="0"/>
              <a:buChar char="•"/>
              <a:defRPr/>
            </a:pP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Elemen</a:t>
            </a:r>
            <a:r>
              <a:rPr lang="en-US" sz="32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matriks</a:t>
            </a:r>
            <a:r>
              <a:rPr lang="en-US" sz="3200" spc="10" dirty="0">
                <a:solidFill>
                  <a:srgbClr val="F2F2F2"/>
                </a:solidFill>
                <a:latin typeface="Arial"/>
                <a:cs typeface="Arial"/>
              </a:rPr>
              <a:t> yang</a:t>
            </a:r>
            <a:r>
              <a:rPr lang="en-US" sz="3200" spc="10" dirty="0">
                <a:latin typeface="Arial"/>
                <a:cs typeface="Arial"/>
              </a:rPr>
              <a:t> </a:t>
            </a:r>
            <a:r>
              <a:rPr lang="en-US" sz="3200" i="1" spc="10" dirty="0" err="1">
                <a:solidFill>
                  <a:schemeClr val="bg1"/>
                </a:solidFill>
                <a:latin typeface="Arial"/>
                <a:cs typeface="Arial"/>
              </a:rPr>
              <a:t>dimanipulasi</a:t>
            </a:r>
            <a:r>
              <a:rPr lang="en-US" sz="3200" b="1" i="1" spc="10" dirty="0">
                <a:solidFill>
                  <a:schemeClr val="bg2"/>
                </a:solidFill>
                <a:latin typeface="Arial"/>
                <a:cs typeface="Arial"/>
              </a:rPr>
              <a:t> </a:t>
            </a: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dapat</a:t>
            </a:r>
            <a:r>
              <a:rPr lang="en-US" sz="32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berupa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elemen</a:t>
            </a:r>
            <a:r>
              <a:rPr lang="en-US" sz="32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tunggal</a:t>
            </a:r>
            <a:r>
              <a:rPr lang="en-US" sz="3200" spc="10" dirty="0">
                <a:solidFill>
                  <a:srgbClr val="F2F2F2"/>
                </a:solidFill>
                <a:latin typeface="Arial"/>
                <a:cs typeface="Arial"/>
              </a:rPr>
              <a:t> (</a:t>
            </a: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sebuah</a:t>
            </a:r>
            <a:r>
              <a:rPr lang="en-US" sz="32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3200" i="1" spc="10" dirty="0">
                <a:solidFill>
                  <a:srgbClr val="F2F2F2"/>
                </a:solidFill>
                <a:latin typeface="Arial"/>
                <a:cs typeface="Arial"/>
              </a:rPr>
              <a:t>pixel</a:t>
            </a:r>
            <a:r>
              <a:rPr lang="en-US" sz="3200" spc="10" dirty="0">
                <a:solidFill>
                  <a:srgbClr val="F2F2F2"/>
                </a:solidFill>
                <a:latin typeface="Arial"/>
                <a:cs typeface="Arial"/>
              </a:rPr>
              <a:t>), </a:t>
            </a: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sekumpulan</a:t>
            </a:r>
            <a:r>
              <a:rPr lang="en-US" sz="32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elemen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spc="10" dirty="0">
                <a:solidFill>
                  <a:srgbClr val="F2F2F2"/>
                </a:solidFill>
                <a:latin typeface="Arial"/>
                <a:cs typeface="Arial"/>
              </a:rPr>
              <a:t>yang </a:t>
            </a: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berdekatan</a:t>
            </a:r>
            <a:r>
              <a:rPr lang="en-US" sz="32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atau</a:t>
            </a:r>
            <a:r>
              <a:rPr lang="en-US" sz="32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keseluruhan</a:t>
            </a:r>
            <a:r>
              <a:rPr lang="en-US" sz="32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elemen</a:t>
            </a:r>
            <a:r>
              <a:rPr lang="en-US" sz="32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3200" spc="10" dirty="0" err="1">
                <a:solidFill>
                  <a:srgbClr val="F2F2F2"/>
                </a:solidFill>
                <a:latin typeface="Arial"/>
                <a:cs typeface="Arial"/>
              </a:rPr>
              <a:t>matriks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58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655271-84DD-B344-8124-B4D1AF1F3907}"/>
              </a:ext>
            </a:extLst>
          </p:cNvPr>
          <p:cNvSpPr/>
          <p:nvPr/>
        </p:nvSpPr>
        <p:spPr>
          <a:xfrm>
            <a:off x="1232452" y="2514601"/>
            <a:ext cx="103466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Operasi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ini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terdiri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dari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pengaksesan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i="1" spc="10" dirty="0">
                <a:latin typeface="Comic Sans MS" panose="030F0702030302020204" pitchFamily="66" charset="0"/>
                <a:cs typeface="Arial"/>
              </a:rPr>
              <a:t>pixel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pada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lokasi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yang</a:t>
            </a:r>
            <a:r>
              <a:rPr lang="en-US" sz="280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diberikan</a:t>
            </a:r>
            <a:endParaRPr lang="en-US" sz="2800" spc="10" dirty="0">
              <a:latin typeface="Comic Sans MS" panose="030F0702030302020204" pitchFamily="66" charset="0"/>
              <a:cs typeface="Arial"/>
            </a:endParaRP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memodifikasinya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dengan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operasi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operasi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lanjar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(</a:t>
            </a:r>
            <a:r>
              <a:rPr lang="en-US" sz="2800" i="1" spc="10" dirty="0">
                <a:latin typeface="Comic Sans MS" panose="030F0702030302020204" pitchFamily="66" charset="0"/>
                <a:cs typeface="Arial"/>
              </a:rPr>
              <a:t>linear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)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atau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nirlanjar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(</a:t>
            </a:r>
            <a:r>
              <a:rPr lang="en-US" sz="2800" i="1" spc="10" dirty="0">
                <a:latin typeface="Comic Sans MS" panose="030F0702030302020204" pitchFamily="66" charset="0"/>
                <a:cs typeface="Arial"/>
              </a:rPr>
              <a:t>nonlinear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  <a:defRPr/>
            </a:pP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menempatkan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nilai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i="1" spc="10" dirty="0">
                <a:latin typeface="Comic Sans MS" panose="030F0702030302020204" pitchFamily="66" charset="0"/>
                <a:cs typeface="Arial"/>
              </a:rPr>
              <a:t>pixel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baru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pada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lokasi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yang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bersesuaian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di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dalam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citra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yang</a:t>
            </a:r>
            <a:r>
              <a:rPr lang="en-US" sz="280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baru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. </a:t>
            </a:r>
          </a:p>
          <a:p>
            <a:pPr lvl="1">
              <a:defRPr/>
            </a:pP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Operasi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ini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diulangi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untuk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keseluruhan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i="1" spc="10" dirty="0">
                <a:latin typeface="Comic Sans MS" panose="030F0702030302020204" pitchFamily="66" charset="0"/>
                <a:cs typeface="Arial"/>
              </a:rPr>
              <a:t>pixel 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di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dalam</a:t>
            </a:r>
            <a:r>
              <a:rPr lang="en-US" sz="2800" dirty="0">
                <a:latin typeface="Comic Sans MS" panose="030F07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702030302020204" pitchFamily="66" charset="0"/>
                <a:cs typeface="Arial"/>
              </a:rPr>
              <a:t>citra</a:t>
            </a:r>
            <a:r>
              <a:rPr lang="en-US" sz="2800" spc="10" dirty="0">
                <a:latin typeface="Comic Sans MS" panose="030F0702030302020204" pitchFamily="66" charset="0"/>
                <a:cs typeface="Arial"/>
              </a:rPr>
              <a:t>.</a:t>
            </a:r>
            <a:endParaRPr lang="en-US" sz="2800" dirty="0">
              <a:latin typeface="Comic Sans MS" panose="030F0702030302020204" pitchFamily="66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213D50-5572-A240-941D-2EDA93F5223A}"/>
              </a:ext>
            </a:extLst>
          </p:cNvPr>
          <p:cNvSpPr/>
          <p:nvPr/>
        </p:nvSpPr>
        <p:spPr>
          <a:xfrm>
            <a:off x="1232452" y="1361662"/>
            <a:ext cx="94322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spc="10" dirty="0" err="1">
                <a:latin typeface="Comic Sans MS" panose="030F0902030302020204" pitchFamily="66" charset="0"/>
                <a:cs typeface="Arial"/>
              </a:rPr>
              <a:t>Operasi</a:t>
            </a:r>
            <a:r>
              <a:rPr lang="en-US" sz="2400" spc="10" dirty="0">
                <a:latin typeface="Comic Sans MS" panose="030F0902030302020204" pitchFamily="66" charset="0"/>
                <a:cs typeface="Arial"/>
              </a:rPr>
              <a:t> </a:t>
            </a:r>
            <a:r>
              <a:rPr lang="en-US" sz="2400" spc="10" dirty="0" err="1">
                <a:latin typeface="Comic Sans MS" panose="030F0902030302020204" pitchFamily="66" charset="0"/>
                <a:cs typeface="Arial"/>
              </a:rPr>
              <a:t>pada</a:t>
            </a:r>
            <a:r>
              <a:rPr lang="en-US" sz="2400" spc="10" dirty="0">
                <a:latin typeface="Comic Sans MS" panose="030F0902030302020204" pitchFamily="66" charset="0"/>
                <a:cs typeface="Arial"/>
              </a:rPr>
              <a:t> </a:t>
            </a:r>
            <a:r>
              <a:rPr lang="en-US" sz="2400" spc="10" dirty="0" err="1">
                <a:latin typeface="Comic Sans MS" panose="030F0902030302020204" pitchFamily="66" charset="0"/>
                <a:cs typeface="Arial"/>
              </a:rPr>
              <a:t>aras</a:t>
            </a:r>
            <a:r>
              <a:rPr lang="en-US" sz="2400" spc="10" dirty="0">
                <a:latin typeface="Comic Sans MS" panose="030F0902030302020204" pitchFamily="66" charset="0"/>
                <a:cs typeface="Arial"/>
              </a:rPr>
              <a:t> </a:t>
            </a:r>
            <a:r>
              <a:rPr lang="en-US" sz="2400" spc="10" dirty="0" err="1">
                <a:latin typeface="Comic Sans MS" panose="030F0902030302020204" pitchFamily="66" charset="0"/>
                <a:cs typeface="Arial"/>
              </a:rPr>
              <a:t>titik</a:t>
            </a:r>
            <a:r>
              <a:rPr lang="en-US" sz="2400" spc="10" dirty="0">
                <a:latin typeface="Comic Sans MS" panose="030F0902030302020204" pitchFamily="66" charset="0"/>
                <a:cs typeface="Arial"/>
              </a:rPr>
              <a:t> (</a:t>
            </a:r>
            <a:r>
              <a:rPr lang="en-US" sz="2400" i="1" spc="10" dirty="0">
                <a:latin typeface="Comic Sans MS" panose="030F0902030302020204" pitchFamily="66" charset="0"/>
                <a:cs typeface="Arial"/>
              </a:rPr>
              <a:t>pointwise</a:t>
            </a:r>
            <a:r>
              <a:rPr lang="en-US" sz="2400" spc="10" dirty="0">
                <a:latin typeface="Comic Sans MS" panose="030F0902030302020204" pitchFamily="66" charset="0"/>
                <a:cs typeface="Arial"/>
              </a:rPr>
              <a:t>) </a:t>
            </a:r>
            <a:r>
              <a:rPr lang="en-US" sz="2400" spc="10" dirty="0" err="1">
                <a:latin typeface="Comic Sans MS" panose="030F0902030302020204" pitchFamily="66" charset="0"/>
                <a:cs typeface="Arial"/>
              </a:rPr>
              <a:t>hanya</a:t>
            </a:r>
            <a:r>
              <a:rPr lang="en-US" sz="2400" spc="10" dirty="0">
                <a:latin typeface="Comic Sans MS" panose="030F0902030302020204" pitchFamily="66" charset="0"/>
                <a:cs typeface="Arial"/>
              </a:rPr>
              <a:t> </a:t>
            </a:r>
            <a:r>
              <a:rPr lang="en-US" sz="2400" spc="10" dirty="0" err="1">
                <a:latin typeface="Comic Sans MS" panose="030F0902030302020204" pitchFamily="66" charset="0"/>
                <a:cs typeface="Arial"/>
              </a:rPr>
              <a:t>dilakukan</a:t>
            </a:r>
            <a:r>
              <a:rPr lang="en-US" sz="2400" spc="10" dirty="0">
                <a:latin typeface="Comic Sans MS" panose="030F0902030302020204" pitchFamily="66" charset="0"/>
                <a:cs typeface="Arial"/>
              </a:rPr>
              <a:t> </a:t>
            </a:r>
            <a:r>
              <a:rPr lang="en-US" sz="2400" spc="10" dirty="0" err="1">
                <a:latin typeface="Comic Sans MS" panose="030F0902030302020204" pitchFamily="66" charset="0"/>
                <a:cs typeface="Arial"/>
              </a:rPr>
              <a:t>pada</a:t>
            </a:r>
            <a:r>
              <a:rPr lang="en-US" sz="2400" dirty="0">
                <a:latin typeface="Comic Sans MS" panose="030F0902030302020204" pitchFamily="66" charset="0"/>
                <a:cs typeface="Arial"/>
              </a:rPr>
              <a:t> </a:t>
            </a:r>
            <a:r>
              <a:rPr lang="en-US" sz="2800" i="1" spc="10" dirty="0">
                <a:latin typeface="Comic Sans MS" panose="030F0902030302020204" pitchFamily="66" charset="0"/>
                <a:cs typeface="Arial"/>
              </a:rPr>
              <a:t>pixel </a:t>
            </a:r>
            <a:r>
              <a:rPr lang="en-US" sz="2800" spc="10" dirty="0" err="1">
                <a:latin typeface="Comic Sans MS" panose="030F0902030302020204" pitchFamily="66" charset="0"/>
                <a:cs typeface="Arial"/>
              </a:rPr>
              <a:t>tunggal</a:t>
            </a:r>
            <a:r>
              <a:rPr lang="en-US" sz="2800" spc="10" dirty="0">
                <a:latin typeface="Comic Sans MS" panose="030F0902030302020204" pitchFamily="66" charset="0"/>
                <a:cs typeface="Arial"/>
              </a:rPr>
              <a:t> di </a:t>
            </a:r>
            <a:r>
              <a:rPr lang="en-US" sz="2800" spc="10" dirty="0" err="1">
                <a:latin typeface="Comic Sans MS" panose="030F0902030302020204" pitchFamily="66" charset="0"/>
                <a:cs typeface="Arial"/>
              </a:rPr>
              <a:t>dalam</a:t>
            </a:r>
            <a:r>
              <a:rPr lang="en-US" sz="2800" spc="10" dirty="0">
                <a:latin typeface="Comic Sans MS" panose="030F0902030302020204" pitchFamily="66" charset="0"/>
                <a:cs typeface="Arial"/>
              </a:rPr>
              <a:t> </a:t>
            </a:r>
            <a:r>
              <a:rPr lang="en-US" sz="2800" spc="10" dirty="0" err="1">
                <a:latin typeface="Comic Sans MS" panose="030F0902030302020204" pitchFamily="66" charset="0"/>
                <a:cs typeface="Arial"/>
              </a:rPr>
              <a:t>citra</a:t>
            </a:r>
            <a:endParaRPr lang="en-US" sz="2400" dirty="0">
              <a:latin typeface="Comic Sans MS" panose="030F0902030302020204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2EB367-37AC-A74F-B7DB-8FE9EBF3B9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63555" y="426698"/>
            <a:ext cx="4860167" cy="8095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4000" i="1" dirty="0" err="1">
                <a:solidFill>
                  <a:srgbClr val="FFC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Operasi</a:t>
            </a:r>
            <a:r>
              <a:rPr lang="en-US" altLang="en-US" sz="4000" i="1" dirty="0">
                <a:solidFill>
                  <a:srgbClr val="FFC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 Aras </a:t>
            </a:r>
            <a:r>
              <a:rPr lang="en-US" altLang="en-US" sz="4000" i="1" dirty="0" err="1">
                <a:solidFill>
                  <a:srgbClr val="FFC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Titik</a:t>
            </a:r>
            <a:endParaRPr lang="en-US" altLang="en-US" sz="4000" i="1" dirty="0">
              <a:solidFill>
                <a:srgbClr val="FFC000"/>
              </a:solidFill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1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1">
            <a:extLst>
              <a:ext uri="{FF2B5EF4-FFF2-40B4-BE49-F238E27FC236}">
                <a16:creationId xmlns:a16="http://schemas.microsoft.com/office/drawing/2014/main" id="{67053B8F-6116-3944-B19C-2FFE4A59CAED}"/>
              </a:ext>
            </a:extLst>
          </p:cNvPr>
          <p:cNvSpPr txBox="1"/>
          <p:nvPr/>
        </p:nvSpPr>
        <p:spPr>
          <a:xfrm>
            <a:off x="4386263" y="1498600"/>
            <a:ext cx="3238500" cy="431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sz="900" i="1" spc="10" dirty="0">
                <a:solidFill>
                  <a:srgbClr val="F2F2F2"/>
                </a:solidFill>
                <a:latin typeface="Arial"/>
                <a:cs typeface="Arial"/>
              </a:rPr>
              <a:t>B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) =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O</a:t>
            </a:r>
            <a:r>
              <a:rPr sz="1000" spc="10" dirty="0">
                <a:solidFill>
                  <a:srgbClr val="F2F2F2"/>
                </a:solidFill>
                <a:latin typeface="Arial"/>
                <a:cs typeface="Arial"/>
              </a:rPr>
              <a:t>titi</a:t>
            </a:r>
            <a:r>
              <a:rPr sz="900" spc="10" dirty="0">
                <a:solidFill>
                  <a:srgbClr val="F2F2F2"/>
                </a:solidFill>
                <a:latin typeface="Arial"/>
                <a:cs typeface="Arial"/>
              </a:rPr>
              <a:t>k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{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sz="800" i="1" spc="10" dirty="0">
                <a:solidFill>
                  <a:srgbClr val="F2F2F2"/>
                </a:solidFill>
                <a:latin typeface="Arial"/>
                <a:cs typeface="Arial"/>
              </a:rPr>
              <a:t>A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x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  <a:r>
              <a:rPr sz="2800" i="1" spc="10" dirty="0">
                <a:solidFill>
                  <a:srgbClr val="F2F2F2"/>
                </a:solidFill>
                <a:latin typeface="Arial"/>
                <a:cs typeface="Arial"/>
              </a:rPr>
              <a:t>y</a:t>
            </a:r>
            <a:r>
              <a:rPr sz="2800" spc="10" dirty="0">
                <a:solidFill>
                  <a:srgbClr val="F2F2F2"/>
                </a:solidFill>
                <a:latin typeface="Arial"/>
                <a:cs typeface="Arial"/>
              </a:rPr>
              <a:t>)}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272" name="object 2">
            <a:extLst>
              <a:ext uri="{FF2B5EF4-FFF2-40B4-BE49-F238E27FC236}">
                <a16:creationId xmlns:a16="http://schemas.microsoft.com/office/drawing/2014/main" id="{76D37747-2920-D344-8D27-01F057B505FC}"/>
              </a:ext>
            </a:extLst>
          </p:cNvPr>
          <p:cNvSpPr>
            <a:spLocks/>
          </p:cNvSpPr>
          <p:nvPr/>
        </p:nvSpPr>
        <p:spPr bwMode="auto">
          <a:xfrm>
            <a:off x="4144617" y="1308100"/>
            <a:ext cx="3480146" cy="838752"/>
          </a:xfrm>
          <a:custGeom>
            <a:avLst/>
            <a:gdLst>
              <a:gd name="T0" fmla="*/ 6478 w 5318760"/>
              <a:gd name="T1" fmla="*/ 1530477 h 1536954"/>
              <a:gd name="T2" fmla="*/ 6478 w 5318760"/>
              <a:gd name="T3" fmla="*/ 6477 h 1536954"/>
              <a:gd name="T4" fmla="*/ 5312284 w 5318760"/>
              <a:gd name="T5" fmla="*/ 6477 h 1536954"/>
              <a:gd name="T6" fmla="*/ 5312284 w 5318760"/>
              <a:gd name="T7" fmla="*/ 1530477 h 1536954"/>
              <a:gd name="T8" fmla="*/ 6478 w 5318760"/>
              <a:gd name="T9" fmla="*/ 1530477 h 1536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8760" h="1536954">
                <a:moveTo>
                  <a:pt x="6478" y="1530477"/>
                </a:moveTo>
                <a:lnTo>
                  <a:pt x="6478" y="6477"/>
                </a:lnTo>
                <a:lnTo>
                  <a:pt x="5312284" y="6477"/>
                </a:lnTo>
                <a:lnTo>
                  <a:pt x="5312284" y="1530477"/>
                </a:lnTo>
                <a:lnTo>
                  <a:pt x="6478" y="1530477"/>
                </a:lnTo>
                <a:close/>
              </a:path>
            </a:pathLst>
          </a:custGeom>
          <a:noFill/>
          <a:ln w="12954">
            <a:solidFill>
              <a:srgbClr val="F2F2F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81809-06BE-B046-9910-D49ABD9A10E1}"/>
              </a:ext>
            </a:extLst>
          </p:cNvPr>
          <p:cNvSpPr/>
          <p:nvPr/>
        </p:nvSpPr>
        <p:spPr>
          <a:xfrm>
            <a:off x="914400" y="3929269"/>
            <a:ext cx="108038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6918">
              <a:defRPr/>
            </a:pP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Yang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dimaksud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dengan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operasi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lanjar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adalah</a:t>
            </a:r>
            <a:endParaRPr lang="en-US" sz="2800" dirty="0">
              <a:latin typeface="Arial"/>
              <a:cs typeface="Arial"/>
            </a:endParaRPr>
          </a:p>
          <a:p>
            <a:pPr marL="264414">
              <a:defRPr/>
            </a:pP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	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operasi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yang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dapat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dinyatakan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secara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matematis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sebagai</a:t>
            </a:r>
            <a:r>
              <a:rPr lang="en-US" sz="2800" dirty="0">
                <a:latin typeface="Arial"/>
                <a:cs typeface="Arial"/>
              </a:rPr>
              <a:t>     </a:t>
            </a:r>
          </a:p>
          <a:p>
            <a:pPr marL="264414">
              <a:defRPr/>
            </a:pP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    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persamaan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lanjar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(Linier),  </a:t>
            </a:r>
          </a:p>
          <a:p>
            <a:pPr marL="264414">
              <a:defRPr/>
            </a:pPr>
            <a:r>
              <a:rPr lang="en-US" sz="2800" b="1" spc="10" dirty="0" err="1">
                <a:solidFill>
                  <a:schemeClr val="bg1"/>
                </a:solidFill>
                <a:latin typeface="Arial"/>
                <a:cs typeface="Arial"/>
              </a:rPr>
              <a:t>kebalikannya</a:t>
            </a:r>
            <a:r>
              <a:rPr lang="en-US" sz="28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adalah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persamaan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800" spc="10" dirty="0" err="1">
                <a:solidFill>
                  <a:srgbClr val="F2F2F2"/>
                </a:solidFill>
                <a:latin typeface="Arial"/>
                <a:cs typeface="Arial"/>
              </a:rPr>
              <a:t>nirlanjar</a:t>
            </a:r>
            <a:r>
              <a:rPr lang="en-US" sz="2800" spc="10" dirty="0">
                <a:solidFill>
                  <a:srgbClr val="F2F2F2"/>
                </a:solidFill>
                <a:latin typeface="Arial"/>
                <a:cs typeface="Arial"/>
              </a:rPr>
              <a:t>(non linier)</a:t>
            </a:r>
            <a:endParaRPr lang="en-US" sz="2800" dirty="0"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D4EE1-1DF8-F94D-AEA1-81B1AAB9CE57}"/>
              </a:ext>
            </a:extLst>
          </p:cNvPr>
          <p:cNvSpPr/>
          <p:nvPr/>
        </p:nvSpPr>
        <p:spPr>
          <a:xfrm>
            <a:off x="1282148" y="2527853"/>
            <a:ext cx="10068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6918">
              <a:defRPr/>
            </a:pPr>
            <a:r>
              <a:rPr lang="en-US" sz="2400" b="1" i="1" spc="10" dirty="0" err="1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lang="en-US" sz="1000" b="1" i="1" spc="10" dirty="0" err="1">
                <a:solidFill>
                  <a:srgbClr val="F2F2F2"/>
                </a:solidFill>
                <a:latin typeface="Arial"/>
                <a:cs typeface="Arial"/>
              </a:rPr>
              <a:t>A</a:t>
            </a:r>
            <a:r>
              <a:rPr lang="en-US" sz="700" b="1" i="1" spc="10" dirty="0">
                <a:solidFill>
                  <a:srgbClr val="F2F2F2"/>
                </a:solidFill>
                <a:latin typeface="Arial"/>
                <a:cs typeface="Arial"/>
              </a:rPr>
              <a:t>   </a:t>
            </a:r>
            <a:r>
              <a:rPr lang="en-US" sz="2400" b="1" spc="10" dirty="0" err="1">
                <a:solidFill>
                  <a:srgbClr val="F2F2F2"/>
                </a:solidFill>
                <a:latin typeface="Arial"/>
                <a:cs typeface="Arial"/>
              </a:rPr>
              <a:t>dan</a:t>
            </a:r>
            <a:r>
              <a:rPr lang="en-US" sz="2400" b="1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400" b="1" i="1" spc="10" dirty="0" err="1">
                <a:solidFill>
                  <a:srgbClr val="F2F2F2"/>
                </a:solidFill>
                <a:latin typeface="Arial"/>
                <a:cs typeface="Arial"/>
              </a:rPr>
              <a:t>f</a:t>
            </a:r>
            <a:r>
              <a:rPr lang="en-US" sz="1000" b="1" i="1" spc="10" dirty="0" err="1">
                <a:solidFill>
                  <a:srgbClr val="F2F2F2"/>
                </a:solidFill>
                <a:latin typeface="Arial"/>
                <a:cs typeface="Arial"/>
              </a:rPr>
              <a:t>B</a:t>
            </a:r>
            <a:r>
              <a:rPr lang="en-US" sz="700" b="1" i="1" spc="10" dirty="0">
                <a:solidFill>
                  <a:srgbClr val="F2F2F2"/>
                </a:solidFill>
                <a:latin typeface="Arial"/>
                <a:cs typeface="Arial"/>
              </a:rPr>
              <a:t>   </a:t>
            </a:r>
            <a:r>
              <a:rPr lang="en-US" sz="2400" spc="10" dirty="0" err="1">
                <a:solidFill>
                  <a:srgbClr val="F2F2F2"/>
                </a:solidFill>
                <a:latin typeface="Arial"/>
                <a:cs typeface="Arial"/>
              </a:rPr>
              <a:t>masing-masing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400" spc="10" dirty="0" err="1">
                <a:solidFill>
                  <a:srgbClr val="F2F2F2"/>
                </a:solidFill>
                <a:latin typeface="Arial"/>
                <a:cs typeface="Arial"/>
              </a:rPr>
              <a:t>adalah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400" spc="10" dirty="0" err="1">
                <a:solidFill>
                  <a:srgbClr val="F2F2F2"/>
                </a:solidFill>
                <a:latin typeface="Arial"/>
                <a:cs typeface="Arial"/>
              </a:rPr>
              <a:t>citra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400" spc="10" dirty="0" err="1">
                <a:solidFill>
                  <a:srgbClr val="F2F2F2"/>
                </a:solidFill>
                <a:latin typeface="Arial"/>
                <a:cs typeface="Arial"/>
              </a:rPr>
              <a:t>masukan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400" spc="10" dirty="0" err="1">
                <a:solidFill>
                  <a:srgbClr val="F2F2F2"/>
                </a:solidFill>
                <a:latin typeface="Arial"/>
                <a:cs typeface="Arial"/>
              </a:rPr>
              <a:t>dan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400" spc="10" dirty="0" err="1">
                <a:solidFill>
                  <a:srgbClr val="F2F2F2"/>
                </a:solidFill>
                <a:latin typeface="Arial"/>
                <a:cs typeface="Arial"/>
              </a:rPr>
              <a:t>citra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10" dirty="0" err="1">
                <a:solidFill>
                  <a:srgbClr val="F2F2F2"/>
                </a:solidFill>
                <a:latin typeface="Arial"/>
                <a:cs typeface="Arial"/>
              </a:rPr>
              <a:t>keluaran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, </a:t>
            </a:r>
          </a:p>
          <a:p>
            <a:pPr marL="486918">
              <a:defRPr/>
            </a:pPr>
            <a:endParaRPr lang="en-US" sz="2400" spc="10" dirty="0">
              <a:solidFill>
                <a:srgbClr val="F2F2F2"/>
              </a:solidFill>
              <a:latin typeface="Arial"/>
              <a:cs typeface="Arial"/>
            </a:endParaRPr>
          </a:p>
          <a:p>
            <a:pPr marL="486918">
              <a:defRPr/>
            </a:pPr>
            <a:r>
              <a:rPr lang="en-US" sz="2400" i="1" spc="10" dirty="0" err="1">
                <a:solidFill>
                  <a:srgbClr val="F2F2F2"/>
                </a:solidFill>
                <a:latin typeface="Arial"/>
                <a:cs typeface="Arial"/>
              </a:rPr>
              <a:t>O</a:t>
            </a:r>
            <a:r>
              <a:rPr lang="en-US" sz="1000" spc="10" dirty="0" err="1">
                <a:solidFill>
                  <a:srgbClr val="F2F2F2"/>
                </a:solidFill>
                <a:latin typeface="Arial"/>
                <a:cs typeface="Arial"/>
              </a:rPr>
              <a:t>titik</a:t>
            </a:r>
            <a:r>
              <a:rPr lang="en-US" sz="1000" spc="10" dirty="0">
                <a:solidFill>
                  <a:srgbClr val="F2F2F2"/>
                </a:solidFill>
                <a:latin typeface="Arial"/>
                <a:cs typeface="Arial"/>
              </a:rPr>
              <a:t>  </a:t>
            </a:r>
            <a:r>
              <a:rPr lang="en-US" sz="2400" spc="10" dirty="0" err="1">
                <a:solidFill>
                  <a:srgbClr val="F2F2F2"/>
                </a:solidFill>
                <a:latin typeface="Arial"/>
                <a:cs typeface="Arial"/>
              </a:rPr>
              <a:t>dapat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400" spc="10" dirty="0" err="1">
                <a:solidFill>
                  <a:srgbClr val="F2F2F2"/>
                </a:solidFill>
                <a:latin typeface="Arial"/>
                <a:cs typeface="Arial"/>
              </a:rPr>
              <a:t>berupa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400" spc="10" dirty="0" err="1">
                <a:solidFill>
                  <a:srgbClr val="F2F2F2"/>
                </a:solidFill>
                <a:latin typeface="Arial"/>
                <a:cs typeface="Arial"/>
              </a:rPr>
              <a:t>operasi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400" spc="10" dirty="0" err="1">
                <a:solidFill>
                  <a:srgbClr val="F2F2F2"/>
                </a:solidFill>
                <a:latin typeface="Arial"/>
                <a:cs typeface="Arial"/>
              </a:rPr>
              <a:t>lanjar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 (</a:t>
            </a:r>
            <a:r>
              <a:rPr lang="en-US" sz="2400" i="1" spc="10" dirty="0">
                <a:solidFill>
                  <a:srgbClr val="F2F2F2"/>
                </a:solidFill>
                <a:latin typeface="Arial"/>
                <a:cs typeface="Arial"/>
              </a:rPr>
              <a:t>linear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) </a:t>
            </a:r>
            <a:r>
              <a:rPr lang="en-US" sz="2400" spc="10" dirty="0" err="1">
                <a:solidFill>
                  <a:srgbClr val="F2F2F2"/>
                </a:solidFill>
                <a:latin typeface="Arial"/>
                <a:cs typeface="Arial"/>
              </a:rPr>
              <a:t>atau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lang="en-US" sz="2400" spc="10" dirty="0" err="1">
                <a:solidFill>
                  <a:srgbClr val="F2F2F2"/>
                </a:solidFill>
                <a:latin typeface="Arial"/>
                <a:cs typeface="Arial"/>
              </a:rPr>
              <a:t>nirlanjar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(</a:t>
            </a:r>
            <a:r>
              <a:rPr lang="en-US" sz="2400" i="1" spc="10" dirty="0">
                <a:solidFill>
                  <a:srgbClr val="F2F2F2"/>
                </a:solidFill>
                <a:latin typeface="Arial"/>
                <a:cs typeface="Arial"/>
              </a:rPr>
              <a:t>nonlinear</a:t>
            </a:r>
            <a:r>
              <a:rPr lang="en-US" sz="2400" spc="10" dirty="0">
                <a:solidFill>
                  <a:srgbClr val="F2F2F2"/>
                </a:solidFill>
                <a:latin typeface="Arial"/>
                <a:cs typeface="Arial"/>
              </a:rPr>
              <a:t>).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782098F-EBC9-6F41-A3F5-4867916095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6226" y="257248"/>
            <a:ext cx="9720470" cy="8095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3200" i="1" dirty="0" err="1">
                <a:solidFill>
                  <a:srgbClr val="FFC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Persamaan</a:t>
            </a:r>
            <a:r>
              <a:rPr lang="en-US" altLang="en-US" sz="3200" i="1" dirty="0">
                <a:solidFill>
                  <a:srgbClr val="FFC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 err="1">
                <a:solidFill>
                  <a:srgbClr val="FFC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Matematika</a:t>
            </a:r>
            <a:r>
              <a:rPr lang="en-US" altLang="en-US" sz="3200" i="1" dirty="0">
                <a:solidFill>
                  <a:srgbClr val="FFC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 Aras </a:t>
            </a:r>
            <a:r>
              <a:rPr lang="en-US" altLang="en-US" sz="3200" i="1" dirty="0" err="1">
                <a:solidFill>
                  <a:srgbClr val="FFC000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rPr>
              <a:t>Titik</a:t>
            </a:r>
            <a:endParaRPr lang="en-US" altLang="en-US" sz="3200" i="1" dirty="0">
              <a:solidFill>
                <a:srgbClr val="FFC000"/>
              </a:solidFill>
              <a:latin typeface="Comic Sans MS" panose="030F09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4307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">
            <a:extLst>
              <a:ext uri="{FF2B5EF4-FFF2-40B4-BE49-F238E27FC236}">
                <a16:creationId xmlns:a16="http://schemas.microsoft.com/office/drawing/2014/main" id="{BEA0EAEE-642D-8E4B-A99C-20050E093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81000"/>
            <a:ext cx="19589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Image">
            <a:extLst>
              <a:ext uri="{FF2B5EF4-FFF2-40B4-BE49-F238E27FC236}">
                <a16:creationId xmlns:a16="http://schemas.microsoft.com/office/drawing/2014/main" id="{F8B5B1B7-9210-5646-BDDB-7D85CD7C4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4" y="381000"/>
            <a:ext cx="12080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Image">
            <a:extLst>
              <a:ext uri="{FF2B5EF4-FFF2-40B4-BE49-F238E27FC236}">
                <a16:creationId xmlns:a16="http://schemas.microsoft.com/office/drawing/2014/main" id="{84563F7C-2C32-4046-9C14-86CA54F76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0" y="381000"/>
            <a:ext cx="14287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Image">
            <a:extLst>
              <a:ext uri="{FF2B5EF4-FFF2-40B4-BE49-F238E27FC236}">
                <a16:creationId xmlns:a16="http://schemas.microsoft.com/office/drawing/2014/main" id="{6F5CC2CA-B3F9-0B41-A54F-6CD34D146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381000"/>
            <a:ext cx="12207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Image">
            <a:extLst>
              <a:ext uri="{FF2B5EF4-FFF2-40B4-BE49-F238E27FC236}">
                <a16:creationId xmlns:a16="http://schemas.microsoft.com/office/drawing/2014/main" id="{23890DAF-41B5-A24F-97C4-EEE3ACC63B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381000"/>
            <a:ext cx="167798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Image">
            <a:extLst>
              <a:ext uri="{FF2B5EF4-FFF2-40B4-BE49-F238E27FC236}">
                <a16:creationId xmlns:a16="http://schemas.microsoft.com/office/drawing/2014/main" id="{C85D23BF-53E0-9541-9B4F-2C32CBC1D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1752600"/>
            <a:ext cx="72675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14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">
            <a:extLst>
              <a:ext uri="{FF2B5EF4-FFF2-40B4-BE49-F238E27FC236}">
                <a16:creationId xmlns:a16="http://schemas.microsoft.com/office/drawing/2014/main" id="{A082A334-A903-F241-AF2C-6020F78F8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685800"/>
            <a:ext cx="26130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Image">
            <a:extLst>
              <a:ext uri="{FF2B5EF4-FFF2-40B4-BE49-F238E27FC236}">
                <a16:creationId xmlns:a16="http://schemas.microsoft.com/office/drawing/2014/main" id="{F2FFC8DE-DC74-864E-A5A3-88FAD24C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701675"/>
            <a:ext cx="23780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Image">
            <a:extLst>
              <a:ext uri="{FF2B5EF4-FFF2-40B4-BE49-F238E27FC236}">
                <a16:creationId xmlns:a16="http://schemas.microsoft.com/office/drawing/2014/main" id="{D47CB487-55D4-EF4F-B603-800D401E5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685800"/>
            <a:ext cx="19034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Image">
            <a:extLst>
              <a:ext uri="{FF2B5EF4-FFF2-40B4-BE49-F238E27FC236}">
                <a16:creationId xmlns:a16="http://schemas.microsoft.com/office/drawing/2014/main" id="{2F06FCBE-36C4-5240-A424-E7F95F678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85800"/>
            <a:ext cx="15827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1">
            <a:extLst>
              <a:ext uri="{FF2B5EF4-FFF2-40B4-BE49-F238E27FC236}">
                <a16:creationId xmlns:a16="http://schemas.microsoft.com/office/drawing/2014/main" id="{D43A75BD-169D-D245-8B39-7ECDAE288E67}"/>
              </a:ext>
            </a:extLst>
          </p:cNvPr>
          <p:cNvSpPr txBox="1"/>
          <p:nvPr/>
        </p:nvSpPr>
        <p:spPr>
          <a:xfrm>
            <a:off x="2743200" y="2057401"/>
            <a:ext cx="6553200" cy="1662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sz="3600" spc="10" dirty="0">
                <a:latin typeface="Arial"/>
                <a:cs typeface="Arial"/>
              </a:rPr>
              <a:t>•  </a:t>
            </a:r>
            <a:r>
              <a:rPr sz="3600" spc="10" dirty="0">
                <a:latin typeface="Comic Sans MS" panose="030F0702030302020204" pitchFamily="66" charset="0"/>
                <a:cs typeface="Arial"/>
              </a:rPr>
              <a:t>Berdasarkan intensitas</a:t>
            </a:r>
            <a:endParaRPr sz="3600" dirty="0">
              <a:latin typeface="Comic Sans MS" panose="030F0702030302020204" pitchFamily="66" charset="0"/>
              <a:cs typeface="Arial"/>
            </a:endParaRPr>
          </a:p>
          <a:p>
            <a:pPr>
              <a:defRPr/>
            </a:pPr>
            <a:r>
              <a:rPr sz="3600" spc="10" dirty="0">
                <a:latin typeface="Comic Sans MS" panose="030F0702030302020204" pitchFamily="66" charset="0"/>
                <a:cs typeface="Arial"/>
              </a:rPr>
              <a:t>•  Berdasarkan geometri</a:t>
            </a:r>
            <a:endParaRPr sz="3600" dirty="0">
              <a:latin typeface="Comic Sans MS" panose="030F0702030302020204" pitchFamily="66" charset="0"/>
              <a:cs typeface="Arial"/>
            </a:endParaRPr>
          </a:p>
          <a:p>
            <a:pPr>
              <a:defRPr/>
            </a:pPr>
            <a:r>
              <a:rPr sz="3600" spc="10" dirty="0">
                <a:latin typeface="Comic Sans MS" panose="030F0702030302020204" pitchFamily="66" charset="0"/>
                <a:cs typeface="Arial"/>
              </a:rPr>
              <a:t>•  Gabungan dari keduanya</a:t>
            </a:r>
            <a:endParaRPr sz="3600" dirty="0">
              <a:latin typeface="Comic Sans MS" panose="030F0702030302020204" pitchFamily="66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38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{39B4E51F-A199-9F48-8CA1-96AA9366A8B4}tf10001062</Template>
  <TotalTime>936</TotalTime>
  <Words>951</Words>
  <Application>Microsoft Macintosh PowerPoint</Application>
  <PresentationFormat>Widescreen</PresentationFormat>
  <Paragraphs>124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ＭＳ Ｐゴシック</vt:lpstr>
      <vt:lpstr>Arial</vt:lpstr>
      <vt:lpstr>Baskerville Old Face</vt:lpstr>
      <vt:lpstr>Calibri</vt:lpstr>
      <vt:lpstr>Century Gothic</vt:lpstr>
      <vt:lpstr>Comic Sans MS</vt:lpstr>
      <vt:lpstr>Impact</vt:lpstr>
      <vt:lpstr>Symbol</vt:lpstr>
      <vt:lpstr>Tahoma</vt:lpstr>
      <vt:lpstr>Wingdings</vt:lpstr>
      <vt:lpstr>Wingdings 3</vt:lpstr>
      <vt:lpstr>Ion</vt:lpstr>
      <vt:lpstr>PowerPoint Presentation</vt:lpstr>
      <vt:lpstr>Materi Kuliah</vt:lpstr>
      <vt:lpstr>PowerPoint Presentation</vt:lpstr>
      <vt:lpstr>POKOK BAHASAN</vt:lpstr>
      <vt:lpstr>Operasi Dasar Pengolahan Citra</vt:lpstr>
      <vt:lpstr>Operasi Aras Titik</vt:lpstr>
      <vt:lpstr>Persamaan Matematika Aras Titik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2021-03-11T00:45:42Z</dcterms:created>
  <dcterms:modified xsi:type="dcterms:W3CDTF">2021-03-31T02:40:40Z</dcterms:modified>
</cp:coreProperties>
</file>