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77" r:id="rId5"/>
    <p:sldId id="259" r:id="rId6"/>
    <p:sldId id="260" r:id="rId7"/>
    <p:sldId id="261" r:id="rId8"/>
    <p:sldId id="275" r:id="rId9"/>
    <p:sldId id="262" r:id="rId10"/>
    <p:sldId id="276" r:id="rId11"/>
    <p:sldId id="264" r:id="rId12"/>
    <p:sldId id="265" r:id="rId13"/>
    <p:sldId id="267" r:id="rId14"/>
    <p:sldId id="266" r:id="rId15"/>
    <p:sldId id="269" r:id="rId16"/>
    <p:sldId id="271" r:id="rId17"/>
    <p:sldId id="270" r:id="rId18"/>
    <p:sldId id="27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30EA3-4066-4092-A0CE-CC63206A310E}" v="64" dt="2024-08-05T21:36:49.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870D5-7BBD-4EB2-A269-5B1BC4687A58}"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037271DB-9023-4D81-B894-E1BC96B75A95}">
      <dgm:prSet/>
      <dgm:spPr/>
      <dgm:t>
        <a:bodyPr/>
        <a:lstStyle/>
        <a:p>
          <a:r>
            <a:rPr lang="en-US"/>
            <a:t>Trend Analysis: What are the historical trends in the global export quantities and values of live sheep from 1998 to 2013?</a:t>
          </a:r>
        </a:p>
      </dgm:t>
    </dgm:pt>
    <dgm:pt modelId="{71A61B8B-A4A1-4212-8BFF-0F8320D64AC2}" type="parTrans" cxnId="{57E0BDA9-AD7B-44F8-A4F2-94CC4B8EA674}">
      <dgm:prSet/>
      <dgm:spPr/>
      <dgm:t>
        <a:bodyPr/>
        <a:lstStyle/>
        <a:p>
          <a:endParaRPr lang="en-US"/>
        </a:p>
      </dgm:t>
    </dgm:pt>
    <dgm:pt modelId="{B7443284-2D83-4E19-AB33-ECD95C08F2E8}" type="sibTrans" cxnId="{57E0BDA9-AD7B-44F8-A4F2-94CC4B8EA674}">
      <dgm:prSet/>
      <dgm:spPr/>
      <dgm:t>
        <a:bodyPr/>
        <a:lstStyle/>
        <a:p>
          <a:endParaRPr lang="en-US"/>
        </a:p>
      </dgm:t>
    </dgm:pt>
    <dgm:pt modelId="{6F7155DA-0D59-4C83-B66E-396C12AF0A19}">
      <dgm:prSet/>
      <dgm:spPr/>
      <dgm:t>
        <a:bodyPr/>
        <a:lstStyle/>
        <a:p>
          <a:r>
            <a:rPr lang="en-US" dirty="0"/>
            <a:t>Country Comparison: Which countries were the top exporters of live sheep from 1998 to 2013?</a:t>
          </a:r>
        </a:p>
      </dgm:t>
    </dgm:pt>
    <dgm:pt modelId="{66522F00-F038-4121-A798-41D38E202F31}" type="parTrans" cxnId="{9AA0585F-DD8F-4488-A034-A2971DD8AE75}">
      <dgm:prSet/>
      <dgm:spPr/>
      <dgm:t>
        <a:bodyPr/>
        <a:lstStyle/>
        <a:p>
          <a:endParaRPr lang="en-US"/>
        </a:p>
      </dgm:t>
    </dgm:pt>
    <dgm:pt modelId="{EA096A23-6CF3-4E0F-9D84-C5A3961CD833}" type="sibTrans" cxnId="{9AA0585F-DD8F-4488-A034-A2971DD8AE75}">
      <dgm:prSet/>
      <dgm:spPr/>
      <dgm:t>
        <a:bodyPr/>
        <a:lstStyle/>
        <a:p>
          <a:endParaRPr lang="en-US"/>
        </a:p>
      </dgm:t>
    </dgm:pt>
    <dgm:pt modelId="{BB48049B-7DBB-4AE1-B57A-F1F8AB24A2CB}">
      <dgm:prSet/>
      <dgm:spPr/>
      <dgm:t>
        <a:bodyPr/>
        <a:lstStyle/>
        <a:p>
          <a:r>
            <a:rPr lang="en-US" dirty="0"/>
            <a:t>Correlation Analysis: What is the correlation between export quantities and values of live sheep globally?</a:t>
          </a:r>
        </a:p>
      </dgm:t>
    </dgm:pt>
    <dgm:pt modelId="{35EAC418-43FE-4ADB-A5EF-32ECBB7153C8}" type="parTrans" cxnId="{C6F67B9B-013D-42B2-B4F1-F8DEB0C2288F}">
      <dgm:prSet/>
      <dgm:spPr/>
      <dgm:t>
        <a:bodyPr/>
        <a:lstStyle/>
        <a:p>
          <a:endParaRPr lang="en-US"/>
        </a:p>
      </dgm:t>
    </dgm:pt>
    <dgm:pt modelId="{F57B9BDC-AEF8-46D3-BA22-AFB1598FF1F6}" type="sibTrans" cxnId="{C6F67B9B-013D-42B2-B4F1-F8DEB0C2288F}">
      <dgm:prSet/>
      <dgm:spPr/>
      <dgm:t>
        <a:bodyPr/>
        <a:lstStyle/>
        <a:p>
          <a:endParaRPr lang="en-US"/>
        </a:p>
      </dgm:t>
    </dgm:pt>
    <dgm:pt modelId="{FE5F16A3-F5AF-4E14-99C6-645D8798A21D}">
      <dgm:prSet/>
      <dgm:spPr/>
      <dgm:t>
        <a:bodyPr/>
        <a:lstStyle/>
        <a:p>
          <a:r>
            <a:rPr lang="en-US"/>
            <a:t>Predictive Modeling: Which predictive models provide the most accurate forecasts for future export quantities and values of live sheep, and what are the key predictors influencing these exports?</a:t>
          </a:r>
        </a:p>
      </dgm:t>
    </dgm:pt>
    <dgm:pt modelId="{59A12956-FD9F-4ADA-93C4-7A31B3861C78}" type="parTrans" cxnId="{982385B5-54EC-4051-9464-02429BABB803}">
      <dgm:prSet/>
      <dgm:spPr/>
      <dgm:t>
        <a:bodyPr/>
        <a:lstStyle/>
        <a:p>
          <a:endParaRPr lang="en-US"/>
        </a:p>
      </dgm:t>
    </dgm:pt>
    <dgm:pt modelId="{CFA026F3-A58C-45A5-A3E1-FEE62008820D}" type="sibTrans" cxnId="{982385B5-54EC-4051-9464-02429BABB803}">
      <dgm:prSet/>
      <dgm:spPr/>
      <dgm:t>
        <a:bodyPr/>
        <a:lstStyle/>
        <a:p>
          <a:endParaRPr lang="en-US"/>
        </a:p>
      </dgm:t>
    </dgm:pt>
    <dgm:pt modelId="{0ED14964-0ADC-48E3-B5A7-76A7CEC7B3E3}">
      <dgm:prSet/>
      <dgm:spPr/>
      <dgm:t>
        <a:bodyPr/>
        <a:lstStyle/>
        <a:p>
          <a:r>
            <a:rPr lang="en-US"/>
            <a:t>Optimization and Sustainability Strategies: What strategies can be recommended to enhance trade agreements, stabilize prices during economic volatility, and improve productivity and export capacity through sustainable farming practices and efficient agricultural techniques?</a:t>
          </a:r>
        </a:p>
      </dgm:t>
    </dgm:pt>
    <dgm:pt modelId="{F8EFCABF-BC23-4FA8-9712-C95F7B1858AA}" type="parTrans" cxnId="{32338697-F5E4-4321-B425-7EAA456B333C}">
      <dgm:prSet/>
      <dgm:spPr/>
      <dgm:t>
        <a:bodyPr/>
        <a:lstStyle/>
        <a:p>
          <a:endParaRPr lang="en-US"/>
        </a:p>
      </dgm:t>
    </dgm:pt>
    <dgm:pt modelId="{42977BE3-EA0E-4375-A79D-72F6DA0158D2}" type="sibTrans" cxnId="{32338697-F5E4-4321-B425-7EAA456B333C}">
      <dgm:prSet/>
      <dgm:spPr/>
      <dgm:t>
        <a:bodyPr/>
        <a:lstStyle/>
        <a:p>
          <a:endParaRPr lang="en-US"/>
        </a:p>
      </dgm:t>
    </dgm:pt>
    <dgm:pt modelId="{5993607B-BD83-4070-A447-77EE6EBDB46B}" type="pres">
      <dgm:prSet presAssocID="{347870D5-7BBD-4EB2-A269-5B1BC4687A58}" presName="vert0" presStyleCnt="0">
        <dgm:presLayoutVars>
          <dgm:dir/>
          <dgm:animOne val="branch"/>
          <dgm:animLvl val="lvl"/>
        </dgm:presLayoutVars>
      </dgm:prSet>
      <dgm:spPr/>
    </dgm:pt>
    <dgm:pt modelId="{EEE94263-7328-4C83-832F-BFC0EF86267D}" type="pres">
      <dgm:prSet presAssocID="{037271DB-9023-4D81-B894-E1BC96B75A95}" presName="thickLine" presStyleLbl="alignNode1" presStyleIdx="0" presStyleCnt="5"/>
      <dgm:spPr/>
    </dgm:pt>
    <dgm:pt modelId="{309960D9-C5DF-4D99-A1B6-7C25E56156D8}" type="pres">
      <dgm:prSet presAssocID="{037271DB-9023-4D81-B894-E1BC96B75A95}" presName="horz1" presStyleCnt="0"/>
      <dgm:spPr/>
    </dgm:pt>
    <dgm:pt modelId="{B71A0F67-8E03-4705-9CA8-56298CB65277}" type="pres">
      <dgm:prSet presAssocID="{037271DB-9023-4D81-B894-E1BC96B75A95}" presName="tx1" presStyleLbl="revTx" presStyleIdx="0" presStyleCnt="5"/>
      <dgm:spPr/>
    </dgm:pt>
    <dgm:pt modelId="{E2CDC9FD-BD82-49AA-AB65-BFFDDBC4004B}" type="pres">
      <dgm:prSet presAssocID="{037271DB-9023-4D81-B894-E1BC96B75A95}" presName="vert1" presStyleCnt="0"/>
      <dgm:spPr/>
    </dgm:pt>
    <dgm:pt modelId="{957C4C84-EE3F-4C6F-B6F4-A40A9390F865}" type="pres">
      <dgm:prSet presAssocID="{6F7155DA-0D59-4C83-B66E-396C12AF0A19}" presName="thickLine" presStyleLbl="alignNode1" presStyleIdx="1" presStyleCnt="5"/>
      <dgm:spPr/>
    </dgm:pt>
    <dgm:pt modelId="{FBA5986B-D9DF-47E3-9D88-7555F078D35A}" type="pres">
      <dgm:prSet presAssocID="{6F7155DA-0D59-4C83-B66E-396C12AF0A19}" presName="horz1" presStyleCnt="0"/>
      <dgm:spPr/>
    </dgm:pt>
    <dgm:pt modelId="{C2207B37-3118-4058-AD3F-3A08D7450917}" type="pres">
      <dgm:prSet presAssocID="{6F7155DA-0D59-4C83-B66E-396C12AF0A19}" presName="tx1" presStyleLbl="revTx" presStyleIdx="1" presStyleCnt="5"/>
      <dgm:spPr/>
    </dgm:pt>
    <dgm:pt modelId="{F5E27221-13E9-4E4E-BC0D-B803369469F1}" type="pres">
      <dgm:prSet presAssocID="{6F7155DA-0D59-4C83-B66E-396C12AF0A19}" presName="vert1" presStyleCnt="0"/>
      <dgm:spPr/>
    </dgm:pt>
    <dgm:pt modelId="{DFA7DFEC-FD58-458C-846D-DBF19BDE7D84}" type="pres">
      <dgm:prSet presAssocID="{BB48049B-7DBB-4AE1-B57A-F1F8AB24A2CB}" presName="thickLine" presStyleLbl="alignNode1" presStyleIdx="2" presStyleCnt="5"/>
      <dgm:spPr/>
    </dgm:pt>
    <dgm:pt modelId="{A339F6B6-A282-48A4-B66E-BE71583D4A09}" type="pres">
      <dgm:prSet presAssocID="{BB48049B-7DBB-4AE1-B57A-F1F8AB24A2CB}" presName="horz1" presStyleCnt="0"/>
      <dgm:spPr/>
    </dgm:pt>
    <dgm:pt modelId="{4D464273-574C-4793-A2A8-745FDE362C42}" type="pres">
      <dgm:prSet presAssocID="{BB48049B-7DBB-4AE1-B57A-F1F8AB24A2CB}" presName="tx1" presStyleLbl="revTx" presStyleIdx="2" presStyleCnt="5"/>
      <dgm:spPr/>
    </dgm:pt>
    <dgm:pt modelId="{DFC13D02-807A-41B2-8B61-BB46B82CF083}" type="pres">
      <dgm:prSet presAssocID="{BB48049B-7DBB-4AE1-B57A-F1F8AB24A2CB}" presName="vert1" presStyleCnt="0"/>
      <dgm:spPr/>
    </dgm:pt>
    <dgm:pt modelId="{40BEB7A7-41AE-4D82-9F6A-5718ACEA7176}" type="pres">
      <dgm:prSet presAssocID="{FE5F16A3-F5AF-4E14-99C6-645D8798A21D}" presName="thickLine" presStyleLbl="alignNode1" presStyleIdx="3" presStyleCnt="5"/>
      <dgm:spPr/>
    </dgm:pt>
    <dgm:pt modelId="{FAB40527-F22A-4804-8F09-7B24AC141E50}" type="pres">
      <dgm:prSet presAssocID="{FE5F16A3-F5AF-4E14-99C6-645D8798A21D}" presName="horz1" presStyleCnt="0"/>
      <dgm:spPr/>
    </dgm:pt>
    <dgm:pt modelId="{2CF3E8CE-3FF0-470A-AB80-89B41AC3B7CC}" type="pres">
      <dgm:prSet presAssocID="{FE5F16A3-F5AF-4E14-99C6-645D8798A21D}" presName="tx1" presStyleLbl="revTx" presStyleIdx="3" presStyleCnt="5"/>
      <dgm:spPr/>
    </dgm:pt>
    <dgm:pt modelId="{E487F83F-6005-4C91-9DAD-B6EED0D983D2}" type="pres">
      <dgm:prSet presAssocID="{FE5F16A3-F5AF-4E14-99C6-645D8798A21D}" presName="vert1" presStyleCnt="0"/>
      <dgm:spPr/>
    </dgm:pt>
    <dgm:pt modelId="{A894515F-5034-4A08-AFE3-CC17A4974FB4}" type="pres">
      <dgm:prSet presAssocID="{0ED14964-0ADC-48E3-B5A7-76A7CEC7B3E3}" presName="thickLine" presStyleLbl="alignNode1" presStyleIdx="4" presStyleCnt="5"/>
      <dgm:spPr/>
    </dgm:pt>
    <dgm:pt modelId="{812C07A8-9812-42A7-8104-9586BCD9FBBD}" type="pres">
      <dgm:prSet presAssocID="{0ED14964-0ADC-48E3-B5A7-76A7CEC7B3E3}" presName="horz1" presStyleCnt="0"/>
      <dgm:spPr/>
    </dgm:pt>
    <dgm:pt modelId="{1AF892C4-9B1F-4427-B467-E28AA3502F37}" type="pres">
      <dgm:prSet presAssocID="{0ED14964-0ADC-48E3-B5A7-76A7CEC7B3E3}" presName="tx1" presStyleLbl="revTx" presStyleIdx="4" presStyleCnt="5"/>
      <dgm:spPr/>
    </dgm:pt>
    <dgm:pt modelId="{60864B49-E7DB-4E0A-B257-D9D6BACF32EC}" type="pres">
      <dgm:prSet presAssocID="{0ED14964-0ADC-48E3-B5A7-76A7CEC7B3E3}" presName="vert1" presStyleCnt="0"/>
      <dgm:spPr/>
    </dgm:pt>
  </dgm:ptLst>
  <dgm:cxnLst>
    <dgm:cxn modelId="{3B44F90C-0420-4A95-B7F0-8071DEB1F373}" type="presOf" srcId="{BB48049B-7DBB-4AE1-B57A-F1F8AB24A2CB}" destId="{4D464273-574C-4793-A2A8-745FDE362C42}" srcOrd="0" destOrd="0" presId="urn:microsoft.com/office/officeart/2008/layout/LinedList"/>
    <dgm:cxn modelId="{554FF61E-66BC-483B-85DA-15C68191D007}" type="presOf" srcId="{037271DB-9023-4D81-B894-E1BC96B75A95}" destId="{B71A0F67-8E03-4705-9CA8-56298CB65277}" srcOrd="0" destOrd="0" presId="urn:microsoft.com/office/officeart/2008/layout/LinedList"/>
    <dgm:cxn modelId="{5778F32B-624A-48F0-A6C8-A7FDCED3AA3D}" type="presOf" srcId="{0ED14964-0ADC-48E3-B5A7-76A7CEC7B3E3}" destId="{1AF892C4-9B1F-4427-B467-E28AA3502F37}" srcOrd="0" destOrd="0" presId="urn:microsoft.com/office/officeart/2008/layout/LinedList"/>
    <dgm:cxn modelId="{CCAC5B33-9665-438B-8BA1-5712CCDF27DF}" type="presOf" srcId="{347870D5-7BBD-4EB2-A269-5B1BC4687A58}" destId="{5993607B-BD83-4070-A447-77EE6EBDB46B}" srcOrd="0" destOrd="0" presId="urn:microsoft.com/office/officeart/2008/layout/LinedList"/>
    <dgm:cxn modelId="{9AA0585F-DD8F-4488-A034-A2971DD8AE75}" srcId="{347870D5-7BBD-4EB2-A269-5B1BC4687A58}" destId="{6F7155DA-0D59-4C83-B66E-396C12AF0A19}" srcOrd="1" destOrd="0" parTransId="{66522F00-F038-4121-A798-41D38E202F31}" sibTransId="{EA096A23-6CF3-4E0F-9D84-C5A3961CD833}"/>
    <dgm:cxn modelId="{374CA58C-EEF4-4903-B5C3-9FB6BD94D126}" type="presOf" srcId="{FE5F16A3-F5AF-4E14-99C6-645D8798A21D}" destId="{2CF3E8CE-3FF0-470A-AB80-89B41AC3B7CC}" srcOrd="0" destOrd="0" presId="urn:microsoft.com/office/officeart/2008/layout/LinedList"/>
    <dgm:cxn modelId="{32338697-F5E4-4321-B425-7EAA456B333C}" srcId="{347870D5-7BBD-4EB2-A269-5B1BC4687A58}" destId="{0ED14964-0ADC-48E3-B5A7-76A7CEC7B3E3}" srcOrd="4" destOrd="0" parTransId="{F8EFCABF-BC23-4FA8-9712-C95F7B1858AA}" sibTransId="{42977BE3-EA0E-4375-A79D-72F6DA0158D2}"/>
    <dgm:cxn modelId="{C6F67B9B-013D-42B2-B4F1-F8DEB0C2288F}" srcId="{347870D5-7BBD-4EB2-A269-5B1BC4687A58}" destId="{BB48049B-7DBB-4AE1-B57A-F1F8AB24A2CB}" srcOrd="2" destOrd="0" parTransId="{35EAC418-43FE-4ADB-A5EF-32ECBB7153C8}" sibTransId="{F57B9BDC-AEF8-46D3-BA22-AFB1598FF1F6}"/>
    <dgm:cxn modelId="{57E0BDA9-AD7B-44F8-A4F2-94CC4B8EA674}" srcId="{347870D5-7BBD-4EB2-A269-5B1BC4687A58}" destId="{037271DB-9023-4D81-B894-E1BC96B75A95}" srcOrd="0" destOrd="0" parTransId="{71A61B8B-A4A1-4212-8BFF-0F8320D64AC2}" sibTransId="{B7443284-2D83-4E19-AB33-ECD95C08F2E8}"/>
    <dgm:cxn modelId="{982385B5-54EC-4051-9464-02429BABB803}" srcId="{347870D5-7BBD-4EB2-A269-5B1BC4687A58}" destId="{FE5F16A3-F5AF-4E14-99C6-645D8798A21D}" srcOrd="3" destOrd="0" parTransId="{59A12956-FD9F-4ADA-93C4-7A31B3861C78}" sibTransId="{CFA026F3-A58C-45A5-A3E1-FEE62008820D}"/>
    <dgm:cxn modelId="{9B99C0E6-3BD7-4C1B-8941-C46969ACA206}" type="presOf" srcId="{6F7155DA-0D59-4C83-B66E-396C12AF0A19}" destId="{C2207B37-3118-4058-AD3F-3A08D7450917}" srcOrd="0" destOrd="0" presId="urn:microsoft.com/office/officeart/2008/layout/LinedList"/>
    <dgm:cxn modelId="{B15692E7-B53E-402C-9954-39AA03029632}" type="presParOf" srcId="{5993607B-BD83-4070-A447-77EE6EBDB46B}" destId="{EEE94263-7328-4C83-832F-BFC0EF86267D}" srcOrd="0" destOrd="0" presId="urn:microsoft.com/office/officeart/2008/layout/LinedList"/>
    <dgm:cxn modelId="{8DCD59D2-1320-45E6-A940-1A8A8839FE8C}" type="presParOf" srcId="{5993607B-BD83-4070-A447-77EE6EBDB46B}" destId="{309960D9-C5DF-4D99-A1B6-7C25E56156D8}" srcOrd="1" destOrd="0" presId="urn:microsoft.com/office/officeart/2008/layout/LinedList"/>
    <dgm:cxn modelId="{42446F9B-77AB-4AC7-AE33-31F2420200EC}" type="presParOf" srcId="{309960D9-C5DF-4D99-A1B6-7C25E56156D8}" destId="{B71A0F67-8E03-4705-9CA8-56298CB65277}" srcOrd="0" destOrd="0" presId="urn:microsoft.com/office/officeart/2008/layout/LinedList"/>
    <dgm:cxn modelId="{00F86174-5B0C-45BE-A6B8-EC3957AF5016}" type="presParOf" srcId="{309960D9-C5DF-4D99-A1B6-7C25E56156D8}" destId="{E2CDC9FD-BD82-49AA-AB65-BFFDDBC4004B}" srcOrd="1" destOrd="0" presId="urn:microsoft.com/office/officeart/2008/layout/LinedList"/>
    <dgm:cxn modelId="{6CB91153-357D-4E8C-866C-B14CC4B1DBB1}" type="presParOf" srcId="{5993607B-BD83-4070-A447-77EE6EBDB46B}" destId="{957C4C84-EE3F-4C6F-B6F4-A40A9390F865}" srcOrd="2" destOrd="0" presId="urn:microsoft.com/office/officeart/2008/layout/LinedList"/>
    <dgm:cxn modelId="{64CDA11D-E75B-44FB-9CBF-F1588FF5D9C5}" type="presParOf" srcId="{5993607B-BD83-4070-A447-77EE6EBDB46B}" destId="{FBA5986B-D9DF-47E3-9D88-7555F078D35A}" srcOrd="3" destOrd="0" presId="urn:microsoft.com/office/officeart/2008/layout/LinedList"/>
    <dgm:cxn modelId="{F0193E81-B1BE-4E5B-BD96-788DC669A3F4}" type="presParOf" srcId="{FBA5986B-D9DF-47E3-9D88-7555F078D35A}" destId="{C2207B37-3118-4058-AD3F-3A08D7450917}" srcOrd="0" destOrd="0" presId="urn:microsoft.com/office/officeart/2008/layout/LinedList"/>
    <dgm:cxn modelId="{3D35277B-D609-428B-A4F2-E508FFA6E9B1}" type="presParOf" srcId="{FBA5986B-D9DF-47E3-9D88-7555F078D35A}" destId="{F5E27221-13E9-4E4E-BC0D-B803369469F1}" srcOrd="1" destOrd="0" presId="urn:microsoft.com/office/officeart/2008/layout/LinedList"/>
    <dgm:cxn modelId="{B4FF4C09-AE46-4A09-B7EA-2757FB967F6F}" type="presParOf" srcId="{5993607B-BD83-4070-A447-77EE6EBDB46B}" destId="{DFA7DFEC-FD58-458C-846D-DBF19BDE7D84}" srcOrd="4" destOrd="0" presId="urn:microsoft.com/office/officeart/2008/layout/LinedList"/>
    <dgm:cxn modelId="{ABE40AB4-80A0-4BA3-A457-08382BD2DEC3}" type="presParOf" srcId="{5993607B-BD83-4070-A447-77EE6EBDB46B}" destId="{A339F6B6-A282-48A4-B66E-BE71583D4A09}" srcOrd="5" destOrd="0" presId="urn:microsoft.com/office/officeart/2008/layout/LinedList"/>
    <dgm:cxn modelId="{BC0C4AE8-DAC5-4581-A90F-FC6BA1A157BC}" type="presParOf" srcId="{A339F6B6-A282-48A4-B66E-BE71583D4A09}" destId="{4D464273-574C-4793-A2A8-745FDE362C42}" srcOrd="0" destOrd="0" presId="urn:microsoft.com/office/officeart/2008/layout/LinedList"/>
    <dgm:cxn modelId="{D4FFD129-59BD-40DE-A55C-6390F28A8950}" type="presParOf" srcId="{A339F6B6-A282-48A4-B66E-BE71583D4A09}" destId="{DFC13D02-807A-41B2-8B61-BB46B82CF083}" srcOrd="1" destOrd="0" presId="urn:microsoft.com/office/officeart/2008/layout/LinedList"/>
    <dgm:cxn modelId="{7095E2B6-2F90-472B-A537-476932D96005}" type="presParOf" srcId="{5993607B-BD83-4070-A447-77EE6EBDB46B}" destId="{40BEB7A7-41AE-4D82-9F6A-5718ACEA7176}" srcOrd="6" destOrd="0" presId="urn:microsoft.com/office/officeart/2008/layout/LinedList"/>
    <dgm:cxn modelId="{AB752577-61A0-474E-8658-EC837BC832E8}" type="presParOf" srcId="{5993607B-BD83-4070-A447-77EE6EBDB46B}" destId="{FAB40527-F22A-4804-8F09-7B24AC141E50}" srcOrd="7" destOrd="0" presId="urn:microsoft.com/office/officeart/2008/layout/LinedList"/>
    <dgm:cxn modelId="{601CFEB4-46EC-4C77-874A-E8BC5CE170C0}" type="presParOf" srcId="{FAB40527-F22A-4804-8F09-7B24AC141E50}" destId="{2CF3E8CE-3FF0-470A-AB80-89B41AC3B7CC}" srcOrd="0" destOrd="0" presId="urn:microsoft.com/office/officeart/2008/layout/LinedList"/>
    <dgm:cxn modelId="{522FEFD0-ED9F-4FAE-AF36-0397C1F1E5C2}" type="presParOf" srcId="{FAB40527-F22A-4804-8F09-7B24AC141E50}" destId="{E487F83F-6005-4C91-9DAD-B6EED0D983D2}" srcOrd="1" destOrd="0" presId="urn:microsoft.com/office/officeart/2008/layout/LinedList"/>
    <dgm:cxn modelId="{7E8C1B80-AF4F-4A27-96BC-9576365A687D}" type="presParOf" srcId="{5993607B-BD83-4070-A447-77EE6EBDB46B}" destId="{A894515F-5034-4A08-AFE3-CC17A4974FB4}" srcOrd="8" destOrd="0" presId="urn:microsoft.com/office/officeart/2008/layout/LinedList"/>
    <dgm:cxn modelId="{0A027C10-64B2-4ED9-846D-3F44A5DBDE45}" type="presParOf" srcId="{5993607B-BD83-4070-A447-77EE6EBDB46B}" destId="{812C07A8-9812-42A7-8104-9586BCD9FBBD}" srcOrd="9" destOrd="0" presId="urn:microsoft.com/office/officeart/2008/layout/LinedList"/>
    <dgm:cxn modelId="{B70DE36A-28A2-435D-B973-77F5EEB4D119}" type="presParOf" srcId="{812C07A8-9812-42A7-8104-9586BCD9FBBD}" destId="{1AF892C4-9B1F-4427-B467-E28AA3502F37}" srcOrd="0" destOrd="0" presId="urn:microsoft.com/office/officeart/2008/layout/LinedList"/>
    <dgm:cxn modelId="{11716375-F326-4713-821A-592CFCEEEBC7}" type="presParOf" srcId="{812C07A8-9812-42A7-8104-9586BCD9FBBD}" destId="{60864B49-E7DB-4E0A-B257-D9D6BACF32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FF78A-9063-4332-965F-98170BC9D42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EF7B272-0185-4F17-A8E4-CA5CB9C2908B}">
      <dgm:prSet/>
      <dgm:spPr/>
      <dgm:t>
        <a:bodyPr/>
        <a:lstStyle/>
        <a:p>
          <a:r>
            <a:rPr lang="en-US" dirty="0"/>
            <a:t>The predictive analysis of the global sheep export market from 1998 to 2013 has revealed important trends and insights. </a:t>
          </a:r>
        </a:p>
      </dgm:t>
    </dgm:pt>
    <dgm:pt modelId="{3FFBE8E8-A4C8-42A5-A6DA-1C43499D6F13}" type="parTrans" cxnId="{E21508AA-EE30-48F0-984C-14084985806C}">
      <dgm:prSet/>
      <dgm:spPr/>
      <dgm:t>
        <a:bodyPr/>
        <a:lstStyle/>
        <a:p>
          <a:endParaRPr lang="en-US"/>
        </a:p>
      </dgm:t>
    </dgm:pt>
    <dgm:pt modelId="{B9FF7F74-8B7B-4C46-B675-D504829AE1E3}" type="sibTrans" cxnId="{E21508AA-EE30-48F0-984C-14084985806C}">
      <dgm:prSet/>
      <dgm:spPr/>
      <dgm:t>
        <a:bodyPr/>
        <a:lstStyle/>
        <a:p>
          <a:endParaRPr lang="en-US"/>
        </a:p>
      </dgm:t>
    </dgm:pt>
    <dgm:pt modelId="{6886E611-37FA-41A6-B6FA-36F0498B660E}">
      <dgm:prSet/>
      <dgm:spPr/>
      <dgm:t>
        <a:bodyPr/>
        <a:lstStyle/>
        <a:p>
          <a:r>
            <a:rPr lang="en-US"/>
            <a:t>The significant growth in export quantities highlights the increasing global demand for sheep products, while the volatility in export values underscores the sensitivity of the market to external factors. </a:t>
          </a:r>
        </a:p>
      </dgm:t>
    </dgm:pt>
    <dgm:pt modelId="{FD55A711-421C-440C-9D95-13EBA42B51A6}" type="parTrans" cxnId="{E4282CD4-D013-4414-8C88-93C7FBC394CA}">
      <dgm:prSet/>
      <dgm:spPr/>
      <dgm:t>
        <a:bodyPr/>
        <a:lstStyle/>
        <a:p>
          <a:endParaRPr lang="en-US"/>
        </a:p>
      </dgm:t>
    </dgm:pt>
    <dgm:pt modelId="{4F10316E-6C89-4BC6-B4DC-849D03A215D6}" type="sibTrans" cxnId="{E4282CD4-D013-4414-8C88-93C7FBC394CA}">
      <dgm:prSet/>
      <dgm:spPr/>
      <dgm:t>
        <a:bodyPr/>
        <a:lstStyle/>
        <a:p>
          <a:endParaRPr lang="en-US"/>
        </a:p>
      </dgm:t>
    </dgm:pt>
    <dgm:pt modelId="{95D34E04-ACD7-4B79-BCB4-38FE22F535BA}">
      <dgm:prSet/>
      <dgm:spPr/>
      <dgm:t>
        <a:bodyPr/>
        <a:lstStyle/>
        <a:p>
          <a:r>
            <a:rPr lang="en-US"/>
            <a:t>The analysis also demonstrated the importance of choosing the right predictive models, with the Random Forest model showing strong predictive power for export values. </a:t>
          </a:r>
        </a:p>
      </dgm:t>
    </dgm:pt>
    <dgm:pt modelId="{46258537-A13B-42D2-B1E9-58F650CD505E}" type="parTrans" cxnId="{7FE536ED-9DBD-47D0-99F8-1993D890B237}">
      <dgm:prSet/>
      <dgm:spPr/>
      <dgm:t>
        <a:bodyPr/>
        <a:lstStyle/>
        <a:p>
          <a:endParaRPr lang="en-US"/>
        </a:p>
      </dgm:t>
    </dgm:pt>
    <dgm:pt modelId="{C57D0BBA-9032-47A8-9D1F-67899C19208B}" type="sibTrans" cxnId="{7FE536ED-9DBD-47D0-99F8-1993D890B237}">
      <dgm:prSet/>
      <dgm:spPr/>
      <dgm:t>
        <a:bodyPr/>
        <a:lstStyle/>
        <a:p>
          <a:endParaRPr lang="en-US"/>
        </a:p>
      </dgm:t>
    </dgm:pt>
    <dgm:pt modelId="{CB09FB20-D9AB-4E82-BA71-A6B588B6B3BA}">
      <dgm:prSet/>
      <dgm:spPr/>
      <dgm:t>
        <a:bodyPr/>
        <a:lstStyle/>
        <a:p>
          <a:r>
            <a:rPr lang="en-US"/>
            <a:t>These findings emphasize the need for tailored market strategies to enhance performance and stability in the sheep export sector. </a:t>
          </a:r>
        </a:p>
      </dgm:t>
    </dgm:pt>
    <dgm:pt modelId="{E47EB42A-822B-4EA6-94ED-FE0DD537972D}" type="parTrans" cxnId="{D0ED2D42-FFDE-423C-A602-F14C76A45FEF}">
      <dgm:prSet/>
      <dgm:spPr/>
      <dgm:t>
        <a:bodyPr/>
        <a:lstStyle/>
        <a:p>
          <a:endParaRPr lang="en-US"/>
        </a:p>
      </dgm:t>
    </dgm:pt>
    <dgm:pt modelId="{82FD6415-D6BD-4634-8932-0429F4D6812B}" type="sibTrans" cxnId="{D0ED2D42-FFDE-423C-A602-F14C76A45FEF}">
      <dgm:prSet/>
      <dgm:spPr/>
      <dgm:t>
        <a:bodyPr/>
        <a:lstStyle/>
        <a:p>
          <a:endParaRPr lang="en-US"/>
        </a:p>
      </dgm:t>
    </dgm:pt>
    <dgm:pt modelId="{3FC55E30-9324-4BD5-AA3B-C4AD607D36DE}">
      <dgm:prSet/>
      <dgm:spPr/>
      <dgm:t>
        <a:bodyPr/>
        <a:lstStyle/>
        <a:p>
          <a:r>
            <a:rPr lang="en-US"/>
            <a:t>By leveraging predictive analytics, stakeholders can make more informed decisions, optimizing trade outcomes and improving market efficiency.</a:t>
          </a:r>
        </a:p>
      </dgm:t>
    </dgm:pt>
    <dgm:pt modelId="{76940B12-1BBE-48E4-920D-9A92D409286C}" type="parTrans" cxnId="{4B0AC3F1-3144-4D5D-BE8E-54352A56D651}">
      <dgm:prSet/>
      <dgm:spPr/>
      <dgm:t>
        <a:bodyPr/>
        <a:lstStyle/>
        <a:p>
          <a:endParaRPr lang="en-US"/>
        </a:p>
      </dgm:t>
    </dgm:pt>
    <dgm:pt modelId="{DCB8B28C-872C-479B-9C5B-FB1D063B4836}" type="sibTrans" cxnId="{4B0AC3F1-3144-4D5D-BE8E-54352A56D651}">
      <dgm:prSet/>
      <dgm:spPr/>
      <dgm:t>
        <a:bodyPr/>
        <a:lstStyle/>
        <a:p>
          <a:endParaRPr lang="en-US"/>
        </a:p>
      </dgm:t>
    </dgm:pt>
    <dgm:pt modelId="{97461948-EE3F-40CA-BF27-9B5E1B98B6C1}" type="pres">
      <dgm:prSet presAssocID="{697FF78A-9063-4332-965F-98170BC9D426}" presName="outerComposite" presStyleCnt="0">
        <dgm:presLayoutVars>
          <dgm:chMax val="5"/>
          <dgm:dir/>
          <dgm:resizeHandles val="exact"/>
        </dgm:presLayoutVars>
      </dgm:prSet>
      <dgm:spPr/>
    </dgm:pt>
    <dgm:pt modelId="{826758A1-90BD-4DD7-89E6-1641F5FA76CC}" type="pres">
      <dgm:prSet presAssocID="{697FF78A-9063-4332-965F-98170BC9D426}" presName="dummyMaxCanvas" presStyleCnt="0">
        <dgm:presLayoutVars/>
      </dgm:prSet>
      <dgm:spPr/>
    </dgm:pt>
    <dgm:pt modelId="{BB86CB8F-D86F-4B5D-8CB2-70BA046969C0}" type="pres">
      <dgm:prSet presAssocID="{697FF78A-9063-4332-965F-98170BC9D426}" presName="FiveNodes_1" presStyleLbl="node1" presStyleIdx="0" presStyleCnt="5">
        <dgm:presLayoutVars>
          <dgm:bulletEnabled val="1"/>
        </dgm:presLayoutVars>
      </dgm:prSet>
      <dgm:spPr/>
    </dgm:pt>
    <dgm:pt modelId="{D6192D0D-74BB-416C-9E0B-814B22020A30}" type="pres">
      <dgm:prSet presAssocID="{697FF78A-9063-4332-965F-98170BC9D426}" presName="FiveNodes_2" presStyleLbl="node1" presStyleIdx="1" presStyleCnt="5">
        <dgm:presLayoutVars>
          <dgm:bulletEnabled val="1"/>
        </dgm:presLayoutVars>
      </dgm:prSet>
      <dgm:spPr/>
    </dgm:pt>
    <dgm:pt modelId="{AF6C1DD4-7D1F-470B-BE1C-53863E2E115B}" type="pres">
      <dgm:prSet presAssocID="{697FF78A-9063-4332-965F-98170BC9D426}" presName="FiveNodes_3" presStyleLbl="node1" presStyleIdx="2" presStyleCnt="5">
        <dgm:presLayoutVars>
          <dgm:bulletEnabled val="1"/>
        </dgm:presLayoutVars>
      </dgm:prSet>
      <dgm:spPr/>
    </dgm:pt>
    <dgm:pt modelId="{6A4983EE-AABF-440D-A687-C4E19149CDD2}" type="pres">
      <dgm:prSet presAssocID="{697FF78A-9063-4332-965F-98170BC9D426}" presName="FiveNodes_4" presStyleLbl="node1" presStyleIdx="3" presStyleCnt="5">
        <dgm:presLayoutVars>
          <dgm:bulletEnabled val="1"/>
        </dgm:presLayoutVars>
      </dgm:prSet>
      <dgm:spPr/>
    </dgm:pt>
    <dgm:pt modelId="{74B5C05F-0B0D-4CAD-9515-409CF5ED1D10}" type="pres">
      <dgm:prSet presAssocID="{697FF78A-9063-4332-965F-98170BC9D426}" presName="FiveNodes_5" presStyleLbl="node1" presStyleIdx="4" presStyleCnt="5">
        <dgm:presLayoutVars>
          <dgm:bulletEnabled val="1"/>
        </dgm:presLayoutVars>
      </dgm:prSet>
      <dgm:spPr/>
    </dgm:pt>
    <dgm:pt modelId="{2A08EF2B-519E-42B7-8753-2976EA5A7C96}" type="pres">
      <dgm:prSet presAssocID="{697FF78A-9063-4332-965F-98170BC9D426}" presName="FiveConn_1-2" presStyleLbl="fgAccFollowNode1" presStyleIdx="0" presStyleCnt="4">
        <dgm:presLayoutVars>
          <dgm:bulletEnabled val="1"/>
        </dgm:presLayoutVars>
      </dgm:prSet>
      <dgm:spPr/>
    </dgm:pt>
    <dgm:pt modelId="{E50A9592-2E10-43AB-9562-6871F348B2EF}" type="pres">
      <dgm:prSet presAssocID="{697FF78A-9063-4332-965F-98170BC9D426}" presName="FiveConn_2-3" presStyleLbl="fgAccFollowNode1" presStyleIdx="1" presStyleCnt="4">
        <dgm:presLayoutVars>
          <dgm:bulletEnabled val="1"/>
        </dgm:presLayoutVars>
      </dgm:prSet>
      <dgm:spPr/>
    </dgm:pt>
    <dgm:pt modelId="{4C9EA742-D366-4DFD-A286-13C0B3C8F191}" type="pres">
      <dgm:prSet presAssocID="{697FF78A-9063-4332-965F-98170BC9D426}" presName="FiveConn_3-4" presStyleLbl="fgAccFollowNode1" presStyleIdx="2" presStyleCnt="4">
        <dgm:presLayoutVars>
          <dgm:bulletEnabled val="1"/>
        </dgm:presLayoutVars>
      </dgm:prSet>
      <dgm:spPr/>
    </dgm:pt>
    <dgm:pt modelId="{8714F1D5-8287-4A49-A9E0-7B18E5897EC7}" type="pres">
      <dgm:prSet presAssocID="{697FF78A-9063-4332-965F-98170BC9D426}" presName="FiveConn_4-5" presStyleLbl="fgAccFollowNode1" presStyleIdx="3" presStyleCnt="4">
        <dgm:presLayoutVars>
          <dgm:bulletEnabled val="1"/>
        </dgm:presLayoutVars>
      </dgm:prSet>
      <dgm:spPr/>
    </dgm:pt>
    <dgm:pt modelId="{317418BA-249D-4C60-A134-BE70976FA16F}" type="pres">
      <dgm:prSet presAssocID="{697FF78A-9063-4332-965F-98170BC9D426}" presName="FiveNodes_1_text" presStyleLbl="node1" presStyleIdx="4" presStyleCnt="5">
        <dgm:presLayoutVars>
          <dgm:bulletEnabled val="1"/>
        </dgm:presLayoutVars>
      </dgm:prSet>
      <dgm:spPr/>
    </dgm:pt>
    <dgm:pt modelId="{F28C0978-C863-417E-9A06-B1CE61BC623C}" type="pres">
      <dgm:prSet presAssocID="{697FF78A-9063-4332-965F-98170BC9D426}" presName="FiveNodes_2_text" presStyleLbl="node1" presStyleIdx="4" presStyleCnt="5">
        <dgm:presLayoutVars>
          <dgm:bulletEnabled val="1"/>
        </dgm:presLayoutVars>
      </dgm:prSet>
      <dgm:spPr/>
    </dgm:pt>
    <dgm:pt modelId="{D8ADEA72-01B2-4174-BB35-E165FEC15828}" type="pres">
      <dgm:prSet presAssocID="{697FF78A-9063-4332-965F-98170BC9D426}" presName="FiveNodes_3_text" presStyleLbl="node1" presStyleIdx="4" presStyleCnt="5">
        <dgm:presLayoutVars>
          <dgm:bulletEnabled val="1"/>
        </dgm:presLayoutVars>
      </dgm:prSet>
      <dgm:spPr/>
    </dgm:pt>
    <dgm:pt modelId="{130865E0-DFEA-4072-9D22-AF5E2F9800AC}" type="pres">
      <dgm:prSet presAssocID="{697FF78A-9063-4332-965F-98170BC9D426}" presName="FiveNodes_4_text" presStyleLbl="node1" presStyleIdx="4" presStyleCnt="5">
        <dgm:presLayoutVars>
          <dgm:bulletEnabled val="1"/>
        </dgm:presLayoutVars>
      </dgm:prSet>
      <dgm:spPr/>
    </dgm:pt>
    <dgm:pt modelId="{D1FF1D7C-B2AE-42DE-89AB-E711E458EEF3}" type="pres">
      <dgm:prSet presAssocID="{697FF78A-9063-4332-965F-98170BC9D426}" presName="FiveNodes_5_text" presStyleLbl="node1" presStyleIdx="4" presStyleCnt="5">
        <dgm:presLayoutVars>
          <dgm:bulletEnabled val="1"/>
        </dgm:presLayoutVars>
      </dgm:prSet>
      <dgm:spPr/>
    </dgm:pt>
  </dgm:ptLst>
  <dgm:cxnLst>
    <dgm:cxn modelId="{32CCBC11-BCE0-41E8-AA9C-BD35418AEB3E}" type="presOf" srcId="{697FF78A-9063-4332-965F-98170BC9D426}" destId="{97461948-EE3F-40CA-BF27-9B5E1B98B6C1}" srcOrd="0" destOrd="0" presId="urn:microsoft.com/office/officeart/2005/8/layout/vProcess5"/>
    <dgm:cxn modelId="{2E92CC1D-8842-4849-9F61-866D976067C6}" type="presOf" srcId="{6886E611-37FA-41A6-B6FA-36F0498B660E}" destId="{D6192D0D-74BB-416C-9E0B-814B22020A30}" srcOrd="0" destOrd="0" presId="urn:microsoft.com/office/officeart/2005/8/layout/vProcess5"/>
    <dgm:cxn modelId="{67337C24-5A5F-4244-B5F3-709D9B096155}" type="presOf" srcId="{B9FF7F74-8B7B-4C46-B675-D504829AE1E3}" destId="{2A08EF2B-519E-42B7-8753-2976EA5A7C96}" srcOrd="0" destOrd="0" presId="urn:microsoft.com/office/officeart/2005/8/layout/vProcess5"/>
    <dgm:cxn modelId="{32F5C43A-8FCA-4C17-841A-745ADA455B47}" type="presOf" srcId="{CEF7B272-0185-4F17-A8E4-CA5CB9C2908B}" destId="{BB86CB8F-D86F-4B5D-8CB2-70BA046969C0}" srcOrd="0" destOrd="0" presId="urn:microsoft.com/office/officeart/2005/8/layout/vProcess5"/>
    <dgm:cxn modelId="{D0ED2D42-FFDE-423C-A602-F14C76A45FEF}" srcId="{697FF78A-9063-4332-965F-98170BC9D426}" destId="{CB09FB20-D9AB-4E82-BA71-A6B588B6B3BA}" srcOrd="3" destOrd="0" parTransId="{E47EB42A-822B-4EA6-94ED-FE0DD537972D}" sibTransId="{82FD6415-D6BD-4634-8932-0429F4D6812B}"/>
    <dgm:cxn modelId="{6E962270-0720-4425-B8EC-A7EB3776ED99}" type="presOf" srcId="{CB09FB20-D9AB-4E82-BA71-A6B588B6B3BA}" destId="{6A4983EE-AABF-440D-A687-C4E19149CDD2}" srcOrd="0" destOrd="0" presId="urn:microsoft.com/office/officeart/2005/8/layout/vProcess5"/>
    <dgm:cxn modelId="{B0566B50-2621-4E55-A9DF-F2E67E08FF81}" type="presOf" srcId="{CEF7B272-0185-4F17-A8E4-CA5CB9C2908B}" destId="{317418BA-249D-4C60-A134-BE70976FA16F}" srcOrd="1" destOrd="0" presId="urn:microsoft.com/office/officeart/2005/8/layout/vProcess5"/>
    <dgm:cxn modelId="{BB6FED7A-14EA-4721-AD9A-EB212EEC12B8}" type="presOf" srcId="{3FC55E30-9324-4BD5-AA3B-C4AD607D36DE}" destId="{74B5C05F-0B0D-4CAD-9515-409CF5ED1D10}" srcOrd="0" destOrd="0" presId="urn:microsoft.com/office/officeart/2005/8/layout/vProcess5"/>
    <dgm:cxn modelId="{9E90BC92-2FCD-4471-B8F7-FAA0503DF1FF}" type="presOf" srcId="{95D34E04-ACD7-4B79-BCB4-38FE22F535BA}" destId="{D8ADEA72-01B2-4174-BB35-E165FEC15828}" srcOrd="1" destOrd="0" presId="urn:microsoft.com/office/officeart/2005/8/layout/vProcess5"/>
    <dgm:cxn modelId="{19DB8F97-F01E-4ED1-A330-16444D769048}" type="presOf" srcId="{3FC55E30-9324-4BD5-AA3B-C4AD607D36DE}" destId="{D1FF1D7C-B2AE-42DE-89AB-E711E458EEF3}" srcOrd="1" destOrd="0" presId="urn:microsoft.com/office/officeart/2005/8/layout/vProcess5"/>
    <dgm:cxn modelId="{418D779E-30ED-4B37-9422-0DBD6DAE0826}" type="presOf" srcId="{6886E611-37FA-41A6-B6FA-36F0498B660E}" destId="{F28C0978-C863-417E-9A06-B1CE61BC623C}" srcOrd="1" destOrd="0" presId="urn:microsoft.com/office/officeart/2005/8/layout/vProcess5"/>
    <dgm:cxn modelId="{9E1AE29E-58A2-410B-93D2-A25BFE74E513}" type="presOf" srcId="{95D34E04-ACD7-4B79-BCB4-38FE22F535BA}" destId="{AF6C1DD4-7D1F-470B-BE1C-53863E2E115B}" srcOrd="0" destOrd="0" presId="urn:microsoft.com/office/officeart/2005/8/layout/vProcess5"/>
    <dgm:cxn modelId="{E21508AA-EE30-48F0-984C-14084985806C}" srcId="{697FF78A-9063-4332-965F-98170BC9D426}" destId="{CEF7B272-0185-4F17-A8E4-CA5CB9C2908B}" srcOrd="0" destOrd="0" parTransId="{3FFBE8E8-A4C8-42A5-A6DA-1C43499D6F13}" sibTransId="{B9FF7F74-8B7B-4C46-B675-D504829AE1E3}"/>
    <dgm:cxn modelId="{1F258BAB-63C1-41E2-8559-8A79C613984A}" type="presOf" srcId="{82FD6415-D6BD-4634-8932-0429F4D6812B}" destId="{8714F1D5-8287-4A49-A9E0-7B18E5897EC7}" srcOrd="0" destOrd="0" presId="urn:microsoft.com/office/officeart/2005/8/layout/vProcess5"/>
    <dgm:cxn modelId="{EF06BABA-0ACD-4CCB-81A0-D445F46D2E03}" type="presOf" srcId="{C57D0BBA-9032-47A8-9D1F-67899C19208B}" destId="{4C9EA742-D366-4DFD-A286-13C0B3C8F191}" srcOrd="0" destOrd="0" presId="urn:microsoft.com/office/officeart/2005/8/layout/vProcess5"/>
    <dgm:cxn modelId="{E4282CD4-D013-4414-8C88-93C7FBC394CA}" srcId="{697FF78A-9063-4332-965F-98170BC9D426}" destId="{6886E611-37FA-41A6-B6FA-36F0498B660E}" srcOrd="1" destOrd="0" parTransId="{FD55A711-421C-440C-9D95-13EBA42B51A6}" sibTransId="{4F10316E-6C89-4BC6-B4DC-849D03A215D6}"/>
    <dgm:cxn modelId="{FDD17BD8-8E0E-4F2E-BAB0-5785FDFF20A3}" type="presOf" srcId="{4F10316E-6C89-4BC6-B4DC-849D03A215D6}" destId="{E50A9592-2E10-43AB-9562-6871F348B2EF}" srcOrd="0" destOrd="0" presId="urn:microsoft.com/office/officeart/2005/8/layout/vProcess5"/>
    <dgm:cxn modelId="{C2DA73DD-217A-4E96-ACDE-F9A69B78DE90}" type="presOf" srcId="{CB09FB20-D9AB-4E82-BA71-A6B588B6B3BA}" destId="{130865E0-DFEA-4072-9D22-AF5E2F9800AC}" srcOrd="1" destOrd="0" presId="urn:microsoft.com/office/officeart/2005/8/layout/vProcess5"/>
    <dgm:cxn modelId="{7FE536ED-9DBD-47D0-99F8-1993D890B237}" srcId="{697FF78A-9063-4332-965F-98170BC9D426}" destId="{95D34E04-ACD7-4B79-BCB4-38FE22F535BA}" srcOrd="2" destOrd="0" parTransId="{46258537-A13B-42D2-B1E9-58F650CD505E}" sibTransId="{C57D0BBA-9032-47A8-9D1F-67899C19208B}"/>
    <dgm:cxn modelId="{4B0AC3F1-3144-4D5D-BE8E-54352A56D651}" srcId="{697FF78A-9063-4332-965F-98170BC9D426}" destId="{3FC55E30-9324-4BD5-AA3B-C4AD607D36DE}" srcOrd="4" destOrd="0" parTransId="{76940B12-1BBE-48E4-920D-9A92D409286C}" sibTransId="{DCB8B28C-872C-479B-9C5B-FB1D063B4836}"/>
    <dgm:cxn modelId="{920EB292-155D-4CD4-AB54-8679ADF40092}" type="presParOf" srcId="{97461948-EE3F-40CA-BF27-9B5E1B98B6C1}" destId="{826758A1-90BD-4DD7-89E6-1641F5FA76CC}" srcOrd="0" destOrd="0" presId="urn:microsoft.com/office/officeart/2005/8/layout/vProcess5"/>
    <dgm:cxn modelId="{0419D2BC-4D3B-451F-8DD8-24F75646CF2C}" type="presParOf" srcId="{97461948-EE3F-40CA-BF27-9B5E1B98B6C1}" destId="{BB86CB8F-D86F-4B5D-8CB2-70BA046969C0}" srcOrd="1" destOrd="0" presId="urn:microsoft.com/office/officeart/2005/8/layout/vProcess5"/>
    <dgm:cxn modelId="{A07FAD92-16A2-4496-86E1-DD0DCA3D4FA5}" type="presParOf" srcId="{97461948-EE3F-40CA-BF27-9B5E1B98B6C1}" destId="{D6192D0D-74BB-416C-9E0B-814B22020A30}" srcOrd="2" destOrd="0" presId="urn:microsoft.com/office/officeart/2005/8/layout/vProcess5"/>
    <dgm:cxn modelId="{12C3DEB2-0C51-49DB-970B-733FBA96175B}" type="presParOf" srcId="{97461948-EE3F-40CA-BF27-9B5E1B98B6C1}" destId="{AF6C1DD4-7D1F-470B-BE1C-53863E2E115B}" srcOrd="3" destOrd="0" presId="urn:microsoft.com/office/officeart/2005/8/layout/vProcess5"/>
    <dgm:cxn modelId="{E0266E7F-6510-4454-BC80-439081635271}" type="presParOf" srcId="{97461948-EE3F-40CA-BF27-9B5E1B98B6C1}" destId="{6A4983EE-AABF-440D-A687-C4E19149CDD2}" srcOrd="4" destOrd="0" presId="urn:microsoft.com/office/officeart/2005/8/layout/vProcess5"/>
    <dgm:cxn modelId="{C48A08CD-E788-43F8-AECE-3FCE06772164}" type="presParOf" srcId="{97461948-EE3F-40CA-BF27-9B5E1B98B6C1}" destId="{74B5C05F-0B0D-4CAD-9515-409CF5ED1D10}" srcOrd="5" destOrd="0" presId="urn:microsoft.com/office/officeart/2005/8/layout/vProcess5"/>
    <dgm:cxn modelId="{50DB7AB9-5C89-4FAC-BE92-59D99E002E34}" type="presParOf" srcId="{97461948-EE3F-40CA-BF27-9B5E1B98B6C1}" destId="{2A08EF2B-519E-42B7-8753-2976EA5A7C96}" srcOrd="6" destOrd="0" presId="urn:microsoft.com/office/officeart/2005/8/layout/vProcess5"/>
    <dgm:cxn modelId="{086E6E19-A0A1-4C85-A087-D4321DDCF4A8}" type="presParOf" srcId="{97461948-EE3F-40CA-BF27-9B5E1B98B6C1}" destId="{E50A9592-2E10-43AB-9562-6871F348B2EF}" srcOrd="7" destOrd="0" presId="urn:microsoft.com/office/officeart/2005/8/layout/vProcess5"/>
    <dgm:cxn modelId="{87D054B3-6DFD-4A3D-B651-BB221144EF45}" type="presParOf" srcId="{97461948-EE3F-40CA-BF27-9B5E1B98B6C1}" destId="{4C9EA742-D366-4DFD-A286-13C0B3C8F191}" srcOrd="8" destOrd="0" presId="urn:microsoft.com/office/officeart/2005/8/layout/vProcess5"/>
    <dgm:cxn modelId="{29606E0F-9E40-4E31-8793-3034186B3E51}" type="presParOf" srcId="{97461948-EE3F-40CA-BF27-9B5E1B98B6C1}" destId="{8714F1D5-8287-4A49-A9E0-7B18E5897EC7}" srcOrd="9" destOrd="0" presId="urn:microsoft.com/office/officeart/2005/8/layout/vProcess5"/>
    <dgm:cxn modelId="{551FFCC0-7123-4E8F-A068-B9FCB0CD6AEA}" type="presParOf" srcId="{97461948-EE3F-40CA-BF27-9B5E1B98B6C1}" destId="{317418BA-249D-4C60-A134-BE70976FA16F}" srcOrd="10" destOrd="0" presId="urn:microsoft.com/office/officeart/2005/8/layout/vProcess5"/>
    <dgm:cxn modelId="{DD69D631-E75D-4FB9-BAE4-E8CBA66A9B1A}" type="presParOf" srcId="{97461948-EE3F-40CA-BF27-9B5E1B98B6C1}" destId="{F28C0978-C863-417E-9A06-B1CE61BC623C}" srcOrd="11" destOrd="0" presId="urn:microsoft.com/office/officeart/2005/8/layout/vProcess5"/>
    <dgm:cxn modelId="{04B4076B-D699-4D39-80F2-5A5F54305A39}" type="presParOf" srcId="{97461948-EE3F-40CA-BF27-9B5E1B98B6C1}" destId="{D8ADEA72-01B2-4174-BB35-E165FEC15828}" srcOrd="12" destOrd="0" presId="urn:microsoft.com/office/officeart/2005/8/layout/vProcess5"/>
    <dgm:cxn modelId="{F6CA5DB0-1709-44A0-926E-8CBC859AFECF}" type="presParOf" srcId="{97461948-EE3F-40CA-BF27-9B5E1B98B6C1}" destId="{130865E0-DFEA-4072-9D22-AF5E2F9800AC}" srcOrd="13" destOrd="0" presId="urn:microsoft.com/office/officeart/2005/8/layout/vProcess5"/>
    <dgm:cxn modelId="{B3373C88-7A0C-49EF-AA39-E73AC410FF71}" type="presParOf" srcId="{97461948-EE3F-40CA-BF27-9B5E1B98B6C1}" destId="{D1FF1D7C-B2AE-42DE-89AB-E711E458EEF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3C0444-1B07-45FB-82B1-0A89EBC00AB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B62128B-E518-4418-A661-9CF5A3C053BD}">
      <dgm:prSet/>
      <dgm:spPr/>
      <dgm:t>
        <a:bodyPr/>
        <a:lstStyle/>
        <a:p>
          <a:pPr>
            <a:defRPr cap="all"/>
          </a:pPr>
          <a:r>
            <a:rPr lang="en-US"/>
            <a:t>Looking ahead, the sheep export sector can benefit from a multifaceted approach to sustain growth and stability. </a:t>
          </a:r>
        </a:p>
      </dgm:t>
    </dgm:pt>
    <dgm:pt modelId="{AC6103FA-07C4-4436-B017-8307E66229D3}" type="parTrans" cxnId="{290EC38E-C17B-4118-B42C-1675DA0C7958}">
      <dgm:prSet/>
      <dgm:spPr/>
      <dgm:t>
        <a:bodyPr/>
        <a:lstStyle/>
        <a:p>
          <a:endParaRPr lang="en-US" sz="1000"/>
        </a:p>
      </dgm:t>
    </dgm:pt>
    <dgm:pt modelId="{A5AC2D00-A6F1-4A88-ADCE-304046D11A2F}" type="sibTrans" cxnId="{290EC38E-C17B-4118-B42C-1675DA0C7958}">
      <dgm:prSet/>
      <dgm:spPr/>
      <dgm:t>
        <a:bodyPr/>
        <a:lstStyle/>
        <a:p>
          <a:endParaRPr lang="en-US"/>
        </a:p>
      </dgm:t>
    </dgm:pt>
    <dgm:pt modelId="{E3DFB691-F6A7-4BA9-A067-F39486178276}">
      <dgm:prSet/>
      <dgm:spPr/>
      <dgm:t>
        <a:bodyPr/>
        <a:lstStyle/>
        <a:p>
          <a:pPr>
            <a:defRPr cap="all"/>
          </a:pPr>
          <a:r>
            <a:rPr lang="en-US"/>
            <a:t>Leveraging advanced data analytics and machine learning models should be prioritized to continually refine predictive capabilities and adapt to changing market conditions. </a:t>
          </a:r>
        </a:p>
      </dgm:t>
    </dgm:pt>
    <dgm:pt modelId="{849131D6-E869-4251-A85C-14C0EA73224B}" type="parTrans" cxnId="{26635DEF-2C1A-438E-82D9-598DF7BBA40D}">
      <dgm:prSet/>
      <dgm:spPr/>
      <dgm:t>
        <a:bodyPr/>
        <a:lstStyle/>
        <a:p>
          <a:endParaRPr lang="en-US" sz="1000"/>
        </a:p>
      </dgm:t>
    </dgm:pt>
    <dgm:pt modelId="{0CCB3C25-706D-4CF3-B3D7-D651B328BA04}" type="sibTrans" cxnId="{26635DEF-2C1A-438E-82D9-598DF7BBA40D}">
      <dgm:prSet/>
      <dgm:spPr/>
      <dgm:t>
        <a:bodyPr/>
        <a:lstStyle/>
        <a:p>
          <a:endParaRPr lang="en-US"/>
        </a:p>
      </dgm:t>
    </dgm:pt>
    <dgm:pt modelId="{0E78A7C7-670E-4FEE-93EB-F7286E05AC11}">
      <dgm:prSet/>
      <dgm:spPr/>
      <dgm:t>
        <a:bodyPr/>
        <a:lstStyle/>
        <a:p>
          <a:pPr>
            <a:defRPr cap="all"/>
          </a:pPr>
          <a:r>
            <a:rPr lang="en-US"/>
            <a:t>Regularly updating models with the latest data ensures more accurate forecasts and better decision-making. Fostering international collaborations and enhancing trade relations with high-demand markets will create new opportunities for exporters. This includes participating in global trade forums and negotiating favorable trade agreements. </a:t>
          </a:r>
        </a:p>
      </dgm:t>
    </dgm:pt>
    <dgm:pt modelId="{0009D9CA-828B-4522-9C34-84E1AB9C0B0B}" type="parTrans" cxnId="{15915EF1-F984-4125-AEFE-CE38033FA69E}">
      <dgm:prSet/>
      <dgm:spPr/>
      <dgm:t>
        <a:bodyPr/>
        <a:lstStyle/>
        <a:p>
          <a:endParaRPr lang="en-US" sz="1000"/>
        </a:p>
      </dgm:t>
    </dgm:pt>
    <dgm:pt modelId="{3DB47F71-FE6C-403D-B123-FB5603D307CA}" type="sibTrans" cxnId="{15915EF1-F984-4125-AEFE-CE38033FA69E}">
      <dgm:prSet/>
      <dgm:spPr/>
      <dgm:t>
        <a:bodyPr/>
        <a:lstStyle/>
        <a:p>
          <a:endParaRPr lang="en-US"/>
        </a:p>
      </dgm:t>
    </dgm:pt>
    <dgm:pt modelId="{8C6396ED-B6FA-46B7-BC73-6E464736C5D2}">
      <dgm:prSet/>
      <dgm:spPr/>
      <dgm:t>
        <a:bodyPr/>
        <a:lstStyle/>
        <a:p>
          <a:pPr>
            <a:defRPr cap="all"/>
          </a:pPr>
          <a:r>
            <a:rPr lang="en-US"/>
            <a:t>Moreover, adopting sustainable and innovative farming practices will enhance productivity and address growing consumer demand for ethically produced goods. </a:t>
          </a:r>
        </a:p>
      </dgm:t>
    </dgm:pt>
    <dgm:pt modelId="{16D3EC61-7145-436F-A5C6-4B724765DF24}" type="parTrans" cxnId="{035F6B43-A5AF-435F-8231-129AF248AC73}">
      <dgm:prSet/>
      <dgm:spPr/>
      <dgm:t>
        <a:bodyPr/>
        <a:lstStyle/>
        <a:p>
          <a:endParaRPr lang="en-US" sz="1000"/>
        </a:p>
      </dgm:t>
    </dgm:pt>
    <dgm:pt modelId="{EC8A0996-4E9F-4172-B0F0-2F641931B313}" type="sibTrans" cxnId="{035F6B43-A5AF-435F-8231-129AF248AC73}">
      <dgm:prSet/>
      <dgm:spPr/>
      <dgm:t>
        <a:bodyPr/>
        <a:lstStyle/>
        <a:p>
          <a:endParaRPr lang="en-US"/>
        </a:p>
      </dgm:t>
    </dgm:pt>
    <dgm:pt modelId="{6F0B2FDE-6944-47AB-A95C-01BE2F8D8A3B}">
      <dgm:prSet/>
      <dgm:spPr/>
      <dgm:t>
        <a:bodyPr/>
        <a:lstStyle/>
        <a:p>
          <a:pPr>
            <a:defRPr cap="all"/>
          </a:pPr>
          <a:r>
            <a:rPr lang="en-US"/>
            <a:t>Lastly, developing comprehensive risk management strategies to mitigate the impact of economic fluctuations and market volatility is essential. This can include diversifying export markets, strategic stockpiling, and robust support mechanisms for farmers during downturns. By implementing these strategies, the sheep export sector can achieve long-term resilience and success.</a:t>
          </a:r>
        </a:p>
      </dgm:t>
    </dgm:pt>
    <dgm:pt modelId="{FB315CB2-47B5-4DF0-ADBB-721E1A2E52B4}" type="parTrans" cxnId="{B7DAE5A2-E376-4BF5-9185-4210BC98AEFA}">
      <dgm:prSet/>
      <dgm:spPr/>
      <dgm:t>
        <a:bodyPr/>
        <a:lstStyle/>
        <a:p>
          <a:endParaRPr lang="en-US" sz="1000"/>
        </a:p>
      </dgm:t>
    </dgm:pt>
    <dgm:pt modelId="{D2DE1C7B-A660-4962-8767-A2B3BB199188}" type="sibTrans" cxnId="{B7DAE5A2-E376-4BF5-9185-4210BC98AEFA}">
      <dgm:prSet/>
      <dgm:spPr/>
      <dgm:t>
        <a:bodyPr/>
        <a:lstStyle/>
        <a:p>
          <a:endParaRPr lang="en-US"/>
        </a:p>
      </dgm:t>
    </dgm:pt>
    <dgm:pt modelId="{20F6B4CA-0ACA-4670-BF3D-0EDA95FE5C2D}" type="pres">
      <dgm:prSet presAssocID="{503C0444-1B07-45FB-82B1-0A89EBC00AB9}" presName="diagram" presStyleCnt="0">
        <dgm:presLayoutVars>
          <dgm:dir/>
          <dgm:resizeHandles val="exact"/>
        </dgm:presLayoutVars>
      </dgm:prSet>
      <dgm:spPr/>
    </dgm:pt>
    <dgm:pt modelId="{3C9FF564-6DD0-49F8-93A2-B0CA80661442}" type="pres">
      <dgm:prSet presAssocID="{8B62128B-E518-4418-A661-9CF5A3C053BD}" presName="node" presStyleLbl="node1" presStyleIdx="0" presStyleCnt="5">
        <dgm:presLayoutVars>
          <dgm:bulletEnabled val="1"/>
        </dgm:presLayoutVars>
      </dgm:prSet>
      <dgm:spPr/>
    </dgm:pt>
    <dgm:pt modelId="{4D3A4D39-96CA-4E06-88D8-1EC9ABBE3D24}" type="pres">
      <dgm:prSet presAssocID="{A5AC2D00-A6F1-4A88-ADCE-304046D11A2F}" presName="sibTrans" presStyleCnt="0"/>
      <dgm:spPr/>
    </dgm:pt>
    <dgm:pt modelId="{401D65CB-543A-48A9-AE49-EA40E3B99270}" type="pres">
      <dgm:prSet presAssocID="{E3DFB691-F6A7-4BA9-A067-F39486178276}" presName="node" presStyleLbl="node1" presStyleIdx="1" presStyleCnt="5">
        <dgm:presLayoutVars>
          <dgm:bulletEnabled val="1"/>
        </dgm:presLayoutVars>
      </dgm:prSet>
      <dgm:spPr/>
    </dgm:pt>
    <dgm:pt modelId="{CB9A093A-2DAA-4976-8343-31C844B2A0E3}" type="pres">
      <dgm:prSet presAssocID="{0CCB3C25-706D-4CF3-B3D7-D651B328BA04}" presName="sibTrans" presStyleCnt="0"/>
      <dgm:spPr/>
    </dgm:pt>
    <dgm:pt modelId="{BA15DCC3-3F0A-45E3-B544-0CF10134DFB7}" type="pres">
      <dgm:prSet presAssocID="{0E78A7C7-670E-4FEE-93EB-F7286E05AC11}" presName="node" presStyleLbl="node1" presStyleIdx="2" presStyleCnt="5">
        <dgm:presLayoutVars>
          <dgm:bulletEnabled val="1"/>
        </dgm:presLayoutVars>
      </dgm:prSet>
      <dgm:spPr/>
    </dgm:pt>
    <dgm:pt modelId="{42069C14-9D93-4CE1-BBDF-C269B665C47E}" type="pres">
      <dgm:prSet presAssocID="{3DB47F71-FE6C-403D-B123-FB5603D307CA}" presName="sibTrans" presStyleCnt="0"/>
      <dgm:spPr/>
    </dgm:pt>
    <dgm:pt modelId="{E134DDD9-0EFC-470F-B6EB-2D73EBE815CC}" type="pres">
      <dgm:prSet presAssocID="{8C6396ED-B6FA-46B7-BC73-6E464736C5D2}" presName="node" presStyleLbl="node1" presStyleIdx="3" presStyleCnt="5">
        <dgm:presLayoutVars>
          <dgm:bulletEnabled val="1"/>
        </dgm:presLayoutVars>
      </dgm:prSet>
      <dgm:spPr/>
    </dgm:pt>
    <dgm:pt modelId="{72ED9DE3-6826-45BD-89BD-F39300C38A27}" type="pres">
      <dgm:prSet presAssocID="{EC8A0996-4E9F-4172-B0F0-2F641931B313}" presName="sibTrans" presStyleCnt="0"/>
      <dgm:spPr/>
    </dgm:pt>
    <dgm:pt modelId="{AD17D69C-2842-477E-8F98-696B97CA9CD6}" type="pres">
      <dgm:prSet presAssocID="{6F0B2FDE-6944-47AB-A95C-01BE2F8D8A3B}" presName="node" presStyleLbl="node1" presStyleIdx="4" presStyleCnt="5">
        <dgm:presLayoutVars>
          <dgm:bulletEnabled val="1"/>
        </dgm:presLayoutVars>
      </dgm:prSet>
      <dgm:spPr/>
    </dgm:pt>
  </dgm:ptLst>
  <dgm:cxnLst>
    <dgm:cxn modelId="{035F6B43-A5AF-435F-8231-129AF248AC73}" srcId="{503C0444-1B07-45FB-82B1-0A89EBC00AB9}" destId="{8C6396ED-B6FA-46B7-BC73-6E464736C5D2}" srcOrd="3" destOrd="0" parTransId="{16D3EC61-7145-436F-A5C6-4B724765DF24}" sibTransId="{EC8A0996-4E9F-4172-B0F0-2F641931B313}"/>
    <dgm:cxn modelId="{2F9EAE6C-2598-4249-B738-3F7853F67289}" type="presOf" srcId="{8C6396ED-B6FA-46B7-BC73-6E464736C5D2}" destId="{E134DDD9-0EFC-470F-B6EB-2D73EBE815CC}" srcOrd="0" destOrd="0" presId="urn:microsoft.com/office/officeart/2005/8/layout/default"/>
    <dgm:cxn modelId="{9A870F51-3859-483E-974E-D4BC2CF649F2}" type="presOf" srcId="{8B62128B-E518-4418-A661-9CF5A3C053BD}" destId="{3C9FF564-6DD0-49F8-93A2-B0CA80661442}" srcOrd="0" destOrd="0" presId="urn:microsoft.com/office/officeart/2005/8/layout/default"/>
    <dgm:cxn modelId="{E588E577-4E3D-4C01-A30A-3D59FE24CBE4}" type="presOf" srcId="{503C0444-1B07-45FB-82B1-0A89EBC00AB9}" destId="{20F6B4CA-0ACA-4670-BF3D-0EDA95FE5C2D}" srcOrd="0" destOrd="0" presId="urn:microsoft.com/office/officeart/2005/8/layout/default"/>
    <dgm:cxn modelId="{290EC38E-C17B-4118-B42C-1675DA0C7958}" srcId="{503C0444-1B07-45FB-82B1-0A89EBC00AB9}" destId="{8B62128B-E518-4418-A661-9CF5A3C053BD}" srcOrd="0" destOrd="0" parTransId="{AC6103FA-07C4-4436-B017-8307E66229D3}" sibTransId="{A5AC2D00-A6F1-4A88-ADCE-304046D11A2F}"/>
    <dgm:cxn modelId="{B7DAE5A2-E376-4BF5-9185-4210BC98AEFA}" srcId="{503C0444-1B07-45FB-82B1-0A89EBC00AB9}" destId="{6F0B2FDE-6944-47AB-A95C-01BE2F8D8A3B}" srcOrd="4" destOrd="0" parTransId="{FB315CB2-47B5-4DF0-ADBB-721E1A2E52B4}" sibTransId="{D2DE1C7B-A660-4962-8767-A2B3BB199188}"/>
    <dgm:cxn modelId="{50880FED-1912-40FB-9C1F-40921A996210}" type="presOf" srcId="{E3DFB691-F6A7-4BA9-A067-F39486178276}" destId="{401D65CB-543A-48A9-AE49-EA40E3B99270}" srcOrd="0" destOrd="0" presId="urn:microsoft.com/office/officeart/2005/8/layout/default"/>
    <dgm:cxn modelId="{26635DEF-2C1A-438E-82D9-598DF7BBA40D}" srcId="{503C0444-1B07-45FB-82B1-0A89EBC00AB9}" destId="{E3DFB691-F6A7-4BA9-A067-F39486178276}" srcOrd="1" destOrd="0" parTransId="{849131D6-E869-4251-A85C-14C0EA73224B}" sibTransId="{0CCB3C25-706D-4CF3-B3D7-D651B328BA04}"/>
    <dgm:cxn modelId="{15915EF1-F984-4125-AEFE-CE38033FA69E}" srcId="{503C0444-1B07-45FB-82B1-0A89EBC00AB9}" destId="{0E78A7C7-670E-4FEE-93EB-F7286E05AC11}" srcOrd="2" destOrd="0" parTransId="{0009D9CA-828B-4522-9C34-84E1AB9C0B0B}" sibTransId="{3DB47F71-FE6C-403D-B123-FB5603D307CA}"/>
    <dgm:cxn modelId="{B2A675F7-CE8C-4EEE-8BB1-2C374E505310}" type="presOf" srcId="{6F0B2FDE-6944-47AB-A95C-01BE2F8D8A3B}" destId="{AD17D69C-2842-477E-8F98-696B97CA9CD6}" srcOrd="0" destOrd="0" presId="urn:microsoft.com/office/officeart/2005/8/layout/default"/>
    <dgm:cxn modelId="{ACF2CBFB-127F-4561-838D-E971979D6CFE}" type="presOf" srcId="{0E78A7C7-670E-4FEE-93EB-F7286E05AC11}" destId="{BA15DCC3-3F0A-45E3-B544-0CF10134DFB7}" srcOrd="0" destOrd="0" presId="urn:microsoft.com/office/officeart/2005/8/layout/default"/>
    <dgm:cxn modelId="{C0CC3918-42F0-4060-AE2D-00328B6AF15F}" type="presParOf" srcId="{20F6B4CA-0ACA-4670-BF3D-0EDA95FE5C2D}" destId="{3C9FF564-6DD0-49F8-93A2-B0CA80661442}" srcOrd="0" destOrd="0" presId="urn:microsoft.com/office/officeart/2005/8/layout/default"/>
    <dgm:cxn modelId="{4463F109-BD75-4F4E-8695-17C43F9C592A}" type="presParOf" srcId="{20F6B4CA-0ACA-4670-BF3D-0EDA95FE5C2D}" destId="{4D3A4D39-96CA-4E06-88D8-1EC9ABBE3D24}" srcOrd="1" destOrd="0" presId="urn:microsoft.com/office/officeart/2005/8/layout/default"/>
    <dgm:cxn modelId="{4E4E3324-862F-4C95-A9F1-ADCD804F0BEC}" type="presParOf" srcId="{20F6B4CA-0ACA-4670-BF3D-0EDA95FE5C2D}" destId="{401D65CB-543A-48A9-AE49-EA40E3B99270}" srcOrd="2" destOrd="0" presId="urn:microsoft.com/office/officeart/2005/8/layout/default"/>
    <dgm:cxn modelId="{A8A34A62-71C2-4520-A4C2-652733CDB43F}" type="presParOf" srcId="{20F6B4CA-0ACA-4670-BF3D-0EDA95FE5C2D}" destId="{CB9A093A-2DAA-4976-8343-31C844B2A0E3}" srcOrd="3" destOrd="0" presId="urn:microsoft.com/office/officeart/2005/8/layout/default"/>
    <dgm:cxn modelId="{3B59D149-CD58-43C9-8EE9-C95A72F92731}" type="presParOf" srcId="{20F6B4CA-0ACA-4670-BF3D-0EDA95FE5C2D}" destId="{BA15DCC3-3F0A-45E3-B544-0CF10134DFB7}" srcOrd="4" destOrd="0" presId="urn:microsoft.com/office/officeart/2005/8/layout/default"/>
    <dgm:cxn modelId="{39837626-E62C-4641-8918-C90999214565}" type="presParOf" srcId="{20F6B4CA-0ACA-4670-BF3D-0EDA95FE5C2D}" destId="{42069C14-9D93-4CE1-BBDF-C269B665C47E}" srcOrd="5" destOrd="0" presId="urn:microsoft.com/office/officeart/2005/8/layout/default"/>
    <dgm:cxn modelId="{098D300B-26C9-4FDC-BF34-02C53545C1A6}" type="presParOf" srcId="{20F6B4CA-0ACA-4670-BF3D-0EDA95FE5C2D}" destId="{E134DDD9-0EFC-470F-B6EB-2D73EBE815CC}" srcOrd="6" destOrd="0" presId="urn:microsoft.com/office/officeart/2005/8/layout/default"/>
    <dgm:cxn modelId="{8711C880-65BE-4F38-8383-D4C23EB6BB6A}" type="presParOf" srcId="{20F6B4CA-0ACA-4670-BF3D-0EDA95FE5C2D}" destId="{72ED9DE3-6826-45BD-89BD-F39300C38A27}" srcOrd="7" destOrd="0" presId="urn:microsoft.com/office/officeart/2005/8/layout/default"/>
    <dgm:cxn modelId="{766543C0-D991-424F-B3D7-C616B55B35D3}" type="presParOf" srcId="{20F6B4CA-0ACA-4670-BF3D-0EDA95FE5C2D}" destId="{AD17D69C-2842-477E-8F98-696B97CA9CD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870D5-7BBD-4EB2-A269-5B1BC4687A58}"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037271DB-9023-4D81-B894-E1BC96B75A95}">
      <dgm:prSet/>
      <dgm:spPr/>
      <dgm:t>
        <a:bodyPr/>
        <a:lstStyle/>
        <a:p>
          <a:r>
            <a:rPr lang="en-US" dirty="0"/>
            <a:t>FAOSTAT Data. (n.d.). FAOSTAT Data. Food and Agriculture Organization of the United Nations (FAO). Retrieved from http://www.fao.org/faostat/en/#data</a:t>
          </a:r>
        </a:p>
      </dgm:t>
    </dgm:pt>
    <dgm:pt modelId="{71A61B8B-A4A1-4212-8BFF-0F8320D64AC2}" type="parTrans" cxnId="{57E0BDA9-AD7B-44F8-A4F2-94CC4B8EA674}">
      <dgm:prSet/>
      <dgm:spPr/>
      <dgm:t>
        <a:bodyPr/>
        <a:lstStyle/>
        <a:p>
          <a:endParaRPr lang="en-US"/>
        </a:p>
      </dgm:t>
    </dgm:pt>
    <dgm:pt modelId="{B7443284-2D83-4E19-AB33-ECD95C08F2E8}" type="sibTrans" cxnId="{57E0BDA9-AD7B-44F8-A4F2-94CC4B8EA674}">
      <dgm:prSet/>
      <dgm:spPr/>
      <dgm:t>
        <a:bodyPr/>
        <a:lstStyle/>
        <a:p>
          <a:endParaRPr lang="en-US"/>
        </a:p>
      </dgm:t>
    </dgm:pt>
    <dgm:pt modelId="{A748F51A-FAAC-4A36-9063-7C3B7A283A11}">
      <dgm:prSet/>
      <dgm:spPr/>
      <dgm:t>
        <a:bodyPr/>
        <a:lstStyle/>
        <a:p>
          <a:r>
            <a:rPr lang="en-US"/>
            <a:t>Hindawi. (2021). Broadening the Research Pathways in Smart Agriculture: Predictive Analysis Using Semiautomatic Information Modeling. Hindawi. Retrieved from https://www.hindawi.com/journals/complexity/2021/5391823/</a:t>
          </a:r>
        </a:p>
      </dgm:t>
    </dgm:pt>
    <dgm:pt modelId="{78E4B51B-BFD6-4422-BEBF-F78BB48B8494}" type="parTrans" cxnId="{9406946E-8C44-41C2-AD01-B194E296466F}">
      <dgm:prSet/>
      <dgm:spPr/>
      <dgm:t>
        <a:bodyPr/>
        <a:lstStyle/>
        <a:p>
          <a:endParaRPr lang="en-US"/>
        </a:p>
      </dgm:t>
    </dgm:pt>
    <dgm:pt modelId="{4577A8F3-F788-4984-9EC8-3D76D06D9A69}" type="sibTrans" cxnId="{9406946E-8C44-41C2-AD01-B194E296466F}">
      <dgm:prSet/>
      <dgm:spPr/>
      <dgm:t>
        <a:bodyPr/>
        <a:lstStyle/>
        <a:p>
          <a:endParaRPr lang="en-US"/>
        </a:p>
      </dgm:t>
    </dgm:pt>
    <dgm:pt modelId="{6CE68DA0-2F47-43DA-8552-1B7400B1D757}">
      <dgm:prSet/>
      <dgm:spPr/>
      <dgm:t>
        <a:bodyPr/>
        <a:lstStyle/>
        <a:p>
          <a:r>
            <a:rPr lang="en-US"/>
            <a:t>Kaggle. (n.d.). FAOSTAT: Food and Agriculture Data. Kaggle. Retrieved from https://www.kaggle.com/datasets/faoorg/faostat-food-and-agriculture-data</a:t>
          </a:r>
        </a:p>
      </dgm:t>
    </dgm:pt>
    <dgm:pt modelId="{5BFA0955-1607-433B-8CCA-3D4323E693B6}" type="parTrans" cxnId="{7D7D5C66-A769-4AB7-AB8E-2DCD11A70F4B}">
      <dgm:prSet/>
      <dgm:spPr/>
      <dgm:t>
        <a:bodyPr/>
        <a:lstStyle/>
        <a:p>
          <a:endParaRPr lang="en-US"/>
        </a:p>
      </dgm:t>
    </dgm:pt>
    <dgm:pt modelId="{2E09E41C-72CD-40CA-9600-D30C8464C44D}" type="sibTrans" cxnId="{7D7D5C66-A769-4AB7-AB8E-2DCD11A70F4B}">
      <dgm:prSet/>
      <dgm:spPr/>
      <dgm:t>
        <a:bodyPr/>
        <a:lstStyle/>
        <a:p>
          <a:endParaRPr lang="en-US"/>
        </a:p>
      </dgm:t>
    </dgm:pt>
    <dgm:pt modelId="{72389F09-9AFF-4159-B1E3-D9DAD9DAF15D}" type="pres">
      <dgm:prSet presAssocID="{347870D5-7BBD-4EB2-A269-5B1BC4687A58}" presName="vert0" presStyleCnt="0">
        <dgm:presLayoutVars>
          <dgm:dir/>
          <dgm:animOne val="branch"/>
          <dgm:animLvl val="lvl"/>
        </dgm:presLayoutVars>
      </dgm:prSet>
      <dgm:spPr/>
    </dgm:pt>
    <dgm:pt modelId="{839EED33-773F-4375-B971-797711FA5F3E}" type="pres">
      <dgm:prSet presAssocID="{037271DB-9023-4D81-B894-E1BC96B75A95}" presName="thickLine" presStyleLbl="alignNode1" presStyleIdx="0" presStyleCnt="3"/>
      <dgm:spPr/>
    </dgm:pt>
    <dgm:pt modelId="{21476D28-5349-4551-8DDA-DC7995D15B2D}" type="pres">
      <dgm:prSet presAssocID="{037271DB-9023-4D81-B894-E1BC96B75A95}" presName="horz1" presStyleCnt="0"/>
      <dgm:spPr/>
    </dgm:pt>
    <dgm:pt modelId="{071B3AD0-0356-461C-AF52-41B8952F2AC9}" type="pres">
      <dgm:prSet presAssocID="{037271DB-9023-4D81-B894-E1BC96B75A95}" presName="tx1" presStyleLbl="revTx" presStyleIdx="0" presStyleCnt="3"/>
      <dgm:spPr/>
    </dgm:pt>
    <dgm:pt modelId="{46969261-3994-43C5-AEDA-5B55E45886BC}" type="pres">
      <dgm:prSet presAssocID="{037271DB-9023-4D81-B894-E1BC96B75A95}" presName="vert1" presStyleCnt="0"/>
      <dgm:spPr/>
    </dgm:pt>
    <dgm:pt modelId="{08B7AC2F-74BA-42BE-A60A-38F2ADEEA091}" type="pres">
      <dgm:prSet presAssocID="{A748F51A-FAAC-4A36-9063-7C3B7A283A11}" presName="thickLine" presStyleLbl="alignNode1" presStyleIdx="1" presStyleCnt="3"/>
      <dgm:spPr/>
    </dgm:pt>
    <dgm:pt modelId="{11CF521E-F07D-4596-BFA9-751F6D4F1DB2}" type="pres">
      <dgm:prSet presAssocID="{A748F51A-FAAC-4A36-9063-7C3B7A283A11}" presName="horz1" presStyleCnt="0"/>
      <dgm:spPr/>
    </dgm:pt>
    <dgm:pt modelId="{C2F78639-850B-4795-89F4-B086B869B01D}" type="pres">
      <dgm:prSet presAssocID="{A748F51A-FAAC-4A36-9063-7C3B7A283A11}" presName="tx1" presStyleLbl="revTx" presStyleIdx="1" presStyleCnt="3"/>
      <dgm:spPr/>
    </dgm:pt>
    <dgm:pt modelId="{F1AD0915-4FC6-4974-9CE5-6A1CC655C8B6}" type="pres">
      <dgm:prSet presAssocID="{A748F51A-FAAC-4A36-9063-7C3B7A283A11}" presName="vert1" presStyleCnt="0"/>
      <dgm:spPr/>
    </dgm:pt>
    <dgm:pt modelId="{2D2A3213-97B2-4E6A-8D27-272C0AD77FC4}" type="pres">
      <dgm:prSet presAssocID="{6CE68DA0-2F47-43DA-8552-1B7400B1D757}" presName="thickLine" presStyleLbl="alignNode1" presStyleIdx="2" presStyleCnt="3"/>
      <dgm:spPr/>
    </dgm:pt>
    <dgm:pt modelId="{BC613336-CE42-46D5-92FF-C9A5D7EEAE2D}" type="pres">
      <dgm:prSet presAssocID="{6CE68DA0-2F47-43DA-8552-1B7400B1D757}" presName="horz1" presStyleCnt="0"/>
      <dgm:spPr/>
    </dgm:pt>
    <dgm:pt modelId="{1886885A-5F64-4C4B-967C-FC1726BFEF9A}" type="pres">
      <dgm:prSet presAssocID="{6CE68DA0-2F47-43DA-8552-1B7400B1D757}" presName="tx1" presStyleLbl="revTx" presStyleIdx="2" presStyleCnt="3"/>
      <dgm:spPr/>
    </dgm:pt>
    <dgm:pt modelId="{BCB71008-E7B4-459E-9374-8B2A61C2C8F1}" type="pres">
      <dgm:prSet presAssocID="{6CE68DA0-2F47-43DA-8552-1B7400B1D757}" presName="vert1" presStyleCnt="0"/>
      <dgm:spPr/>
    </dgm:pt>
  </dgm:ptLst>
  <dgm:cxnLst>
    <dgm:cxn modelId="{2F74301B-9293-4A1B-AAF9-0639900093B1}" type="presOf" srcId="{037271DB-9023-4D81-B894-E1BC96B75A95}" destId="{071B3AD0-0356-461C-AF52-41B8952F2AC9}" srcOrd="0" destOrd="0" presId="urn:microsoft.com/office/officeart/2008/layout/LinedList"/>
    <dgm:cxn modelId="{7D7D5C66-A769-4AB7-AB8E-2DCD11A70F4B}" srcId="{347870D5-7BBD-4EB2-A269-5B1BC4687A58}" destId="{6CE68DA0-2F47-43DA-8552-1B7400B1D757}" srcOrd="2" destOrd="0" parTransId="{5BFA0955-1607-433B-8CCA-3D4323E693B6}" sibTransId="{2E09E41C-72CD-40CA-9600-D30C8464C44D}"/>
    <dgm:cxn modelId="{9406946E-8C44-41C2-AD01-B194E296466F}" srcId="{347870D5-7BBD-4EB2-A269-5B1BC4687A58}" destId="{A748F51A-FAAC-4A36-9063-7C3B7A283A11}" srcOrd="1" destOrd="0" parTransId="{78E4B51B-BFD6-4422-BEBF-F78BB48B8494}" sibTransId="{4577A8F3-F788-4984-9EC8-3D76D06D9A69}"/>
    <dgm:cxn modelId="{20553B72-7E51-4531-A9AB-1E203685094E}" type="presOf" srcId="{6CE68DA0-2F47-43DA-8552-1B7400B1D757}" destId="{1886885A-5F64-4C4B-967C-FC1726BFEF9A}" srcOrd="0" destOrd="0" presId="urn:microsoft.com/office/officeart/2008/layout/LinedList"/>
    <dgm:cxn modelId="{0A860B98-CD65-49E5-A052-21F3D72581EE}" type="presOf" srcId="{347870D5-7BBD-4EB2-A269-5B1BC4687A58}" destId="{72389F09-9AFF-4159-B1E3-D9DAD9DAF15D}" srcOrd="0" destOrd="0" presId="urn:microsoft.com/office/officeart/2008/layout/LinedList"/>
    <dgm:cxn modelId="{92DCA19A-090A-4633-8181-4AFC0FF5A9F1}" type="presOf" srcId="{A748F51A-FAAC-4A36-9063-7C3B7A283A11}" destId="{C2F78639-850B-4795-89F4-B086B869B01D}" srcOrd="0" destOrd="0" presId="urn:microsoft.com/office/officeart/2008/layout/LinedList"/>
    <dgm:cxn modelId="{57E0BDA9-AD7B-44F8-A4F2-94CC4B8EA674}" srcId="{347870D5-7BBD-4EB2-A269-5B1BC4687A58}" destId="{037271DB-9023-4D81-B894-E1BC96B75A95}" srcOrd="0" destOrd="0" parTransId="{71A61B8B-A4A1-4212-8BFF-0F8320D64AC2}" sibTransId="{B7443284-2D83-4E19-AB33-ECD95C08F2E8}"/>
    <dgm:cxn modelId="{C63E2C9B-6E40-4312-94ED-5DB5BD1FC0E5}" type="presParOf" srcId="{72389F09-9AFF-4159-B1E3-D9DAD9DAF15D}" destId="{839EED33-773F-4375-B971-797711FA5F3E}" srcOrd="0" destOrd="0" presId="urn:microsoft.com/office/officeart/2008/layout/LinedList"/>
    <dgm:cxn modelId="{3E8A3E6F-5B4A-45FC-A2C2-482B1029FF36}" type="presParOf" srcId="{72389F09-9AFF-4159-B1E3-D9DAD9DAF15D}" destId="{21476D28-5349-4551-8DDA-DC7995D15B2D}" srcOrd="1" destOrd="0" presId="urn:microsoft.com/office/officeart/2008/layout/LinedList"/>
    <dgm:cxn modelId="{CE80A924-693A-4761-8565-F7B0250BB23F}" type="presParOf" srcId="{21476D28-5349-4551-8DDA-DC7995D15B2D}" destId="{071B3AD0-0356-461C-AF52-41B8952F2AC9}" srcOrd="0" destOrd="0" presId="urn:microsoft.com/office/officeart/2008/layout/LinedList"/>
    <dgm:cxn modelId="{02B462E7-CCAD-491B-9441-812E647A8D7B}" type="presParOf" srcId="{21476D28-5349-4551-8DDA-DC7995D15B2D}" destId="{46969261-3994-43C5-AEDA-5B55E45886BC}" srcOrd="1" destOrd="0" presId="urn:microsoft.com/office/officeart/2008/layout/LinedList"/>
    <dgm:cxn modelId="{7262BE93-4F4D-4403-9FA8-84996C5F7ACD}" type="presParOf" srcId="{72389F09-9AFF-4159-B1E3-D9DAD9DAF15D}" destId="{08B7AC2F-74BA-42BE-A60A-38F2ADEEA091}" srcOrd="2" destOrd="0" presId="urn:microsoft.com/office/officeart/2008/layout/LinedList"/>
    <dgm:cxn modelId="{12F06BD5-6E68-4F2C-BB34-AB02E821E6F2}" type="presParOf" srcId="{72389F09-9AFF-4159-B1E3-D9DAD9DAF15D}" destId="{11CF521E-F07D-4596-BFA9-751F6D4F1DB2}" srcOrd="3" destOrd="0" presId="urn:microsoft.com/office/officeart/2008/layout/LinedList"/>
    <dgm:cxn modelId="{C80F0F36-8B56-4FA8-8400-B75E62A4E4ED}" type="presParOf" srcId="{11CF521E-F07D-4596-BFA9-751F6D4F1DB2}" destId="{C2F78639-850B-4795-89F4-B086B869B01D}" srcOrd="0" destOrd="0" presId="urn:microsoft.com/office/officeart/2008/layout/LinedList"/>
    <dgm:cxn modelId="{6B528F0B-8958-4BDA-B574-331DC8E09119}" type="presParOf" srcId="{11CF521E-F07D-4596-BFA9-751F6D4F1DB2}" destId="{F1AD0915-4FC6-4974-9CE5-6A1CC655C8B6}" srcOrd="1" destOrd="0" presId="urn:microsoft.com/office/officeart/2008/layout/LinedList"/>
    <dgm:cxn modelId="{B574FD65-D2F1-4579-8182-C94D9F619AE2}" type="presParOf" srcId="{72389F09-9AFF-4159-B1E3-D9DAD9DAF15D}" destId="{2D2A3213-97B2-4E6A-8D27-272C0AD77FC4}" srcOrd="4" destOrd="0" presId="urn:microsoft.com/office/officeart/2008/layout/LinedList"/>
    <dgm:cxn modelId="{61707E6F-A9F5-496D-BEAC-058483CF7424}" type="presParOf" srcId="{72389F09-9AFF-4159-B1E3-D9DAD9DAF15D}" destId="{BC613336-CE42-46D5-92FF-C9A5D7EEAE2D}" srcOrd="5" destOrd="0" presId="urn:microsoft.com/office/officeart/2008/layout/LinedList"/>
    <dgm:cxn modelId="{D8B25175-297A-4417-9028-D64B97704FD7}" type="presParOf" srcId="{BC613336-CE42-46D5-92FF-C9A5D7EEAE2D}" destId="{1886885A-5F64-4C4B-967C-FC1726BFEF9A}" srcOrd="0" destOrd="0" presId="urn:microsoft.com/office/officeart/2008/layout/LinedList"/>
    <dgm:cxn modelId="{6D3A50AA-EEC8-45E7-8F07-5D63A6583B3C}" type="presParOf" srcId="{BC613336-CE42-46D5-92FF-C9A5D7EEAE2D}" destId="{BCB71008-E7B4-459E-9374-8B2A61C2C8F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94263-7328-4C83-832F-BFC0EF86267D}">
      <dsp:nvSpPr>
        <dsp:cNvPr id="0" name=""/>
        <dsp:cNvSpPr/>
      </dsp:nvSpPr>
      <dsp:spPr>
        <a:xfrm>
          <a:off x="0" y="473"/>
          <a:ext cx="648795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71A0F67-8E03-4705-9CA8-56298CB65277}">
      <dsp:nvSpPr>
        <dsp:cNvPr id="0" name=""/>
        <dsp:cNvSpPr/>
      </dsp:nvSpPr>
      <dsp:spPr>
        <a:xfrm>
          <a:off x="0" y="473"/>
          <a:ext cx="6487955" cy="77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Trend Analysis: What are the historical trends in the global export quantities and values of live sheep from 1998 to 2013?</a:t>
          </a:r>
        </a:p>
      </dsp:txBody>
      <dsp:txXfrm>
        <a:off x="0" y="473"/>
        <a:ext cx="6487955" cy="776282"/>
      </dsp:txXfrm>
    </dsp:sp>
    <dsp:sp modelId="{957C4C84-EE3F-4C6F-B6F4-A40A9390F865}">
      <dsp:nvSpPr>
        <dsp:cNvPr id="0" name=""/>
        <dsp:cNvSpPr/>
      </dsp:nvSpPr>
      <dsp:spPr>
        <a:xfrm>
          <a:off x="0" y="776756"/>
          <a:ext cx="648795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2207B37-3118-4058-AD3F-3A08D7450917}">
      <dsp:nvSpPr>
        <dsp:cNvPr id="0" name=""/>
        <dsp:cNvSpPr/>
      </dsp:nvSpPr>
      <dsp:spPr>
        <a:xfrm>
          <a:off x="0" y="776756"/>
          <a:ext cx="6487955" cy="77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Country Comparison: Which countries were the top exporters of live sheep from 1998 to 2013?</a:t>
          </a:r>
        </a:p>
      </dsp:txBody>
      <dsp:txXfrm>
        <a:off x="0" y="776756"/>
        <a:ext cx="6487955" cy="776282"/>
      </dsp:txXfrm>
    </dsp:sp>
    <dsp:sp modelId="{DFA7DFEC-FD58-458C-846D-DBF19BDE7D84}">
      <dsp:nvSpPr>
        <dsp:cNvPr id="0" name=""/>
        <dsp:cNvSpPr/>
      </dsp:nvSpPr>
      <dsp:spPr>
        <a:xfrm>
          <a:off x="0" y="1553039"/>
          <a:ext cx="648795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464273-574C-4793-A2A8-745FDE362C42}">
      <dsp:nvSpPr>
        <dsp:cNvPr id="0" name=""/>
        <dsp:cNvSpPr/>
      </dsp:nvSpPr>
      <dsp:spPr>
        <a:xfrm>
          <a:off x="0" y="1553039"/>
          <a:ext cx="6487955" cy="77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Correlation Analysis: What is the correlation between export quantities and values of live sheep globally?</a:t>
          </a:r>
        </a:p>
      </dsp:txBody>
      <dsp:txXfrm>
        <a:off x="0" y="1553039"/>
        <a:ext cx="6487955" cy="776282"/>
      </dsp:txXfrm>
    </dsp:sp>
    <dsp:sp modelId="{40BEB7A7-41AE-4D82-9F6A-5718ACEA7176}">
      <dsp:nvSpPr>
        <dsp:cNvPr id="0" name=""/>
        <dsp:cNvSpPr/>
      </dsp:nvSpPr>
      <dsp:spPr>
        <a:xfrm>
          <a:off x="0" y="2329322"/>
          <a:ext cx="648795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CF3E8CE-3FF0-470A-AB80-89B41AC3B7CC}">
      <dsp:nvSpPr>
        <dsp:cNvPr id="0" name=""/>
        <dsp:cNvSpPr/>
      </dsp:nvSpPr>
      <dsp:spPr>
        <a:xfrm>
          <a:off x="0" y="2329322"/>
          <a:ext cx="6487955" cy="77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Predictive Modeling: Which predictive models provide the most accurate forecasts for future export quantities and values of live sheep, and what are the key predictors influencing these exports?</a:t>
          </a:r>
        </a:p>
      </dsp:txBody>
      <dsp:txXfrm>
        <a:off x="0" y="2329322"/>
        <a:ext cx="6487955" cy="776282"/>
      </dsp:txXfrm>
    </dsp:sp>
    <dsp:sp modelId="{A894515F-5034-4A08-AFE3-CC17A4974FB4}">
      <dsp:nvSpPr>
        <dsp:cNvPr id="0" name=""/>
        <dsp:cNvSpPr/>
      </dsp:nvSpPr>
      <dsp:spPr>
        <a:xfrm>
          <a:off x="0" y="3105605"/>
          <a:ext cx="648795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AF892C4-9B1F-4427-B467-E28AA3502F37}">
      <dsp:nvSpPr>
        <dsp:cNvPr id="0" name=""/>
        <dsp:cNvSpPr/>
      </dsp:nvSpPr>
      <dsp:spPr>
        <a:xfrm>
          <a:off x="0" y="3105605"/>
          <a:ext cx="6487955" cy="77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Optimization and Sustainability Strategies: What strategies can be recommended to enhance trade agreements, stabilize prices during economic volatility, and improve productivity and export capacity through sustainable farming practices and efficient agricultural techniques?</a:t>
          </a:r>
        </a:p>
      </dsp:txBody>
      <dsp:txXfrm>
        <a:off x="0" y="3105605"/>
        <a:ext cx="6487955" cy="776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CB8F-D86F-4B5D-8CB2-70BA046969C0}">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predictive analysis of the global sheep export market from 1998 to 2013 has revealed important trends and insights. </a:t>
          </a:r>
        </a:p>
      </dsp:txBody>
      <dsp:txXfrm>
        <a:off x="21581" y="21581"/>
        <a:ext cx="6524659" cy="693664"/>
      </dsp:txXfrm>
    </dsp:sp>
    <dsp:sp modelId="{D6192D0D-74BB-416C-9E0B-814B22020A30}">
      <dsp:nvSpPr>
        <dsp:cNvPr id="0" name=""/>
        <dsp:cNvSpPr/>
      </dsp:nvSpPr>
      <dsp:spPr>
        <a:xfrm>
          <a:off x="553042" y="839163"/>
          <a:ext cx="7405962" cy="73682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significant growth in export quantities highlights the increasing global demand for sheep products, while the volatility in export values underscores the sensitivity of the market to external factors. </a:t>
          </a:r>
        </a:p>
      </dsp:txBody>
      <dsp:txXfrm>
        <a:off x="574623" y="860744"/>
        <a:ext cx="6330820" cy="693664"/>
      </dsp:txXfrm>
    </dsp:sp>
    <dsp:sp modelId="{AF6C1DD4-7D1F-470B-BE1C-53863E2E115B}">
      <dsp:nvSpPr>
        <dsp:cNvPr id="0" name=""/>
        <dsp:cNvSpPr/>
      </dsp:nvSpPr>
      <dsp:spPr>
        <a:xfrm>
          <a:off x="1106085" y="1678327"/>
          <a:ext cx="7405962" cy="73682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analysis also demonstrated the importance of choosing the right predictive models, with the Random Forest model showing strong predictive power for export values. </a:t>
          </a:r>
        </a:p>
      </dsp:txBody>
      <dsp:txXfrm>
        <a:off x="1127666" y="1699908"/>
        <a:ext cx="6330820" cy="693664"/>
      </dsp:txXfrm>
    </dsp:sp>
    <dsp:sp modelId="{6A4983EE-AABF-440D-A687-C4E19149CDD2}">
      <dsp:nvSpPr>
        <dsp:cNvPr id="0" name=""/>
        <dsp:cNvSpPr/>
      </dsp:nvSpPr>
      <dsp:spPr>
        <a:xfrm>
          <a:off x="1659127" y="2517491"/>
          <a:ext cx="7405962" cy="73682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These findings emphasize the need for tailored market strategies to enhance performance and stability in the sheep export sector. </a:t>
          </a:r>
        </a:p>
      </dsp:txBody>
      <dsp:txXfrm>
        <a:off x="1680708" y="2539072"/>
        <a:ext cx="6330820" cy="693664"/>
      </dsp:txXfrm>
    </dsp:sp>
    <dsp:sp modelId="{74B5C05F-0B0D-4CAD-9515-409CF5ED1D10}">
      <dsp:nvSpPr>
        <dsp:cNvPr id="0" name=""/>
        <dsp:cNvSpPr/>
      </dsp:nvSpPr>
      <dsp:spPr>
        <a:xfrm>
          <a:off x="2212170" y="3356655"/>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leveraging predictive analytics, stakeholders can make more informed decisions, optimizing trade outcomes and improving market efficiency.</a:t>
          </a:r>
        </a:p>
      </dsp:txBody>
      <dsp:txXfrm>
        <a:off x="2233751" y="3378236"/>
        <a:ext cx="6330820" cy="693664"/>
      </dsp:txXfrm>
    </dsp:sp>
    <dsp:sp modelId="{2A08EF2B-519E-42B7-8753-2976EA5A7C96}">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E50A9592-2E10-43AB-9562-6871F348B2EF}">
      <dsp:nvSpPr>
        <dsp:cNvPr id="0" name=""/>
        <dsp:cNvSpPr/>
      </dsp:nvSpPr>
      <dsp:spPr>
        <a:xfrm>
          <a:off x="7480067" y="1377456"/>
          <a:ext cx="478937" cy="47893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4C9EA742-D366-4DFD-A286-13C0B3C8F191}">
      <dsp:nvSpPr>
        <dsp:cNvPr id="0" name=""/>
        <dsp:cNvSpPr/>
      </dsp:nvSpPr>
      <dsp:spPr>
        <a:xfrm>
          <a:off x="8033110" y="2204340"/>
          <a:ext cx="478937" cy="47893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8714F1D5-8287-4A49-A9E0-7B18E5897EC7}">
      <dsp:nvSpPr>
        <dsp:cNvPr id="0" name=""/>
        <dsp:cNvSpPr/>
      </dsp:nvSpPr>
      <dsp:spPr>
        <a:xfrm>
          <a:off x="8586152" y="3051690"/>
          <a:ext cx="478937" cy="478937"/>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FF564-6DD0-49F8-93A2-B0CA80661442}">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Looking ahead, the sheep export sector can benefit from a multifaceted approach to sustain growth and stability. </a:t>
          </a:r>
        </a:p>
      </dsp:txBody>
      <dsp:txXfrm>
        <a:off x="0" y="93057"/>
        <a:ext cx="3005666" cy="1803399"/>
      </dsp:txXfrm>
    </dsp:sp>
    <dsp:sp modelId="{401D65CB-543A-48A9-AE49-EA40E3B99270}">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Leveraging advanced data analytics and machine learning models should be prioritized to continually refine predictive capabilities and adapt to changing market conditions. </a:t>
          </a:r>
        </a:p>
      </dsp:txBody>
      <dsp:txXfrm>
        <a:off x="3306233" y="93057"/>
        <a:ext cx="3005666" cy="1803399"/>
      </dsp:txXfrm>
    </dsp:sp>
    <dsp:sp modelId="{BA15DCC3-3F0A-45E3-B544-0CF10134DFB7}">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Regularly updating models with the latest data ensures more accurate forecasts and better decision-making. Fostering international collaborations and enhancing trade relations with high-demand markets will create new opportunities for exporters. This includes participating in global trade forums and negotiating favorable trade agreements. </a:t>
          </a:r>
        </a:p>
      </dsp:txBody>
      <dsp:txXfrm>
        <a:off x="6612466" y="93057"/>
        <a:ext cx="3005666" cy="1803399"/>
      </dsp:txXfrm>
    </dsp:sp>
    <dsp:sp modelId="{E134DDD9-0EFC-470F-B6EB-2D73EBE815CC}">
      <dsp:nvSpPr>
        <dsp:cNvPr id="0" name=""/>
        <dsp:cNvSpPr/>
      </dsp:nvSpPr>
      <dsp:spPr>
        <a:xfrm>
          <a:off x="1653116"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Moreover, adopting sustainable and innovative farming practices will enhance productivity and address growing consumer demand for ethically produced goods. </a:t>
          </a:r>
        </a:p>
      </dsp:txBody>
      <dsp:txXfrm>
        <a:off x="1653116" y="2197024"/>
        <a:ext cx="3005666" cy="1803399"/>
      </dsp:txXfrm>
    </dsp:sp>
    <dsp:sp modelId="{AD17D69C-2842-477E-8F98-696B97CA9CD6}">
      <dsp:nvSpPr>
        <dsp:cNvPr id="0" name=""/>
        <dsp:cNvSpPr/>
      </dsp:nvSpPr>
      <dsp:spPr>
        <a:xfrm>
          <a:off x="4959349"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Lastly, developing comprehensive risk management strategies to mitigate the impact of economic fluctuations and market volatility is essential. This can include diversifying export markets, strategic stockpiling, and robust support mechanisms for farmers during downturns. By implementing these strategies, the sheep export sector can achieve long-term resilience and success.</a:t>
          </a:r>
        </a:p>
      </dsp:txBody>
      <dsp:txXfrm>
        <a:off x="4959349" y="2197024"/>
        <a:ext cx="3005666" cy="1803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EED33-773F-4375-B971-797711FA5F3E}">
      <dsp:nvSpPr>
        <dsp:cNvPr id="0" name=""/>
        <dsp:cNvSpPr/>
      </dsp:nvSpPr>
      <dsp:spPr>
        <a:xfrm>
          <a:off x="0" y="1895"/>
          <a:ext cx="648795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71B3AD0-0356-461C-AF52-41B8952F2AC9}">
      <dsp:nvSpPr>
        <dsp:cNvPr id="0" name=""/>
        <dsp:cNvSpPr/>
      </dsp:nvSpPr>
      <dsp:spPr>
        <a:xfrm>
          <a:off x="0" y="1895"/>
          <a:ext cx="6487955" cy="129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FAOSTAT Data. (n.d.). FAOSTAT Data. Food and Agriculture Organization of the United Nations (FAO). Retrieved from http://www.fao.org/faostat/en/#data</a:t>
          </a:r>
        </a:p>
      </dsp:txBody>
      <dsp:txXfrm>
        <a:off x="0" y="1895"/>
        <a:ext cx="6487955" cy="1292856"/>
      </dsp:txXfrm>
    </dsp:sp>
    <dsp:sp modelId="{08B7AC2F-74BA-42BE-A60A-38F2ADEEA091}">
      <dsp:nvSpPr>
        <dsp:cNvPr id="0" name=""/>
        <dsp:cNvSpPr/>
      </dsp:nvSpPr>
      <dsp:spPr>
        <a:xfrm>
          <a:off x="0" y="1294752"/>
          <a:ext cx="648795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2F78639-850B-4795-89F4-B086B869B01D}">
      <dsp:nvSpPr>
        <dsp:cNvPr id="0" name=""/>
        <dsp:cNvSpPr/>
      </dsp:nvSpPr>
      <dsp:spPr>
        <a:xfrm>
          <a:off x="0" y="1294752"/>
          <a:ext cx="6487955" cy="129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Hindawi. (2021). Broadening the Research Pathways in Smart Agriculture: Predictive Analysis Using Semiautomatic Information Modeling. Hindawi. Retrieved from https://www.hindawi.com/journals/complexity/2021/5391823/</a:t>
          </a:r>
        </a:p>
      </dsp:txBody>
      <dsp:txXfrm>
        <a:off x="0" y="1294752"/>
        <a:ext cx="6487955" cy="1292856"/>
      </dsp:txXfrm>
    </dsp:sp>
    <dsp:sp modelId="{2D2A3213-97B2-4E6A-8D27-272C0AD77FC4}">
      <dsp:nvSpPr>
        <dsp:cNvPr id="0" name=""/>
        <dsp:cNvSpPr/>
      </dsp:nvSpPr>
      <dsp:spPr>
        <a:xfrm>
          <a:off x="0" y="2587609"/>
          <a:ext cx="6487955"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86885A-5F64-4C4B-967C-FC1726BFEF9A}">
      <dsp:nvSpPr>
        <dsp:cNvPr id="0" name=""/>
        <dsp:cNvSpPr/>
      </dsp:nvSpPr>
      <dsp:spPr>
        <a:xfrm>
          <a:off x="0" y="2587609"/>
          <a:ext cx="6487955" cy="129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Kaggle. (n.d.). FAOSTAT: Food and Agriculture Data. Kaggle. Retrieved from https://www.kaggle.com/datasets/faoorg/faostat-food-and-agriculture-data</a:t>
          </a:r>
        </a:p>
      </dsp:txBody>
      <dsp:txXfrm>
        <a:off x="0" y="2587609"/>
        <a:ext cx="6487955" cy="12928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402985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148667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3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2441310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636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3771631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247491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106310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398086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BF87-267F-4608-979E-50D36E07469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78394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6BF87-267F-4608-979E-50D36E07469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321950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6BF87-267F-4608-979E-50D36E074699}"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400089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6BF87-267F-4608-979E-50D36E074699}"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33933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6BF87-267F-4608-979E-50D36E074699}"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403705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6BF87-267F-4608-979E-50D36E07469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80668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6BF87-267F-4608-979E-50D36E07469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5FC3D-6BF1-4C21-A029-7F591EF6CC6B}" type="slidenum">
              <a:rPr lang="en-US" smtClean="0"/>
              <a:t>‹#›</a:t>
            </a:fld>
            <a:endParaRPr lang="en-US"/>
          </a:p>
        </p:txBody>
      </p:sp>
    </p:spTree>
    <p:extLst>
      <p:ext uri="{BB962C8B-B14F-4D97-AF65-F5344CB8AC3E}">
        <p14:creationId xmlns:p14="http://schemas.microsoft.com/office/powerpoint/2010/main" val="127394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06BF87-267F-4608-979E-50D36E074699}" type="datetimeFigureOut">
              <a:rPr lang="en-US" smtClean="0"/>
              <a:t>8/5/2024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5FC3D-6BF1-4C21-A029-7F591EF6CC6B}" type="slidenum">
              <a:rPr lang="en-US" smtClean="0"/>
              <a:t>‹#›</a:t>
            </a:fld>
            <a:endParaRPr lang="en-US"/>
          </a:p>
        </p:txBody>
      </p:sp>
    </p:spTree>
    <p:extLst>
      <p:ext uri="{BB962C8B-B14F-4D97-AF65-F5344CB8AC3E}">
        <p14:creationId xmlns:p14="http://schemas.microsoft.com/office/powerpoint/2010/main" val="403798568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ack sheep among white sheep">
            <a:extLst>
              <a:ext uri="{FF2B5EF4-FFF2-40B4-BE49-F238E27FC236}">
                <a16:creationId xmlns:a16="http://schemas.microsoft.com/office/drawing/2014/main" id="{0B1F5785-5596-7AC9-FAD5-9C4A6FCD2233}"/>
              </a:ext>
            </a:extLst>
          </p:cNvPr>
          <p:cNvPicPr>
            <a:picLocks noChangeAspect="1"/>
          </p:cNvPicPr>
          <p:nvPr/>
        </p:nvPicPr>
        <p:blipFill>
          <a:blip r:embed="rId2">
            <a:duotone>
              <a:prstClr val="black"/>
              <a:prstClr val="white"/>
            </a:duotone>
          </a:blip>
          <a:srcRect l="21132" r="10099" b="-2"/>
          <a:stretch/>
        </p:blipFill>
        <p:spPr>
          <a:xfrm>
            <a:off x="6096000" y="-1"/>
            <a:ext cx="6092824"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313E4EB-93E3-BD14-9C96-2C0EDE2D7A8E}"/>
              </a:ext>
            </a:extLst>
          </p:cNvPr>
          <p:cNvSpPr>
            <a:spLocks noGrp="1"/>
          </p:cNvSpPr>
          <p:nvPr>
            <p:ph type="ctrTitle"/>
          </p:nvPr>
        </p:nvSpPr>
        <p:spPr>
          <a:xfrm>
            <a:off x="677335" y="934065"/>
            <a:ext cx="5605478" cy="2261419"/>
          </a:xfrm>
        </p:spPr>
        <p:txBody>
          <a:bodyPr>
            <a:noAutofit/>
          </a:bodyPr>
          <a:lstStyle/>
          <a:p>
            <a:pPr algn="ctr">
              <a:lnSpc>
                <a:spcPct val="90000"/>
              </a:lnSpc>
            </a:pPr>
            <a:br>
              <a:rPr lang="en-US" sz="2800" b="1" dirty="0"/>
            </a:br>
            <a:br>
              <a:rPr lang="en-US" sz="2800" b="1" dirty="0"/>
            </a:br>
            <a:br>
              <a:rPr lang="en-US" sz="2800" b="1" dirty="0"/>
            </a:br>
            <a:br>
              <a:rPr lang="en-US" sz="2800" b="1" dirty="0"/>
            </a:br>
            <a:br>
              <a:rPr lang="en-US" sz="2800" b="1" dirty="0"/>
            </a:br>
            <a:r>
              <a:rPr lang="en-US" sz="2800" b="1" dirty="0"/>
              <a:t>Predictive Analysis of Live Sheep Marketing Dataset to Develop Optimization Strategies</a:t>
            </a:r>
            <a:br>
              <a:rPr lang="en-US" sz="2800" b="1" dirty="0">
                <a:effectLst/>
              </a:rPr>
            </a:br>
            <a:br>
              <a:rPr lang="en-US" sz="2800" b="1" dirty="0"/>
            </a:br>
            <a:endParaRPr lang="en-US" sz="2800" b="1" dirty="0"/>
          </a:p>
        </p:txBody>
      </p:sp>
      <p:sp>
        <p:nvSpPr>
          <p:cNvPr id="3" name="Subtitle 2">
            <a:extLst>
              <a:ext uri="{FF2B5EF4-FFF2-40B4-BE49-F238E27FC236}">
                <a16:creationId xmlns:a16="http://schemas.microsoft.com/office/drawing/2014/main" id="{B9B2942D-DD09-A91A-1D3C-0D7A51A8A5A9}"/>
              </a:ext>
            </a:extLst>
          </p:cNvPr>
          <p:cNvSpPr>
            <a:spLocks noGrp="1"/>
          </p:cNvSpPr>
          <p:nvPr>
            <p:ph type="subTitle" idx="1"/>
          </p:nvPr>
        </p:nvSpPr>
        <p:spPr>
          <a:xfrm>
            <a:off x="677335" y="3589867"/>
            <a:ext cx="5113217" cy="2732275"/>
          </a:xfrm>
        </p:spPr>
        <p:txBody>
          <a:bodyPr>
            <a:noAutofit/>
          </a:bodyPr>
          <a:lstStyle/>
          <a:p>
            <a:pPr algn="ctr">
              <a:lnSpc>
                <a:spcPct val="90000"/>
              </a:lnSpc>
            </a:pPr>
            <a:r>
              <a:rPr lang="en-US" sz="2000" dirty="0">
                <a:effectLst/>
                <a:latin typeface="Segoe UI Semibold" panose="020B0702040204020203" pitchFamily="34" charset="0"/>
              </a:rPr>
              <a:t>DSC630-T301 Predictive Analytics (2247-1)</a:t>
            </a:r>
            <a:endParaRPr lang="en-US" sz="2000" dirty="0"/>
          </a:p>
          <a:p>
            <a:pPr algn="ctr">
              <a:lnSpc>
                <a:spcPct val="90000"/>
              </a:lnSpc>
            </a:pPr>
            <a:r>
              <a:rPr lang="en-US" sz="2000" dirty="0"/>
              <a:t>Term Project Final Presentation</a:t>
            </a:r>
          </a:p>
          <a:p>
            <a:pPr algn="ctr">
              <a:lnSpc>
                <a:spcPct val="90000"/>
              </a:lnSpc>
            </a:pPr>
            <a:r>
              <a:rPr lang="en-US" sz="2000" dirty="0"/>
              <a:t>Week 10</a:t>
            </a:r>
          </a:p>
          <a:p>
            <a:pPr algn="ctr">
              <a:lnSpc>
                <a:spcPct val="90000"/>
              </a:lnSpc>
            </a:pPr>
            <a:r>
              <a:rPr lang="en-US" sz="2000" dirty="0"/>
              <a:t>Author: Zemelak Goraga</a:t>
            </a:r>
          </a:p>
          <a:p>
            <a:pPr algn="ctr">
              <a:lnSpc>
                <a:spcPct val="90000"/>
              </a:lnSpc>
            </a:pPr>
            <a:r>
              <a:rPr lang="en-US" sz="2000" dirty="0"/>
              <a:t>Date: 8/9/2024</a:t>
            </a:r>
          </a:p>
          <a:p>
            <a:pPr algn="ctr">
              <a:lnSpc>
                <a:spcPct val="90000"/>
              </a:lnSpc>
            </a:pPr>
            <a:r>
              <a:rPr lang="en-US" sz="2000" dirty="0">
                <a:latin typeface="+mj-lt"/>
              </a:rPr>
              <a:t>Instructor: Prof. </a:t>
            </a:r>
            <a:r>
              <a:rPr lang="en-US" sz="2000" dirty="0">
                <a:effectLst/>
                <a:latin typeface="+mj-lt"/>
              </a:rPr>
              <a:t>Andrew Hua</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8374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Isosceles Triangle 6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2F7F716-71D1-54A0-3B73-5C0297D3A946}"/>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a:solidFill>
                  <a:schemeClr val="bg1"/>
                </a:solidFill>
              </a:rPr>
              <a:t>Trend Analysis:</a:t>
            </a:r>
            <a:br>
              <a:rPr lang="en-US" sz="3100">
                <a:solidFill>
                  <a:schemeClr val="bg1"/>
                </a:solidFill>
              </a:rPr>
            </a:br>
            <a:r>
              <a:rPr lang="en-US" sz="3100">
                <a:solidFill>
                  <a:schemeClr val="bg1"/>
                </a:solidFill>
              </a:rPr>
              <a:t>Export Value (US$)</a:t>
            </a:r>
            <a:br>
              <a:rPr lang="en-US" sz="3100">
                <a:solidFill>
                  <a:schemeClr val="bg1"/>
                </a:solidFill>
              </a:rPr>
            </a:br>
            <a:endParaRPr lang="en-US" sz="3100">
              <a:solidFill>
                <a:schemeClr val="bg1"/>
              </a:solidFill>
            </a:endParaRPr>
          </a:p>
        </p:txBody>
      </p:sp>
      <p:sp>
        <p:nvSpPr>
          <p:cNvPr id="4" name="Text Placeholder 3">
            <a:extLst>
              <a:ext uri="{FF2B5EF4-FFF2-40B4-BE49-F238E27FC236}">
                <a16:creationId xmlns:a16="http://schemas.microsoft.com/office/drawing/2014/main" id="{B7477C7A-4733-FA15-4560-D80A14A7B355}"/>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marL="0" indent="0">
              <a:buFont typeface="Wingdings 3" charset="2"/>
              <a:buChar char=""/>
            </a:pPr>
            <a:endParaRPr lang="en-US" dirty="0">
              <a:solidFill>
                <a:schemeClr val="bg1"/>
              </a:solidFill>
            </a:endParaRPr>
          </a:p>
          <a:p>
            <a:pPr>
              <a:buFont typeface="Wingdings 3" charset="2"/>
              <a:buChar char=""/>
            </a:pPr>
            <a:r>
              <a:rPr lang="en-US" sz="1500" kern="100" dirty="0">
                <a:solidFill>
                  <a:schemeClr val="bg1"/>
                </a:solidFill>
                <a:effectLst/>
                <a:latin typeface="+mj-lt"/>
                <a:cs typeface="Times New Roman" panose="02020603050405020304" pitchFamily="18" charset="0"/>
              </a:rPr>
              <a:t> Export values exhibited a more volatile trend compared to quantities, reflecting global economic events. </a:t>
            </a:r>
          </a:p>
          <a:p>
            <a:pPr>
              <a:buFont typeface="Wingdings 3" charset="2"/>
              <a:buChar char=""/>
            </a:pPr>
            <a:r>
              <a:rPr lang="en-US" sz="1500" kern="100" dirty="0">
                <a:solidFill>
                  <a:schemeClr val="bg1"/>
                </a:solidFill>
                <a:latin typeface="+mj-lt"/>
                <a:cs typeface="Times New Roman" panose="02020603050405020304" pitchFamily="18" charset="0"/>
              </a:rPr>
              <a:t> </a:t>
            </a:r>
            <a:r>
              <a:rPr lang="en-US" sz="1500" kern="100" dirty="0">
                <a:solidFill>
                  <a:schemeClr val="bg1"/>
                </a:solidFill>
                <a:effectLst/>
                <a:latin typeface="+mj-lt"/>
                <a:cs typeface="Times New Roman" panose="02020603050405020304" pitchFamily="18" charset="0"/>
              </a:rPr>
              <a:t>The export value grew from $4.06 million in 1998 to a peak of $10.17 million in 2013. </a:t>
            </a:r>
          </a:p>
          <a:p>
            <a:pPr>
              <a:buFont typeface="Wingdings 3" charset="2"/>
              <a:buChar char=""/>
            </a:pPr>
            <a:r>
              <a:rPr lang="en-US" sz="1500" kern="100" dirty="0">
                <a:solidFill>
                  <a:schemeClr val="bg1"/>
                </a:solidFill>
                <a:effectLst/>
                <a:latin typeface="+mj-lt"/>
                <a:cs typeface="Times New Roman" panose="02020603050405020304" pitchFamily="18" charset="0"/>
              </a:rPr>
              <a:t>Significant fluctuations were observed during this period, with a notable increase from $5.40 million in 2002 to $10.17 million in 2013.</a:t>
            </a:r>
          </a:p>
          <a:p>
            <a:pPr>
              <a:buFont typeface="Wingdings 3" charset="2"/>
              <a:buChar char=""/>
            </a:pPr>
            <a:endParaRPr lang="en-US" dirty="0">
              <a:solidFill>
                <a:schemeClr val="bg1"/>
              </a:solidFill>
            </a:endParaRPr>
          </a:p>
        </p:txBody>
      </p:sp>
      <p:pic>
        <p:nvPicPr>
          <p:cNvPr id="7" name="Content Placeholder 6">
            <a:extLst>
              <a:ext uri="{FF2B5EF4-FFF2-40B4-BE49-F238E27FC236}">
                <a16:creationId xmlns:a16="http://schemas.microsoft.com/office/drawing/2014/main" id="{4F710B9C-B83A-D321-F04A-9F08B5334E17}"/>
              </a:ext>
            </a:extLst>
          </p:cNvPr>
          <p:cNvPicPr>
            <a:picLocks noGrp="1" noChangeAspect="1"/>
          </p:cNvPicPr>
          <p:nvPr>
            <p:ph idx="1"/>
          </p:nvPr>
        </p:nvPicPr>
        <p:blipFill>
          <a:blip r:embed="rId2"/>
          <a:stretch>
            <a:fillRect/>
          </a:stretch>
        </p:blipFill>
        <p:spPr>
          <a:xfrm>
            <a:off x="5865951" y="1790890"/>
            <a:ext cx="6043726" cy="3233393"/>
          </a:xfrm>
          <a:prstGeom prst="rect">
            <a:avLst/>
          </a:prstGeom>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2163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9646582-5519-DCB8-B85E-26C224B4CD2D}"/>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2800" dirty="0"/>
              <a:t>Country Comparison</a:t>
            </a:r>
            <a:br>
              <a:rPr lang="en-US" sz="2800" dirty="0"/>
            </a:br>
            <a:endParaRPr lang="en-US" sz="2800" dirty="0"/>
          </a:p>
        </p:txBody>
      </p:sp>
      <p:sp>
        <p:nvSpPr>
          <p:cNvPr id="4" name="Text Placeholder 3">
            <a:extLst>
              <a:ext uri="{FF2B5EF4-FFF2-40B4-BE49-F238E27FC236}">
                <a16:creationId xmlns:a16="http://schemas.microsoft.com/office/drawing/2014/main" id="{1412A71D-D719-8D45-06A9-D8C5DC5A3364}"/>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a:buFont typeface="Wingdings 3" charset="2"/>
              <a:buChar char=""/>
            </a:pPr>
            <a:endParaRPr lang="en-US" dirty="0"/>
          </a:p>
          <a:p>
            <a:pPr>
              <a:buFont typeface="Wingdings 3" charset="2"/>
              <a:buChar char=""/>
            </a:pPr>
            <a:r>
              <a:rPr lang="en-US" dirty="0"/>
              <a:t> Australia led sheep exports, averaging 66.1 million heads from 1998-2013. </a:t>
            </a:r>
          </a:p>
          <a:p>
            <a:pPr>
              <a:buFont typeface="Wingdings 3" charset="2"/>
              <a:buChar char=""/>
            </a:pPr>
            <a:r>
              <a:rPr lang="en-US" dirty="0"/>
              <a:t>Other major exporters included Africa, Oceania, and the European Union, highlighting the market's global nature.</a:t>
            </a:r>
          </a:p>
          <a:p>
            <a:pPr>
              <a:buFont typeface="Wingdings 3" charset="2"/>
              <a:buChar char=""/>
            </a:pPr>
            <a:endParaRPr lang="en-US" dirty="0"/>
          </a:p>
        </p:txBody>
      </p:sp>
      <p:pic>
        <p:nvPicPr>
          <p:cNvPr id="8" name="Content Placeholder 7">
            <a:extLst>
              <a:ext uri="{FF2B5EF4-FFF2-40B4-BE49-F238E27FC236}">
                <a16:creationId xmlns:a16="http://schemas.microsoft.com/office/drawing/2014/main" id="{1E889755-ECDA-1678-E928-1EEF7885977E}"/>
              </a:ext>
            </a:extLst>
          </p:cNvPr>
          <p:cNvPicPr>
            <a:picLocks noGrp="1" noChangeAspect="1"/>
          </p:cNvPicPr>
          <p:nvPr>
            <p:ph idx="1"/>
          </p:nvPr>
        </p:nvPicPr>
        <p:blipFill>
          <a:blip r:embed="rId2"/>
          <a:stretch>
            <a:fillRect/>
          </a:stretch>
        </p:blipFill>
        <p:spPr>
          <a:xfrm>
            <a:off x="4654035" y="1629059"/>
            <a:ext cx="5004797" cy="3365727"/>
          </a:xfrm>
          <a:prstGeom prst="rect">
            <a:avLst/>
          </a:prstGeom>
        </p:spPr>
      </p:pic>
    </p:spTree>
    <p:extLst>
      <p:ext uri="{BB962C8B-B14F-4D97-AF65-F5344CB8AC3E}">
        <p14:creationId xmlns:p14="http://schemas.microsoft.com/office/powerpoint/2010/main" val="307318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09BDDFE-E450-BB98-689A-2C4FD4020C28}"/>
              </a:ext>
            </a:extLst>
          </p:cNvPr>
          <p:cNvSpPr>
            <a:spLocks noGrp="1"/>
          </p:cNvSpPr>
          <p:nvPr>
            <p:ph type="title"/>
          </p:nvPr>
        </p:nvSpPr>
        <p:spPr>
          <a:xfrm>
            <a:off x="673754" y="643467"/>
            <a:ext cx="4472924" cy="1375608"/>
          </a:xfrm>
        </p:spPr>
        <p:txBody>
          <a:bodyPr vert="horz" lIns="91440" tIns="45720" rIns="91440" bIns="45720" rtlCol="0" anchor="ctr">
            <a:normAutofit/>
          </a:bodyPr>
          <a:lstStyle/>
          <a:p>
            <a:r>
              <a:rPr lang="en-US" sz="3600" dirty="0">
                <a:solidFill>
                  <a:schemeClr val="bg1"/>
                </a:solidFill>
              </a:rPr>
              <a:t>Correlation Analysis</a:t>
            </a:r>
          </a:p>
        </p:txBody>
      </p:sp>
      <p:sp>
        <p:nvSpPr>
          <p:cNvPr id="4" name="Text Placeholder 3">
            <a:extLst>
              <a:ext uri="{FF2B5EF4-FFF2-40B4-BE49-F238E27FC236}">
                <a16:creationId xmlns:a16="http://schemas.microsoft.com/office/drawing/2014/main" id="{11D66D9E-7218-98F0-8952-38CFCC15C685}"/>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endParaRPr lang="en-US" dirty="0">
              <a:solidFill>
                <a:schemeClr val="bg1"/>
              </a:solidFill>
            </a:endParaRPr>
          </a:p>
          <a:p>
            <a:pPr>
              <a:buFont typeface="Wingdings 3" charset="2"/>
              <a:buChar char=""/>
            </a:pPr>
            <a:r>
              <a:rPr lang="en-US" dirty="0">
                <a:solidFill>
                  <a:schemeClr val="bg1"/>
                </a:solidFill>
              </a:rPr>
              <a:t> A strong correlation (r=0.93) between export quantities and values was observed, especially during stable economic periods. </a:t>
            </a:r>
          </a:p>
          <a:p>
            <a:pPr>
              <a:buFont typeface="Wingdings 3" charset="2"/>
              <a:buChar char=""/>
            </a:pPr>
            <a:r>
              <a:rPr lang="en-US" dirty="0">
                <a:solidFill>
                  <a:schemeClr val="bg1"/>
                </a:solidFill>
              </a:rPr>
              <a:t> This indicates that higher export volumes generally lead to higher revenues.</a:t>
            </a:r>
          </a:p>
        </p:txBody>
      </p:sp>
      <p:pic>
        <p:nvPicPr>
          <p:cNvPr id="8" name="Content Placeholder 7">
            <a:extLst>
              <a:ext uri="{FF2B5EF4-FFF2-40B4-BE49-F238E27FC236}">
                <a16:creationId xmlns:a16="http://schemas.microsoft.com/office/drawing/2014/main" id="{1876AD59-39BF-1891-FBB2-CEA7BBE9D979}"/>
              </a:ext>
            </a:extLst>
          </p:cNvPr>
          <p:cNvPicPr>
            <a:picLocks noGrp="1" noChangeAspect="1"/>
          </p:cNvPicPr>
          <p:nvPr>
            <p:ph idx="1"/>
          </p:nvPr>
        </p:nvPicPr>
        <p:blipFill>
          <a:blip r:embed="rId2"/>
          <a:stretch>
            <a:fillRect/>
          </a:stretch>
        </p:blipFill>
        <p:spPr>
          <a:xfrm>
            <a:off x="6096001" y="2008280"/>
            <a:ext cx="5483646" cy="3016004"/>
          </a:xfrm>
          <a:prstGeom prst="rect">
            <a:avLst/>
          </a:prstGeo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888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6132B325-C428-4C50-EF14-F215BDF8C5DD}"/>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Predictive Modeling</a:t>
            </a:r>
            <a:br>
              <a:rPr lang="en-US" sz="3600" dirty="0"/>
            </a:br>
            <a:endParaRPr lang="en-US" sz="3600" dirty="0"/>
          </a:p>
        </p:txBody>
      </p:sp>
      <p:sp>
        <p:nvSpPr>
          <p:cNvPr id="4" name="Text Placeholder 3">
            <a:extLst>
              <a:ext uri="{FF2B5EF4-FFF2-40B4-BE49-F238E27FC236}">
                <a16:creationId xmlns:a16="http://schemas.microsoft.com/office/drawing/2014/main" id="{18FD6681-A68C-1BCC-AAD3-103047FAF1DE}"/>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a:buFont typeface="Wingdings 3" charset="2"/>
              <a:buChar char=""/>
            </a:pPr>
            <a:endParaRPr lang="en-US" sz="1500" dirty="0"/>
          </a:p>
          <a:p>
            <a:pPr>
              <a:buFont typeface="Wingdings 3" charset="2"/>
              <a:buChar char=""/>
            </a:pPr>
            <a:r>
              <a:rPr lang="en-US" sz="1500" dirty="0"/>
              <a:t> I tested various models; Random Forest performed best for export values. </a:t>
            </a:r>
          </a:p>
          <a:p>
            <a:pPr>
              <a:buFont typeface="Wingdings 3" charset="2"/>
              <a:buChar char=""/>
            </a:pPr>
            <a:r>
              <a:rPr lang="en-US" sz="1500" dirty="0"/>
              <a:t> Linear Regression showed near-perfect fit, possibly indicating overfitting. </a:t>
            </a:r>
          </a:p>
          <a:p>
            <a:pPr>
              <a:buFont typeface="Wingdings 3" charset="2"/>
              <a:buChar char=""/>
            </a:pPr>
            <a:r>
              <a:rPr lang="en-US" sz="1500" dirty="0"/>
              <a:t> KNN and SVR models underperformed, highlighting the need for careful model selection.</a:t>
            </a:r>
          </a:p>
          <a:p>
            <a:pPr>
              <a:buFont typeface="Wingdings 3" charset="2"/>
              <a:buChar char=""/>
            </a:pPr>
            <a:endParaRPr lang="en-US" sz="1500" dirty="0"/>
          </a:p>
          <a:p>
            <a:pPr>
              <a:buFont typeface="Wingdings 3" charset="2"/>
              <a:buChar char=""/>
            </a:pPr>
            <a:endParaRPr lang="en-US" sz="1500" dirty="0"/>
          </a:p>
        </p:txBody>
      </p:sp>
      <p:pic>
        <p:nvPicPr>
          <p:cNvPr id="8" name="Content Placeholder 7">
            <a:extLst>
              <a:ext uri="{FF2B5EF4-FFF2-40B4-BE49-F238E27FC236}">
                <a16:creationId xmlns:a16="http://schemas.microsoft.com/office/drawing/2014/main" id="{8F8D6B53-7538-AE80-7BB5-F7223C89EF7C}"/>
              </a:ext>
            </a:extLst>
          </p:cNvPr>
          <p:cNvPicPr>
            <a:picLocks noGrp="1" noChangeAspect="1"/>
          </p:cNvPicPr>
          <p:nvPr>
            <p:ph idx="1"/>
          </p:nvPr>
        </p:nvPicPr>
        <p:blipFill>
          <a:blip r:embed="rId2"/>
          <a:stretch>
            <a:fillRect/>
          </a:stretch>
        </p:blipFill>
        <p:spPr>
          <a:xfrm>
            <a:off x="757238" y="1358340"/>
            <a:ext cx="4513262" cy="5309720"/>
          </a:xfrm>
        </p:spPr>
      </p:pic>
    </p:spTree>
    <p:extLst>
      <p:ext uri="{BB962C8B-B14F-4D97-AF65-F5344CB8AC3E}">
        <p14:creationId xmlns:p14="http://schemas.microsoft.com/office/powerpoint/2010/main" val="13905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4" name="Rectangle 5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Isosceles Triangle 5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6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Freeform: Shape 6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58A51-53EC-7AC6-E4EB-8EAAD138FC02}"/>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a:lnSpc>
                <a:spcPct val="90000"/>
              </a:lnSpc>
            </a:pPr>
            <a:r>
              <a:rPr lang="en-US" sz="3600" dirty="0">
                <a:solidFill>
                  <a:srgbClr val="FFFFFF"/>
                </a:solidFill>
              </a:rPr>
              <a:t>Discussion</a:t>
            </a:r>
            <a:br>
              <a:rPr lang="en-US" sz="3600" dirty="0">
                <a:solidFill>
                  <a:srgbClr val="FFFFFF"/>
                </a:solidFill>
              </a:rPr>
            </a:br>
            <a:endParaRPr lang="en-US" sz="3600" dirty="0">
              <a:solidFill>
                <a:srgbClr val="FFFFFF"/>
              </a:solidFill>
            </a:endParaRPr>
          </a:p>
        </p:txBody>
      </p:sp>
      <p:sp>
        <p:nvSpPr>
          <p:cNvPr id="4" name="Text Placeholder 3">
            <a:extLst>
              <a:ext uri="{FF2B5EF4-FFF2-40B4-BE49-F238E27FC236}">
                <a16:creationId xmlns:a16="http://schemas.microsoft.com/office/drawing/2014/main" id="{DF5142BF-DCDE-2DC5-9A3D-C6D7DC470624}"/>
              </a:ext>
            </a:extLst>
          </p:cNvPr>
          <p:cNvSpPr>
            <a:spLocks noGrp="1"/>
          </p:cNvSpPr>
          <p:nvPr>
            <p:ph type="body" sz="half" idx="2"/>
          </p:nvPr>
        </p:nvSpPr>
        <p:spPr>
          <a:xfrm>
            <a:off x="7114518" y="2328383"/>
            <a:ext cx="4512988" cy="3317938"/>
          </a:xfrm>
        </p:spPr>
        <p:txBody>
          <a:bodyPr vert="horz" lIns="91440" tIns="45720" rIns="91440" bIns="45720" rtlCol="0" anchor="t">
            <a:normAutofit/>
          </a:bodyPr>
          <a:lstStyle/>
          <a:p>
            <a:pPr>
              <a:buFont typeface="Wingdings 3" charset="2"/>
              <a:buChar char=""/>
            </a:pPr>
            <a:endParaRPr lang="en-US" dirty="0">
              <a:solidFill>
                <a:srgbClr val="FFFFFF"/>
              </a:solidFill>
            </a:endParaRPr>
          </a:p>
          <a:p>
            <a:pPr>
              <a:buFont typeface="Wingdings 3" charset="2"/>
              <a:buChar char=""/>
            </a:pPr>
            <a:r>
              <a:rPr lang="en-US" dirty="0">
                <a:solidFill>
                  <a:srgbClr val="FFFFFF"/>
                </a:solidFill>
              </a:rPr>
              <a:t> Key insights include rising export quantities, volatile values, and strong correlations. </a:t>
            </a:r>
          </a:p>
          <a:p>
            <a:pPr>
              <a:buFont typeface="Wingdings 3" charset="2"/>
              <a:buChar char=""/>
            </a:pPr>
            <a:r>
              <a:rPr lang="en-US" dirty="0">
                <a:solidFill>
                  <a:srgbClr val="FFFFFF"/>
                </a:solidFill>
              </a:rPr>
              <a:t> Emerging markets like China and Brazil showed growth, suggesting new opportunities for sheep trade expansion.</a:t>
            </a:r>
          </a:p>
        </p:txBody>
      </p:sp>
      <p:sp>
        <p:nvSpPr>
          <p:cNvPr id="5" name="Content Placeholder 4">
            <a:extLst>
              <a:ext uri="{FF2B5EF4-FFF2-40B4-BE49-F238E27FC236}">
                <a16:creationId xmlns:a16="http://schemas.microsoft.com/office/drawing/2014/main" id="{3589015E-6C8E-A4A8-5D04-AC347E73919A}"/>
              </a:ext>
            </a:extLst>
          </p:cNvPr>
          <p:cNvSpPr>
            <a:spLocks noGrp="1"/>
          </p:cNvSpPr>
          <p:nvPr>
            <p:ph idx="1"/>
          </p:nvPr>
        </p:nvSpPr>
        <p:spPr>
          <a:xfrm>
            <a:off x="448733" y="872422"/>
            <a:ext cx="4513541" cy="5526437"/>
          </a:xfrm>
        </p:spPr>
        <p:txBody>
          <a:bodyPr/>
          <a:lstStyle/>
          <a:p>
            <a:endParaRPr lang="en-US" dirty="0"/>
          </a:p>
        </p:txBody>
      </p:sp>
      <p:pic>
        <p:nvPicPr>
          <p:cNvPr id="7" name="Picture 6">
            <a:extLst>
              <a:ext uri="{FF2B5EF4-FFF2-40B4-BE49-F238E27FC236}">
                <a16:creationId xmlns:a16="http://schemas.microsoft.com/office/drawing/2014/main" id="{C4BB2CA2-21F5-5A9D-CE4B-73818FA97BD7}"/>
              </a:ext>
            </a:extLst>
          </p:cNvPr>
          <p:cNvPicPr>
            <a:picLocks noChangeAspect="1"/>
          </p:cNvPicPr>
          <p:nvPr/>
        </p:nvPicPr>
        <p:blipFill>
          <a:blip r:embed="rId2"/>
          <a:srcRect l="23008" r="2428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92573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9432B-081A-A7D6-9F22-1383E8B35E83}"/>
              </a:ext>
            </a:extLst>
          </p:cNvPr>
          <p:cNvSpPr>
            <a:spLocks noGrp="1"/>
          </p:cNvSpPr>
          <p:nvPr>
            <p:ph type="title"/>
          </p:nvPr>
        </p:nvSpPr>
        <p:spPr>
          <a:xfrm>
            <a:off x="1286933" y="609600"/>
            <a:ext cx="10197494" cy="1099457"/>
          </a:xfrm>
        </p:spPr>
        <p:txBody>
          <a:bodyPr vert="horz" lIns="91440" tIns="45720" rIns="91440" bIns="45720" rtlCol="0">
            <a:normAutofit/>
          </a:bodyPr>
          <a:lstStyle/>
          <a:p>
            <a:r>
              <a:rPr lang="en-US"/>
              <a:t>Conclusions</a:t>
            </a:r>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2" name="Text Placeholder 3">
            <a:extLst>
              <a:ext uri="{FF2B5EF4-FFF2-40B4-BE49-F238E27FC236}">
                <a16:creationId xmlns:a16="http://schemas.microsoft.com/office/drawing/2014/main" id="{F46DC884-10D5-96F6-4FE9-E83B611D1ABB}"/>
              </a:ext>
            </a:extLst>
          </p:cNvPr>
          <p:cNvGraphicFramePr>
            <a:graphicFrameLocks noGrp="1"/>
          </p:cNvGraphicFramePr>
          <p:nvPr>
            <p:ph idx="1"/>
            <p:extLst>
              <p:ext uri="{D42A27DB-BD31-4B8C-83A1-F6EECF244321}">
                <p14:modId xmlns:p14="http://schemas.microsoft.com/office/powerpoint/2010/main" val="305524299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94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Isosceles Triangle 8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BBA9D38-3422-7746-70A0-4C080D4C1957}"/>
              </a:ext>
            </a:extLst>
          </p:cNvPr>
          <p:cNvSpPr>
            <a:spLocks noGrp="1"/>
          </p:cNvSpPr>
          <p:nvPr>
            <p:ph type="title"/>
          </p:nvPr>
        </p:nvSpPr>
        <p:spPr>
          <a:xfrm>
            <a:off x="540774" y="643467"/>
            <a:ext cx="4336025" cy="1375608"/>
          </a:xfrm>
        </p:spPr>
        <p:txBody>
          <a:bodyPr vert="horz" lIns="91440" tIns="45720" rIns="91440" bIns="45720" rtlCol="0" anchor="ctr">
            <a:normAutofit/>
          </a:bodyPr>
          <a:lstStyle/>
          <a:p>
            <a:r>
              <a:rPr lang="en-US" dirty="0">
                <a:solidFill>
                  <a:schemeClr val="bg1"/>
                </a:solidFill>
              </a:rPr>
              <a:t>Recommendations</a:t>
            </a:r>
            <a:br>
              <a:rPr lang="en-US" dirty="0">
                <a:solidFill>
                  <a:schemeClr val="bg1"/>
                </a:solidFill>
              </a:rPr>
            </a:br>
            <a:endParaRPr lang="en-US" dirty="0">
              <a:solidFill>
                <a:schemeClr val="bg1"/>
              </a:solidFill>
            </a:endParaRPr>
          </a:p>
        </p:txBody>
      </p:sp>
      <p:sp>
        <p:nvSpPr>
          <p:cNvPr id="4" name="Text Placeholder 3">
            <a:extLst>
              <a:ext uri="{FF2B5EF4-FFF2-40B4-BE49-F238E27FC236}">
                <a16:creationId xmlns:a16="http://schemas.microsoft.com/office/drawing/2014/main" id="{EBE0383E-39F1-7FA3-68A0-2B79D4851F63}"/>
              </a:ext>
            </a:extLst>
          </p:cNvPr>
          <p:cNvSpPr>
            <a:spLocks noGrp="1"/>
          </p:cNvSpPr>
          <p:nvPr>
            <p:ph idx="1"/>
          </p:nvPr>
        </p:nvSpPr>
        <p:spPr>
          <a:xfrm>
            <a:off x="540774" y="1828800"/>
            <a:ext cx="4188542" cy="3771900"/>
          </a:xfrm>
        </p:spPr>
        <p:txBody>
          <a:bodyPr vert="horz" lIns="91440" tIns="45720" rIns="91440" bIns="45720" rtlCol="0">
            <a:normAutofit fontScale="92500" lnSpcReduction="20000"/>
          </a:bodyPr>
          <a:lstStyle/>
          <a:p>
            <a:pPr>
              <a:lnSpc>
                <a:spcPct val="90000"/>
              </a:lnSpc>
              <a:buFont typeface="Wingdings 3" charset="2"/>
              <a:buChar char=""/>
            </a:pPr>
            <a:endParaRPr lang="en-US" sz="1000" dirty="0">
              <a:solidFill>
                <a:schemeClr val="bg1"/>
              </a:solidFill>
            </a:endParaRPr>
          </a:p>
          <a:p>
            <a:pPr>
              <a:lnSpc>
                <a:spcPct val="90000"/>
              </a:lnSpc>
              <a:buFont typeface="Wingdings 3" charset="2"/>
              <a:buChar char=""/>
            </a:pPr>
            <a:r>
              <a:rPr lang="en-US" sz="1600" dirty="0">
                <a:solidFill>
                  <a:schemeClr val="bg1"/>
                </a:solidFill>
              </a:rPr>
              <a:t> </a:t>
            </a:r>
            <a:r>
              <a:rPr lang="en-US" sz="1300" dirty="0">
                <a:solidFill>
                  <a:schemeClr val="bg1"/>
                </a:solidFill>
              </a:rPr>
              <a:t>To optimize the sheep export market, I recommend several strategic actions:</a:t>
            </a:r>
          </a:p>
          <a:p>
            <a:pPr lvl="1">
              <a:lnSpc>
                <a:spcPct val="90000"/>
              </a:lnSpc>
              <a:buFont typeface="Wingdings 3" charset="2"/>
              <a:buChar char=""/>
            </a:pPr>
            <a:r>
              <a:rPr lang="en-US" sz="1300" dirty="0">
                <a:solidFill>
                  <a:schemeClr val="bg1"/>
                </a:solidFill>
              </a:rPr>
              <a:t>First, enhancing trade agreements with high-GDP countries, especially emerging markets like China and Brazil, can help boost export quantities and values. </a:t>
            </a:r>
          </a:p>
          <a:p>
            <a:pPr lvl="1">
              <a:lnSpc>
                <a:spcPct val="90000"/>
              </a:lnSpc>
              <a:buFont typeface="Wingdings 3" charset="2"/>
              <a:buChar char=""/>
            </a:pPr>
            <a:r>
              <a:rPr lang="en-US" sz="1300" dirty="0">
                <a:solidFill>
                  <a:schemeClr val="bg1"/>
                </a:solidFill>
              </a:rPr>
              <a:t>Second, implementing policies to stabilize prices during periods of economic volatility, such as government support during crises and strategic stockpiling, can mitigate risks and ensure market stability. </a:t>
            </a:r>
          </a:p>
          <a:p>
            <a:pPr lvl="1">
              <a:lnSpc>
                <a:spcPct val="90000"/>
              </a:lnSpc>
              <a:buFont typeface="Wingdings 3" charset="2"/>
              <a:buChar char=""/>
            </a:pPr>
            <a:r>
              <a:rPr lang="en-US" sz="1300" dirty="0">
                <a:solidFill>
                  <a:schemeClr val="bg1"/>
                </a:solidFill>
              </a:rPr>
              <a:t>Third, investing in modern agricultural infrastructure and sustainable farming practices is crucial. This includes adopting efficient technologies and practices that can increase productivity and meet growing demand.</a:t>
            </a:r>
          </a:p>
          <a:p>
            <a:pPr lvl="1">
              <a:lnSpc>
                <a:spcPct val="90000"/>
              </a:lnSpc>
              <a:buFont typeface="Wingdings 3" charset="2"/>
              <a:buChar char=""/>
            </a:pPr>
            <a:r>
              <a:rPr lang="en-US" sz="1300" dirty="0">
                <a:solidFill>
                  <a:schemeClr val="bg1"/>
                </a:solidFill>
              </a:rPr>
              <a:t> Additionally, continuous validation and refinement of predictive models are necessary to ensure accurate forecasts and support data-driven decision-making.</a:t>
            </a:r>
          </a:p>
        </p:txBody>
      </p:sp>
      <p:pic>
        <p:nvPicPr>
          <p:cNvPr id="10" name="Picture 9" descr="Black sheep among white sheep">
            <a:extLst>
              <a:ext uri="{FF2B5EF4-FFF2-40B4-BE49-F238E27FC236}">
                <a16:creationId xmlns:a16="http://schemas.microsoft.com/office/drawing/2014/main" id="{E9C58AC6-09F1-4DB9-81DF-3522B9408BBC}"/>
              </a:ext>
            </a:extLst>
          </p:cNvPr>
          <p:cNvPicPr>
            <a:picLocks noChangeAspect="1"/>
          </p:cNvPicPr>
          <p:nvPr/>
        </p:nvPicPr>
        <p:blipFill>
          <a:blip r:embed="rId2"/>
          <a:srcRect l="13750" r="9142" b="-2"/>
          <a:stretch/>
        </p:blipFill>
        <p:spPr>
          <a:xfrm>
            <a:off x="6096001" y="1196414"/>
            <a:ext cx="5143500" cy="4452656"/>
          </a:xfrm>
          <a:prstGeom prst="rect">
            <a:avLst/>
          </a:prstGeom>
        </p:spPr>
      </p:pic>
      <p:sp>
        <p:nvSpPr>
          <p:cNvPr id="88" name="Isosceles Triangle 8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4936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Isosceles Triangle 6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Isosceles Triangle 7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C3EC7-A321-03B0-685A-A40DA652AABF}"/>
              </a:ext>
            </a:extLst>
          </p:cNvPr>
          <p:cNvSpPr>
            <a:spLocks noGrp="1"/>
          </p:cNvSpPr>
          <p:nvPr>
            <p:ph type="title"/>
          </p:nvPr>
        </p:nvSpPr>
        <p:spPr>
          <a:xfrm>
            <a:off x="1286933" y="609600"/>
            <a:ext cx="10197494" cy="1099457"/>
          </a:xfrm>
        </p:spPr>
        <p:txBody>
          <a:bodyPr vert="horz" lIns="91440" tIns="45720" rIns="91440" bIns="45720" rtlCol="0" anchor="t">
            <a:normAutofit/>
          </a:bodyPr>
          <a:lstStyle/>
          <a:p>
            <a:pPr>
              <a:lnSpc>
                <a:spcPct val="90000"/>
              </a:lnSpc>
            </a:pPr>
            <a:r>
              <a:rPr lang="en-US" sz="3600" dirty="0"/>
              <a:t>Way Forward</a:t>
            </a:r>
            <a:br>
              <a:rPr lang="en-US" sz="3600" dirty="0"/>
            </a:br>
            <a:endParaRPr lang="en-US" sz="3600"/>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6" name="Text Placeholder 3">
            <a:extLst>
              <a:ext uri="{FF2B5EF4-FFF2-40B4-BE49-F238E27FC236}">
                <a16:creationId xmlns:a16="http://schemas.microsoft.com/office/drawing/2014/main" id="{4AB57066-2121-AA6A-19D9-85EA8973F996}"/>
              </a:ext>
            </a:extLst>
          </p:cNvPr>
          <p:cNvGraphicFramePr/>
          <p:nvPr>
            <p:extLst>
              <p:ext uri="{D42A27DB-BD31-4B8C-83A1-F6EECF244321}">
                <p14:modId xmlns:p14="http://schemas.microsoft.com/office/powerpoint/2010/main" val="211797864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76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group of sheep in a barn&#10;&#10;Description automatically generated">
            <a:extLst>
              <a:ext uri="{FF2B5EF4-FFF2-40B4-BE49-F238E27FC236}">
                <a16:creationId xmlns:a16="http://schemas.microsoft.com/office/drawing/2014/main" id="{274A5082-93C2-85B9-9940-D1A2F5DC0CD1}"/>
              </a:ext>
            </a:extLst>
          </p:cNvPr>
          <p:cNvPicPr>
            <a:picLocks noChangeAspect="1"/>
          </p:cNvPicPr>
          <p:nvPr/>
        </p:nvPicPr>
        <p:blipFill>
          <a:blip r:embed="rId2">
            <a:duotone>
              <a:schemeClr val="accent1">
                <a:shade val="45000"/>
                <a:satMod val="135000"/>
              </a:schemeClr>
              <a:prstClr val="white"/>
            </a:duotone>
          </a:blip>
          <a:srcRect l="4922" t="11102" b="9076"/>
          <a:stretch/>
        </p:blipFill>
        <p:spPr>
          <a:xfrm>
            <a:off x="1" y="10"/>
            <a:ext cx="12191999" cy="6857990"/>
          </a:xfrm>
          <a:prstGeom prst="rect">
            <a:avLst/>
          </a:prstGeom>
        </p:spPr>
      </p:pic>
      <p:sp>
        <p:nvSpPr>
          <p:cNvPr id="50" name="Isosceles Triangle 49">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Parallelogram 51">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503E76-461E-B359-2E30-EF70BAACCD50}"/>
              </a:ext>
            </a:extLst>
          </p:cNvPr>
          <p:cNvSpPr>
            <a:spLocks noGrp="1"/>
          </p:cNvSpPr>
          <p:nvPr>
            <p:ph type="title"/>
          </p:nvPr>
        </p:nvSpPr>
        <p:spPr>
          <a:xfrm>
            <a:off x="2786047" y="609600"/>
            <a:ext cx="6487955" cy="1320800"/>
          </a:xfrm>
        </p:spPr>
        <p:txBody>
          <a:bodyPr anchor="t">
            <a:normAutofit/>
          </a:bodyPr>
          <a:lstStyle/>
          <a:p>
            <a:r>
              <a:rPr lang="en-US" dirty="0"/>
              <a:t>Reference</a:t>
            </a:r>
            <a:br>
              <a:rPr lang="en-US" dirty="0"/>
            </a:br>
            <a:endParaRPr lang="en-US" dirty="0"/>
          </a:p>
        </p:txBody>
      </p:sp>
      <p:sp>
        <p:nvSpPr>
          <p:cNvPr id="60"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61">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B30927D9-56BE-ABD4-0D8A-3E46DB84D92B}"/>
              </a:ext>
            </a:extLst>
          </p:cNvPr>
          <p:cNvGraphicFramePr>
            <a:graphicFrameLocks noGrp="1"/>
          </p:cNvGraphicFramePr>
          <p:nvPr>
            <p:ph idx="1"/>
            <p:extLst>
              <p:ext uri="{D42A27DB-BD31-4B8C-83A1-F6EECF244321}">
                <p14:modId xmlns:p14="http://schemas.microsoft.com/office/powerpoint/2010/main" val="1329903085"/>
              </p:ext>
            </p:extLst>
          </p:nvPr>
        </p:nvGraphicFramePr>
        <p:xfrm>
          <a:off x="2786047" y="2159000"/>
          <a:ext cx="6487955" cy="388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70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C2959D3-C8F8-9E63-8B4E-97A0C7E81F6B}"/>
              </a:ext>
            </a:extLst>
          </p:cNvPr>
          <p:cNvSpPr>
            <a:spLocks noGrp="1"/>
          </p:cNvSpPr>
          <p:nvPr>
            <p:ph type="title"/>
          </p:nvPr>
        </p:nvSpPr>
        <p:spPr>
          <a:xfrm>
            <a:off x="5536734" y="609600"/>
            <a:ext cx="3737268" cy="1320800"/>
          </a:xfrm>
        </p:spPr>
        <p:txBody>
          <a:bodyPr vert="horz" lIns="91440" tIns="45720" rIns="91440" bIns="45720" rtlCol="0" anchor="t">
            <a:normAutofit/>
          </a:bodyPr>
          <a:lstStyle/>
          <a:p>
            <a:pPr>
              <a:lnSpc>
                <a:spcPct val="90000"/>
              </a:lnSpc>
            </a:pPr>
            <a:r>
              <a:rPr lang="en-US" sz="2800"/>
              <a:t>Thank You for your attention!</a:t>
            </a:r>
            <a:br>
              <a:rPr lang="en-US" sz="2800"/>
            </a:br>
            <a:endParaRPr lang="en-US" sz="2800"/>
          </a:p>
        </p:txBody>
      </p:sp>
      <p:sp>
        <p:nvSpPr>
          <p:cNvPr id="4" name="Text Placeholder 3">
            <a:extLst>
              <a:ext uri="{FF2B5EF4-FFF2-40B4-BE49-F238E27FC236}">
                <a16:creationId xmlns:a16="http://schemas.microsoft.com/office/drawing/2014/main" id="{DD0C2B2E-4D99-E9DE-D4C0-856D658669D0}"/>
              </a:ext>
            </a:extLst>
          </p:cNvPr>
          <p:cNvSpPr>
            <a:spLocks noGrp="1"/>
          </p:cNvSpPr>
          <p:nvPr>
            <p:ph type="body" sz="half" idx="4294967295"/>
          </p:nvPr>
        </p:nvSpPr>
        <p:spPr>
          <a:xfrm>
            <a:off x="5209563" y="2160589"/>
            <a:ext cx="4064439" cy="3880773"/>
          </a:xfrm>
        </p:spPr>
        <p:txBody>
          <a:bodyPr vert="horz" lIns="91440" tIns="45720" rIns="91440" bIns="45720" rtlCol="0">
            <a:normAutofit/>
          </a:bodyPr>
          <a:lstStyle/>
          <a:p>
            <a:r>
              <a:rPr lang="en-US" dirty="0"/>
              <a:t>I'm open to any questions. Feel free to ask about specific aspects or share your thoughts on the market.</a:t>
            </a:r>
          </a:p>
          <a:p>
            <a:r>
              <a:rPr lang="en-US" dirty="0"/>
              <a:t>" You can reach me via my email: Zemelak.s.goraga@gmail.com." </a:t>
            </a:r>
          </a:p>
        </p:txBody>
      </p:sp>
      <p:pic>
        <p:nvPicPr>
          <p:cNvPr id="8" name="Picture 7">
            <a:extLst>
              <a:ext uri="{FF2B5EF4-FFF2-40B4-BE49-F238E27FC236}">
                <a16:creationId xmlns:a16="http://schemas.microsoft.com/office/drawing/2014/main" id="{D6D5E962-488D-AA95-F89E-8C830B1A458F}"/>
              </a:ext>
            </a:extLst>
          </p:cNvPr>
          <p:cNvPicPr>
            <a:picLocks noChangeAspect="1"/>
          </p:cNvPicPr>
          <p:nvPr/>
        </p:nvPicPr>
        <p:blipFill>
          <a:blip r:embed="rId2"/>
          <a:srcRect l="23008" r="24287" b="2"/>
          <a:stretch/>
        </p:blipFill>
        <p:spPr>
          <a:xfrm>
            <a:off x="20" y="-1"/>
            <a:ext cx="5063593"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2" name="Isosceles Triangle 7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805926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7C1B2-DC73-DEE7-BE97-0D879610E3F6}"/>
              </a:ext>
            </a:extLst>
          </p:cNvPr>
          <p:cNvPicPr>
            <a:picLocks noChangeAspect="1"/>
          </p:cNvPicPr>
          <p:nvPr/>
        </p:nvPicPr>
        <p:blipFill>
          <a:blip r:embed="rId2"/>
          <a:srcRect l="3035" r="9250"/>
          <a:stretch/>
        </p:blipFill>
        <p:spPr>
          <a:xfrm>
            <a:off x="4528456" y="-1"/>
            <a:ext cx="7663544"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1DB17D8-CA3C-B87F-64C1-AFEF2968B11A}"/>
              </a:ext>
            </a:extLst>
          </p:cNvPr>
          <p:cNvSpPr>
            <a:spLocks noGrp="1"/>
          </p:cNvSpPr>
          <p:nvPr>
            <p:ph type="title"/>
          </p:nvPr>
        </p:nvSpPr>
        <p:spPr>
          <a:xfrm>
            <a:off x="677333" y="609600"/>
            <a:ext cx="3851123" cy="13208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113A523-1BF0-0EA5-F4B4-0B3B95D0732E}"/>
              </a:ext>
            </a:extLst>
          </p:cNvPr>
          <p:cNvSpPr>
            <a:spLocks noGrp="1"/>
          </p:cNvSpPr>
          <p:nvPr>
            <p:ph idx="1"/>
          </p:nvPr>
        </p:nvSpPr>
        <p:spPr>
          <a:xfrm>
            <a:off x="677334" y="2160589"/>
            <a:ext cx="3851122" cy="3880773"/>
          </a:xfrm>
        </p:spPr>
        <p:txBody>
          <a:bodyPr>
            <a:normAutofit/>
          </a:bodyPr>
          <a:lstStyle/>
          <a:p>
            <a:r>
              <a:rPr lang="en-US" dirty="0"/>
              <a:t>Sheep trade is vital for agriculture, providing meat, milk, and wool. </a:t>
            </a:r>
          </a:p>
          <a:p>
            <a:r>
              <a:rPr lang="en-US" dirty="0"/>
              <a:t>The market's complexity and fluctuating conditions challenge accurate predictions. </a:t>
            </a:r>
          </a:p>
          <a:p>
            <a:r>
              <a:rPr lang="en-US" dirty="0"/>
              <a:t>This project uses predictive analytics to analyze historical data and forecast future trends in the sheep market.</a:t>
            </a:r>
          </a:p>
          <a:p>
            <a:endParaRPr lang="en-US" dirty="0"/>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889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3E76-461E-B359-2E30-EF70BAACCD50}"/>
              </a:ext>
            </a:extLst>
          </p:cNvPr>
          <p:cNvSpPr>
            <a:spLocks noGrp="1"/>
          </p:cNvSpPr>
          <p:nvPr>
            <p:ph type="title"/>
          </p:nvPr>
        </p:nvSpPr>
        <p:spPr>
          <a:xfrm>
            <a:off x="5536734" y="609600"/>
            <a:ext cx="3737268" cy="1320800"/>
          </a:xfrm>
        </p:spPr>
        <p:txBody>
          <a:bodyPr>
            <a:normAutofit/>
          </a:bodyPr>
          <a:lstStyle/>
          <a:p>
            <a:pPr>
              <a:lnSpc>
                <a:spcPct val="90000"/>
              </a:lnSpc>
            </a:pPr>
            <a:r>
              <a:rPr lang="en-US" sz="2800"/>
              <a:t>Statement of the Problem</a:t>
            </a:r>
            <a:br>
              <a:rPr lang="en-US" sz="2800"/>
            </a:br>
            <a:endParaRPr lang="en-US" sz="2800"/>
          </a:p>
        </p:txBody>
      </p:sp>
      <p:sp>
        <p:nvSpPr>
          <p:cNvPr id="3" name="Content Placeholder 2">
            <a:extLst>
              <a:ext uri="{FF2B5EF4-FFF2-40B4-BE49-F238E27FC236}">
                <a16:creationId xmlns:a16="http://schemas.microsoft.com/office/drawing/2014/main" id="{466577DF-A377-12BE-D895-8F5C5BE03BC1}"/>
              </a:ext>
            </a:extLst>
          </p:cNvPr>
          <p:cNvSpPr>
            <a:spLocks noGrp="1"/>
          </p:cNvSpPr>
          <p:nvPr>
            <p:ph idx="1"/>
          </p:nvPr>
        </p:nvSpPr>
        <p:spPr>
          <a:xfrm>
            <a:off x="5209563" y="2160589"/>
            <a:ext cx="4064439" cy="3880773"/>
          </a:xfrm>
        </p:spPr>
        <p:txBody>
          <a:bodyPr>
            <a:normAutofit/>
          </a:bodyPr>
          <a:lstStyle/>
          <a:p>
            <a:r>
              <a:rPr lang="en-US" dirty="0"/>
              <a:t>Sheep markets face price fluctuations, varying demand, and changing trade policies. </a:t>
            </a:r>
          </a:p>
          <a:p>
            <a:r>
              <a:rPr lang="en-US" dirty="0"/>
              <a:t>My goal is to develop predictive models to forecast export quantity and value trends, helping stakeholders make informed decisions.</a:t>
            </a:r>
          </a:p>
        </p:txBody>
      </p:sp>
      <p:pic>
        <p:nvPicPr>
          <p:cNvPr id="5" name="Picture 4">
            <a:extLst>
              <a:ext uri="{FF2B5EF4-FFF2-40B4-BE49-F238E27FC236}">
                <a16:creationId xmlns:a16="http://schemas.microsoft.com/office/drawing/2014/main" id="{274A5082-93C2-85B9-9940-D1A2F5DC0CD1}"/>
              </a:ext>
            </a:extLst>
          </p:cNvPr>
          <p:cNvPicPr>
            <a:picLocks noChangeAspect="1"/>
          </p:cNvPicPr>
          <p:nvPr/>
        </p:nvPicPr>
        <p:blipFill>
          <a:blip r:embed="rId2"/>
          <a:srcRect l="23008" r="2428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6591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group of sheep in a barn&#10;&#10;Description automatically generated">
            <a:extLst>
              <a:ext uri="{FF2B5EF4-FFF2-40B4-BE49-F238E27FC236}">
                <a16:creationId xmlns:a16="http://schemas.microsoft.com/office/drawing/2014/main" id="{274A5082-93C2-85B9-9940-D1A2F5DC0CD1}"/>
              </a:ext>
            </a:extLst>
          </p:cNvPr>
          <p:cNvPicPr>
            <a:picLocks noChangeAspect="1"/>
          </p:cNvPicPr>
          <p:nvPr/>
        </p:nvPicPr>
        <p:blipFill>
          <a:blip r:embed="rId2">
            <a:duotone>
              <a:schemeClr val="accent1">
                <a:shade val="45000"/>
                <a:satMod val="135000"/>
              </a:schemeClr>
              <a:prstClr val="white"/>
            </a:duotone>
          </a:blip>
          <a:srcRect l="4922" t="10426" b="9752"/>
          <a:stretch/>
        </p:blipFill>
        <p:spPr>
          <a:xfrm>
            <a:off x="1" y="10"/>
            <a:ext cx="12191999" cy="6857990"/>
          </a:xfrm>
          <a:prstGeom prst="rect">
            <a:avLst/>
          </a:prstGeom>
        </p:spPr>
      </p:pic>
      <p:sp>
        <p:nvSpPr>
          <p:cNvPr id="25" name="Isosceles Triangle 24">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Parallelogram 26">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503E76-461E-B359-2E30-EF70BAACCD50}"/>
              </a:ext>
            </a:extLst>
          </p:cNvPr>
          <p:cNvSpPr>
            <a:spLocks noGrp="1"/>
          </p:cNvSpPr>
          <p:nvPr>
            <p:ph type="title"/>
          </p:nvPr>
        </p:nvSpPr>
        <p:spPr>
          <a:xfrm>
            <a:off x="2786047" y="609600"/>
            <a:ext cx="6487955" cy="1320800"/>
          </a:xfrm>
        </p:spPr>
        <p:txBody>
          <a:bodyPr anchor="t">
            <a:normAutofit/>
          </a:bodyPr>
          <a:lstStyle/>
          <a:p>
            <a:r>
              <a:rPr lang="en-US"/>
              <a:t>Research Questions</a:t>
            </a:r>
            <a:br>
              <a:rPr lang="en-US"/>
            </a:br>
            <a:endParaRPr lang="en-US"/>
          </a:p>
        </p:txBody>
      </p:sp>
      <p:sp>
        <p:nvSpPr>
          <p:cNvPr id="35"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B30927D9-56BE-ABD4-0D8A-3E46DB84D92B}"/>
              </a:ext>
            </a:extLst>
          </p:cNvPr>
          <p:cNvGraphicFramePr>
            <a:graphicFrameLocks noGrp="1"/>
          </p:cNvGraphicFramePr>
          <p:nvPr>
            <p:ph idx="1"/>
            <p:extLst>
              <p:ext uri="{D42A27DB-BD31-4B8C-83A1-F6EECF244321}">
                <p14:modId xmlns:p14="http://schemas.microsoft.com/office/powerpoint/2010/main" val="2867061770"/>
              </p:ext>
            </p:extLst>
          </p:nvPr>
        </p:nvGraphicFramePr>
        <p:xfrm>
          <a:off x="2786047" y="2159000"/>
          <a:ext cx="6487955" cy="388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40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8D8-4F9B-7AA8-0BAC-2AC64F827FE1}"/>
              </a:ext>
            </a:extLst>
          </p:cNvPr>
          <p:cNvSpPr>
            <a:spLocks noGrp="1"/>
          </p:cNvSpPr>
          <p:nvPr>
            <p:ph type="title"/>
          </p:nvPr>
        </p:nvSpPr>
        <p:spPr>
          <a:xfrm>
            <a:off x="5536734" y="609600"/>
            <a:ext cx="3921898" cy="1320800"/>
          </a:xfrm>
        </p:spPr>
        <p:txBody>
          <a:bodyPr>
            <a:normAutofit/>
          </a:bodyPr>
          <a:lstStyle/>
          <a:p>
            <a:r>
              <a:rPr lang="en-US" dirty="0"/>
              <a:t>About the Dataset</a:t>
            </a:r>
          </a:p>
        </p:txBody>
      </p:sp>
      <p:sp>
        <p:nvSpPr>
          <p:cNvPr id="3" name="Content Placeholder 2">
            <a:extLst>
              <a:ext uri="{FF2B5EF4-FFF2-40B4-BE49-F238E27FC236}">
                <a16:creationId xmlns:a16="http://schemas.microsoft.com/office/drawing/2014/main" id="{047B4498-5D3C-7886-E096-225B7D7EE531}"/>
              </a:ext>
            </a:extLst>
          </p:cNvPr>
          <p:cNvSpPr>
            <a:spLocks noGrp="1"/>
          </p:cNvSpPr>
          <p:nvPr>
            <p:ph idx="1"/>
          </p:nvPr>
        </p:nvSpPr>
        <p:spPr>
          <a:xfrm>
            <a:off x="5209563" y="2160589"/>
            <a:ext cx="4064439" cy="3880773"/>
          </a:xfrm>
        </p:spPr>
        <p:txBody>
          <a:bodyPr>
            <a:normAutofit/>
          </a:bodyPr>
          <a:lstStyle/>
          <a:p>
            <a:r>
              <a:rPr lang="en-US" dirty="0"/>
              <a:t>I used the FAOSTAT dataset (1961-2013), covering over 200 countries. </a:t>
            </a:r>
          </a:p>
          <a:p>
            <a:r>
              <a:rPr lang="en-US" dirty="0"/>
              <a:t>It includes data on export quantities and values of live sheep, providing a comprehensive view of global trade trends.</a:t>
            </a:r>
          </a:p>
          <a:p>
            <a:endParaRPr lang="en-US" dirty="0"/>
          </a:p>
        </p:txBody>
      </p:sp>
      <p:pic>
        <p:nvPicPr>
          <p:cNvPr id="4" name="Picture 3" descr="Black sheep among white sheep">
            <a:extLst>
              <a:ext uri="{FF2B5EF4-FFF2-40B4-BE49-F238E27FC236}">
                <a16:creationId xmlns:a16="http://schemas.microsoft.com/office/drawing/2014/main" id="{F517395C-8361-8F5C-933E-6FDDC268E019}"/>
              </a:ext>
            </a:extLst>
          </p:cNvPr>
          <p:cNvPicPr>
            <a:picLocks noChangeAspect="1"/>
          </p:cNvPicPr>
          <p:nvPr/>
        </p:nvPicPr>
        <p:blipFill>
          <a:blip r:embed="rId2"/>
          <a:srcRect l="26049" r="21441" b="-2"/>
          <a:stretch/>
        </p:blipFill>
        <p:spPr>
          <a:xfrm>
            <a:off x="20" y="-1"/>
            <a:ext cx="5112754"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7" name="Isosceles Triangle 26">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103125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BDEFBB-BB03-0A66-7C78-7AA64914342C}"/>
              </a:ext>
            </a:extLst>
          </p:cNvPr>
          <p:cNvPicPr>
            <a:picLocks noChangeAspect="1"/>
          </p:cNvPicPr>
          <p:nvPr/>
        </p:nvPicPr>
        <p:blipFill>
          <a:blip r:embed="rId2"/>
          <a:srcRect l="3035" r="9250"/>
          <a:stretch/>
        </p:blipFill>
        <p:spPr>
          <a:xfrm>
            <a:off x="4621160" y="-1"/>
            <a:ext cx="7570839"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15B5A92-CF64-64F6-943C-DB6EEE710D18}"/>
              </a:ext>
            </a:extLst>
          </p:cNvPr>
          <p:cNvSpPr>
            <a:spLocks noGrp="1"/>
          </p:cNvSpPr>
          <p:nvPr>
            <p:ph type="title"/>
          </p:nvPr>
        </p:nvSpPr>
        <p:spPr>
          <a:xfrm>
            <a:off x="677333" y="609600"/>
            <a:ext cx="3851123" cy="1320800"/>
          </a:xfrm>
        </p:spPr>
        <p:txBody>
          <a:bodyPr>
            <a:normAutofit/>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044D1473-939A-E538-DEEA-95EB2CDBC08F}"/>
              </a:ext>
            </a:extLst>
          </p:cNvPr>
          <p:cNvSpPr>
            <a:spLocks noGrp="1"/>
          </p:cNvSpPr>
          <p:nvPr>
            <p:ph idx="1"/>
          </p:nvPr>
        </p:nvSpPr>
        <p:spPr>
          <a:xfrm>
            <a:off x="677334" y="2160589"/>
            <a:ext cx="3851122" cy="3880773"/>
          </a:xfrm>
        </p:spPr>
        <p:txBody>
          <a:bodyPr>
            <a:normAutofit/>
          </a:bodyPr>
          <a:lstStyle/>
          <a:p>
            <a:r>
              <a:rPr lang="en-US" dirty="0"/>
              <a:t>My methodology involved data importation, cleaning, feature engineering, and exploratory data analysis. </a:t>
            </a:r>
          </a:p>
          <a:p>
            <a:r>
              <a:rPr lang="en-US" dirty="0"/>
              <a:t>I tested models like Linear Regression, Random Forest, K-Nearest Neighbors, and Support Vector Regression, using visualization to interpret results.</a:t>
            </a:r>
          </a:p>
          <a:p>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7395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12FC-F0B1-63CC-894B-45BF967E571F}"/>
              </a:ext>
            </a:extLst>
          </p:cNvPr>
          <p:cNvSpPr>
            <a:spLocks noGrp="1"/>
          </p:cNvSpPr>
          <p:nvPr>
            <p:ph type="title"/>
          </p:nvPr>
        </p:nvSpPr>
        <p:spPr>
          <a:xfrm>
            <a:off x="5536734" y="609600"/>
            <a:ext cx="3737268" cy="1320800"/>
          </a:xfrm>
        </p:spPr>
        <p:txBody>
          <a:bodyPr>
            <a:normAutofit/>
          </a:bodyPr>
          <a:lstStyle/>
          <a:p>
            <a:r>
              <a:rPr lang="en-US" dirty="0"/>
              <a:t>Assumptions</a:t>
            </a:r>
            <a:br>
              <a:rPr lang="en-US" dirty="0"/>
            </a:br>
            <a:endParaRPr lang="en-US" dirty="0"/>
          </a:p>
        </p:txBody>
      </p:sp>
      <p:sp>
        <p:nvSpPr>
          <p:cNvPr id="3" name="Content Placeholder 2">
            <a:extLst>
              <a:ext uri="{FF2B5EF4-FFF2-40B4-BE49-F238E27FC236}">
                <a16:creationId xmlns:a16="http://schemas.microsoft.com/office/drawing/2014/main" id="{CE7BF41C-7770-D3C9-BEC7-FCF4AD7E8EE5}"/>
              </a:ext>
            </a:extLst>
          </p:cNvPr>
          <p:cNvSpPr>
            <a:spLocks noGrp="1"/>
          </p:cNvSpPr>
          <p:nvPr>
            <p:ph idx="1"/>
          </p:nvPr>
        </p:nvSpPr>
        <p:spPr>
          <a:xfrm>
            <a:off x="5209563" y="2160589"/>
            <a:ext cx="4064439" cy="3880773"/>
          </a:xfrm>
        </p:spPr>
        <p:txBody>
          <a:bodyPr>
            <a:normAutofit/>
          </a:bodyPr>
          <a:lstStyle/>
          <a:p>
            <a:pPr indent="0" algn="just">
              <a:lnSpc>
                <a:spcPct val="200000"/>
              </a:lnSpc>
              <a:spcAft>
                <a:spcPts val="800"/>
              </a:spcAft>
            </a:pPr>
            <a:r>
              <a:rPr lang="en-US" sz="1300" dirty="0">
                <a:effectLst/>
                <a:latin typeface="+mj-lt"/>
              </a:rPr>
              <a:t> The historical data is representative of future trends.</a:t>
            </a:r>
          </a:p>
          <a:p>
            <a:pPr indent="0" algn="just">
              <a:lnSpc>
                <a:spcPct val="200000"/>
              </a:lnSpc>
              <a:spcAft>
                <a:spcPts val="800"/>
              </a:spcAft>
            </a:pPr>
            <a:r>
              <a:rPr lang="en-US" sz="1300" dirty="0">
                <a:effectLst/>
                <a:latin typeface="+mj-lt"/>
              </a:rPr>
              <a:t> The models selected are appropriate for the data characteristics.</a:t>
            </a:r>
          </a:p>
          <a:p>
            <a:pPr indent="0" algn="just">
              <a:lnSpc>
                <a:spcPct val="200000"/>
              </a:lnSpc>
              <a:spcAft>
                <a:spcPts val="800"/>
              </a:spcAft>
            </a:pPr>
            <a:r>
              <a:rPr lang="en-US" sz="1300" dirty="0">
                <a:effectLst/>
                <a:latin typeface="+mj-lt"/>
              </a:rPr>
              <a:t>There is sufficient computational power to handle the dataset and perform analyses.</a:t>
            </a:r>
          </a:p>
          <a:p>
            <a:endParaRPr lang="en-US" sz="1300" dirty="0">
              <a:latin typeface="+mj-lt"/>
            </a:endParaRPr>
          </a:p>
          <a:p>
            <a:endParaRPr lang="en-US" sz="1300" dirty="0">
              <a:latin typeface="+mj-lt"/>
            </a:endParaRPr>
          </a:p>
        </p:txBody>
      </p:sp>
      <p:pic>
        <p:nvPicPr>
          <p:cNvPr id="4" name="Picture 3">
            <a:extLst>
              <a:ext uri="{FF2B5EF4-FFF2-40B4-BE49-F238E27FC236}">
                <a16:creationId xmlns:a16="http://schemas.microsoft.com/office/drawing/2014/main" id="{A15B650C-3E03-5201-29D2-2535124E7BC7}"/>
              </a:ext>
            </a:extLst>
          </p:cNvPr>
          <p:cNvPicPr>
            <a:picLocks noChangeAspect="1"/>
          </p:cNvPicPr>
          <p:nvPr/>
        </p:nvPicPr>
        <p:blipFill>
          <a:blip r:embed="rId2"/>
          <a:srcRect l="23007" r="24288"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0608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lack sheep among white sheep">
            <a:extLst>
              <a:ext uri="{FF2B5EF4-FFF2-40B4-BE49-F238E27FC236}">
                <a16:creationId xmlns:a16="http://schemas.microsoft.com/office/drawing/2014/main" id="{24EA229D-F471-7B03-B460-E236484802BA}"/>
              </a:ext>
            </a:extLst>
          </p:cNvPr>
          <p:cNvPicPr>
            <a:picLocks noChangeAspect="1"/>
          </p:cNvPicPr>
          <p:nvPr/>
        </p:nvPicPr>
        <p:blipFill>
          <a:blip r:embed="rId2">
            <a:duotone>
              <a:schemeClr val="accent1">
                <a:shade val="45000"/>
                <a:satMod val="135000"/>
              </a:schemeClr>
              <a:prstClr val="white"/>
            </a:duotone>
          </a:blip>
          <a:srcRect l="9091" t="12091" b="11300"/>
          <a:stretch/>
        </p:blipFill>
        <p:spPr>
          <a:xfrm>
            <a:off x="1" y="10"/>
            <a:ext cx="12191999" cy="6857990"/>
          </a:xfrm>
          <a:prstGeom prst="rect">
            <a:avLst/>
          </a:prstGeom>
        </p:spPr>
      </p:pic>
      <p:sp>
        <p:nvSpPr>
          <p:cNvPr id="19" name="Isosceles Triangle 18">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Parallelogram 20">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2012FC-F0B1-63CC-894B-45BF967E571F}"/>
              </a:ext>
            </a:extLst>
          </p:cNvPr>
          <p:cNvSpPr>
            <a:spLocks noGrp="1"/>
          </p:cNvSpPr>
          <p:nvPr>
            <p:ph type="title"/>
          </p:nvPr>
        </p:nvSpPr>
        <p:spPr>
          <a:xfrm>
            <a:off x="2786047" y="609600"/>
            <a:ext cx="6487955" cy="1320800"/>
          </a:xfrm>
        </p:spPr>
        <p:txBody>
          <a:bodyPr anchor="t">
            <a:normAutofit/>
          </a:bodyPr>
          <a:lstStyle/>
          <a:p>
            <a:r>
              <a:rPr lang="en-US" dirty="0"/>
              <a:t>Ethical Concerns</a:t>
            </a:r>
            <a:br>
              <a:rPr lang="en-US" dirty="0"/>
            </a:br>
            <a:endParaRPr lang="en-US" dirty="0"/>
          </a:p>
        </p:txBody>
      </p:sp>
      <p:sp>
        <p:nvSpPr>
          <p:cNvPr id="29"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E7BF41C-7770-D3C9-BEC7-FCF4AD7E8EE5}"/>
              </a:ext>
            </a:extLst>
          </p:cNvPr>
          <p:cNvSpPr>
            <a:spLocks noGrp="1"/>
          </p:cNvSpPr>
          <p:nvPr>
            <p:ph idx="1"/>
          </p:nvPr>
        </p:nvSpPr>
        <p:spPr>
          <a:xfrm>
            <a:off x="2786047" y="2159000"/>
            <a:ext cx="6487955" cy="3882362"/>
          </a:xfrm>
        </p:spPr>
        <p:txBody>
          <a:bodyPr>
            <a:normAutofit/>
          </a:bodyPr>
          <a:lstStyle/>
          <a:p>
            <a:r>
              <a:rPr lang="en-US" sz="1700"/>
              <a:t>Ethical considerations are paramount in this project. Ensuring data privacy and compliance with privacy regulations is crucial. </a:t>
            </a:r>
          </a:p>
          <a:p>
            <a:r>
              <a:rPr lang="en-US" sz="1700"/>
              <a:t>Efforts were made to identify and mitigate biases in the dataset to avoid perpetuating unfair outcomes.</a:t>
            </a:r>
          </a:p>
          <a:p>
            <a:r>
              <a:rPr lang="en-US" sz="1700"/>
              <a:t> Transparency in model development and interpretation was maintained to ensure accountability and trustworthiness. </a:t>
            </a:r>
          </a:p>
          <a:p>
            <a:r>
              <a:rPr lang="en-US" sz="1700"/>
              <a:t>Ethical use of data was emphasized, particularly given the potential impact on trade policies and market strategies. </a:t>
            </a:r>
          </a:p>
          <a:p>
            <a:r>
              <a:rPr lang="en-US" sz="1700"/>
              <a:t>These measures ensure that the analysis is conducted responsibly and that the insights generated are fair and equitable.</a:t>
            </a:r>
          </a:p>
          <a:p>
            <a:endParaRPr lang="en-US" sz="1700"/>
          </a:p>
        </p:txBody>
      </p:sp>
      <p:sp>
        <p:nvSpPr>
          <p:cNvPr id="33"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0524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Isosceles Triangle 8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Isosceles Triangle 8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Isosceles Triangle 8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91" name="Rectangle 9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5" name="Isosceles Triangle 9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2F7F716-71D1-54A0-3B73-5C0297D3A946}"/>
              </a:ext>
            </a:extLst>
          </p:cNvPr>
          <p:cNvSpPr>
            <a:spLocks noGrp="1"/>
          </p:cNvSpPr>
          <p:nvPr>
            <p:ph type="title"/>
          </p:nvPr>
        </p:nvSpPr>
        <p:spPr>
          <a:xfrm>
            <a:off x="448734" y="643467"/>
            <a:ext cx="4660126" cy="1375608"/>
          </a:xfrm>
        </p:spPr>
        <p:txBody>
          <a:bodyPr vert="horz" lIns="91440" tIns="45720" rIns="91440" bIns="45720" rtlCol="0" anchor="ctr">
            <a:normAutofit fontScale="90000"/>
          </a:bodyPr>
          <a:lstStyle/>
          <a:p>
            <a:pPr>
              <a:lnSpc>
                <a:spcPct val="90000"/>
              </a:lnSpc>
            </a:pPr>
            <a:r>
              <a:rPr lang="en-US" sz="2500" dirty="0">
                <a:solidFill>
                  <a:schemeClr val="bg1"/>
                </a:solidFill>
              </a:rPr>
              <a:t>Trend Analysis:</a:t>
            </a:r>
            <a:br>
              <a:rPr lang="en-US" sz="2500" dirty="0">
                <a:solidFill>
                  <a:schemeClr val="bg1"/>
                </a:solidFill>
              </a:rPr>
            </a:br>
            <a:r>
              <a:rPr lang="en-US" sz="2500" dirty="0">
                <a:solidFill>
                  <a:schemeClr val="bg1"/>
                </a:solidFill>
              </a:rPr>
              <a:t>Live Sheep Export Quantity (heads)</a:t>
            </a:r>
            <a:br>
              <a:rPr lang="en-US" sz="2500" dirty="0">
                <a:solidFill>
                  <a:schemeClr val="bg1"/>
                </a:solidFill>
              </a:rPr>
            </a:br>
            <a:endParaRPr lang="en-US" sz="2500" dirty="0">
              <a:solidFill>
                <a:schemeClr val="bg1"/>
              </a:solidFill>
            </a:endParaRPr>
          </a:p>
        </p:txBody>
      </p:sp>
      <p:sp>
        <p:nvSpPr>
          <p:cNvPr id="4" name="Text Placeholder 3">
            <a:extLst>
              <a:ext uri="{FF2B5EF4-FFF2-40B4-BE49-F238E27FC236}">
                <a16:creationId xmlns:a16="http://schemas.microsoft.com/office/drawing/2014/main" id="{B7477C7A-4733-FA15-4560-D80A14A7B355}"/>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marL="0" indent="0">
              <a:buFont typeface="Wingdings 3" charset="2"/>
              <a:buChar char=""/>
            </a:pPr>
            <a:endParaRPr lang="en-US" dirty="0">
              <a:solidFill>
                <a:schemeClr val="bg1"/>
              </a:solidFill>
            </a:endParaRPr>
          </a:p>
          <a:p>
            <a:pPr>
              <a:buFont typeface="Wingdings 3" charset="2"/>
              <a:buChar char=""/>
            </a:pPr>
            <a:r>
              <a:rPr lang="en-US" sz="1500" dirty="0">
                <a:solidFill>
                  <a:schemeClr val="bg1"/>
                </a:solidFill>
              </a:rPr>
              <a:t> Export quantities increased from 73.7 million heads in 2001 to 99.9 million in 2013. </a:t>
            </a:r>
          </a:p>
          <a:p>
            <a:pPr>
              <a:buFont typeface="Wingdings 3" charset="2"/>
              <a:buChar char=""/>
            </a:pPr>
            <a:r>
              <a:rPr lang="en-US" sz="1500" dirty="0">
                <a:solidFill>
                  <a:schemeClr val="bg1"/>
                </a:solidFill>
              </a:rPr>
              <a:t>Export values showed volatility, peaking at $10.17 million in 2013. </a:t>
            </a:r>
          </a:p>
          <a:p>
            <a:pPr>
              <a:buFont typeface="Wingdings 3" charset="2"/>
              <a:buChar char=""/>
            </a:pPr>
            <a:r>
              <a:rPr lang="en-US" sz="1500" dirty="0">
                <a:solidFill>
                  <a:schemeClr val="bg1"/>
                </a:solidFill>
              </a:rPr>
              <a:t>These trends reflect market demand and economic conditions.</a:t>
            </a:r>
          </a:p>
        </p:txBody>
      </p:sp>
      <p:pic>
        <p:nvPicPr>
          <p:cNvPr id="8" name="Content Placeholder 7" descr="A graph with blue lines&#10;&#10;Description automatically generated">
            <a:extLst>
              <a:ext uri="{FF2B5EF4-FFF2-40B4-BE49-F238E27FC236}">
                <a16:creationId xmlns:a16="http://schemas.microsoft.com/office/drawing/2014/main" id="{6CC9B2A0-30A7-19E0-1CA3-2FB588C93D78}"/>
              </a:ext>
            </a:extLst>
          </p:cNvPr>
          <p:cNvPicPr>
            <a:picLocks noGrp="1" noChangeAspect="1"/>
          </p:cNvPicPr>
          <p:nvPr>
            <p:ph idx="1"/>
          </p:nvPr>
        </p:nvPicPr>
        <p:blipFill>
          <a:blip r:embed="rId2"/>
          <a:stretch>
            <a:fillRect/>
          </a:stretch>
        </p:blipFill>
        <p:spPr>
          <a:xfrm>
            <a:off x="6096001" y="2033997"/>
            <a:ext cx="5143500" cy="2777490"/>
          </a:xfrm>
          <a:prstGeom prst="rect">
            <a:avLst/>
          </a:prstGeom>
        </p:spPr>
      </p:pic>
      <p:sp>
        <p:nvSpPr>
          <p:cNvPr id="97" name="Isosceles Triangle 9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37653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TotalTime>
  <Words>1297</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Segoe UI Semibold</vt:lpstr>
      <vt:lpstr>Trebuchet MS</vt:lpstr>
      <vt:lpstr>Wingdings 3</vt:lpstr>
      <vt:lpstr>Facet</vt:lpstr>
      <vt:lpstr>     Predictive Analysis of Live Sheep Marketing Dataset to Develop Optimization Strategies  </vt:lpstr>
      <vt:lpstr>Introduction</vt:lpstr>
      <vt:lpstr>Statement of the Problem </vt:lpstr>
      <vt:lpstr>Research Questions </vt:lpstr>
      <vt:lpstr>About the Dataset</vt:lpstr>
      <vt:lpstr>Methodology </vt:lpstr>
      <vt:lpstr>Assumptions </vt:lpstr>
      <vt:lpstr>Ethical Concerns </vt:lpstr>
      <vt:lpstr>Trend Analysis: Live Sheep Export Quantity (heads) </vt:lpstr>
      <vt:lpstr>Trend Analysis: Export Value (US$) </vt:lpstr>
      <vt:lpstr>Country Comparison </vt:lpstr>
      <vt:lpstr>Correlation Analysis</vt:lpstr>
      <vt:lpstr>Predictive Modeling </vt:lpstr>
      <vt:lpstr>Discussion </vt:lpstr>
      <vt:lpstr>Conclusions</vt:lpstr>
      <vt:lpstr>Recommendations </vt:lpstr>
      <vt:lpstr>Way Forward </vt:lpstr>
      <vt:lpstr>Reference </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Zemelak Goraga</dc:creator>
  <cp:lastModifiedBy>Zemelak Goraga</cp:lastModifiedBy>
  <cp:revision>4</cp:revision>
  <dcterms:created xsi:type="dcterms:W3CDTF">2024-06-27T15:36:26Z</dcterms:created>
  <dcterms:modified xsi:type="dcterms:W3CDTF">2024-08-05T21:52:46Z</dcterms:modified>
</cp:coreProperties>
</file>