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79" r:id="rId4"/>
    <p:sldId id="258" r:id="rId5"/>
    <p:sldId id="277" r:id="rId6"/>
    <p:sldId id="259" r:id="rId7"/>
    <p:sldId id="260" r:id="rId8"/>
    <p:sldId id="261" r:id="rId9"/>
    <p:sldId id="275" r:id="rId10"/>
    <p:sldId id="280" r:id="rId11"/>
    <p:sldId id="262" r:id="rId12"/>
    <p:sldId id="276" r:id="rId13"/>
    <p:sldId id="281" r:id="rId14"/>
    <p:sldId id="264" r:id="rId15"/>
    <p:sldId id="267" r:id="rId16"/>
    <p:sldId id="283" r:id="rId17"/>
    <p:sldId id="282" r:id="rId18"/>
    <p:sldId id="266" r:id="rId19"/>
    <p:sldId id="269" r:id="rId20"/>
    <p:sldId id="271" r:id="rId21"/>
    <p:sldId id="270" r:id="rId22"/>
    <p:sldId id="27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41" autoAdjust="0"/>
  </p:normalViewPr>
  <p:slideViewPr>
    <p:cSldViewPr snapToGrid="0">
      <p:cViewPr varScale="1">
        <p:scale>
          <a:sx n="62" d="100"/>
          <a:sy n="62" d="100"/>
        </p:scale>
        <p:origin x="-756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7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1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1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870D5-7BBD-4EB2-A269-5B1BC4687A58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37271DB-9023-4D81-B894-E1BC96B75A95}">
      <dgm:prSet/>
      <dgm:spPr/>
      <dgm:t>
        <a:bodyPr/>
        <a:lstStyle/>
        <a:p>
          <a:r>
            <a:rPr lang="en-US" dirty="0"/>
            <a:t>1. What are the trends in export quantities and values, and how do they correlate over time?</a:t>
          </a:r>
        </a:p>
      </dgm:t>
    </dgm:pt>
    <dgm:pt modelId="{71A61B8B-A4A1-4212-8BFF-0F8320D64AC2}" type="parTrans" cxnId="{57E0BDA9-AD7B-44F8-A4F2-94CC4B8EA674}">
      <dgm:prSet/>
      <dgm:spPr/>
      <dgm:t>
        <a:bodyPr/>
        <a:lstStyle/>
        <a:p>
          <a:endParaRPr lang="en-US"/>
        </a:p>
      </dgm:t>
    </dgm:pt>
    <dgm:pt modelId="{B7443284-2D83-4E19-AB33-ECD95C08F2E8}" type="sibTrans" cxnId="{57E0BDA9-AD7B-44F8-A4F2-94CC4B8EA674}">
      <dgm:prSet/>
      <dgm:spPr/>
      <dgm:t>
        <a:bodyPr/>
        <a:lstStyle/>
        <a:p>
          <a:endParaRPr lang="en-US"/>
        </a:p>
      </dgm:t>
    </dgm:pt>
    <dgm:pt modelId="{6F7155DA-0D59-4C83-B66E-396C12AF0A19}">
      <dgm:prSet/>
      <dgm:spPr/>
      <dgm:t>
        <a:bodyPr/>
        <a:lstStyle/>
        <a:p>
          <a:r>
            <a:rPr lang="en-US" dirty="0"/>
            <a:t>2. Which countries or periods show significant deviations in value-to-quantity ratios, highlighting inefficiencies or strategic advantages?</a:t>
          </a:r>
        </a:p>
      </dgm:t>
    </dgm:pt>
    <dgm:pt modelId="{66522F00-F038-4121-A798-41D38E202F31}" type="parTrans" cxnId="{9AA0585F-DD8F-4488-A034-A2971DD8AE75}">
      <dgm:prSet/>
      <dgm:spPr/>
      <dgm:t>
        <a:bodyPr/>
        <a:lstStyle/>
        <a:p>
          <a:endParaRPr lang="en-US"/>
        </a:p>
      </dgm:t>
    </dgm:pt>
    <dgm:pt modelId="{EA096A23-6CF3-4E0F-9D84-C5A3961CD833}" type="sibTrans" cxnId="{9AA0585F-DD8F-4488-A034-A2971DD8AE75}">
      <dgm:prSet/>
      <dgm:spPr/>
      <dgm:t>
        <a:bodyPr/>
        <a:lstStyle/>
        <a:p>
          <a:endParaRPr lang="en-US"/>
        </a:p>
      </dgm:t>
    </dgm:pt>
    <dgm:pt modelId="{BB48049B-7DBB-4AE1-B57A-F1F8AB24A2CB}">
      <dgm:prSet/>
      <dgm:spPr/>
      <dgm:t>
        <a:bodyPr/>
        <a:lstStyle/>
        <a:p>
          <a:r>
            <a:rPr lang="en-US" dirty="0"/>
            <a:t>3. Can machine learning models cluster exporting countries based on similar export behaviors?</a:t>
          </a:r>
        </a:p>
      </dgm:t>
    </dgm:pt>
    <dgm:pt modelId="{35EAC418-43FE-4ADB-A5EF-32ECBB7153C8}" type="parTrans" cxnId="{C6F67B9B-013D-42B2-B4F1-F8DEB0C2288F}">
      <dgm:prSet/>
      <dgm:spPr/>
      <dgm:t>
        <a:bodyPr/>
        <a:lstStyle/>
        <a:p>
          <a:endParaRPr lang="en-US"/>
        </a:p>
      </dgm:t>
    </dgm:pt>
    <dgm:pt modelId="{F57B9BDC-AEF8-46D3-BA22-AFB1598FF1F6}" type="sibTrans" cxnId="{C6F67B9B-013D-42B2-B4F1-F8DEB0C2288F}">
      <dgm:prSet/>
      <dgm:spPr/>
      <dgm:t>
        <a:bodyPr/>
        <a:lstStyle/>
        <a:p>
          <a:endParaRPr lang="en-US"/>
        </a:p>
      </dgm:t>
    </dgm:pt>
    <dgm:pt modelId="{FE5F16A3-F5AF-4E14-99C6-645D8798A21D}">
      <dgm:prSet/>
      <dgm:spPr/>
      <dgm:t>
        <a:bodyPr/>
        <a:lstStyle/>
        <a:p>
          <a:r>
            <a:rPr lang="en-US" dirty="0"/>
            <a:t>4. What patterns do association rules reveal about frequently occurring high export quantities and values?</a:t>
          </a:r>
        </a:p>
        <a:p>
          <a:endParaRPr lang="en-US" dirty="0"/>
        </a:p>
      </dgm:t>
    </dgm:pt>
    <dgm:pt modelId="{59A12956-FD9F-4ADA-93C4-7A31B3861C78}" type="parTrans" cxnId="{982385B5-54EC-4051-9464-02429BABB803}">
      <dgm:prSet/>
      <dgm:spPr/>
      <dgm:t>
        <a:bodyPr/>
        <a:lstStyle/>
        <a:p>
          <a:endParaRPr lang="en-US"/>
        </a:p>
      </dgm:t>
    </dgm:pt>
    <dgm:pt modelId="{CFA026F3-A58C-45A5-A3E1-FEE62008820D}" type="sibTrans" cxnId="{982385B5-54EC-4051-9464-02429BABB803}">
      <dgm:prSet/>
      <dgm:spPr/>
      <dgm:t>
        <a:bodyPr/>
        <a:lstStyle/>
        <a:p>
          <a:endParaRPr lang="en-US"/>
        </a:p>
      </dgm:t>
    </dgm:pt>
    <dgm:pt modelId="{0ED14964-0ADC-48E3-B5A7-76A7CEC7B3E3}">
      <dgm:prSet/>
      <dgm:spPr/>
      <dgm:t>
        <a:bodyPr/>
        <a:lstStyle/>
        <a:p>
          <a:r>
            <a:rPr lang="en-US" dirty="0"/>
            <a:t>5. How do export behaviors cluster based on multiple features, and can PCA effectively visualize these patterns?</a:t>
          </a:r>
        </a:p>
      </dgm:t>
    </dgm:pt>
    <dgm:pt modelId="{F8EFCABF-BC23-4FA8-9712-C95F7B1858AA}" type="parTrans" cxnId="{32338697-F5E4-4321-B425-7EAA456B333C}">
      <dgm:prSet/>
      <dgm:spPr/>
      <dgm:t>
        <a:bodyPr/>
        <a:lstStyle/>
        <a:p>
          <a:endParaRPr lang="en-US"/>
        </a:p>
      </dgm:t>
    </dgm:pt>
    <dgm:pt modelId="{42977BE3-EA0E-4375-A79D-72F6DA0158D2}" type="sibTrans" cxnId="{32338697-F5E4-4321-B425-7EAA456B333C}">
      <dgm:prSet/>
      <dgm:spPr/>
      <dgm:t>
        <a:bodyPr/>
        <a:lstStyle/>
        <a:p>
          <a:endParaRPr lang="en-US"/>
        </a:p>
      </dgm:t>
    </dgm:pt>
    <dgm:pt modelId="{5993607B-BD83-4070-A447-77EE6EBDB46B}" type="pres">
      <dgm:prSet presAssocID="{347870D5-7BBD-4EB2-A269-5B1BC4687A5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E94263-7328-4C83-832F-BFC0EF86267D}" type="pres">
      <dgm:prSet presAssocID="{037271DB-9023-4D81-B894-E1BC96B75A95}" presName="thickLine" presStyleLbl="alignNode1" presStyleIdx="0" presStyleCnt="5"/>
      <dgm:spPr/>
    </dgm:pt>
    <dgm:pt modelId="{309960D9-C5DF-4D99-A1B6-7C25E56156D8}" type="pres">
      <dgm:prSet presAssocID="{037271DB-9023-4D81-B894-E1BC96B75A95}" presName="horz1" presStyleCnt="0"/>
      <dgm:spPr/>
    </dgm:pt>
    <dgm:pt modelId="{B71A0F67-8E03-4705-9CA8-56298CB65277}" type="pres">
      <dgm:prSet presAssocID="{037271DB-9023-4D81-B894-E1BC96B75A95}" presName="tx1" presStyleLbl="revTx" presStyleIdx="0" presStyleCnt="5"/>
      <dgm:spPr/>
      <dgm:t>
        <a:bodyPr/>
        <a:lstStyle/>
        <a:p>
          <a:endParaRPr lang="en-US"/>
        </a:p>
      </dgm:t>
    </dgm:pt>
    <dgm:pt modelId="{E2CDC9FD-BD82-49AA-AB65-BFFDDBC4004B}" type="pres">
      <dgm:prSet presAssocID="{037271DB-9023-4D81-B894-E1BC96B75A95}" presName="vert1" presStyleCnt="0"/>
      <dgm:spPr/>
    </dgm:pt>
    <dgm:pt modelId="{957C4C84-EE3F-4C6F-B6F4-A40A9390F865}" type="pres">
      <dgm:prSet presAssocID="{6F7155DA-0D59-4C83-B66E-396C12AF0A19}" presName="thickLine" presStyleLbl="alignNode1" presStyleIdx="1" presStyleCnt="5"/>
      <dgm:spPr/>
    </dgm:pt>
    <dgm:pt modelId="{FBA5986B-D9DF-47E3-9D88-7555F078D35A}" type="pres">
      <dgm:prSet presAssocID="{6F7155DA-0D59-4C83-B66E-396C12AF0A19}" presName="horz1" presStyleCnt="0"/>
      <dgm:spPr/>
    </dgm:pt>
    <dgm:pt modelId="{C2207B37-3118-4058-AD3F-3A08D7450917}" type="pres">
      <dgm:prSet presAssocID="{6F7155DA-0D59-4C83-B66E-396C12AF0A19}" presName="tx1" presStyleLbl="revTx" presStyleIdx="1" presStyleCnt="5"/>
      <dgm:spPr/>
      <dgm:t>
        <a:bodyPr/>
        <a:lstStyle/>
        <a:p>
          <a:endParaRPr lang="en-US"/>
        </a:p>
      </dgm:t>
    </dgm:pt>
    <dgm:pt modelId="{F5E27221-13E9-4E4E-BC0D-B803369469F1}" type="pres">
      <dgm:prSet presAssocID="{6F7155DA-0D59-4C83-B66E-396C12AF0A19}" presName="vert1" presStyleCnt="0"/>
      <dgm:spPr/>
    </dgm:pt>
    <dgm:pt modelId="{DFA7DFEC-FD58-458C-846D-DBF19BDE7D84}" type="pres">
      <dgm:prSet presAssocID="{BB48049B-7DBB-4AE1-B57A-F1F8AB24A2CB}" presName="thickLine" presStyleLbl="alignNode1" presStyleIdx="2" presStyleCnt="5"/>
      <dgm:spPr/>
    </dgm:pt>
    <dgm:pt modelId="{A339F6B6-A282-48A4-B66E-BE71583D4A09}" type="pres">
      <dgm:prSet presAssocID="{BB48049B-7DBB-4AE1-B57A-F1F8AB24A2CB}" presName="horz1" presStyleCnt="0"/>
      <dgm:spPr/>
    </dgm:pt>
    <dgm:pt modelId="{4D464273-574C-4793-A2A8-745FDE362C42}" type="pres">
      <dgm:prSet presAssocID="{BB48049B-7DBB-4AE1-B57A-F1F8AB24A2CB}" presName="tx1" presStyleLbl="revTx" presStyleIdx="2" presStyleCnt="5"/>
      <dgm:spPr/>
      <dgm:t>
        <a:bodyPr/>
        <a:lstStyle/>
        <a:p>
          <a:endParaRPr lang="en-US"/>
        </a:p>
      </dgm:t>
    </dgm:pt>
    <dgm:pt modelId="{DFC13D02-807A-41B2-8B61-BB46B82CF083}" type="pres">
      <dgm:prSet presAssocID="{BB48049B-7DBB-4AE1-B57A-F1F8AB24A2CB}" presName="vert1" presStyleCnt="0"/>
      <dgm:spPr/>
    </dgm:pt>
    <dgm:pt modelId="{40BEB7A7-41AE-4D82-9F6A-5718ACEA7176}" type="pres">
      <dgm:prSet presAssocID="{FE5F16A3-F5AF-4E14-99C6-645D8798A21D}" presName="thickLine" presStyleLbl="alignNode1" presStyleIdx="3" presStyleCnt="5"/>
      <dgm:spPr/>
    </dgm:pt>
    <dgm:pt modelId="{FAB40527-F22A-4804-8F09-7B24AC141E50}" type="pres">
      <dgm:prSet presAssocID="{FE5F16A3-F5AF-4E14-99C6-645D8798A21D}" presName="horz1" presStyleCnt="0"/>
      <dgm:spPr/>
    </dgm:pt>
    <dgm:pt modelId="{2CF3E8CE-3FF0-470A-AB80-89B41AC3B7CC}" type="pres">
      <dgm:prSet presAssocID="{FE5F16A3-F5AF-4E14-99C6-645D8798A21D}" presName="tx1" presStyleLbl="revTx" presStyleIdx="3" presStyleCnt="5"/>
      <dgm:spPr/>
      <dgm:t>
        <a:bodyPr/>
        <a:lstStyle/>
        <a:p>
          <a:endParaRPr lang="en-US"/>
        </a:p>
      </dgm:t>
    </dgm:pt>
    <dgm:pt modelId="{E487F83F-6005-4C91-9DAD-B6EED0D983D2}" type="pres">
      <dgm:prSet presAssocID="{FE5F16A3-F5AF-4E14-99C6-645D8798A21D}" presName="vert1" presStyleCnt="0"/>
      <dgm:spPr/>
    </dgm:pt>
    <dgm:pt modelId="{A894515F-5034-4A08-AFE3-CC17A4974FB4}" type="pres">
      <dgm:prSet presAssocID="{0ED14964-0ADC-48E3-B5A7-76A7CEC7B3E3}" presName="thickLine" presStyleLbl="alignNode1" presStyleIdx="4" presStyleCnt="5"/>
      <dgm:spPr/>
    </dgm:pt>
    <dgm:pt modelId="{812C07A8-9812-42A7-8104-9586BCD9FBBD}" type="pres">
      <dgm:prSet presAssocID="{0ED14964-0ADC-48E3-B5A7-76A7CEC7B3E3}" presName="horz1" presStyleCnt="0"/>
      <dgm:spPr/>
    </dgm:pt>
    <dgm:pt modelId="{1AF892C4-9B1F-4427-B467-E28AA3502F37}" type="pres">
      <dgm:prSet presAssocID="{0ED14964-0ADC-48E3-B5A7-76A7CEC7B3E3}" presName="tx1" presStyleLbl="revTx" presStyleIdx="4" presStyleCnt="5"/>
      <dgm:spPr/>
      <dgm:t>
        <a:bodyPr/>
        <a:lstStyle/>
        <a:p>
          <a:endParaRPr lang="en-US"/>
        </a:p>
      </dgm:t>
    </dgm:pt>
    <dgm:pt modelId="{60864B49-E7DB-4E0A-B257-D9D6BACF32EC}" type="pres">
      <dgm:prSet presAssocID="{0ED14964-0ADC-48E3-B5A7-76A7CEC7B3E3}" presName="vert1" presStyleCnt="0"/>
      <dgm:spPr/>
    </dgm:pt>
  </dgm:ptLst>
  <dgm:cxnLst>
    <dgm:cxn modelId="{C6F67B9B-013D-42B2-B4F1-F8DEB0C2288F}" srcId="{347870D5-7BBD-4EB2-A269-5B1BC4687A58}" destId="{BB48049B-7DBB-4AE1-B57A-F1F8AB24A2CB}" srcOrd="2" destOrd="0" parTransId="{35EAC418-43FE-4ADB-A5EF-32ECBB7153C8}" sibTransId="{F57B9BDC-AEF8-46D3-BA22-AFB1598FF1F6}"/>
    <dgm:cxn modelId="{9B99C0E6-3BD7-4C1B-8941-C46969ACA206}" type="presOf" srcId="{6F7155DA-0D59-4C83-B66E-396C12AF0A19}" destId="{C2207B37-3118-4058-AD3F-3A08D7450917}" srcOrd="0" destOrd="0" presId="urn:microsoft.com/office/officeart/2008/layout/LinedList"/>
    <dgm:cxn modelId="{9AA0585F-DD8F-4488-A034-A2971DD8AE75}" srcId="{347870D5-7BBD-4EB2-A269-5B1BC4687A58}" destId="{6F7155DA-0D59-4C83-B66E-396C12AF0A19}" srcOrd="1" destOrd="0" parTransId="{66522F00-F038-4121-A798-41D38E202F31}" sibTransId="{EA096A23-6CF3-4E0F-9D84-C5A3961CD833}"/>
    <dgm:cxn modelId="{32338697-F5E4-4321-B425-7EAA456B333C}" srcId="{347870D5-7BBD-4EB2-A269-5B1BC4687A58}" destId="{0ED14964-0ADC-48E3-B5A7-76A7CEC7B3E3}" srcOrd="4" destOrd="0" parTransId="{F8EFCABF-BC23-4FA8-9712-C95F7B1858AA}" sibTransId="{42977BE3-EA0E-4375-A79D-72F6DA0158D2}"/>
    <dgm:cxn modelId="{374CA58C-EEF4-4903-B5C3-9FB6BD94D126}" type="presOf" srcId="{FE5F16A3-F5AF-4E14-99C6-645D8798A21D}" destId="{2CF3E8CE-3FF0-470A-AB80-89B41AC3B7CC}" srcOrd="0" destOrd="0" presId="urn:microsoft.com/office/officeart/2008/layout/LinedList"/>
    <dgm:cxn modelId="{57E0BDA9-AD7B-44F8-A4F2-94CC4B8EA674}" srcId="{347870D5-7BBD-4EB2-A269-5B1BC4687A58}" destId="{037271DB-9023-4D81-B894-E1BC96B75A95}" srcOrd="0" destOrd="0" parTransId="{71A61B8B-A4A1-4212-8BFF-0F8320D64AC2}" sibTransId="{B7443284-2D83-4E19-AB33-ECD95C08F2E8}"/>
    <dgm:cxn modelId="{982385B5-54EC-4051-9464-02429BABB803}" srcId="{347870D5-7BBD-4EB2-A269-5B1BC4687A58}" destId="{FE5F16A3-F5AF-4E14-99C6-645D8798A21D}" srcOrd="3" destOrd="0" parTransId="{59A12956-FD9F-4ADA-93C4-7A31B3861C78}" sibTransId="{CFA026F3-A58C-45A5-A3E1-FEE62008820D}"/>
    <dgm:cxn modelId="{CCAC5B33-9665-438B-8BA1-5712CCDF27DF}" type="presOf" srcId="{347870D5-7BBD-4EB2-A269-5B1BC4687A58}" destId="{5993607B-BD83-4070-A447-77EE6EBDB46B}" srcOrd="0" destOrd="0" presId="urn:microsoft.com/office/officeart/2008/layout/LinedList"/>
    <dgm:cxn modelId="{554FF61E-66BC-483B-85DA-15C68191D007}" type="presOf" srcId="{037271DB-9023-4D81-B894-E1BC96B75A95}" destId="{B71A0F67-8E03-4705-9CA8-56298CB65277}" srcOrd="0" destOrd="0" presId="urn:microsoft.com/office/officeart/2008/layout/LinedList"/>
    <dgm:cxn modelId="{3B44F90C-0420-4A95-B7F0-8071DEB1F373}" type="presOf" srcId="{BB48049B-7DBB-4AE1-B57A-F1F8AB24A2CB}" destId="{4D464273-574C-4793-A2A8-745FDE362C42}" srcOrd="0" destOrd="0" presId="urn:microsoft.com/office/officeart/2008/layout/LinedList"/>
    <dgm:cxn modelId="{5778F32B-624A-48F0-A6C8-A7FDCED3AA3D}" type="presOf" srcId="{0ED14964-0ADC-48E3-B5A7-76A7CEC7B3E3}" destId="{1AF892C4-9B1F-4427-B467-E28AA3502F37}" srcOrd="0" destOrd="0" presId="urn:microsoft.com/office/officeart/2008/layout/LinedList"/>
    <dgm:cxn modelId="{B15692E7-B53E-402C-9954-39AA03029632}" type="presParOf" srcId="{5993607B-BD83-4070-A447-77EE6EBDB46B}" destId="{EEE94263-7328-4C83-832F-BFC0EF86267D}" srcOrd="0" destOrd="0" presId="urn:microsoft.com/office/officeart/2008/layout/LinedList"/>
    <dgm:cxn modelId="{8DCD59D2-1320-45E6-A940-1A8A8839FE8C}" type="presParOf" srcId="{5993607B-BD83-4070-A447-77EE6EBDB46B}" destId="{309960D9-C5DF-4D99-A1B6-7C25E56156D8}" srcOrd="1" destOrd="0" presId="urn:microsoft.com/office/officeart/2008/layout/LinedList"/>
    <dgm:cxn modelId="{42446F9B-77AB-4AC7-AE33-31F2420200EC}" type="presParOf" srcId="{309960D9-C5DF-4D99-A1B6-7C25E56156D8}" destId="{B71A0F67-8E03-4705-9CA8-56298CB65277}" srcOrd="0" destOrd="0" presId="urn:microsoft.com/office/officeart/2008/layout/LinedList"/>
    <dgm:cxn modelId="{00F86174-5B0C-45BE-A6B8-EC3957AF5016}" type="presParOf" srcId="{309960D9-C5DF-4D99-A1B6-7C25E56156D8}" destId="{E2CDC9FD-BD82-49AA-AB65-BFFDDBC4004B}" srcOrd="1" destOrd="0" presId="urn:microsoft.com/office/officeart/2008/layout/LinedList"/>
    <dgm:cxn modelId="{6CB91153-357D-4E8C-866C-B14CC4B1DBB1}" type="presParOf" srcId="{5993607B-BD83-4070-A447-77EE6EBDB46B}" destId="{957C4C84-EE3F-4C6F-B6F4-A40A9390F865}" srcOrd="2" destOrd="0" presId="urn:microsoft.com/office/officeart/2008/layout/LinedList"/>
    <dgm:cxn modelId="{64CDA11D-E75B-44FB-9CBF-F1588FF5D9C5}" type="presParOf" srcId="{5993607B-BD83-4070-A447-77EE6EBDB46B}" destId="{FBA5986B-D9DF-47E3-9D88-7555F078D35A}" srcOrd="3" destOrd="0" presId="urn:microsoft.com/office/officeart/2008/layout/LinedList"/>
    <dgm:cxn modelId="{F0193E81-B1BE-4E5B-BD96-788DC669A3F4}" type="presParOf" srcId="{FBA5986B-D9DF-47E3-9D88-7555F078D35A}" destId="{C2207B37-3118-4058-AD3F-3A08D7450917}" srcOrd="0" destOrd="0" presId="urn:microsoft.com/office/officeart/2008/layout/LinedList"/>
    <dgm:cxn modelId="{3D35277B-D609-428B-A4F2-E508FFA6E9B1}" type="presParOf" srcId="{FBA5986B-D9DF-47E3-9D88-7555F078D35A}" destId="{F5E27221-13E9-4E4E-BC0D-B803369469F1}" srcOrd="1" destOrd="0" presId="urn:microsoft.com/office/officeart/2008/layout/LinedList"/>
    <dgm:cxn modelId="{B4FF4C09-AE46-4A09-B7EA-2757FB967F6F}" type="presParOf" srcId="{5993607B-BD83-4070-A447-77EE6EBDB46B}" destId="{DFA7DFEC-FD58-458C-846D-DBF19BDE7D84}" srcOrd="4" destOrd="0" presId="urn:microsoft.com/office/officeart/2008/layout/LinedList"/>
    <dgm:cxn modelId="{ABE40AB4-80A0-4BA3-A457-08382BD2DEC3}" type="presParOf" srcId="{5993607B-BD83-4070-A447-77EE6EBDB46B}" destId="{A339F6B6-A282-48A4-B66E-BE71583D4A09}" srcOrd="5" destOrd="0" presId="urn:microsoft.com/office/officeart/2008/layout/LinedList"/>
    <dgm:cxn modelId="{BC0C4AE8-DAC5-4581-A90F-FC6BA1A157BC}" type="presParOf" srcId="{A339F6B6-A282-48A4-B66E-BE71583D4A09}" destId="{4D464273-574C-4793-A2A8-745FDE362C42}" srcOrd="0" destOrd="0" presId="urn:microsoft.com/office/officeart/2008/layout/LinedList"/>
    <dgm:cxn modelId="{D4FFD129-59BD-40DE-A55C-6390F28A8950}" type="presParOf" srcId="{A339F6B6-A282-48A4-B66E-BE71583D4A09}" destId="{DFC13D02-807A-41B2-8B61-BB46B82CF083}" srcOrd="1" destOrd="0" presId="urn:microsoft.com/office/officeart/2008/layout/LinedList"/>
    <dgm:cxn modelId="{7095E2B6-2F90-472B-A537-476932D96005}" type="presParOf" srcId="{5993607B-BD83-4070-A447-77EE6EBDB46B}" destId="{40BEB7A7-41AE-4D82-9F6A-5718ACEA7176}" srcOrd="6" destOrd="0" presId="urn:microsoft.com/office/officeart/2008/layout/LinedList"/>
    <dgm:cxn modelId="{AB752577-61A0-474E-8658-EC837BC832E8}" type="presParOf" srcId="{5993607B-BD83-4070-A447-77EE6EBDB46B}" destId="{FAB40527-F22A-4804-8F09-7B24AC141E50}" srcOrd="7" destOrd="0" presId="urn:microsoft.com/office/officeart/2008/layout/LinedList"/>
    <dgm:cxn modelId="{601CFEB4-46EC-4C77-874A-E8BC5CE170C0}" type="presParOf" srcId="{FAB40527-F22A-4804-8F09-7B24AC141E50}" destId="{2CF3E8CE-3FF0-470A-AB80-89B41AC3B7CC}" srcOrd="0" destOrd="0" presId="urn:microsoft.com/office/officeart/2008/layout/LinedList"/>
    <dgm:cxn modelId="{522FEFD0-ED9F-4FAE-AF36-0397C1F1E5C2}" type="presParOf" srcId="{FAB40527-F22A-4804-8F09-7B24AC141E50}" destId="{E487F83F-6005-4C91-9DAD-B6EED0D983D2}" srcOrd="1" destOrd="0" presId="urn:microsoft.com/office/officeart/2008/layout/LinedList"/>
    <dgm:cxn modelId="{7E8C1B80-AF4F-4A27-96BC-9576365A687D}" type="presParOf" srcId="{5993607B-BD83-4070-A447-77EE6EBDB46B}" destId="{A894515F-5034-4A08-AFE3-CC17A4974FB4}" srcOrd="8" destOrd="0" presId="urn:microsoft.com/office/officeart/2008/layout/LinedList"/>
    <dgm:cxn modelId="{0A027C10-64B2-4ED9-846D-3F44A5DBDE45}" type="presParOf" srcId="{5993607B-BD83-4070-A447-77EE6EBDB46B}" destId="{812C07A8-9812-42A7-8104-9586BCD9FBBD}" srcOrd="9" destOrd="0" presId="urn:microsoft.com/office/officeart/2008/layout/LinedList"/>
    <dgm:cxn modelId="{B70DE36A-28A2-435D-B973-77F5EEB4D119}" type="presParOf" srcId="{812C07A8-9812-42A7-8104-9586BCD9FBBD}" destId="{1AF892C4-9B1F-4427-B467-E28AA3502F37}" srcOrd="0" destOrd="0" presId="urn:microsoft.com/office/officeart/2008/layout/LinedList"/>
    <dgm:cxn modelId="{11716375-F326-4713-821A-592CFCEEEBC7}" type="presParOf" srcId="{812C07A8-9812-42A7-8104-9586BCD9FBBD}" destId="{60864B49-E7DB-4E0A-B257-D9D6BACF32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18DD4-2124-42ED-9ADB-51506DD339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0A1A26-48D5-461A-82AF-21CB43AF914F}">
      <dgm:prSet/>
      <dgm:spPr/>
      <dgm:t>
        <a:bodyPr/>
        <a:lstStyle/>
        <a:p>
          <a:r>
            <a:rPr lang="en-US"/>
            <a:t>The analysis revealed fluctuations in both export quantities and values.</a:t>
          </a:r>
        </a:p>
      </dgm:t>
    </dgm:pt>
    <dgm:pt modelId="{34BAEE4A-BA2E-4313-8F1D-CCE5BB7581DA}" type="parTrans" cxnId="{01258AAA-9691-49DD-8CD3-FD90B4FF9FF1}">
      <dgm:prSet/>
      <dgm:spPr/>
      <dgm:t>
        <a:bodyPr/>
        <a:lstStyle/>
        <a:p>
          <a:endParaRPr lang="en-US"/>
        </a:p>
      </dgm:t>
    </dgm:pt>
    <dgm:pt modelId="{AAD53D15-C90C-4C09-92FF-FADD398F1EA5}" type="sibTrans" cxnId="{01258AAA-9691-49DD-8CD3-FD90B4FF9FF1}">
      <dgm:prSet/>
      <dgm:spPr/>
      <dgm:t>
        <a:bodyPr/>
        <a:lstStyle/>
        <a:p>
          <a:endParaRPr lang="en-US"/>
        </a:p>
      </dgm:t>
    </dgm:pt>
    <dgm:pt modelId="{D296810F-F17D-4D00-82D0-54E8A7C08C98}">
      <dgm:prSet/>
      <dgm:spPr/>
      <dgm:t>
        <a:bodyPr/>
        <a:lstStyle/>
        <a:p>
          <a:r>
            <a:rPr lang="en-US"/>
            <a:t>Significant deviations, like the Caribbean in 1984, suggest strategic advantages or inefficiencies. </a:t>
          </a:r>
        </a:p>
      </dgm:t>
    </dgm:pt>
    <dgm:pt modelId="{2C520FF3-1F46-442B-8048-4B72276C78DC}" type="parTrans" cxnId="{440F6A18-0752-47DB-99A5-8F632AA81A0B}">
      <dgm:prSet/>
      <dgm:spPr/>
      <dgm:t>
        <a:bodyPr/>
        <a:lstStyle/>
        <a:p>
          <a:endParaRPr lang="en-US"/>
        </a:p>
      </dgm:t>
    </dgm:pt>
    <dgm:pt modelId="{6B48F751-FC9B-43E0-8039-CEBD433161AF}" type="sibTrans" cxnId="{440F6A18-0752-47DB-99A5-8F632AA81A0B}">
      <dgm:prSet/>
      <dgm:spPr/>
      <dgm:t>
        <a:bodyPr/>
        <a:lstStyle/>
        <a:p>
          <a:endParaRPr lang="en-US"/>
        </a:p>
      </dgm:t>
    </dgm:pt>
    <dgm:pt modelId="{6138C739-5429-4031-A39C-566F943B213D}">
      <dgm:prSet/>
      <dgm:spPr/>
      <dgm:t>
        <a:bodyPr/>
        <a:lstStyle/>
        <a:p>
          <a:r>
            <a:rPr lang="en-US"/>
            <a:t>Balanced ratios, such as Australia &amp; New Zealand in 2007, reflect efficient trade practices. </a:t>
          </a:r>
        </a:p>
      </dgm:t>
    </dgm:pt>
    <dgm:pt modelId="{53AD8430-F8F1-40F1-B18E-850F0C48A95D}" type="parTrans" cxnId="{0C8C28A9-CB50-4C2A-9CBF-951441CED802}">
      <dgm:prSet/>
      <dgm:spPr/>
      <dgm:t>
        <a:bodyPr/>
        <a:lstStyle/>
        <a:p>
          <a:endParaRPr lang="en-US"/>
        </a:p>
      </dgm:t>
    </dgm:pt>
    <dgm:pt modelId="{57BEDECA-5893-434A-B75E-F438FE170580}" type="sibTrans" cxnId="{0C8C28A9-CB50-4C2A-9CBF-951441CED802}">
      <dgm:prSet/>
      <dgm:spPr/>
      <dgm:t>
        <a:bodyPr/>
        <a:lstStyle/>
        <a:p>
          <a:endParaRPr lang="en-US"/>
        </a:p>
      </dgm:t>
    </dgm:pt>
    <dgm:pt modelId="{5536FBCF-1D6C-4FE8-831E-E5D84228B975}">
      <dgm:prSet/>
      <dgm:spPr/>
      <dgm:t>
        <a:bodyPr/>
        <a:lstStyle/>
        <a:p>
          <a:r>
            <a:rPr lang="en-US"/>
            <a:t>K-means clustering grouped countries into three clusters, providing insights into their export behaviors. </a:t>
          </a:r>
        </a:p>
      </dgm:t>
    </dgm:pt>
    <dgm:pt modelId="{F97F4769-BD0A-40CB-AFEE-8200003CE362}" type="parTrans" cxnId="{DC670EC7-190B-49D4-A654-3EAB38CC800C}">
      <dgm:prSet/>
      <dgm:spPr/>
      <dgm:t>
        <a:bodyPr/>
        <a:lstStyle/>
        <a:p>
          <a:endParaRPr lang="en-US"/>
        </a:p>
      </dgm:t>
    </dgm:pt>
    <dgm:pt modelId="{A43EE9F6-7457-49EF-A45E-D0A06542CEA3}" type="sibTrans" cxnId="{DC670EC7-190B-49D4-A654-3EAB38CC800C}">
      <dgm:prSet/>
      <dgm:spPr/>
      <dgm:t>
        <a:bodyPr/>
        <a:lstStyle/>
        <a:p>
          <a:endParaRPr lang="en-US"/>
        </a:p>
      </dgm:t>
    </dgm:pt>
    <dgm:pt modelId="{738729A9-28C3-41F5-A062-7FF04B48618E}">
      <dgm:prSet/>
      <dgm:spPr/>
      <dgm:t>
        <a:bodyPr/>
        <a:lstStyle/>
        <a:p>
          <a:r>
            <a:rPr lang="en-US"/>
            <a:t>Association Rules such as (Export Value) → (Export Quantity) demonstrate strong relationships between export quantities and values, offering practical guidance for improving export strategies.</a:t>
          </a:r>
        </a:p>
      </dgm:t>
    </dgm:pt>
    <dgm:pt modelId="{058A5F22-94C5-47E0-87FA-6D5256FA588D}" type="parTrans" cxnId="{424BACAB-A6AD-488A-B2A3-283250F8A5B3}">
      <dgm:prSet/>
      <dgm:spPr/>
      <dgm:t>
        <a:bodyPr/>
        <a:lstStyle/>
        <a:p>
          <a:endParaRPr lang="en-US"/>
        </a:p>
      </dgm:t>
    </dgm:pt>
    <dgm:pt modelId="{9984DCF4-1688-47B0-9198-FE652631DA71}" type="sibTrans" cxnId="{424BACAB-A6AD-488A-B2A3-283250F8A5B3}">
      <dgm:prSet/>
      <dgm:spPr/>
      <dgm:t>
        <a:bodyPr/>
        <a:lstStyle/>
        <a:p>
          <a:endParaRPr lang="en-US"/>
        </a:p>
      </dgm:t>
    </dgm:pt>
    <dgm:pt modelId="{BFD580CF-FCBE-4E5F-BAC5-F8E6F8C45013}">
      <dgm:prSet/>
      <dgm:spPr/>
      <dgm:t>
        <a:bodyPr/>
        <a:lstStyle/>
        <a:p>
          <a:r>
            <a:rPr lang="en-US"/>
            <a:t>PCA enabled visualization of export patterns, providing a clear understanding of how countries differ in their export behaviors.</a:t>
          </a:r>
        </a:p>
      </dgm:t>
    </dgm:pt>
    <dgm:pt modelId="{677C791D-684C-4487-85BA-BCA2D74E647D}" type="parTrans" cxnId="{CA862161-E2D5-450B-9445-8A5287937CAE}">
      <dgm:prSet/>
      <dgm:spPr/>
      <dgm:t>
        <a:bodyPr/>
        <a:lstStyle/>
        <a:p>
          <a:endParaRPr lang="en-US"/>
        </a:p>
      </dgm:t>
    </dgm:pt>
    <dgm:pt modelId="{A0F49A21-62C9-444D-8A39-B10BCBFE4BBE}" type="sibTrans" cxnId="{CA862161-E2D5-450B-9445-8A5287937CAE}">
      <dgm:prSet/>
      <dgm:spPr/>
      <dgm:t>
        <a:bodyPr/>
        <a:lstStyle/>
        <a:p>
          <a:endParaRPr lang="en-US"/>
        </a:p>
      </dgm:t>
    </dgm:pt>
    <dgm:pt modelId="{657B564D-800E-4578-8578-CC4FF211A1F3}" type="pres">
      <dgm:prSet presAssocID="{EF218DD4-2124-42ED-9ADB-51506DD339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AC645C-597A-4B27-985B-D5E325972ABE}" type="pres">
      <dgm:prSet presAssocID="{B70A1A26-48D5-461A-82AF-21CB43AF914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667F8-D1FB-4393-92DC-2D085046A80D}" type="pres">
      <dgm:prSet presAssocID="{AAD53D15-C90C-4C09-92FF-FADD398F1EA5}" presName="spacer" presStyleCnt="0"/>
      <dgm:spPr/>
    </dgm:pt>
    <dgm:pt modelId="{D5BB7912-94E9-4FC2-B3BA-34AE99F5212C}" type="pres">
      <dgm:prSet presAssocID="{D296810F-F17D-4D00-82D0-54E8A7C08C9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2D52D-2219-4628-8877-4D363A2CBA79}" type="pres">
      <dgm:prSet presAssocID="{6B48F751-FC9B-43E0-8039-CEBD433161AF}" presName="spacer" presStyleCnt="0"/>
      <dgm:spPr/>
    </dgm:pt>
    <dgm:pt modelId="{06AE70A6-383B-4631-AAC8-8D567A15A796}" type="pres">
      <dgm:prSet presAssocID="{6138C739-5429-4031-A39C-566F943B213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3624B-1F75-4419-AA0F-620948B36648}" type="pres">
      <dgm:prSet presAssocID="{57BEDECA-5893-434A-B75E-F438FE170580}" presName="spacer" presStyleCnt="0"/>
      <dgm:spPr/>
    </dgm:pt>
    <dgm:pt modelId="{CA3DF270-E1B1-4278-A504-6B89A6B04B67}" type="pres">
      <dgm:prSet presAssocID="{5536FBCF-1D6C-4FE8-831E-E5D84228B97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BD659-DE73-4F89-830F-009CE131EABC}" type="pres">
      <dgm:prSet presAssocID="{A43EE9F6-7457-49EF-A45E-D0A06542CEA3}" presName="spacer" presStyleCnt="0"/>
      <dgm:spPr/>
    </dgm:pt>
    <dgm:pt modelId="{E145A4AD-C534-42AE-BCE7-65C3857A5447}" type="pres">
      <dgm:prSet presAssocID="{738729A9-28C3-41F5-A062-7FF04B48618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D7087-113B-4A80-B62C-5253B814CB98}" type="pres">
      <dgm:prSet presAssocID="{9984DCF4-1688-47B0-9198-FE652631DA71}" presName="spacer" presStyleCnt="0"/>
      <dgm:spPr/>
    </dgm:pt>
    <dgm:pt modelId="{72B3240B-DFC9-4600-9ECC-D21D51C7195D}" type="pres">
      <dgm:prSet presAssocID="{BFD580CF-FCBE-4E5F-BAC5-F8E6F8C4501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258AAA-9691-49DD-8CD3-FD90B4FF9FF1}" srcId="{EF218DD4-2124-42ED-9ADB-51506DD33984}" destId="{B70A1A26-48D5-461A-82AF-21CB43AF914F}" srcOrd="0" destOrd="0" parTransId="{34BAEE4A-BA2E-4313-8F1D-CCE5BB7581DA}" sibTransId="{AAD53D15-C90C-4C09-92FF-FADD398F1EA5}"/>
    <dgm:cxn modelId="{DC670EC7-190B-49D4-A654-3EAB38CC800C}" srcId="{EF218DD4-2124-42ED-9ADB-51506DD33984}" destId="{5536FBCF-1D6C-4FE8-831E-E5D84228B975}" srcOrd="3" destOrd="0" parTransId="{F97F4769-BD0A-40CB-AFEE-8200003CE362}" sibTransId="{A43EE9F6-7457-49EF-A45E-D0A06542CEA3}"/>
    <dgm:cxn modelId="{CA862161-E2D5-450B-9445-8A5287937CAE}" srcId="{EF218DD4-2124-42ED-9ADB-51506DD33984}" destId="{BFD580CF-FCBE-4E5F-BAC5-F8E6F8C45013}" srcOrd="5" destOrd="0" parTransId="{677C791D-684C-4487-85BA-BCA2D74E647D}" sibTransId="{A0F49A21-62C9-444D-8A39-B10BCBFE4BBE}"/>
    <dgm:cxn modelId="{E5CDA5DB-7702-418C-A7DD-B7BEF508E50C}" type="presOf" srcId="{D296810F-F17D-4D00-82D0-54E8A7C08C98}" destId="{D5BB7912-94E9-4FC2-B3BA-34AE99F5212C}" srcOrd="0" destOrd="0" presId="urn:microsoft.com/office/officeart/2005/8/layout/vList2"/>
    <dgm:cxn modelId="{C8548E1D-3AF1-4F9C-AF08-25BE1A54E9F7}" type="presOf" srcId="{B70A1A26-48D5-461A-82AF-21CB43AF914F}" destId="{88AC645C-597A-4B27-985B-D5E325972ABE}" srcOrd="0" destOrd="0" presId="urn:microsoft.com/office/officeart/2005/8/layout/vList2"/>
    <dgm:cxn modelId="{0C8C28A9-CB50-4C2A-9CBF-951441CED802}" srcId="{EF218DD4-2124-42ED-9ADB-51506DD33984}" destId="{6138C739-5429-4031-A39C-566F943B213D}" srcOrd="2" destOrd="0" parTransId="{53AD8430-F8F1-40F1-B18E-850F0C48A95D}" sibTransId="{57BEDECA-5893-434A-B75E-F438FE170580}"/>
    <dgm:cxn modelId="{C99D842B-B0BD-4FD4-8977-2AED9F4B106F}" type="presOf" srcId="{738729A9-28C3-41F5-A062-7FF04B48618E}" destId="{E145A4AD-C534-42AE-BCE7-65C3857A5447}" srcOrd="0" destOrd="0" presId="urn:microsoft.com/office/officeart/2005/8/layout/vList2"/>
    <dgm:cxn modelId="{440F6A18-0752-47DB-99A5-8F632AA81A0B}" srcId="{EF218DD4-2124-42ED-9ADB-51506DD33984}" destId="{D296810F-F17D-4D00-82D0-54E8A7C08C98}" srcOrd="1" destOrd="0" parTransId="{2C520FF3-1F46-442B-8048-4B72276C78DC}" sibTransId="{6B48F751-FC9B-43E0-8039-CEBD433161AF}"/>
    <dgm:cxn modelId="{A0CCC929-2B05-4459-9EFD-152460E2745E}" type="presOf" srcId="{BFD580CF-FCBE-4E5F-BAC5-F8E6F8C45013}" destId="{72B3240B-DFC9-4600-9ECC-D21D51C7195D}" srcOrd="0" destOrd="0" presId="urn:microsoft.com/office/officeart/2005/8/layout/vList2"/>
    <dgm:cxn modelId="{8B97066B-A635-4C96-A562-E525EE9F2988}" type="presOf" srcId="{6138C739-5429-4031-A39C-566F943B213D}" destId="{06AE70A6-383B-4631-AAC8-8D567A15A796}" srcOrd="0" destOrd="0" presId="urn:microsoft.com/office/officeart/2005/8/layout/vList2"/>
    <dgm:cxn modelId="{424BACAB-A6AD-488A-B2A3-283250F8A5B3}" srcId="{EF218DD4-2124-42ED-9ADB-51506DD33984}" destId="{738729A9-28C3-41F5-A062-7FF04B48618E}" srcOrd="4" destOrd="0" parTransId="{058A5F22-94C5-47E0-87FA-6D5256FA588D}" sibTransId="{9984DCF4-1688-47B0-9198-FE652631DA71}"/>
    <dgm:cxn modelId="{6BC317B5-2713-46B7-8367-85FA6C21CAA3}" type="presOf" srcId="{EF218DD4-2124-42ED-9ADB-51506DD33984}" destId="{657B564D-800E-4578-8578-CC4FF211A1F3}" srcOrd="0" destOrd="0" presId="urn:microsoft.com/office/officeart/2005/8/layout/vList2"/>
    <dgm:cxn modelId="{A0995221-383A-4C05-99FB-3DE48E871EAF}" type="presOf" srcId="{5536FBCF-1D6C-4FE8-831E-E5D84228B975}" destId="{CA3DF270-E1B1-4278-A504-6B89A6B04B67}" srcOrd="0" destOrd="0" presId="urn:microsoft.com/office/officeart/2005/8/layout/vList2"/>
    <dgm:cxn modelId="{2E9BEF76-3D5E-4EF6-8848-B52F6D0F6829}" type="presParOf" srcId="{657B564D-800E-4578-8578-CC4FF211A1F3}" destId="{88AC645C-597A-4B27-985B-D5E325972ABE}" srcOrd="0" destOrd="0" presId="urn:microsoft.com/office/officeart/2005/8/layout/vList2"/>
    <dgm:cxn modelId="{64E00BE6-9BC5-4149-9124-E311E52AF09A}" type="presParOf" srcId="{657B564D-800E-4578-8578-CC4FF211A1F3}" destId="{610667F8-D1FB-4393-92DC-2D085046A80D}" srcOrd="1" destOrd="0" presId="urn:microsoft.com/office/officeart/2005/8/layout/vList2"/>
    <dgm:cxn modelId="{31219B80-007A-4F8B-8150-F708A7F70E80}" type="presParOf" srcId="{657B564D-800E-4578-8578-CC4FF211A1F3}" destId="{D5BB7912-94E9-4FC2-B3BA-34AE99F5212C}" srcOrd="2" destOrd="0" presId="urn:microsoft.com/office/officeart/2005/8/layout/vList2"/>
    <dgm:cxn modelId="{A078A066-8B59-4CD5-BED5-2651D6A0C6C8}" type="presParOf" srcId="{657B564D-800E-4578-8578-CC4FF211A1F3}" destId="{79A2D52D-2219-4628-8877-4D363A2CBA79}" srcOrd="3" destOrd="0" presId="urn:microsoft.com/office/officeart/2005/8/layout/vList2"/>
    <dgm:cxn modelId="{3DA7178C-6765-40FC-9F28-DB3985C7DC46}" type="presParOf" srcId="{657B564D-800E-4578-8578-CC4FF211A1F3}" destId="{06AE70A6-383B-4631-AAC8-8D567A15A796}" srcOrd="4" destOrd="0" presId="urn:microsoft.com/office/officeart/2005/8/layout/vList2"/>
    <dgm:cxn modelId="{985BF460-F9D6-45B7-B774-F96E49585157}" type="presParOf" srcId="{657B564D-800E-4578-8578-CC4FF211A1F3}" destId="{F093624B-1F75-4419-AA0F-620948B36648}" srcOrd="5" destOrd="0" presId="urn:microsoft.com/office/officeart/2005/8/layout/vList2"/>
    <dgm:cxn modelId="{604AB93C-EB4C-4D7D-9ED4-65A4E027958F}" type="presParOf" srcId="{657B564D-800E-4578-8578-CC4FF211A1F3}" destId="{CA3DF270-E1B1-4278-A504-6B89A6B04B67}" srcOrd="6" destOrd="0" presId="urn:microsoft.com/office/officeart/2005/8/layout/vList2"/>
    <dgm:cxn modelId="{0446F96C-198F-4234-B0F1-1EE3FBC1E2A9}" type="presParOf" srcId="{657B564D-800E-4578-8578-CC4FF211A1F3}" destId="{D64BD659-DE73-4F89-830F-009CE131EABC}" srcOrd="7" destOrd="0" presId="urn:microsoft.com/office/officeart/2005/8/layout/vList2"/>
    <dgm:cxn modelId="{CC3EBB4A-ED65-4CA2-8517-B24EBC7F6871}" type="presParOf" srcId="{657B564D-800E-4578-8578-CC4FF211A1F3}" destId="{E145A4AD-C534-42AE-BCE7-65C3857A5447}" srcOrd="8" destOrd="0" presId="urn:microsoft.com/office/officeart/2005/8/layout/vList2"/>
    <dgm:cxn modelId="{A89788F2-1729-4798-BB7E-5656441BEEE1}" type="presParOf" srcId="{657B564D-800E-4578-8578-CC4FF211A1F3}" destId="{040D7087-113B-4A80-B62C-5253B814CB98}" srcOrd="9" destOrd="0" presId="urn:microsoft.com/office/officeart/2005/8/layout/vList2"/>
    <dgm:cxn modelId="{EE498A8B-A0B4-43FA-A1D5-FC44A8679370}" type="presParOf" srcId="{657B564D-800E-4578-8578-CC4FF211A1F3}" destId="{72B3240B-DFC9-4600-9ECC-D21D51C7195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FF78A-9063-4332-965F-98170BC9D426}" type="doc">
      <dgm:prSet loTypeId="urn:microsoft.com/office/officeart/2005/8/layout/vProcess5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EF7B272-0185-4F17-A8E4-CA5CB9C2908B}">
      <dgm:prSet/>
      <dgm:spPr/>
      <dgm:t>
        <a:bodyPr/>
        <a:lstStyle/>
        <a:p>
          <a:r>
            <a:rPr lang="en-US" dirty="0"/>
            <a:t>Machine learning revealed key patterns in global live Pigs export</a:t>
          </a:r>
        </a:p>
      </dgm:t>
    </dgm:pt>
    <dgm:pt modelId="{3FFBE8E8-A4C8-42A5-A6DA-1C43499D6F13}" type="parTrans" cxnId="{E21508AA-EE30-48F0-984C-14084985806C}">
      <dgm:prSet/>
      <dgm:spPr/>
      <dgm:t>
        <a:bodyPr/>
        <a:lstStyle/>
        <a:p>
          <a:endParaRPr lang="en-US"/>
        </a:p>
      </dgm:t>
    </dgm:pt>
    <dgm:pt modelId="{B9FF7F74-8B7B-4C46-B675-D504829AE1E3}" type="sibTrans" cxnId="{E21508AA-EE30-48F0-984C-14084985806C}">
      <dgm:prSet/>
      <dgm:spPr/>
      <dgm:t>
        <a:bodyPr/>
        <a:lstStyle/>
        <a:p>
          <a:endParaRPr lang="en-US"/>
        </a:p>
      </dgm:t>
    </dgm:pt>
    <dgm:pt modelId="{F096BDBC-C47E-442F-BFE0-1001CD0A5029}">
      <dgm:prSet/>
      <dgm:spPr/>
      <dgm:t>
        <a:bodyPr/>
        <a:lstStyle/>
        <a:p>
          <a:r>
            <a:rPr lang="en-US" dirty="0"/>
            <a:t>Data-driven strategies can improve export performance and sustainability</a:t>
          </a:r>
        </a:p>
      </dgm:t>
    </dgm:pt>
    <dgm:pt modelId="{D5629D94-DED3-48FC-B0BC-238BAD49D1D1}" type="parTrans" cxnId="{752D4CCC-42EB-4421-9C9E-446132EB3E5B}">
      <dgm:prSet/>
      <dgm:spPr/>
      <dgm:t>
        <a:bodyPr/>
        <a:lstStyle/>
        <a:p>
          <a:endParaRPr lang="en-US"/>
        </a:p>
      </dgm:t>
    </dgm:pt>
    <dgm:pt modelId="{E857A5EA-16D5-4913-8AFE-49F99FACE90D}" type="sibTrans" cxnId="{752D4CCC-42EB-4421-9C9E-446132EB3E5B}">
      <dgm:prSet/>
      <dgm:spPr/>
      <dgm:t>
        <a:bodyPr/>
        <a:lstStyle/>
        <a:p>
          <a:endParaRPr lang="en-US"/>
        </a:p>
      </dgm:t>
    </dgm:pt>
    <dgm:pt modelId="{A4D054B9-6A02-4A40-829C-8331D7F534AE}">
      <dgm:prSet/>
      <dgm:spPr/>
      <dgm:t>
        <a:bodyPr/>
        <a:lstStyle/>
        <a:p>
          <a:r>
            <a:rPr lang="en-US" dirty="0"/>
            <a:t>Clustering, PCA, and association rules provided actionable insights</a:t>
          </a:r>
        </a:p>
      </dgm:t>
    </dgm:pt>
    <dgm:pt modelId="{65924B00-1486-4EC4-9ED7-F365C3CB3F6F}" type="parTrans" cxnId="{B5F3B144-DA5F-4852-BA4B-5C2289854F10}">
      <dgm:prSet/>
      <dgm:spPr/>
      <dgm:t>
        <a:bodyPr/>
        <a:lstStyle/>
        <a:p>
          <a:endParaRPr lang="en-US"/>
        </a:p>
      </dgm:t>
    </dgm:pt>
    <dgm:pt modelId="{E70B067E-8DB5-41EF-B0DF-1DE9EC62C4FF}" type="sibTrans" cxnId="{B5F3B144-DA5F-4852-BA4B-5C2289854F10}">
      <dgm:prSet/>
      <dgm:spPr/>
      <dgm:t>
        <a:bodyPr/>
        <a:lstStyle/>
        <a:p>
          <a:endParaRPr lang="en-US"/>
        </a:p>
      </dgm:t>
    </dgm:pt>
    <dgm:pt modelId="{97461948-EE3F-40CA-BF27-9B5E1B98B6C1}" type="pres">
      <dgm:prSet presAssocID="{697FF78A-9063-4332-965F-98170BC9D4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6758A1-90BD-4DD7-89E6-1641F5FA76CC}" type="pres">
      <dgm:prSet presAssocID="{697FF78A-9063-4332-965F-98170BC9D426}" presName="dummyMaxCanvas" presStyleCnt="0">
        <dgm:presLayoutVars/>
      </dgm:prSet>
      <dgm:spPr/>
    </dgm:pt>
    <dgm:pt modelId="{0FE54099-8E37-4EB7-ABCB-AAFB478529AF}" type="pres">
      <dgm:prSet presAssocID="{697FF78A-9063-4332-965F-98170BC9D42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2F905-E089-4019-863C-6AD503D7533E}" type="pres">
      <dgm:prSet presAssocID="{697FF78A-9063-4332-965F-98170BC9D42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E5965-B148-469D-9603-67321437E5CC}" type="pres">
      <dgm:prSet presAssocID="{697FF78A-9063-4332-965F-98170BC9D42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58C99-68E1-48E5-9D7F-8FA8B5D80EDA}" type="pres">
      <dgm:prSet presAssocID="{697FF78A-9063-4332-965F-98170BC9D42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E29F7-6F10-450F-9400-B9EC3700FB04}" type="pres">
      <dgm:prSet presAssocID="{697FF78A-9063-4332-965F-98170BC9D42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0AD3E-B4B9-423C-B749-D241EB6B72BB}" type="pres">
      <dgm:prSet presAssocID="{697FF78A-9063-4332-965F-98170BC9D42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13B4C-98F1-4910-A20B-35A9CF6196B1}" type="pres">
      <dgm:prSet presAssocID="{697FF78A-9063-4332-965F-98170BC9D42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A26B1-1FD6-41DE-8746-44891C3D9A37}" type="pres">
      <dgm:prSet presAssocID="{697FF78A-9063-4332-965F-98170BC9D42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AB6B51-2BAE-43E1-A9B0-A516C3189A30}" type="presOf" srcId="{F096BDBC-C47E-442F-BFE0-1001CD0A5029}" destId="{A3C2F905-E089-4019-863C-6AD503D7533E}" srcOrd="0" destOrd="0" presId="urn:microsoft.com/office/officeart/2005/8/layout/vProcess5"/>
    <dgm:cxn modelId="{B6736E7D-B31B-4F66-B2E8-26343AB07DA7}" type="presOf" srcId="{A4D054B9-6A02-4A40-829C-8331D7F534AE}" destId="{7D6E5965-B148-469D-9603-67321437E5CC}" srcOrd="0" destOrd="0" presId="urn:microsoft.com/office/officeart/2005/8/layout/vProcess5"/>
    <dgm:cxn modelId="{49A51EAA-A1AA-4EB5-9A4C-F1EE5D61083E}" type="presOf" srcId="{CEF7B272-0185-4F17-A8E4-CA5CB9C2908B}" destId="{91D0AD3E-B4B9-423C-B749-D241EB6B72BB}" srcOrd="1" destOrd="0" presId="urn:microsoft.com/office/officeart/2005/8/layout/vProcess5"/>
    <dgm:cxn modelId="{A81C665E-B8B5-42CC-A0DA-7AF7CCF1EBF8}" type="presOf" srcId="{E857A5EA-16D5-4913-8AFE-49F99FACE90D}" destId="{2C8E29F7-6F10-450F-9400-B9EC3700FB04}" srcOrd="0" destOrd="0" presId="urn:microsoft.com/office/officeart/2005/8/layout/vProcess5"/>
    <dgm:cxn modelId="{B5F3B144-DA5F-4852-BA4B-5C2289854F10}" srcId="{697FF78A-9063-4332-965F-98170BC9D426}" destId="{A4D054B9-6A02-4A40-829C-8331D7F534AE}" srcOrd="2" destOrd="0" parTransId="{65924B00-1486-4EC4-9ED7-F365C3CB3F6F}" sibTransId="{E70B067E-8DB5-41EF-B0DF-1DE9EC62C4FF}"/>
    <dgm:cxn modelId="{752D4CCC-42EB-4421-9C9E-446132EB3E5B}" srcId="{697FF78A-9063-4332-965F-98170BC9D426}" destId="{F096BDBC-C47E-442F-BFE0-1001CD0A5029}" srcOrd="1" destOrd="0" parTransId="{D5629D94-DED3-48FC-B0BC-238BAD49D1D1}" sibTransId="{E857A5EA-16D5-4913-8AFE-49F99FACE90D}"/>
    <dgm:cxn modelId="{32CCBC11-BCE0-41E8-AA9C-BD35418AEB3E}" type="presOf" srcId="{697FF78A-9063-4332-965F-98170BC9D426}" destId="{97461948-EE3F-40CA-BF27-9B5E1B98B6C1}" srcOrd="0" destOrd="0" presId="urn:microsoft.com/office/officeart/2005/8/layout/vProcess5"/>
    <dgm:cxn modelId="{31707FB5-D443-4DCC-BACA-E96063158491}" type="presOf" srcId="{F096BDBC-C47E-442F-BFE0-1001CD0A5029}" destId="{7AA13B4C-98F1-4910-A20B-35A9CF6196B1}" srcOrd="1" destOrd="0" presId="urn:microsoft.com/office/officeart/2005/8/layout/vProcess5"/>
    <dgm:cxn modelId="{6B7AF1E7-1DDD-4BC8-AE9A-5431BDBE3382}" type="presOf" srcId="{A4D054B9-6A02-4A40-829C-8331D7F534AE}" destId="{AF6A26B1-1FD6-41DE-8746-44891C3D9A37}" srcOrd="1" destOrd="0" presId="urn:microsoft.com/office/officeart/2005/8/layout/vProcess5"/>
    <dgm:cxn modelId="{2485A3D6-18BD-4BC7-A6FF-7BE1B0C60477}" type="presOf" srcId="{B9FF7F74-8B7B-4C46-B675-D504829AE1E3}" destId="{E0D58C99-68E1-48E5-9D7F-8FA8B5D80EDA}" srcOrd="0" destOrd="0" presId="urn:microsoft.com/office/officeart/2005/8/layout/vProcess5"/>
    <dgm:cxn modelId="{9B67CCFD-1964-4BCA-BF39-6BDB3526DF0A}" type="presOf" srcId="{CEF7B272-0185-4F17-A8E4-CA5CB9C2908B}" destId="{0FE54099-8E37-4EB7-ABCB-AAFB478529AF}" srcOrd="0" destOrd="0" presId="urn:microsoft.com/office/officeart/2005/8/layout/vProcess5"/>
    <dgm:cxn modelId="{E21508AA-EE30-48F0-984C-14084985806C}" srcId="{697FF78A-9063-4332-965F-98170BC9D426}" destId="{CEF7B272-0185-4F17-A8E4-CA5CB9C2908B}" srcOrd="0" destOrd="0" parTransId="{3FFBE8E8-A4C8-42A5-A6DA-1C43499D6F13}" sibTransId="{B9FF7F74-8B7B-4C46-B675-D504829AE1E3}"/>
    <dgm:cxn modelId="{920EB292-155D-4CD4-AB54-8679ADF40092}" type="presParOf" srcId="{97461948-EE3F-40CA-BF27-9B5E1B98B6C1}" destId="{826758A1-90BD-4DD7-89E6-1641F5FA76CC}" srcOrd="0" destOrd="0" presId="urn:microsoft.com/office/officeart/2005/8/layout/vProcess5"/>
    <dgm:cxn modelId="{677EDD5F-6025-42FD-8844-E3582AC9D43E}" type="presParOf" srcId="{97461948-EE3F-40CA-BF27-9B5E1B98B6C1}" destId="{0FE54099-8E37-4EB7-ABCB-AAFB478529AF}" srcOrd="1" destOrd="0" presId="urn:microsoft.com/office/officeart/2005/8/layout/vProcess5"/>
    <dgm:cxn modelId="{D9D26CDE-A0A9-47DF-833D-52F5E47FA880}" type="presParOf" srcId="{97461948-EE3F-40CA-BF27-9B5E1B98B6C1}" destId="{A3C2F905-E089-4019-863C-6AD503D7533E}" srcOrd="2" destOrd="0" presId="urn:microsoft.com/office/officeart/2005/8/layout/vProcess5"/>
    <dgm:cxn modelId="{727FC206-7584-4853-A4CC-1FDF65430ED8}" type="presParOf" srcId="{97461948-EE3F-40CA-BF27-9B5E1B98B6C1}" destId="{7D6E5965-B148-469D-9603-67321437E5CC}" srcOrd="3" destOrd="0" presId="urn:microsoft.com/office/officeart/2005/8/layout/vProcess5"/>
    <dgm:cxn modelId="{2DA8A836-C17D-4E6F-A207-AEA646AB578F}" type="presParOf" srcId="{97461948-EE3F-40CA-BF27-9B5E1B98B6C1}" destId="{E0D58C99-68E1-48E5-9D7F-8FA8B5D80EDA}" srcOrd="4" destOrd="0" presId="urn:microsoft.com/office/officeart/2005/8/layout/vProcess5"/>
    <dgm:cxn modelId="{1CDA01AC-31B8-4ABD-80F3-97AEB9E7442D}" type="presParOf" srcId="{97461948-EE3F-40CA-BF27-9B5E1B98B6C1}" destId="{2C8E29F7-6F10-450F-9400-B9EC3700FB04}" srcOrd="5" destOrd="0" presId="urn:microsoft.com/office/officeart/2005/8/layout/vProcess5"/>
    <dgm:cxn modelId="{21EF3B65-67A6-4807-9950-431CE8DA8130}" type="presParOf" srcId="{97461948-EE3F-40CA-BF27-9B5E1B98B6C1}" destId="{91D0AD3E-B4B9-423C-B749-D241EB6B72BB}" srcOrd="6" destOrd="0" presId="urn:microsoft.com/office/officeart/2005/8/layout/vProcess5"/>
    <dgm:cxn modelId="{6FE79BB6-5290-4491-9C3D-CDAFC292383A}" type="presParOf" srcId="{97461948-EE3F-40CA-BF27-9B5E1B98B6C1}" destId="{7AA13B4C-98F1-4910-A20B-35A9CF6196B1}" srcOrd="7" destOrd="0" presId="urn:microsoft.com/office/officeart/2005/8/layout/vProcess5"/>
    <dgm:cxn modelId="{64357092-2CEF-412D-B3F7-616E4ABD6502}" type="presParOf" srcId="{97461948-EE3F-40CA-BF27-9B5E1B98B6C1}" destId="{AF6A26B1-1FD6-41DE-8746-44891C3D9A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3C0444-1B07-45FB-82B1-0A89EBC00A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62128B-E518-4418-A661-9CF5A3C05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/>
            <a:t>The methodologies used in this project can be extended to other agricultural products, </a:t>
          </a:r>
        </a:p>
        <a:p>
          <a:endParaRPr lang="en-US" cap="none"/>
        </a:p>
      </dgm:t>
    </dgm:pt>
    <dgm:pt modelId="{AC6103FA-07C4-4436-B017-8307E66229D3}" type="parTrans" cxnId="{290EC38E-C17B-4118-B42C-1675DA0C7958}">
      <dgm:prSet/>
      <dgm:spPr/>
      <dgm:t>
        <a:bodyPr/>
        <a:lstStyle/>
        <a:p>
          <a:endParaRPr lang="en-US" sz="1000"/>
        </a:p>
      </dgm:t>
    </dgm:pt>
    <dgm:pt modelId="{A5AC2D00-A6F1-4A88-ADCE-304046D11A2F}" type="sibTrans" cxnId="{290EC38E-C17B-4118-B42C-1675DA0C7958}">
      <dgm:prSet/>
      <dgm:spPr/>
      <dgm:t>
        <a:bodyPr/>
        <a:lstStyle/>
        <a:p>
          <a:endParaRPr lang="en-US"/>
        </a:p>
      </dgm:t>
    </dgm:pt>
    <dgm:pt modelId="{E3DFB691-F6A7-4BA9-A067-F39486178276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Integrating real-time data sources can enhance market monitoring</a:t>
          </a:r>
        </a:p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endParaRPr lang="en-US" dirty="0"/>
        </a:p>
        <a:p>
          <a:endParaRPr lang="en-US" dirty="0"/>
        </a:p>
      </dgm:t>
    </dgm:pt>
    <dgm:pt modelId="{849131D6-E869-4251-A85C-14C0EA73224B}" type="parTrans" cxnId="{26635DEF-2C1A-438E-82D9-598DF7BBA40D}">
      <dgm:prSet/>
      <dgm:spPr/>
      <dgm:t>
        <a:bodyPr/>
        <a:lstStyle/>
        <a:p>
          <a:endParaRPr lang="en-US" sz="1000"/>
        </a:p>
      </dgm:t>
    </dgm:pt>
    <dgm:pt modelId="{0CCB3C25-706D-4CF3-B3D7-D651B328BA04}" type="sibTrans" cxnId="{26635DEF-2C1A-438E-82D9-598DF7BBA40D}">
      <dgm:prSet/>
      <dgm:spPr/>
      <dgm:t>
        <a:bodyPr/>
        <a:lstStyle/>
        <a:p>
          <a:endParaRPr lang="en-US"/>
        </a:p>
      </dgm:t>
    </dgm:pt>
    <dgm:pt modelId="{0E78A7C7-670E-4FEE-93EB-F7286E05AC1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The models can support supply chain optimization, policy impact analysis, and risk management. </a:t>
          </a:r>
        </a:p>
        <a:p>
          <a:pPr>
            <a:lnSpc>
              <a:spcPct val="100000"/>
            </a:lnSpc>
          </a:pPr>
          <a:endParaRPr lang="en-US" dirty="0"/>
        </a:p>
        <a:p>
          <a:endParaRPr lang="en-US" dirty="0"/>
        </a:p>
      </dgm:t>
    </dgm:pt>
    <dgm:pt modelId="{0009D9CA-828B-4522-9C34-84E1AB9C0B0B}" type="parTrans" cxnId="{15915EF1-F984-4125-AEFE-CE38033FA69E}">
      <dgm:prSet/>
      <dgm:spPr/>
      <dgm:t>
        <a:bodyPr/>
        <a:lstStyle/>
        <a:p>
          <a:endParaRPr lang="en-US" sz="1000"/>
        </a:p>
      </dgm:t>
    </dgm:pt>
    <dgm:pt modelId="{3DB47F71-FE6C-403D-B123-FB5603D307CA}" type="sibTrans" cxnId="{15915EF1-F984-4125-AEFE-CE38033FA69E}">
      <dgm:prSet/>
      <dgm:spPr/>
      <dgm:t>
        <a:bodyPr/>
        <a:lstStyle/>
        <a:p>
          <a:endParaRPr lang="en-US"/>
        </a:p>
      </dgm:t>
    </dgm:pt>
    <dgm:pt modelId="{8C6396ED-B6FA-46B7-BC73-6E464736C5D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  <a:p>
          <a:pPr>
            <a:lnSpc>
              <a:spcPct val="100000"/>
            </a:lnSpc>
          </a:pPr>
          <a:r>
            <a:rPr lang="en-US" dirty="0"/>
            <a:t>The insights generated can inform strategic decision-making in multiple industries, including education, sustainability, and international trade.</a:t>
          </a:r>
        </a:p>
        <a:p>
          <a:pPr>
            <a:lnSpc>
              <a:spcPct val="100000"/>
            </a:lnSpc>
          </a:pPr>
          <a:endParaRPr lang="en-US" dirty="0"/>
        </a:p>
        <a:p>
          <a:endParaRPr lang="en-US" dirty="0"/>
        </a:p>
      </dgm:t>
    </dgm:pt>
    <dgm:pt modelId="{16D3EC61-7145-436F-A5C6-4B724765DF24}" type="parTrans" cxnId="{035F6B43-A5AF-435F-8231-129AF248AC73}">
      <dgm:prSet/>
      <dgm:spPr/>
      <dgm:t>
        <a:bodyPr/>
        <a:lstStyle/>
        <a:p>
          <a:endParaRPr lang="en-US" sz="1000"/>
        </a:p>
      </dgm:t>
    </dgm:pt>
    <dgm:pt modelId="{EC8A0996-4E9F-4172-B0F0-2F641931B313}" type="sibTrans" cxnId="{035F6B43-A5AF-435F-8231-129AF248AC73}">
      <dgm:prSet/>
      <dgm:spPr/>
      <dgm:t>
        <a:bodyPr/>
        <a:lstStyle/>
        <a:p>
          <a:endParaRPr lang="en-US"/>
        </a:p>
      </dgm:t>
    </dgm:pt>
    <dgm:pt modelId="{CB146389-7B1E-43EC-B48E-3ED90E7F1AF7}" type="pres">
      <dgm:prSet presAssocID="{503C0444-1B07-45FB-82B1-0A89EBC00AB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B7F438-201A-4527-8F6A-498A355FEDB7}" type="pres">
      <dgm:prSet presAssocID="{8B62128B-E518-4418-A661-9CF5A3C053BD}" presName="compNode" presStyleCnt="0"/>
      <dgm:spPr/>
    </dgm:pt>
    <dgm:pt modelId="{A5CB96B0-0142-4534-83E3-96C7BCC3081A}" type="pres">
      <dgm:prSet presAssocID="{8B62128B-E518-4418-A661-9CF5A3C053BD}" presName="bgRect" presStyleLbl="bgShp" presStyleIdx="0" presStyleCnt="4"/>
      <dgm:spPr/>
    </dgm:pt>
    <dgm:pt modelId="{BC43B234-9911-4C97-8A81-B46048F7257A}" type="pres">
      <dgm:prSet presAssocID="{8B62128B-E518-4418-A661-9CF5A3C053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arm scene"/>
        </a:ext>
      </dgm:extLst>
    </dgm:pt>
    <dgm:pt modelId="{6654B7AA-3186-45CA-8AB5-2ED84EB538C1}" type="pres">
      <dgm:prSet presAssocID="{8B62128B-E518-4418-A661-9CF5A3C053BD}" presName="spaceRect" presStyleCnt="0"/>
      <dgm:spPr/>
    </dgm:pt>
    <dgm:pt modelId="{895DE83E-9BE0-44B4-88CE-3A97017EE111}" type="pres">
      <dgm:prSet presAssocID="{8B62128B-E518-4418-A661-9CF5A3C053BD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A554DC6-BF8A-4795-8968-6F24A887270A}" type="pres">
      <dgm:prSet presAssocID="{A5AC2D00-A6F1-4A88-ADCE-304046D11A2F}" presName="sibTrans" presStyleCnt="0"/>
      <dgm:spPr/>
    </dgm:pt>
    <dgm:pt modelId="{B1EB6AB3-F355-4523-A8CF-967A92A520D0}" type="pres">
      <dgm:prSet presAssocID="{E3DFB691-F6A7-4BA9-A067-F39486178276}" presName="compNode" presStyleCnt="0"/>
      <dgm:spPr/>
    </dgm:pt>
    <dgm:pt modelId="{7A78E120-9784-42DB-B9E8-E60FB9C4C149}" type="pres">
      <dgm:prSet presAssocID="{E3DFB691-F6A7-4BA9-A067-F39486178276}" presName="bgRect" presStyleLbl="bgShp" presStyleIdx="1" presStyleCnt="4"/>
      <dgm:spPr/>
    </dgm:pt>
    <dgm:pt modelId="{7A4979F1-634E-40CE-BD4B-4FC300A2DC91}" type="pres">
      <dgm:prSet presAssocID="{E3DFB691-F6A7-4BA9-A067-F394861782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atabase"/>
        </a:ext>
      </dgm:extLst>
    </dgm:pt>
    <dgm:pt modelId="{0C9252C8-8C11-4363-9422-5B661BEF3C26}" type="pres">
      <dgm:prSet presAssocID="{E3DFB691-F6A7-4BA9-A067-F39486178276}" presName="spaceRect" presStyleCnt="0"/>
      <dgm:spPr/>
    </dgm:pt>
    <dgm:pt modelId="{B049889F-9396-4AE4-807F-2CF7DA7C0FDE}" type="pres">
      <dgm:prSet presAssocID="{E3DFB691-F6A7-4BA9-A067-F39486178276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766E5D3-5614-4702-ACB6-222E736E5B6C}" type="pres">
      <dgm:prSet presAssocID="{0CCB3C25-706D-4CF3-B3D7-D651B328BA04}" presName="sibTrans" presStyleCnt="0"/>
      <dgm:spPr/>
    </dgm:pt>
    <dgm:pt modelId="{4ED4E747-2493-46F4-A1E1-3CDF5B444945}" type="pres">
      <dgm:prSet presAssocID="{0E78A7C7-670E-4FEE-93EB-F7286E05AC11}" presName="compNode" presStyleCnt="0"/>
      <dgm:spPr/>
    </dgm:pt>
    <dgm:pt modelId="{93BB98D3-8767-449E-B4EC-F615FDBAC7D1}" type="pres">
      <dgm:prSet presAssocID="{0E78A7C7-670E-4FEE-93EB-F7286E05AC11}" presName="bgRect" presStyleLbl="bgShp" presStyleIdx="2" presStyleCnt="4"/>
      <dgm:spPr/>
    </dgm:pt>
    <dgm:pt modelId="{E07D9DDD-AB39-4F81-967F-B60FA13359DC}" type="pres">
      <dgm:prSet presAssocID="{0E78A7C7-670E-4FEE-93EB-F7286E05AC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obot"/>
        </a:ext>
      </dgm:extLst>
    </dgm:pt>
    <dgm:pt modelId="{548F0940-4019-4C88-B671-45362620EA4D}" type="pres">
      <dgm:prSet presAssocID="{0E78A7C7-670E-4FEE-93EB-F7286E05AC11}" presName="spaceRect" presStyleCnt="0"/>
      <dgm:spPr/>
    </dgm:pt>
    <dgm:pt modelId="{0B1D2B37-A618-4750-8F62-5FCD5A06D967}" type="pres">
      <dgm:prSet presAssocID="{0E78A7C7-670E-4FEE-93EB-F7286E05AC1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6A87550-3999-4BAB-B508-401C0450F0A8}" type="pres">
      <dgm:prSet presAssocID="{3DB47F71-FE6C-403D-B123-FB5603D307CA}" presName="sibTrans" presStyleCnt="0"/>
      <dgm:spPr/>
    </dgm:pt>
    <dgm:pt modelId="{79C05C36-C130-4DE5-AA60-055A4820A3BC}" type="pres">
      <dgm:prSet presAssocID="{8C6396ED-B6FA-46B7-BC73-6E464736C5D2}" presName="compNode" presStyleCnt="0"/>
      <dgm:spPr/>
    </dgm:pt>
    <dgm:pt modelId="{49B32480-99B2-445D-8FDE-DFFD838856D0}" type="pres">
      <dgm:prSet presAssocID="{8C6396ED-B6FA-46B7-BC73-6E464736C5D2}" presName="bgRect" presStyleLbl="bgShp" presStyleIdx="3" presStyleCnt="4"/>
      <dgm:spPr/>
    </dgm:pt>
    <dgm:pt modelId="{C2ECE2F5-EED6-4A30-9ACB-9C72C580695D}" type="pres">
      <dgm:prSet presAssocID="{8C6396ED-B6FA-46B7-BC73-6E464736C5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ank"/>
        </a:ext>
      </dgm:extLst>
    </dgm:pt>
    <dgm:pt modelId="{2144E51C-19DB-4B5D-9912-4BDFDF50F428}" type="pres">
      <dgm:prSet presAssocID="{8C6396ED-B6FA-46B7-BC73-6E464736C5D2}" presName="spaceRect" presStyleCnt="0"/>
      <dgm:spPr/>
    </dgm:pt>
    <dgm:pt modelId="{D30F8B38-E58B-4F81-8CF1-FA85178BFA11}" type="pres">
      <dgm:prSet presAssocID="{8C6396ED-B6FA-46B7-BC73-6E464736C5D2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CD04A-6C4B-40E5-9A08-B213C3DFA404}" type="presOf" srcId="{503C0444-1B07-45FB-82B1-0A89EBC00AB9}" destId="{CB146389-7B1E-43EC-B48E-3ED90E7F1AF7}" srcOrd="0" destOrd="0" presId="urn:microsoft.com/office/officeart/2018/2/layout/IconVerticalSolidList"/>
    <dgm:cxn modelId="{9B78A8A5-80B7-4F77-9856-5181FD553CC6}" type="presOf" srcId="{8B62128B-E518-4418-A661-9CF5A3C053BD}" destId="{895DE83E-9BE0-44B4-88CE-3A97017EE111}" srcOrd="0" destOrd="0" presId="urn:microsoft.com/office/officeart/2018/2/layout/IconVerticalSolidList"/>
    <dgm:cxn modelId="{290EC38E-C17B-4118-B42C-1675DA0C7958}" srcId="{503C0444-1B07-45FB-82B1-0A89EBC00AB9}" destId="{8B62128B-E518-4418-A661-9CF5A3C053BD}" srcOrd="0" destOrd="0" parTransId="{AC6103FA-07C4-4436-B017-8307E66229D3}" sibTransId="{A5AC2D00-A6F1-4A88-ADCE-304046D11A2F}"/>
    <dgm:cxn modelId="{D05C939A-6394-456D-A547-813F00D6BF4E}" type="presOf" srcId="{0E78A7C7-670E-4FEE-93EB-F7286E05AC11}" destId="{0B1D2B37-A618-4750-8F62-5FCD5A06D967}" srcOrd="0" destOrd="0" presId="urn:microsoft.com/office/officeart/2018/2/layout/IconVerticalSolidList"/>
    <dgm:cxn modelId="{01F69662-52A1-4954-8C82-54B0D55247F0}" type="presOf" srcId="{E3DFB691-F6A7-4BA9-A067-F39486178276}" destId="{B049889F-9396-4AE4-807F-2CF7DA7C0FDE}" srcOrd="0" destOrd="0" presId="urn:microsoft.com/office/officeart/2018/2/layout/IconVerticalSolidList"/>
    <dgm:cxn modelId="{BAA874C3-8C09-4128-9D82-4B443CBB249E}" type="presOf" srcId="{8C6396ED-B6FA-46B7-BC73-6E464736C5D2}" destId="{D30F8B38-E58B-4F81-8CF1-FA85178BFA11}" srcOrd="0" destOrd="0" presId="urn:microsoft.com/office/officeart/2018/2/layout/IconVerticalSolidList"/>
    <dgm:cxn modelId="{035F6B43-A5AF-435F-8231-129AF248AC73}" srcId="{503C0444-1B07-45FB-82B1-0A89EBC00AB9}" destId="{8C6396ED-B6FA-46B7-BC73-6E464736C5D2}" srcOrd="3" destOrd="0" parTransId="{16D3EC61-7145-436F-A5C6-4B724765DF24}" sibTransId="{EC8A0996-4E9F-4172-B0F0-2F641931B313}"/>
    <dgm:cxn modelId="{15915EF1-F984-4125-AEFE-CE38033FA69E}" srcId="{503C0444-1B07-45FB-82B1-0A89EBC00AB9}" destId="{0E78A7C7-670E-4FEE-93EB-F7286E05AC11}" srcOrd="2" destOrd="0" parTransId="{0009D9CA-828B-4522-9C34-84E1AB9C0B0B}" sibTransId="{3DB47F71-FE6C-403D-B123-FB5603D307CA}"/>
    <dgm:cxn modelId="{26635DEF-2C1A-438E-82D9-598DF7BBA40D}" srcId="{503C0444-1B07-45FB-82B1-0A89EBC00AB9}" destId="{E3DFB691-F6A7-4BA9-A067-F39486178276}" srcOrd="1" destOrd="0" parTransId="{849131D6-E869-4251-A85C-14C0EA73224B}" sibTransId="{0CCB3C25-706D-4CF3-B3D7-D651B328BA04}"/>
    <dgm:cxn modelId="{A2A21508-548B-4BB6-BCCB-8E9C07E31EA9}" type="presParOf" srcId="{CB146389-7B1E-43EC-B48E-3ED90E7F1AF7}" destId="{72B7F438-201A-4527-8F6A-498A355FEDB7}" srcOrd="0" destOrd="0" presId="urn:microsoft.com/office/officeart/2018/2/layout/IconVerticalSolidList"/>
    <dgm:cxn modelId="{12A706DE-24F8-4E9E-AEF3-213F1A713B43}" type="presParOf" srcId="{72B7F438-201A-4527-8F6A-498A355FEDB7}" destId="{A5CB96B0-0142-4534-83E3-96C7BCC3081A}" srcOrd="0" destOrd="0" presId="urn:microsoft.com/office/officeart/2018/2/layout/IconVerticalSolidList"/>
    <dgm:cxn modelId="{14399A0A-8669-40C8-87E4-A916B66BBC81}" type="presParOf" srcId="{72B7F438-201A-4527-8F6A-498A355FEDB7}" destId="{BC43B234-9911-4C97-8A81-B46048F7257A}" srcOrd="1" destOrd="0" presId="urn:microsoft.com/office/officeart/2018/2/layout/IconVerticalSolidList"/>
    <dgm:cxn modelId="{57688BE4-D8DD-4FE9-8F0A-E0B86BA48676}" type="presParOf" srcId="{72B7F438-201A-4527-8F6A-498A355FEDB7}" destId="{6654B7AA-3186-45CA-8AB5-2ED84EB538C1}" srcOrd="2" destOrd="0" presId="urn:microsoft.com/office/officeart/2018/2/layout/IconVerticalSolidList"/>
    <dgm:cxn modelId="{4F28753B-C204-4DAF-BE56-7237CA74D42F}" type="presParOf" srcId="{72B7F438-201A-4527-8F6A-498A355FEDB7}" destId="{895DE83E-9BE0-44B4-88CE-3A97017EE111}" srcOrd="3" destOrd="0" presId="urn:microsoft.com/office/officeart/2018/2/layout/IconVerticalSolidList"/>
    <dgm:cxn modelId="{94F3C97B-0869-4601-9485-0214FD6D9815}" type="presParOf" srcId="{CB146389-7B1E-43EC-B48E-3ED90E7F1AF7}" destId="{EA554DC6-BF8A-4795-8968-6F24A887270A}" srcOrd="1" destOrd="0" presId="urn:microsoft.com/office/officeart/2018/2/layout/IconVerticalSolidList"/>
    <dgm:cxn modelId="{C402C9D0-D331-4E0F-BB23-658BB091E059}" type="presParOf" srcId="{CB146389-7B1E-43EC-B48E-3ED90E7F1AF7}" destId="{B1EB6AB3-F355-4523-A8CF-967A92A520D0}" srcOrd="2" destOrd="0" presId="urn:microsoft.com/office/officeart/2018/2/layout/IconVerticalSolidList"/>
    <dgm:cxn modelId="{5839B1CF-8831-4E2F-A292-0CA9A54184DF}" type="presParOf" srcId="{B1EB6AB3-F355-4523-A8CF-967A92A520D0}" destId="{7A78E120-9784-42DB-B9E8-E60FB9C4C149}" srcOrd="0" destOrd="0" presId="urn:microsoft.com/office/officeart/2018/2/layout/IconVerticalSolidList"/>
    <dgm:cxn modelId="{A120847D-7D44-408F-9F5A-0CBB0F5E6044}" type="presParOf" srcId="{B1EB6AB3-F355-4523-A8CF-967A92A520D0}" destId="{7A4979F1-634E-40CE-BD4B-4FC300A2DC91}" srcOrd="1" destOrd="0" presId="urn:microsoft.com/office/officeart/2018/2/layout/IconVerticalSolidList"/>
    <dgm:cxn modelId="{CD882E12-B5BA-4305-AFD1-BB06D7424DBA}" type="presParOf" srcId="{B1EB6AB3-F355-4523-A8CF-967A92A520D0}" destId="{0C9252C8-8C11-4363-9422-5B661BEF3C26}" srcOrd="2" destOrd="0" presId="urn:microsoft.com/office/officeart/2018/2/layout/IconVerticalSolidList"/>
    <dgm:cxn modelId="{F3B2CB78-EA57-4FF4-BFF5-EEBA2FB98C3A}" type="presParOf" srcId="{B1EB6AB3-F355-4523-A8CF-967A92A520D0}" destId="{B049889F-9396-4AE4-807F-2CF7DA7C0FDE}" srcOrd="3" destOrd="0" presId="urn:microsoft.com/office/officeart/2018/2/layout/IconVerticalSolidList"/>
    <dgm:cxn modelId="{1D5006A5-0A97-4915-A43F-FC06E97974BB}" type="presParOf" srcId="{CB146389-7B1E-43EC-B48E-3ED90E7F1AF7}" destId="{D766E5D3-5614-4702-ACB6-222E736E5B6C}" srcOrd="3" destOrd="0" presId="urn:microsoft.com/office/officeart/2018/2/layout/IconVerticalSolidList"/>
    <dgm:cxn modelId="{FC5EE3E2-F3AC-467F-B7D2-BD70074DAF37}" type="presParOf" srcId="{CB146389-7B1E-43EC-B48E-3ED90E7F1AF7}" destId="{4ED4E747-2493-46F4-A1E1-3CDF5B444945}" srcOrd="4" destOrd="0" presId="urn:microsoft.com/office/officeart/2018/2/layout/IconVerticalSolidList"/>
    <dgm:cxn modelId="{2CB35A3B-231E-4D5A-8B4F-D0FC43E8D754}" type="presParOf" srcId="{4ED4E747-2493-46F4-A1E1-3CDF5B444945}" destId="{93BB98D3-8767-449E-B4EC-F615FDBAC7D1}" srcOrd="0" destOrd="0" presId="urn:microsoft.com/office/officeart/2018/2/layout/IconVerticalSolidList"/>
    <dgm:cxn modelId="{2ACA552D-9801-45E7-9D40-BFF3AD190B21}" type="presParOf" srcId="{4ED4E747-2493-46F4-A1E1-3CDF5B444945}" destId="{E07D9DDD-AB39-4F81-967F-B60FA13359DC}" srcOrd="1" destOrd="0" presId="urn:microsoft.com/office/officeart/2018/2/layout/IconVerticalSolidList"/>
    <dgm:cxn modelId="{F5F328B4-3B19-4E7E-A45F-DA0974B4CD9A}" type="presParOf" srcId="{4ED4E747-2493-46F4-A1E1-3CDF5B444945}" destId="{548F0940-4019-4C88-B671-45362620EA4D}" srcOrd="2" destOrd="0" presId="urn:microsoft.com/office/officeart/2018/2/layout/IconVerticalSolidList"/>
    <dgm:cxn modelId="{5FF1FFDE-5C4B-4343-8A83-5B07505AA874}" type="presParOf" srcId="{4ED4E747-2493-46F4-A1E1-3CDF5B444945}" destId="{0B1D2B37-A618-4750-8F62-5FCD5A06D967}" srcOrd="3" destOrd="0" presId="urn:microsoft.com/office/officeart/2018/2/layout/IconVerticalSolidList"/>
    <dgm:cxn modelId="{8FA8CD9A-1565-491D-BD80-43F48CB62D76}" type="presParOf" srcId="{CB146389-7B1E-43EC-B48E-3ED90E7F1AF7}" destId="{76A87550-3999-4BAB-B508-401C0450F0A8}" srcOrd="5" destOrd="0" presId="urn:microsoft.com/office/officeart/2018/2/layout/IconVerticalSolidList"/>
    <dgm:cxn modelId="{B6308B42-2EA2-477B-BBF7-2987A7993557}" type="presParOf" srcId="{CB146389-7B1E-43EC-B48E-3ED90E7F1AF7}" destId="{79C05C36-C130-4DE5-AA60-055A4820A3BC}" srcOrd="6" destOrd="0" presId="urn:microsoft.com/office/officeart/2018/2/layout/IconVerticalSolidList"/>
    <dgm:cxn modelId="{0E9BDD37-1F38-4493-87F3-E7DD3FB81430}" type="presParOf" srcId="{79C05C36-C130-4DE5-AA60-055A4820A3BC}" destId="{49B32480-99B2-445D-8FDE-DFFD838856D0}" srcOrd="0" destOrd="0" presId="urn:microsoft.com/office/officeart/2018/2/layout/IconVerticalSolidList"/>
    <dgm:cxn modelId="{4D0F93AF-F9E2-4C73-A115-E5CBF408169A}" type="presParOf" srcId="{79C05C36-C130-4DE5-AA60-055A4820A3BC}" destId="{C2ECE2F5-EED6-4A30-9ACB-9C72C580695D}" srcOrd="1" destOrd="0" presId="urn:microsoft.com/office/officeart/2018/2/layout/IconVerticalSolidList"/>
    <dgm:cxn modelId="{1B9C19DB-2570-436B-90EB-75E10BB280CD}" type="presParOf" srcId="{79C05C36-C130-4DE5-AA60-055A4820A3BC}" destId="{2144E51C-19DB-4B5D-9912-4BDFDF50F428}" srcOrd="2" destOrd="0" presId="urn:microsoft.com/office/officeart/2018/2/layout/IconVerticalSolidList"/>
    <dgm:cxn modelId="{390E014C-CF06-410C-92E5-931BB335FF96}" type="presParOf" srcId="{79C05C36-C130-4DE5-AA60-055A4820A3BC}" destId="{D30F8B38-E58B-4F81-8CF1-FA85178BF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94263-7328-4C83-832F-BFC0EF86267D}">
      <dsp:nvSpPr>
        <dsp:cNvPr id="0" name=""/>
        <dsp:cNvSpPr/>
      </dsp:nvSpPr>
      <dsp:spPr>
        <a:xfrm>
          <a:off x="0" y="473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1A0F67-8E03-4705-9CA8-56298CB65277}">
      <dsp:nvSpPr>
        <dsp:cNvPr id="0" name=""/>
        <dsp:cNvSpPr/>
      </dsp:nvSpPr>
      <dsp:spPr>
        <a:xfrm>
          <a:off x="0" y="473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What are the trends in export quantities and values, and how do they correlate over time?</a:t>
          </a:r>
        </a:p>
      </dsp:txBody>
      <dsp:txXfrm>
        <a:off x="0" y="473"/>
        <a:ext cx="6487955" cy="776282"/>
      </dsp:txXfrm>
    </dsp:sp>
    <dsp:sp modelId="{957C4C84-EE3F-4C6F-B6F4-A40A9390F865}">
      <dsp:nvSpPr>
        <dsp:cNvPr id="0" name=""/>
        <dsp:cNvSpPr/>
      </dsp:nvSpPr>
      <dsp:spPr>
        <a:xfrm>
          <a:off x="0" y="776756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207B37-3118-4058-AD3F-3A08D7450917}">
      <dsp:nvSpPr>
        <dsp:cNvPr id="0" name=""/>
        <dsp:cNvSpPr/>
      </dsp:nvSpPr>
      <dsp:spPr>
        <a:xfrm>
          <a:off x="0" y="776756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Which countries or periods show significant deviations in value-to-quantity ratios, highlighting inefficiencies or strategic advantages?</a:t>
          </a:r>
        </a:p>
      </dsp:txBody>
      <dsp:txXfrm>
        <a:off x="0" y="776756"/>
        <a:ext cx="6487955" cy="776282"/>
      </dsp:txXfrm>
    </dsp:sp>
    <dsp:sp modelId="{DFA7DFEC-FD58-458C-846D-DBF19BDE7D84}">
      <dsp:nvSpPr>
        <dsp:cNvPr id="0" name=""/>
        <dsp:cNvSpPr/>
      </dsp:nvSpPr>
      <dsp:spPr>
        <a:xfrm>
          <a:off x="0" y="1553039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464273-574C-4793-A2A8-745FDE362C42}">
      <dsp:nvSpPr>
        <dsp:cNvPr id="0" name=""/>
        <dsp:cNvSpPr/>
      </dsp:nvSpPr>
      <dsp:spPr>
        <a:xfrm>
          <a:off x="0" y="1553039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Can machine learning models cluster exporting countries based on similar export behaviors?</a:t>
          </a:r>
        </a:p>
      </dsp:txBody>
      <dsp:txXfrm>
        <a:off x="0" y="1553039"/>
        <a:ext cx="6487955" cy="776282"/>
      </dsp:txXfrm>
    </dsp:sp>
    <dsp:sp modelId="{40BEB7A7-41AE-4D82-9F6A-5718ACEA7176}">
      <dsp:nvSpPr>
        <dsp:cNvPr id="0" name=""/>
        <dsp:cNvSpPr/>
      </dsp:nvSpPr>
      <dsp:spPr>
        <a:xfrm>
          <a:off x="0" y="2329322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F3E8CE-3FF0-470A-AB80-89B41AC3B7CC}">
      <dsp:nvSpPr>
        <dsp:cNvPr id="0" name=""/>
        <dsp:cNvSpPr/>
      </dsp:nvSpPr>
      <dsp:spPr>
        <a:xfrm>
          <a:off x="0" y="2329322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What patterns do association rules reveal about frequently occurring high export quantities and values?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2329322"/>
        <a:ext cx="6487955" cy="776282"/>
      </dsp:txXfrm>
    </dsp:sp>
    <dsp:sp modelId="{A894515F-5034-4A08-AFE3-CC17A4974FB4}">
      <dsp:nvSpPr>
        <dsp:cNvPr id="0" name=""/>
        <dsp:cNvSpPr/>
      </dsp:nvSpPr>
      <dsp:spPr>
        <a:xfrm>
          <a:off x="0" y="3105605"/>
          <a:ext cx="648795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F892C4-9B1F-4427-B467-E28AA3502F37}">
      <dsp:nvSpPr>
        <dsp:cNvPr id="0" name=""/>
        <dsp:cNvSpPr/>
      </dsp:nvSpPr>
      <dsp:spPr>
        <a:xfrm>
          <a:off x="0" y="3105605"/>
          <a:ext cx="6487955" cy="7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How do export behaviors cluster based on multiple features, and can PCA effectively visualize these patterns?</a:t>
          </a:r>
        </a:p>
      </dsp:txBody>
      <dsp:txXfrm>
        <a:off x="0" y="3105605"/>
        <a:ext cx="6487955" cy="776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C645C-597A-4B27-985B-D5E325972ABE}">
      <dsp:nvSpPr>
        <dsp:cNvPr id="0" name=""/>
        <dsp:cNvSpPr/>
      </dsp:nvSpPr>
      <dsp:spPr>
        <a:xfrm>
          <a:off x="0" y="55493"/>
          <a:ext cx="6326337" cy="64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analysis revealed fluctuations in both export quantities and values.</a:t>
          </a:r>
        </a:p>
      </dsp:txBody>
      <dsp:txXfrm>
        <a:off x="31324" y="86817"/>
        <a:ext cx="6263689" cy="579023"/>
      </dsp:txXfrm>
    </dsp:sp>
    <dsp:sp modelId="{D5BB7912-94E9-4FC2-B3BA-34AE99F5212C}">
      <dsp:nvSpPr>
        <dsp:cNvPr id="0" name=""/>
        <dsp:cNvSpPr/>
      </dsp:nvSpPr>
      <dsp:spPr>
        <a:xfrm>
          <a:off x="0" y="731725"/>
          <a:ext cx="6326337" cy="64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Significant deviations, like the Caribbean in 1984, suggest strategic advantages or inefficiencies. </a:t>
          </a:r>
        </a:p>
      </dsp:txBody>
      <dsp:txXfrm>
        <a:off x="31324" y="763049"/>
        <a:ext cx="6263689" cy="579023"/>
      </dsp:txXfrm>
    </dsp:sp>
    <dsp:sp modelId="{06AE70A6-383B-4631-AAC8-8D567A15A796}">
      <dsp:nvSpPr>
        <dsp:cNvPr id="0" name=""/>
        <dsp:cNvSpPr/>
      </dsp:nvSpPr>
      <dsp:spPr>
        <a:xfrm>
          <a:off x="0" y="1407957"/>
          <a:ext cx="6326337" cy="64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Balanced ratios, such as Australia &amp; New Zealand in 2007, reflect efficient trade practices. </a:t>
          </a:r>
        </a:p>
      </dsp:txBody>
      <dsp:txXfrm>
        <a:off x="31324" y="1439281"/>
        <a:ext cx="6263689" cy="579023"/>
      </dsp:txXfrm>
    </dsp:sp>
    <dsp:sp modelId="{CA3DF270-E1B1-4278-A504-6B89A6B04B67}">
      <dsp:nvSpPr>
        <dsp:cNvPr id="0" name=""/>
        <dsp:cNvSpPr/>
      </dsp:nvSpPr>
      <dsp:spPr>
        <a:xfrm>
          <a:off x="0" y="2084189"/>
          <a:ext cx="6326337" cy="64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K-means clustering grouped countries into three clusters, providing insights into their export behaviors. </a:t>
          </a:r>
        </a:p>
      </dsp:txBody>
      <dsp:txXfrm>
        <a:off x="31324" y="2115513"/>
        <a:ext cx="6263689" cy="579023"/>
      </dsp:txXfrm>
    </dsp:sp>
    <dsp:sp modelId="{E145A4AD-C534-42AE-BCE7-65C3857A5447}">
      <dsp:nvSpPr>
        <dsp:cNvPr id="0" name=""/>
        <dsp:cNvSpPr/>
      </dsp:nvSpPr>
      <dsp:spPr>
        <a:xfrm>
          <a:off x="0" y="2760421"/>
          <a:ext cx="6326337" cy="64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Association Rules such as (Export Value) → (Export Quantity) demonstrate strong relationships between export quantities and values, offering practical guidance for improving export strategies.</a:t>
          </a:r>
        </a:p>
      </dsp:txBody>
      <dsp:txXfrm>
        <a:off x="31324" y="2791745"/>
        <a:ext cx="6263689" cy="579023"/>
      </dsp:txXfrm>
    </dsp:sp>
    <dsp:sp modelId="{72B3240B-DFC9-4600-9ECC-D21D51C7195D}">
      <dsp:nvSpPr>
        <dsp:cNvPr id="0" name=""/>
        <dsp:cNvSpPr/>
      </dsp:nvSpPr>
      <dsp:spPr>
        <a:xfrm>
          <a:off x="0" y="3436653"/>
          <a:ext cx="6326337" cy="64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PCA enabled visualization of export patterns, providing a clear understanding of how countries differ in their export behaviors.</a:t>
          </a:r>
        </a:p>
      </dsp:txBody>
      <dsp:txXfrm>
        <a:off x="31324" y="3467977"/>
        <a:ext cx="6263689" cy="579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54099-8E37-4EB7-ABCB-AAFB478529AF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Machine learning revealed key patterns in global live Pigs export</a:t>
          </a:r>
        </a:p>
      </dsp:txBody>
      <dsp:txXfrm>
        <a:off x="35968" y="35968"/>
        <a:ext cx="6850257" cy="1156108"/>
      </dsp:txXfrm>
    </dsp:sp>
    <dsp:sp modelId="{A3C2F905-E089-4019-863C-6AD503D7533E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Data-driven strategies can improve export performance and sustainability</a:t>
          </a:r>
        </a:p>
      </dsp:txBody>
      <dsp:txXfrm>
        <a:off x="757327" y="1468686"/>
        <a:ext cx="6583888" cy="1156108"/>
      </dsp:txXfrm>
    </dsp:sp>
    <dsp:sp modelId="{7D6E5965-B148-469D-9603-67321437E5CC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Clustering, PCA, and association rules provided actionable insights</a:t>
          </a:r>
        </a:p>
      </dsp:txBody>
      <dsp:txXfrm>
        <a:off x="1478687" y="2901405"/>
        <a:ext cx="6583888" cy="1156108"/>
      </dsp:txXfrm>
    </dsp:sp>
    <dsp:sp modelId="{E0D58C99-68E1-48E5-9D7F-8FA8B5D80EDA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2C8E29F7-6F10-450F-9400-B9EC3700FB04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B96B0-0142-4534-83E3-96C7BCC3081A}">
      <dsp:nvSpPr>
        <dsp:cNvPr id="0" name=""/>
        <dsp:cNvSpPr/>
      </dsp:nvSpPr>
      <dsp:spPr>
        <a:xfrm>
          <a:off x="0" y="6317"/>
          <a:ext cx="6628804" cy="10854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3B234-9911-4C97-8A81-B46048F7257A}">
      <dsp:nvSpPr>
        <dsp:cNvPr id="0" name=""/>
        <dsp:cNvSpPr/>
      </dsp:nvSpPr>
      <dsp:spPr>
        <a:xfrm>
          <a:off x="328351" y="250546"/>
          <a:ext cx="597585" cy="597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DE83E-9BE0-44B4-88CE-3A97017EE111}">
      <dsp:nvSpPr>
        <dsp:cNvPr id="0" name=""/>
        <dsp:cNvSpPr/>
      </dsp:nvSpPr>
      <dsp:spPr>
        <a:xfrm>
          <a:off x="1254287" y="6317"/>
          <a:ext cx="4892426" cy="108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90" tIns="114990" rIns="114990" bIns="1149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/>
            <a:t>The methodologies used in this project can be extended to other agricultural products, </a:t>
          </a:r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</a:pPr>
          <a:endParaRPr lang="en-US" sz="1400" kern="1200" cap="none"/>
        </a:p>
      </dsp:txBody>
      <dsp:txXfrm>
        <a:off x="1254287" y="6317"/>
        <a:ext cx="4892426" cy="1086519"/>
      </dsp:txXfrm>
    </dsp:sp>
    <dsp:sp modelId="{7A78E120-9784-42DB-B9E8-E60FB9C4C149}">
      <dsp:nvSpPr>
        <dsp:cNvPr id="0" name=""/>
        <dsp:cNvSpPr/>
      </dsp:nvSpPr>
      <dsp:spPr>
        <a:xfrm>
          <a:off x="0" y="1299793"/>
          <a:ext cx="6628804" cy="10854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979F1-634E-40CE-BD4B-4FC300A2DC91}">
      <dsp:nvSpPr>
        <dsp:cNvPr id="0" name=""/>
        <dsp:cNvSpPr/>
      </dsp:nvSpPr>
      <dsp:spPr>
        <a:xfrm>
          <a:off x="328351" y="1544021"/>
          <a:ext cx="597585" cy="597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9889F-9396-4AE4-807F-2CF7DA7C0FDE}">
      <dsp:nvSpPr>
        <dsp:cNvPr id="0" name=""/>
        <dsp:cNvSpPr/>
      </dsp:nvSpPr>
      <dsp:spPr>
        <a:xfrm>
          <a:off x="1254287" y="1299793"/>
          <a:ext cx="4892426" cy="108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90" tIns="114990" rIns="114990" bIns="1149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Integrating real-time data sources can enhance market monitoring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254287" y="1299793"/>
        <a:ext cx="4892426" cy="1086519"/>
      </dsp:txXfrm>
    </dsp:sp>
    <dsp:sp modelId="{93BB98D3-8767-449E-B4EC-F615FDBAC7D1}">
      <dsp:nvSpPr>
        <dsp:cNvPr id="0" name=""/>
        <dsp:cNvSpPr/>
      </dsp:nvSpPr>
      <dsp:spPr>
        <a:xfrm>
          <a:off x="0" y="2593268"/>
          <a:ext cx="6628804" cy="10854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D9DDD-AB39-4F81-967F-B60FA13359DC}">
      <dsp:nvSpPr>
        <dsp:cNvPr id="0" name=""/>
        <dsp:cNvSpPr/>
      </dsp:nvSpPr>
      <dsp:spPr>
        <a:xfrm>
          <a:off x="328351" y="2837496"/>
          <a:ext cx="597585" cy="597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D2B37-A618-4750-8F62-5FCD5A06D967}">
      <dsp:nvSpPr>
        <dsp:cNvPr id="0" name=""/>
        <dsp:cNvSpPr/>
      </dsp:nvSpPr>
      <dsp:spPr>
        <a:xfrm>
          <a:off x="1254287" y="2593268"/>
          <a:ext cx="4892426" cy="108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90" tIns="114990" rIns="114990" bIns="1149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models can support supply chain optimization, policy impact analysis, and risk management.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254287" y="2593268"/>
        <a:ext cx="4892426" cy="1086519"/>
      </dsp:txXfrm>
    </dsp:sp>
    <dsp:sp modelId="{49B32480-99B2-445D-8FDE-DFFD838856D0}">
      <dsp:nvSpPr>
        <dsp:cNvPr id="0" name=""/>
        <dsp:cNvSpPr/>
      </dsp:nvSpPr>
      <dsp:spPr>
        <a:xfrm>
          <a:off x="0" y="3886743"/>
          <a:ext cx="6628804" cy="10854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CE2F5-EED6-4A30-9ACB-9C72C580695D}">
      <dsp:nvSpPr>
        <dsp:cNvPr id="0" name=""/>
        <dsp:cNvSpPr/>
      </dsp:nvSpPr>
      <dsp:spPr>
        <a:xfrm>
          <a:off x="328351" y="4130971"/>
          <a:ext cx="597585" cy="5970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F8B38-E58B-4F81-8CF1-FA85178BFA11}">
      <dsp:nvSpPr>
        <dsp:cNvPr id="0" name=""/>
        <dsp:cNvSpPr/>
      </dsp:nvSpPr>
      <dsp:spPr>
        <a:xfrm>
          <a:off x="1254287" y="3886743"/>
          <a:ext cx="4892426" cy="108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90" tIns="114990" rIns="114990" bIns="1149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insights generated can inform strategic decision-making in multiple industries, including education, sustainability, and international trade.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254287" y="3886743"/>
        <a:ext cx="4892426" cy="1086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85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667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31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9563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163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91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1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8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94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50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89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3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70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68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394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BF87-267F-4608-979E-50D36E07469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798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1F5785-5596-7AC9-FAD5-9C4A6FCD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468" r="20468"/>
          <a:stretch/>
        </p:blipFill>
        <p:spPr>
          <a:xfrm>
            <a:off x="6096000" y="-1"/>
            <a:ext cx="6092824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3E4EB-93E3-BD14-9C96-2C0EDE2D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463211"/>
            <a:ext cx="5605478" cy="273227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Analyzing Global Live Pigs Export Market Using Machine Learning Models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B2942D-DD09-A91A-1D3C-0D7A51A8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3589867"/>
            <a:ext cx="5516988" cy="273227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DSC680-T301 Applied Data Science (2251-1)</a:t>
            </a:r>
            <a:endParaRPr lang="en-US" sz="2000" dirty="0">
              <a:latin typeface="+mj-lt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+mj-lt"/>
              </a:rPr>
              <a:t>Project 2: Final Presentation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+mj-lt"/>
              </a:rPr>
              <a:t>Author: Zemelak Goraga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+mj-lt"/>
              </a:rPr>
              <a:t>Date: </a:t>
            </a:r>
            <a:r>
              <a:rPr lang="en-US" sz="2000" dirty="0" smtClean="0">
                <a:latin typeface="+mj-lt"/>
              </a:rPr>
              <a:t>10/19/2024</a:t>
            </a:r>
            <a:endParaRPr lang="en-US" sz="2000" dirty="0">
              <a:latin typeface="+mj-lt"/>
            </a:endParaRPr>
          </a:p>
          <a:p>
            <a:pPr algn="ctr">
              <a:lnSpc>
                <a:spcPct val="90000"/>
              </a:lnSpc>
            </a:pPr>
            <a:r>
              <a:rPr lang="en-US" sz="2000" dirty="0">
                <a:latin typeface="+mj-lt"/>
              </a:rPr>
              <a:t>Instructor: Prof.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Amirfarrokh Iranitalab</a:t>
            </a:r>
          </a:p>
          <a:p>
            <a:pPr algn="ctr">
              <a:lnSpc>
                <a:spcPct val="90000"/>
              </a:lnSpc>
            </a:pPr>
            <a:endParaRPr lang="en-US" sz="2000" dirty="0">
              <a:effectLst/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7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2B325-C428-4C50-EF14-F215BDF8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Results - Descriptive Analysis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FD6681-A68C-1BCC-AAD3-103047FA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88613"/>
            <a:ext cx="7562098" cy="44009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r>
              <a:rPr lang="en-US" sz="1500" dirty="0"/>
              <a:t>Export Quantity Trends: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Mean export quantities varied from 305.4 heads (2008) to 723 heads (2012)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High variability in 1999 and 2000, reflecting uneven export performance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r>
              <a:rPr lang="en-US" sz="1500" dirty="0"/>
              <a:t>Export Value Trends: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Export values ranged from $189,600 (2010) to $642,100 (2007)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Significant fluctuations in performance among countries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Correlation Between Export Quantity &amp; Value: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Moderate Correlation (0.66): Suggests economic value rises with export volumes, but other factors also play a role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8723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7F716-71D1-54A0-3B73-5C0297D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643467"/>
            <a:ext cx="4660126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bg1"/>
                </a:solidFill>
              </a:rPr>
              <a:t>Trend Analysis: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477C7A-4733-FA15-4560-D80A14A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1877961"/>
            <a:ext cx="3973943" cy="37227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bg1"/>
                </a:solidFill>
              </a:rPr>
              <a:t>Export Quantity (heads) and Export Value (US$)</a:t>
            </a:r>
          </a:p>
          <a:p>
            <a:pPr>
              <a:buFont typeface="Wingdings 3" charset="2"/>
              <a:buChar char="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Export quantities fluctuated between 305.4 heads (2008) and 723 heads (2012). </a:t>
            </a:r>
          </a:p>
          <a:p>
            <a:pPr>
              <a:buFont typeface="Wingdings 3" charset="2"/>
              <a:buChar char="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Export values varied from $189,600 (2010) to $642,100 (2007). </a:t>
            </a:r>
          </a:p>
          <a:p>
            <a:pPr>
              <a:buFont typeface="Wingdings 3" charset="2"/>
              <a:buChar char="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Variability across countries and periods indicated uneven export performance.</a:t>
            </a:r>
          </a:p>
          <a:p>
            <a:pPr>
              <a:buFont typeface="Wingdings 3" charset="2"/>
              <a:buChar char=""/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xmlns="" id="{343E3E8C-A567-E83E-09F5-EDDF9DA09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594" y="1515260"/>
            <a:ext cx="6413972" cy="3361539"/>
          </a:xfrm>
        </p:spPr>
      </p:pic>
    </p:spTree>
    <p:extLst>
      <p:ext uri="{BB962C8B-B14F-4D97-AF65-F5344CB8AC3E}">
        <p14:creationId xmlns:p14="http://schemas.microsoft.com/office/powerpoint/2010/main" xmlns="" val="17376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7F716-71D1-54A0-3B73-5C0297D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Country Comparison: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477C7A-4733-FA15-4560-D80A14A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Top 10 countries by export quantity</a:t>
            </a:r>
          </a:p>
          <a:p>
            <a:pPr>
              <a:buFont typeface="Wingdings 3" charset="2"/>
              <a:buChar char="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Eastern Africa (4,318 heads) and Australia &amp; New Zealand (4,150 heads) led the exports, followed by Oceania (3,534 heads).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graph showing the amount of the amount of water in the water&#10;&#10;Description automatically generated with medium confidence">
            <a:extLst>
              <a:ext uri="{FF2B5EF4-FFF2-40B4-BE49-F238E27FC236}">
                <a16:creationId xmlns:a16="http://schemas.microsoft.com/office/drawing/2014/main" xmlns="" id="{F3CBB395-D8F7-81F4-FD48-306363A4F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6527" y="1331270"/>
            <a:ext cx="6481104" cy="3407878"/>
          </a:xfrm>
        </p:spPr>
      </p:pic>
    </p:spTree>
    <p:extLst>
      <p:ext uri="{BB962C8B-B14F-4D97-AF65-F5344CB8AC3E}">
        <p14:creationId xmlns:p14="http://schemas.microsoft.com/office/powerpoint/2010/main" xmlns="" val="13216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7F716-71D1-54A0-3B73-5C0297D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Country Comparison: Export Value (US$)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477C7A-4733-FA15-4560-D80A14A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Top 10 countries by export Value</a:t>
            </a:r>
          </a:p>
          <a:p>
            <a:pPr>
              <a:buFont typeface="Wingdings 3" charset="2"/>
              <a:buChar char="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Central America led with $7,652,000, followed by Low Income Food Deficit Countries ($7,085,000) and Oceania ($6,767,000).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6" name="Content Placeholder 5" descr="A graph showing the amount of money&#10;&#10;Description automatically generated with medium confidence">
            <a:extLst>
              <a:ext uri="{FF2B5EF4-FFF2-40B4-BE49-F238E27FC236}">
                <a16:creationId xmlns:a16="http://schemas.microsoft.com/office/drawing/2014/main" xmlns="" id="{84B9BA50-83CB-85EA-722E-ED2E590C5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5023" y="2019075"/>
            <a:ext cx="6355058" cy="3113364"/>
          </a:xfrm>
        </p:spPr>
      </p:pic>
    </p:spTree>
    <p:extLst>
      <p:ext uri="{BB962C8B-B14F-4D97-AF65-F5344CB8AC3E}">
        <p14:creationId xmlns:p14="http://schemas.microsoft.com/office/powerpoint/2010/main" xmlns="" val="5814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46582-5519-DCB8-B85E-26C224B4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Correlations: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12A71D-D719-8D45-06A9-D8C5DC5A3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556" y="1930400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A correlation of 0.66 showed a moderate positive relationship between export quantities and values</a:t>
            </a:r>
          </a:p>
          <a:p>
            <a:endParaRPr lang="en-US" dirty="0"/>
          </a:p>
        </p:txBody>
      </p:sp>
      <p:pic>
        <p:nvPicPr>
          <p:cNvPr id="6" name="Content Placeholder 5" descr="A red and blue squares&#10;&#10;Description automatically generated">
            <a:extLst>
              <a:ext uri="{FF2B5EF4-FFF2-40B4-BE49-F238E27FC236}">
                <a16:creationId xmlns:a16="http://schemas.microsoft.com/office/drawing/2014/main" xmlns="" id="{CD6C9D7D-B1BB-85BD-EA4C-331A65E8D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0913" y="1632035"/>
            <a:ext cx="4513262" cy="3292305"/>
          </a:xfrm>
        </p:spPr>
      </p:pic>
    </p:spTree>
    <p:extLst>
      <p:ext uri="{BB962C8B-B14F-4D97-AF65-F5344CB8AC3E}">
        <p14:creationId xmlns:p14="http://schemas.microsoft.com/office/powerpoint/2010/main" xmlns="" val="30731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2B325-C428-4C50-EF14-F215BDF8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Clustering Analysis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 descr="A graph showing the number of clusters&#10;&#10;Description automatically generated">
            <a:extLst>
              <a:ext uri="{FF2B5EF4-FFF2-40B4-BE49-F238E27FC236}">
                <a16:creationId xmlns:a16="http://schemas.microsoft.com/office/drawing/2014/main" xmlns="" id="{EFEA26C5-9524-815D-7D71-B78AAE464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0913" y="1805439"/>
            <a:ext cx="4513262" cy="29454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FD6681-A68C-1BCC-AAD3-103047FA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37837"/>
            <a:ext cx="3854528" cy="258444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 Three Clusters Identified: Based on export behavior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Cluster 0: Value-driven exporters (e.g., Africa, Southern Africa)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Cluster 2: High-volume exporters (e.g., Australia &amp; New Zealand)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390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2B325-C428-4C50-EF14-F215BDF8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Association Rules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FD6681-A68C-1BCC-AAD3-103047FA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270000"/>
            <a:ext cx="698532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Key Patterns: Export Value → Export Quantity (Confidence: 95%, Lift: 1.98)</a:t>
            </a:r>
          </a:p>
          <a:p>
            <a:pPr>
              <a:buFont typeface="Wingdings 3" charset="2"/>
              <a:buChar char=""/>
            </a:pPr>
            <a:r>
              <a:rPr lang="en-US" sz="1500" dirty="0"/>
              <a:t>Significance: Strong relationships between high export quantities and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15710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7F716-71D1-54A0-3B73-5C0297D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643467"/>
            <a:ext cx="4428066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Principal Component Analysis (PCA)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477C7A-4733-FA15-4560-D80A14A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924" y="1697833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PCA Insights: Clear visualization of export patterns, showing regional differences in export behavior (e.g., Africa vs. Australia)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0" name="Content Placeholder 9" descr="A graph showing a number of clusters&#10;&#10;Description automatically generated">
            <a:extLst>
              <a:ext uri="{FF2B5EF4-FFF2-40B4-BE49-F238E27FC236}">
                <a16:creationId xmlns:a16="http://schemas.microsoft.com/office/drawing/2014/main" xmlns="" id="{A4573AFC-98BA-B79C-2F27-52BB44811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1539" y="1331271"/>
            <a:ext cx="6344649" cy="3958484"/>
          </a:xfrm>
        </p:spPr>
      </p:pic>
    </p:spTree>
    <p:extLst>
      <p:ext uri="{BB962C8B-B14F-4D97-AF65-F5344CB8AC3E}">
        <p14:creationId xmlns:p14="http://schemas.microsoft.com/office/powerpoint/2010/main" xmlns="" val="14703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58A51-53EC-7AC6-E4EB-8EAAD138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345" y="609600"/>
            <a:ext cx="4611368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Discussion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589015E-6C8E-A4A8-5D04-AC347E739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872422"/>
            <a:ext cx="4513541" cy="55264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Several pig in a factory&#10;&#10;Description automatically generated with medium confidence">
            <a:extLst>
              <a:ext uri="{FF2B5EF4-FFF2-40B4-BE49-F238E27FC236}">
                <a16:creationId xmlns:a16="http://schemas.microsoft.com/office/drawing/2014/main" xmlns="" id="{C4BB2CA2-21F5-5A9D-CE4B-73818FA97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45" r="2354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graphicFrame>
        <p:nvGraphicFramePr>
          <p:cNvPr id="67" name="Text Placeholder 3">
            <a:extLst>
              <a:ext uri="{FF2B5EF4-FFF2-40B4-BE49-F238E27FC236}">
                <a16:creationId xmlns:a16="http://schemas.microsoft.com/office/drawing/2014/main" xmlns="" id="{8F5D5E98-287C-65F9-3D94-4492AF8C4BD5}"/>
              </a:ext>
            </a:extLst>
          </p:cNvPr>
          <p:cNvGraphicFramePr/>
          <p:nvPr/>
        </p:nvGraphicFramePr>
        <p:xfrm>
          <a:off x="5394960" y="1751510"/>
          <a:ext cx="6326337" cy="413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257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9432B-081A-A7D6-9F22-1383E8B3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2" name="Text Placeholder 3">
            <a:extLst>
              <a:ext uri="{FF2B5EF4-FFF2-40B4-BE49-F238E27FC236}">
                <a16:creationId xmlns:a16="http://schemas.microsoft.com/office/drawing/2014/main" xmlns="" id="{F46DC884-10D5-96F6-4FE9-E83B611D1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4595657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919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F7C1B2-DC73-DEE7-BE97-0D879610E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421" r="12421"/>
          <a:stretch/>
        </p:blipFill>
        <p:spPr>
          <a:xfrm>
            <a:off x="4528456" y="-1"/>
            <a:ext cx="7663544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B17D8-CA3C-B87F-64C1-AFEF2968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13A523-1BF0-0EA5-F4B4-0B3B95D0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global live pigs export market plays a crucial role in food security and agricultural growth. </a:t>
            </a:r>
          </a:p>
          <a:p>
            <a:r>
              <a:rPr lang="en-US" dirty="0"/>
              <a:t>The market is influenced by economic conditions, trade policies, and consumer preferences. </a:t>
            </a:r>
          </a:p>
          <a:p>
            <a:r>
              <a:rPr lang="en-US" dirty="0"/>
              <a:t>Machine learning can be used to uncover patterns that are often missed by traditional analysis, helping stakeholders predict market performance more accurately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8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A9D38-3422-7746-70A0-4C080D4C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4" y="643467"/>
            <a:ext cx="433602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E0383E-39F1-7FA3-68A0-2B79D485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45" y="1663700"/>
            <a:ext cx="4188542" cy="3771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chemeClr val="bg1"/>
                </a:solidFill>
              </a:rPr>
              <a:t> To optimize export performance, stakeholders should leverage advanced analytics and adapt strategies based on export trends and deviations. 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chemeClr val="bg1"/>
                </a:solidFill>
              </a:rPr>
              <a:t>Clustering analysis helps segment markets, while association rules provide insights for decision-making. 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200" dirty="0">
                <a:solidFill>
                  <a:schemeClr val="bg1"/>
                </a:solidFill>
              </a:rPr>
              <a:t>Machine learning models offer actionable insights to enhance trade strategies, improve market efficiency, and drive sustainable growth in the live pigs export sector.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9C58AC6-09F1-4DB9-81DF-3522B940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92" r="17592"/>
          <a:stretch/>
        </p:blipFill>
        <p:spPr>
          <a:xfrm>
            <a:off x="6096001" y="1196414"/>
            <a:ext cx="5143500" cy="4452656"/>
          </a:xfrm>
          <a:prstGeom prst="rect">
            <a:avLst/>
          </a:prstGeom>
        </p:spPr>
      </p:pic>
      <p:sp>
        <p:nvSpPr>
          <p:cNvPr id="88" name="Isosceles Triangle 87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93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xmlns="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C3EC7-A321-03B0-685A-A40DA652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Future Applications</a:t>
            </a:r>
            <a:br>
              <a:rPr lang="en-US" sz="4400"/>
            </a:br>
            <a:endParaRPr lang="en-US" sz="440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xmlns="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xmlns="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xmlns="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xmlns="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xmlns="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29">
              <a:extLst>
                <a:ext uri="{FF2B5EF4-FFF2-40B4-BE49-F238E27FC236}">
                  <a16:creationId xmlns:a16="http://schemas.microsoft.com/office/drawing/2014/main" xmlns="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xmlns="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ext Placeholder 3">
            <a:extLst>
              <a:ext uri="{FF2B5EF4-FFF2-40B4-BE49-F238E27FC236}">
                <a16:creationId xmlns:a16="http://schemas.microsoft.com/office/drawing/2014/main" xmlns="" id="{4AB57066-2121-AA6A-19D9-85EA8973F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4177438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997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BDDE9CD4-0E0A-4129-8689-A89C4E9A6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group of pigs in a pig pen&#10;&#10;Description automatically generated">
            <a:extLst>
              <a:ext uri="{FF2B5EF4-FFF2-40B4-BE49-F238E27FC236}">
                <a16:creationId xmlns:a16="http://schemas.microsoft.com/office/drawing/2014/main" xmlns="" id="{274A5082-93C2-85B9-9940-D1A2F5DC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449" b="496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5DB3CA2-FA66-42B9-90EF-394894352D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2C8D0718-07C6-45A2-A743-BC64673C96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AE7BCCE-817C-4933-A587-F1EF87D4B4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0E96C1E8-3E07-4AF1-BA61-7FB948F90A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B3B592D1-4031-4144-A2DB-B2D8F8C738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55CB28D4-D6D1-4DB7-B557-D5FF65237B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F69D97D4-6031-4064-9BBA-2E96839A3C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28">
              <a:extLst>
                <a:ext uri="{FF2B5EF4-FFF2-40B4-BE49-F238E27FC236}">
                  <a16:creationId xmlns:a16="http://schemas.microsoft.com/office/drawing/2014/main" xmlns="" id="{BAF978AE-97B1-4224-A562-EBCE373A1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3A18250B-41A2-4BA7-9E5C-679CF3AEFB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C8751ECC-5286-4332-9942-2D01B71359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5952A4A6-F619-458C-A026-6E5D6AF15D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251603-D543-C8C2-04BB-B5E0A92E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Abdelbaki, W., Zreikat, A. I., Cina, E., Shdefat, A., &amp; Saker, L. (2023). Crop prediction model using machine learning algorithms. Applied Sciences, 13(16), 9288. https://doi.org/10.3390/app13169288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Food and Agriculture Organization of the United Nations (FAO). (n.d.). FAOSTAT data. http://www.fao.org/faostat/en/#data</a:t>
            </a:r>
          </a:p>
          <a:p>
            <a:endParaRPr lang="en-US" dirty="0"/>
          </a:p>
          <a:p>
            <a:r>
              <a:rPr lang="en-US" dirty="0"/>
              <a:t>Kaggle. (n.d.). FAOSTAT: Food and agriculture data. https://www.kaggle.com/datasets/faoorg/faostat-food-and-agriculture-data</a:t>
            </a:r>
          </a:p>
        </p:txBody>
      </p:sp>
    </p:spTree>
    <p:extLst>
      <p:ext uri="{BB962C8B-B14F-4D97-AF65-F5344CB8AC3E}">
        <p14:creationId xmlns:p14="http://schemas.microsoft.com/office/powerpoint/2010/main" xmlns="" val="13327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10BE40E3-5550-4CDD-B4FD-387C33EBF1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71A6B738-E50C-4653-B343-B9D6A5EA27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498768D6-B28C-40A3-B381-39306F5816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xmlns="" id="{B27C15B9-7795-4321-AB30-DF1DEF65C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xmlns="" id="{578EC957-1F3F-4C00-B023-C8725C217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xmlns="" id="{3D642632-BBD5-46D6-A91D-9B2BF6821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xmlns="" id="{BF9D518D-AFF5-4DE2-AEE2-0EC15479A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28">
              <a:extLst>
                <a:ext uri="{FF2B5EF4-FFF2-40B4-BE49-F238E27FC236}">
                  <a16:creationId xmlns:a16="http://schemas.microsoft.com/office/drawing/2014/main" xmlns="" id="{14EF979B-B00D-460C-BD56-7EEAFB7E0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9">
              <a:extLst>
                <a:ext uri="{FF2B5EF4-FFF2-40B4-BE49-F238E27FC236}">
                  <a16:creationId xmlns:a16="http://schemas.microsoft.com/office/drawing/2014/main" xmlns="" id="{3E40F9A1-6B82-400F-9397-26D1D36F1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xmlns="" id="{2EF7DDF1-FF86-4CA4-B08B-8939557EBD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xmlns="" id="{6D7C1F89-72B2-4FDC-B9E2-04F52D5C50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959D3-C8F8-9E63-8B4E-97A0C7E8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629" y="2172677"/>
            <a:ext cx="3219199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Thank You!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Any Questions?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6D5E962-488D-AA95-F89E-8C830B1A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56" r="25456"/>
          <a:stretch/>
        </p:blipFill>
        <p:spPr>
          <a:xfrm>
            <a:off x="20" y="-1"/>
            <a:ext cx="5063593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2" name="Isosceles Triangle 71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059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Scope of the Project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577DF-A377-12BE-D895-8F5C5BE0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Used FAOSTAT dataset (1961-2013)</a:t>
            </a:r>
          </a:p>
          <a:p>
            <a:r>
              <a:rPr lang="en-US" dirty="0"/>
              <a:t>Key Variables: Export quantities (heads), values (USD), country, year</a:t>
            </a:r>
          </a:p>
          <a:p>
            <a:r>
              <a:rPr lang="en-US" dirty="0"/>
              <a:t>Global coverage of live pigs export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4A5082-93C2-85B9-9940-D1A2F5DC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85" r="2608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31548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727586"/>
            <a:ext cx="3737268" cy="1202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Business Problem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577DF-A377-12BE-D895-8F5C5BE0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785381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The live pigs export market faces challenges such as fluctuating demand, trade barriers, and inefficiencies. </a:t>
            </a:r>
          </a:p>
          <a:p>
            <a:r>
              <a:rPr lang="en-US" dirty="0"/>
              <a:t>Traditional analysis methods don’t fully capture these complexities.</a:t>
            </a:r>
          </a:p>
          <a:p>
            <a:r>
              <a:rPr lang="en-US" dirty="0"/>
              <a:t> This project seeks to fill that gap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4A5082-93C2-85B9-9940-D1A2F5DC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069" r="2406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9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4A5082-93C2-85B9-9940-D1A2F5DC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202" r="920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BBFBD429-C7AA-4D85-BEBF-26ECE2DBA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xmlns="" id="{7A9CEEF0-7547-4FA2-93BD-0B8C799DD2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A02E860-D290-48CF-9C38-BC8EB8854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BF60179-3A15-468E-86D0-1C2FFD504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xmlns="" id="{87ED294B-4D40-44B4-86E7-F23C046882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/>
              <a:t>Research Questions</a:t>
            </a:r>
            <a:br>
              <a:rPr lang="en-US"/>
            </a:br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xmlns="" id="{55D78701-1D8D-45A3-9B44-A94C334622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B8C595DB-254F-4E8B-9C0D-648B3FF1B0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xmlns="" id="{2E000235-D5DF-4D2F-AECA-3814821B5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xmlns="" id="{D7CE0E87-2C2C-4907-BBE3-D24D86C42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xmlns="" id="{8FF0BC47-4F6D-4430-8C11-E1566CBF63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xmlns="" id="{5B73C5C4-3778-4E76-9467-8B46C9F91F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xmlns="" id="{B30927D9-56BE-ABD4-0D8A-3E46DB84D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89611334"/>
              </p:ext>
            </p:extLst>
          </p:nvPr>
        </p:nvGraphicFramePr>
        <p:xfrm>
          <a:off x="2786047" y="2159000"/>
          <a:ext cx="6487955" cy="38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2214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4F8D8-4F9B-7AA8-0BAC-2AC64F82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921898" cy="1320800"/>
          </a:xfrm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7B4498-5D3C-7886-E096-225B7D7EE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930401"/>
            <a:ext cx="4064439" cy="4110962"/>
          </a:xfrm>
        </p:spPr>
        <p:txBody>
          <a:bodyPr>
            <a:normAutofit/>
          </a:bodyPr>
          <a:lstStyle/>
          <a:p>
            <a:r>
              <a:rPr lang="en-US" dirty="0"/>
              <a:t>Data Source: FAOSTAT dataset (1961-2013)</a:t>
            </a:r>
          </a:p>
          <a:p>
            <a:r>
              <a:rPr lang="en-US" dirty="0"/>
              <a:t>Key Variables: Export quantities (heads), values (USD), country, year</a:t>
            </a:r>
          </a:p>
          <a:p>
            <a:r>
              <a:rPr lang="en-US" dirty="0"/>
              <a:t>Scope: Global coverage of live pigs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17395C-8361-8F5C-933E-6FDDC268E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23" r="25423"/>
          <a:stretch/>
        </p:blipFill>
        <p:spPr>
          <a:xfrm>
            <a:off x="20" y="-1"/>
            <a:ext cx="5112754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031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B5A92-CF64-64F6-943C-DB6EEE7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4D1473-939A-E538-DEEA-95EB2CDBC0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4968" y="1741488"/>
            <a:ext cx="3851275" cy="3879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Preprocessing:</a:t>
            </a:r>
          </a:p>
          <a:p>
            <a:r>
              <a:rPr lang="en-US" dirty="0"/>
              <a:t>Imputation of missing values</a:t>
            </a:r>
          </a:p>
          <a:p>
            <a:r>
              <a:rPr lang="en-US" dirty="0"/>
              <a:t>Feature engineering (value-to-quantity ratio)</a:t>
            </a:r>
          </a:p>
          <a:p>
            <a:r>
              <a:rPr lang="en-US" dirty="0"/>
              <a:t>Data normalization for consistent scaling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Exploratory Data Analysis (EDA):</a:t>
            </a:r>
          </a:p>
          <a:p>
            <a:r>
              <a:rPr lang="en-US" dirty="0"/>
              <a:t>Visualizations: Time series analysis and heatmaps</a:t>
            </a:r>
          </a:p>
          <a:p>
            <a:r>
              <a:rPr lang="en-US" dirty="0"/>
              <a:t>Correlation Analysis: Identified trends and key deviations</a:t>
            </a:r>
          </a:p>
          <a:p>
            <a:r>
              <a:rPr lang="en-US" dirty="0"/>
              <a:t>Identified Deviations: Found inefficiencies or strategic advantages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AAC88F7-AB96-C1C7-4F1D-4211CF6D14B8}"/>
              </a:ext>
            </a:extLst>
          </p:cNvPr>
          <p:cNvSpPr txBox="1">
            <a:spLocks/>
          </p:cNvSpPr>
          <p:nvPr/>
        </p:nvSpPr>
        <p:spPr>
          <a:xfrm>
            <a:off x="4901381" y="1741488"/>
            <a:ext cx="3851275" cy="3879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Machine Learning Models:</a:t>
            </a:r>
          </a:p>
          <a:p>
            <a:r>
              <a:rPr lang="en-US" dirty="0"/>
              <a:t>Model Development</a:t>
            </a:r>
          </a:p>
          <a:p>
            <a:r>
              <a:rPr lang="en-US" dirty="0"/>
              <a:t>K-means clustering for country segmentation</a:t>
            </a:r>
          </a:p>
          <a:p>
            <a:r>
              <a:rPr lang="en-US" dirty="0"/>
              <a:t>Association rule mining for pattern discovery</a:t>
            </a:r>
          </a:p>
          <a:p>
            <a:r>
              <a:rPr lang="en-US" dirty="0"/>
              <a:t>PCA for dimensionality reduction and cluster visualization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Model Evaluation:</a:t>
            </a:r>
          </a:p>
          <a:p>
            <a:r>
              <a:rPr lang="en-US" dirty="0"/>
              <a:t>Metrics Used</a:t>
            </a:r>
          </a:p>
          <a:p>
            <a:r>
              <a:rPr lang="en-US" dirty="0"/>
              <a:t>Silhouette scores for clustering evaluation</a:t>
            </a:r>
          </a:p>
          <a:p>
            <a:r>
              <a:rPr lang="en-US" dirty="0"/>
              <a:t>Lift, confidence metrics for association rule mining</a:t>
            </a:r>
          </a:p>
          <a:p>
            <a:r>
              <a:rPr lang="en-US" dirty="0"/>
              <a:t>Visualizations for model interpretation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9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012FC-F0B1-63CC-894B-45BF967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BF41C-7770-D3C9-BEC7-FCF4AD7E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785381"/>
            <a:ext cx="4064439" cy="3880773"/>
          </a:xfrm>
        </p:spPr>
        <p:txBody>
          <a:bodyPr>
            <a:normAutofit/>
          </a:bodyPr>
          <a:lstStyle/>
          <a:p>
            <a:pPr indent="0" algn="just">
              <a:lnSpc>
                <a:spcPct val="200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+mj-lt"/>
              </a:rPr>
              <a:t> The FAOSTAT dataset accurately reflects global live pigs export trends from 1961-2013. </a:t>
            </a:r>
          </a:p>
          <a:p>
            <a:pPr indent="0" algn="just">
              <a:lnSpc>
                <a:spcPct val="200000"/>
              </a:lnSpc>
              <a:spcAft>
                <a:spcPts val="800"/>
              </a:spcAft>
            </a:pPr>
            <a:r>
              <a:rPr lang="en-US" sz="1300" dirty="0">
                <a:latin typeface="+mj-lt"/>
              </a:rPr>
              <a:t>R</a:t>
            </a:r>
            <a:r>
              <a:rPr lang="en-US" sz="1300" dirty="0">
                <a:effectLst/>
                <a:latin typeface="+mj-lt"/>
              </a:rPr>
              <a:t>elationships between export quantities and values remain consistent over time. </a:t>
            </a:r>
          </a:p>
          <a:p>
            <a:pPr indent="0" algn="just">
              <a:lnSpc>
                <a:spcPct val="200000"/>
              </a:lnSpc>
              <a:spcAft>
                <a:spcPts val="800"/>
              </a:spcAft>
            </a:pPr>
            <a:r>
              <a:rPr lang="en-US" sz="1300" dirty="0">
                <a:effectLst/>
                <a:latin typeface="+mj-lt"/>
              </a:rPr>
              <a:t>The machine learning models selected were presumed appropriate for capturing underlying patterns in the data.</a:t>
            </a:r>
            <a:endParaRPr lang="en-US" sz="1300" dirty="0">
              <a:latin typeface="+mj-lt"/>
            </a:endParaRPr>
          </a:p>
          <a:p>
            <a:endParaRPr lang="en-US" sz="13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5B650C-3E03-5201-29D2-2535124E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069" r="2406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60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EA229D-F471-7B03-B460-E2364848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548" b="754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BBFBD429-C7AA-4D85-BEBF-26ECE2DBA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xmlns="" id="{7A9CEEF0-7547-4FA2-93BD-0B8C799DD2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AA02E860-D290-48CF-9C38-BC8EB8854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BF60179-3A15-468E-86D0-1C2FFD504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87ED294B-4D40-44B4-86E7-F23C046882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012FC-F0B1-63CC-894B-45BF967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Ethical Concerns</a:t>
            </a:r>
            <a:br>
              <a:rPr lang="en-US" dirty="0"/>
            </a:br>
            <a:endParaRPr lang="en-US" dirty="0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xmlns="" id="{55D78701-1D8D-45A3-9B44-A94C334622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B8C595DB-254F-4E8B-9C0D-648B3FF1B0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BF41C-7770-D3C9-BEC7-FCF4AD7E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1909964"/>
            <a:ext cx="6487955" cy="388236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Ethical considerations included ensuring data privacy, mitigating biases in machine learning models, and maintaining transparency.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Promoting data-driven insights responsibly ensures fairness and sustainability in global trade practices.</a:t>
            </a:r>
          </a:p>
          <a:p>
            <a:endParaRPr lang="en-US" sz="17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E000235-D5DF-4D2F-AECA-3814821B5C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xmlns="" id="{D7CE0E87-2C2C-4907-BBE3-D24D86C42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xmlns="" id="{8FF0BC47-4F6D-4430-8C11-E1566CBF63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5B73C5C4-3778-4E76-9467-8B46C9F91F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2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1112</Words>
  <Application>Microsoft Office PowerPoint</Application>
  <PresentationFormat>Custom</PresentationFormat>
  <Paragraphs>135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      Analyzing Global Live Pigs Export Market Using Machine Learning Models   </vt:lpstr>
      <vt:lpstr>Introduction</vt:lpstr>
      <vt:lpstr>Scope of the Project </vt:lpstr>
      <vt:lpstr>Business Problem </vt:lpstr>
      <vt:lpstr>Research Questions </vt:lpstr>
      <vt:lpstr>About the Dataset</vt:lpstr>
      <vt:lpstr>Methodology </vt:lpstr>
      <vt:lpstr>Assumptions </vt:lpstr>
      <vt:lpstr>Ethical Concerns </vt:lpstr>
      <vt:lpstr>Results - Descriptive Analysis   </vt:lpstr>
      <vt:lpstr>Trend Analysis: </vt:lpstr>
      <vt:lpstr>Country Comparison:</vt:lpstr>
      <vt:lpstr>Country Comparison: Export Value (US$)</vt:lpstr>
      <vt:lpstr>Correlations:</vt:lpstr>
      <vt:lpstr>Clustering Analysis  </vt:lpstr>
      <vt:lpstr>Association Rules  </vt:lpstr>
      <vt:lpstr>Principal Component Analysis (PCA)</vt:lpstr>
      <vt:lpstr>Discussion </vt:lpstr>
      <vt:lpstr>Conclusions</vt:lpstr>
      <vt:lpstr>Recommendations </vt:lpstr>
      <vt:lpstr>Future Applications </vt:lpstr>
      <vt:lpstr>Reference </vt:lpstr>
      <vt:lpstr>Thank You!  Any Questions?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Predictive Analysis of Live Sheep Marketing Dataset to Develop Optimization Strategies  </dc:title>
  <dc:creator>Zemelak Goraga</dc:creator>
  <cp:lastModifiedBy>MariaStella</cp:lastModifiedBy>
  <cp:revision>38</cp:revision>
  <dcterms:created xsi:type="dcterms:W3CDTF">2024-06-27T15:36:26Z</dcterms:created>
  <dcterms:modified xsi:type="dcterms:W3CDTF">2024-10-14T18:02:07Z</dcterms:modified>
</cp:coreProperties>
</file>