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79" r:id="rId5"/>
    <p:sldId id="283" r:id="rId6"/>
    <p:sldId id="259" r:id="rId7"/>
    <p:sldId id="260" r:id="rId8"/>
    <p:sldId id="284" r:id="rId9"/>
    <p:sldId id="280" r:id="rId10"/>
    <p:sldId id="286" r:id="rId11"/>
    <p:sldId id="287" r:id="rId12"/>
    <p:sldId id="288" r:id="rId13"/>
    <p:sldId id="289" r:id="rId14"/>
    <p:sldId id="290" r:id="rId15"/>
    <p:sldId id="269" r:id="rId16"/>
    <p:sldId id="271" r:id="rId17"/>
    <p:sldId id="291" r:id="rId18"/>
    <p:sldId id="292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FF78A-9063-4332-965F-98170BC9D426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EF7B272-0185-4F17-A8E4-CA5CB9C2908B}">
      <dgm:prSet/>
      <dgm:spPr/>
      <dgm:t>
        <a:bodyPr/>
        <a:lstStyle/>
        <a:p>
          <a:r>
            <a:rPr lang="en-US" dirty="0"/>
            <a:t>Machine learning has provided actionable insights into customer behavior, helping the store identify at-risk customers and develop more targeted retention strategies</a:t>
          </a:r>
        </a:p>
      </dgm:t>
    </dgm:pt>
    <dgm:pt modelId="{3FFBE8E8-A4C8-42A5-A6DA-1C43499D6F13}" type="parTrans" cxnId="{E21508AA-EE30-48F0-984C-14084985806C}">
      <dgm:prSet/>
      <dgm:spPr/>
      <dgm:t>
        <a:bodyPr/>
        <a:lstStyle/>
        <a:p>
          <a:endParaRPr lang="en-US"/>
        </a:p>
      </dgm:t>
    </dgm:pt>
    <dgm:pt modelId="{B9FF7F74-8B7B-4C46-B675-D504829AE1E3}" type="sibTrans" cxnId="{E21508AA-EE30-48F0-984C-14084985806C}">
      <dgm:prSet/>
      <dgm:spPr/>
      <dgm:t>
        <a:bodyPr/>
        <a:lstStyle/>
        <a:p>
          <a:endParaRPr lang="en-US"/>
        </a:p>
      </dgm:t>
    </dgm:pt>
    <dgm:pt modelId="{6B293D73-D8F7-4B8C-B003-05307D4EAF02}">
      <dgm:prSet/>
      <dgm:spPr/>
      <dgm:t>
        <a:bodyPr/>
        <a:lstStyle/>
        <a:p>
          <a:r>
            <a:rPr lang="en-US" dirty="0"/>
            <a:t>By addressing the key drivers of churn—feedback, income, and purchase frequency—the store can improve retention rates and strengthen customer loyalty.</a:t>
          </a:r>
        </a:p>
        <a:p>
          <a:endParaRPr lang="en-US" dirty="0"/>
        </a:p>
      </dgm:t>
    </dgm:pt>
    <dgm:pt modelId="{126AAC6C-E8F1-4344-8AA1-E53259AD21FF}" type="parTrans" cxnId="{39CC2F5C-FFF0-4F6E-9C15-1EFFEE0A9994}">
      <dgm:prSet/>
      <dgm:spPr/>
      <dgm:t>
        <a:bodyPr/>
        <a:lstStyle/>
        <a:p>
          <a:endParaRPr lang="en-US"/>
        </a:p>
      </dgm:t>
    </dgm:pt>
    <dgm:pt modelId="{DA3279A8-E2A1-4147-8590-105CB4F0525D}" type="sibTrans" cxnId="{39CC2F5C-FFF0-4F6E-9C15-1EFFEE0A9994}">
      <dgm:prSet/>
      <dgm:spPr/>
      <dgm:t>
        <a:bodyPr/>
        <a:lstStyle/>
        <a:p>
          <a:endParaRPr lang="en-US"/>
        </a:p>
      </dgm:t>
    </dgm:pt>
    <dgm:pt modelId="{EB7F5FA8-0DC3-44D6-9F99-40B0BCCE0262}">
      <dgm:prSet/>
      <dgm:spPr/>
      <dgm:t>
        <a:bodyPr/>
        <a:lstStyle/>
        <a:p>
          <a:r>
            <a:rPr lang="en-US"/>
            <a:t>Customer feedback is critical: Poor ratings directly lead to churn.</a:t>
          </a:r>
        </a:p>
      </dgm:t>
    </dgm:pt>
    <dgm:pt modelId="{5C679318-9A9D-419C-9AD0-61B54BAD9B21}" type="parTrans" cxnId="{18A83F48-FBB2-4B19-A7CE-92A4FF1EFC41}">
      <dgm:prSet/>
      <dgm:spPr/>
      <dgm:t>
        <a:bodyPr/>
        <a:lstStyle/>
        <a:p>
          <a:endParaRPr lang="en-US"/>
        </a:p>
      </dgm:t>
    </dgm:pt>
    <dgm:pt modelId="{06061037-ED89-47BB-AA51-5EDF862C4674}" type="sibTrans" cxnId="{18A83F48-FBB2-4B19-A7CE-92A4FF1EFC41}">
      <dgm:prSet/>
      <dgm:spPr/>
      <dgm:t>
        <a:bodyPr/>
        <a:lstStyle/>
        <a:p>
          <a:endParaRPr lang="en-US"/>
        </a:p>
      </dgm:t>
    </dgm:pt>
    <dgm:pt modelId="{EB43CCF6-8113-4E77-BCAD-BA61697EC4FD}">
      <dgm:prSet/>
      <dgm:spPr/>
      <dgm:t>
        <a:bodyPr/>
        <a:lstStyle/>
        <a:p>
          <a:r>
            <a:rPr lang="en-US"/>
            <a:t>Income matters: Lower-income customers are more likely to churn, but they can be retained with tailored offers.</a:t>
          </a:r>
        </a:p>
      </dgm:t>
    </dgm:pt>
    <dgm:pt modelId="{D0F404C1-5C50-446C-9853-2C6BFD8A7392}" type="parTrans" cxnId="{86607BA8-F65B-4AD5-9BF3-39BF3EF1F2EA}">
      <dgm:prSet/>
      <dgm:spPr/>
      <dgm:t>
        <a:bodyPr/>
        <a:lstStyle/>
        <a:p>
          <a:endParaRPr lang="en-US"/>
        </a:p>
      </dgm:t>
    </dgm:pt>
    <dgm:pt modelId="{28AE1AA9-ECD0-4464-82E5-8CFC9DB0DBA4}" type="sibTrans" cxnId="{86607BA8-F65B-4AD5-9BF3-39BF3EF1F2EA}">
      <dgm:prSet/>
      <dgm:spPr/>
      <dgm:t>
        <a:bodyPr/>
        <a:lstStyle/>
        <a:p>
          <a:endParaRPr lang="en-US"/>
        </a:p>
      </dgm:t>
    </dgm:pt>
    <dgm:pt modelId="{D2876C08-B384-4505-AA9A-846C5078685C}">
      <dgm:prSet/>
      <dgm:spPr/>
      <dgm:t>
        <a:bodyPr/>
        <a:lstStyle/>
        <a:p>
          <a:r>
            <a:rPr lang="en-US"/>
            <a:t>Frequent purchases reduce churn: Customers who buy more often are less likely to leave, so marketing efforts should focus on encouraging repeat purchases.</a:t>
          </a:r>
        </a:p>
      </dgm:t>
    </dgm:pt>
    <dgm:pt modelId="{3BE588AA-50B1-4696-B89E-E7581D3FD881}" type="parTrans" cxnId="{FE9AE6F6-3EBF-404C-86F9-092E529EBD5B}">
      <dgm:prSet/>
      <dgm:spPr/>
      <dgm:t>
        <a:bodyPr/>
        <a:lstStyle/>
        <a:p>
          <a:endParaRPr lang="en-US"/>
        </a:p>
      </dgm:t>
    </dgm:pt>
    <dgm:pt modelId="{87FBF042-B99B-4757-8E30-4E19FE7E38E6}" type="sibTrans" cxnId="{FE9AE6F6-3EBF-404C-86F9-092E529EBD5B}">
      <dgm:prSet/>
      <dgm:spPr/>
      <dgm:t>
        <a:bodyPr/>
        <a:lstStyle/>
        <a:p>
          <a:endParaRPr lang="en-US"/>
        </a:p>
      </dgm:t>
    </dgm:pt>
    <dgm:pt modelId="{97461948-EE3F-40CA-BF27-9B5E1B98B6C1}" type="pres">
      <dgm:prSet presAssocID="{697FF78A-9063-4332-965F-98170BC9D426}" presName="outerComposite" presStyleCnt="0">
        <dgm:presLayoutVars>
          <dgm:chMax val="5"/>
          <dgm:dir/>
          <dgm:resizeHandles val="exact"/>
        </dgm:presLayoutVars>
      </dgm:prSet>
      <dgm:spPr/>
    </dgm:pt>
    <dgm:pt modelId="{826758A1-90BD-4DD7-89E6-1641F5FA76CC}" type="pres">
      <dgm:prSet presAssocID="{697FF78A-9063-4332-965F-98170BC9D426}" presName="dummyMaxCanvas" presStyleCnt="0">
        <dgm:presLayoutVars/>
      </dgm:prSet>
      <dgm:spPr/>
    </dgm:pt>
    <dgm:pt modelId="{6D5513CA-6075-43CC-ACAA-7E20CF658CC2}" type="pres">
      <dgm:prSet presAssocID="{697FF78A-9063-4332-965F-98170BC9D426}" presName="FiveNodes_1" presStyleLbl="node1" presStyleIdx="0" presStyleCnt="5">
        <dgm:presLayoutVars>
          <dgm:bulletEnabled val="1"/>
        </dgm:presLayoutVars>
      </dgm:prSet>
      <dgm:spPr/>
    </dgm:pt>
    <dgm:pt modelId="{70FA97FA-706B-4D3E-B1D2-F5E604A93E25}" type="pres">
      <dgm:prSet presAssocID="{697FF78A-9063-4332-965F-98170BC9D426}" presName="FiveNodes_2" presStyleLbl="node1" presStyleIdx="1" presStyleCnt="5">
        <dgm:presLayoutVars>
          <dgm:bulletEnabled val="1"/>
        </dgm:presLayoutVars>
      </dgm:prSet>
      <dgm:spPr/>
    </dgm:pt>
    <dgm:pt modelId="{DAED1F5F-701A-4A57-8DC2-CDA259DD0266}" type="pres">
      <dgm:prSet presAssocID="{697FF78A-9063-4332-965F-98170BC9D426}" presName="FiveNodes_3" presStyleLbl="node1" presStyleIdx="2" presStyleCnt="5">
        <dgm:presLayoutVars>
          <dgm:bulletEnabled val="1"/>
        </dgm:presLayoutVars>
      </dgm:prSet>
      <dgm:spPr/>
    </dgm:pt>
    <dgm:pt modelId="{2B55FE38-17EF-4A11-AB87-5D59E436B9C2}" type="pres">
      <dgm:prSet presAssocID="{697FF78A-9063-4332-965F-98170BC9D426}" presName="FiveNodes_4" presStyleLbl="node1" presStyleIdx="3" presStyleCnt="5">
        <dgm:presLayoutVars>
          <dgm:bulletEnabled val="1"/>
        </dgm:presLayoutVars>
      </dgm:prSet>
      <dgm:spPr/>
    </dgm:pt>
    <dgm:pt modelId="{FF835EEC-C8E7-4767-915B-7F4714160DA1}" type="pres">
      <dgm:prSet presAssocID="{697FF78A-9063-4332-965F-98170BC9D426}" presName="FiveNodes_5" presStyleLbl="node1" presStyleIdx="4" presStyleCnt="5">
        <dgm:presLayoutVars>
          <dgm:bulletEnabled val="1"/>
        </dgm:presLayoutVars>
      </dgm:prSet>
      <dgm:spPr/>
    </dgm:pt>
    <dgm:pt modelId="{DCFE42AA-F145-47CA-AE04-A8A358459599}" type="pres">
      <dgm:prSet presAssocID="{697FF78A-9063-4332-965F-98170BC9D426}" presName="FiveConn_1-2" presStyleLbl="fgAccFollowNode1" presStyleIdx="0" presStyleCnt="4">
        <dgm:presLayoutVars>
          <dgm:bulletEnabled val="1"/>
        </dgm:presLayoutVars>
      </dgm:prSet>
      <dgm:spPr/>
    </dgm:pt>
    <dgm:pt modelId="{D3587C66-8FCE-4D2B-8E55-404CF081426A}" type="pres">
      <dgm:prSet presAssocID="{697FF78A-9063-4332-965F-98170BC9D426}" presName="FiveConn_2-3" presStyleLbl="fgAccFollowNode1" presStyleIdx="1" presStyleCnt="4">
        <dgm:presLayoutVars>
          <dgm:bulletEnabled val="1"/>
        </dgm:presLayoutVars>
      </dgm:prSet>
      <dgm:spPr/>
    </dgm:pt>
    <dgm:pt modelId="{FBA26AA8-7924-4A42-84ED-6F3D8772FFD6}" type="pres">
      <dgm:prSet presAssocID="{697FF78A-9063-4332-965F-98170BC9D426}" presName="FiveConn_3-4" presStyleLbl="fgAccFollowNode1" presStyleIdx="2" presStyleCnt="4">
        <dgm:presLayoutVars>
          <dgm:bulletEnabled val="1"/>
        </dgm:presLayoutVars>
      </dgm:prSet>
      <dgm:spPr/>
    </dgm:pt>
    <dgm:pt modelId="{9AEA8D91-BEEA-4AA7-B3F0-7032C058F316}" type="pres">
      <dgm:prSet presAssocID="{697FF78A-9063-4332-965F-98170BC9D426}" presName="FiveConn_4-5" presStyleLbl="fgAccFollowNode1" presStyleIdx="3" presStyleCnt="4">
        <dgm:presLayoutVars>
          <dgm:bulletEnabled val="1"/>
        </dgm:presLayoutVars>
      </dgm:prSet>
      <dgm:spPr/>
    </dgm:pt>
    <dgm:pt modelId="{966A7DF0-B171-432F-8D60-1EC01D55DB4B}" type="pres">
      <dgm:prSet presAssocID="{697FF78A-9063-4332-965F-98170BC9D426}" presName="FiveNodes_1_text" presStyleLbl="node1" presStyleIdx="4" presStyleCnt="5">
        <dgm:presLayoutVars>
          <dgm:bulletEnabled val="1"/>
        </dgm:presLayoutVars>
      </dgm:prSet>
      <dgm:spPr/>
    </dgm:pt>
    <dgm:pt modelId="{E6BB7811-E79A-4E6D-87D6-64F73A85A72A}" type="pres">
      <dgm:prSet presAssocID="{697FF78A-9063-4332-965F-98170BC9D426}" presName="FiveNodes_2_text" presStyleLbl="node1" presStyleIdx="4" presStyleCnt="5">
        <dgm:presLayoutVars>
          <dgm:bulletEnabled val="1"/>
        </dgm:presLayoutVars>
      </dgm:prSet>
      <dgm:spPr/>
    </dgm:pt>
    <dgm:pt modelId="{3C82F2F5-50BC-4A9F-84EE-4CC08C876C4D}" type="pres">
      <dgm:prSet presAssocID="{697FF78A-9063-4332-965F-98170BC9D426}" presName="FiveNodes_3_text" presStyleLbl="node1" presStyleIdx="4" presStyleCnt="5">
        <dgm:presLayoutVars>
          <dgm:bulletEnabled val="1"/>
        </dgm:presLayoutVars>
      </dgm:prSet>
      <dgm:spPr/>
    </dgm:pt>
    <dgm:pt modelId="{6C1697DF-9339-493B-B2CC-EA0F3AE64C45}" type="pres">
      <dgm:prSet presAssocID="{697FF78A-9063-4332-965F-98170BC9D426}" presName="FiveNodes_4_text" presStyleLbl="node1" presStyleIdx="4" presStyleCnt="5">
        <dgm:presLayoutVars>
          <dgm:bulletEnabled val="1"/>
        </dgm:presLayoutVars>
      </dgm:prSet>
      <dgm:spPr/>
    </dgm:pt>
    <dgm:pt modelId="{3387238E-2682-4690-991E-CEF3FE234E7C}" type="pres">
      <dgm:prSet presAssocID="{697FF78A-9063-4332-965F-98170BC9D42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2CCBC11-BCE0-41E8-AA9C-BD35418AEB3E}" type="presOf" srcId="{697FF78A-9063-4332-965F-98170BC9D426}" destId="{97461948-EE3F-40CA-BF27-9B5E1B98B6C1}" srcOrd="0" destOrd="0" presId="urn:microsoft.com/office/officeart/2005/8/layout/vProcess5"/>
    <dgm:cxn modelId="{5DCBDA2C-7F7B-4231-9F17-390B6F87B2F7}" type="presOf" srcId="{CEF7B272-0185-4F17-A8E4-CA5CB9C2908B}" destId="{2B55FE38-17EF-4A11-AB87-5D59E436B9C2}" srcOrd="0" destOrd="0" presId="urn:microsoft.com/office/officeart/2005/8/layout/vProcess5"/>
    <dgm:cxn modelId="{39CC2F5C-FFF0-4F6E-9C15-1EFFEE0A9994}" srcId="{697FF78A-9063-4332-965F-98170BC9D426}" destId="{6B293D73-D8F7-4B8C-B003-05307D4EAF02}" srcOrd="4" destOrd="0" parTransId="{126AAC6C-E8F1-4344-8AA1-E53259AD21FF}" sibTransId="{DA3279A8-E2A1-4147-8590-105CB4F0525D}"/>
    <dgm:cxn modelId="{21756160-5087-44DD-A939-49CB065F9B02}" type="presOf" srcId="{6B293D73-D8F7-4B8C-B003-05307D4EAF02}" destId="{3387238E-2682-4690-991E-CEF3FE234E7C}" srcOrd="1" destOrd="0" presId="urn:microsoft.com/office/officeart/2005/8/layout/vProcess5"/>
    <dgm:cxn modelId="{18A83F48-FBB2-4B19-A7CE-92A4FF1EFC41}" srcId="{697FF78A-9063-4332-965F-98170BC9D426}" destId="{EB7F5FA8-0DC3-44D6-9F99-40B0BCCE0262}" srcOrd="0" destOrd="0" parTransId="{5C679318-9A9D-419C-9AD0-61B54BAD9B21}" sibTransId="{06061037-ED89-47BB-AA51-5EDF862C4674}"/>
    <dgm:cxn modelId="{D2F2BC6F-F040-449A-886A-495A714D08DA}" type="presOf" srcId="{6B293D73-D8F7-4B8C-B003-05307D4EAF02}" destId="{FF835EEC-C8E7-4767-915B-7F4714160DA1}" srcOrd="0" destOrd="0" presId="urn:microsoft.com/office/officeart/2005/8/layout/vProcess5"/>
    <dgm:cxn modelId="{CBFD8A71-ACFE-4649-AAB8-296330BFD4BB}" type="presOf" srcId="{EB7F5FA8-0DC3-44D6-9F99-40B0BCCE0262}" destId="{966A7DF0-B171-432F-8D60-1EC01D55DB4B}" srcOrd="1" destOrd="0" presId="urn:microsoft.com/office/officeart/2005/8/layout/vProcess5"/>
    <dgm:cxn modelId="{4B43A073-289C-46E5-9598-B3634F39CE23}" type="presOf" srcId="{D2876C08-B384-4505-AA9A-846C5078685C}" destId="{3C82F2F5-50BC-4A9F-84EE-4CC08C876C4D}" srcOrd="1" destOrd="0" presId="urn:microsoft.com/office/officeart/2005/8/layout/vProcess5"/>
    <dgm:cxn modelId="{CEB8E875-A0FD-4AA5-A0BA-0FA8CA54B9B7}" type="presOf" srcId="{EB43CCF6-8113-4E77-BCAD-BA61697EC4FD}" destId="{E6BB7811-E79A-4E6D-87D6-64F73A85A72A}" srcOrd="1" destOrd="0" presId="urn:microsoft.com/office/officeart/2005/8/layout/vProcess5"/>
    <dgm:cxn modelId="{0AE10782-1EB6-410C-B5A2-ACF5C6C36146}" type="presOf" srcId="{EB7F5FA8-0DC3-44D6-9F99-40B0BCCE0262}" destId="{6D5513CA-6075-43CC-ACAA-7E20CF658CC2}" srcOrd="0" destOrd="0" presId="urn:microsoft.com/office/officeart/2005/8/layout/vProcess5"/>
    <dgm:cxn modelId="{2AFD068F-E3B3-40C4-9D34-C524EDEEE641}" type="presOf" srcId="{B9FF7F74-8B7B-4C46-B675-D504829AE1E3}" destId="{9AEA8D91-BEEA-4AA7-B3F0-7032C058F316}" srcOrd="0" destOrd="0" presId="urn:microsoft.com/office/officeart/2005/8/layout/vProcess5"/>
    <dgm:cxn modelId="{86607BA8-F65B-4AD5-9BF3-39BF3EF1F2EA}" srcId="{697FF78A-9063-4332-965F-98170BC9D426}" destId="{EB43CCF6-8113-4E77-BCAD-BA61697EC4FD}" srcOrd="1" destOrd="0" parTransId="{D0F404C1-5C50-446C-9853-2C6BFD8A7392}" sibTransId="{28AE1AA9-ECD0-4464-82E5-8CFC9DB0DBA4}"/>
    <dgm:cxn modelId="{E21508AA-EE30-48F0-984C-14084985806C}" srcId="{697FF78A-9063-4332-965F-98170BC9D426}" destId="{CEF7B272-0185-4F17-A8E4-CA5CB9C2908B}" srcOrd="3" destOrd="0" parTransId="{3FFBE8E8-A4C8-42A5-A6DA-1C43499D6F13}" sibTransId="{B9FF7F74-8B7B-4C46-B675-D504829AE1E3}"/>
    <dgm:cxn modelId="{1FFF23BC-9C4F-4A07-97CE-435EC5513145}" type="presOf" srcId="{06061037-ED89-47BB-AA51-5EDF862C4674}" destId="{DCFE42AA-F145-47CA-AE04-A8A358459599}" srcOrd="0" destOrd="0" presId="urn:microsoft.com/office/officeart/2005/8/layout/vProcess5"/>
    <dgm:cxn modelId="{E8936EC7-AF9D-4318-9A05-E927C45E0C54}" type="presOf" srcId="{D2876C08-B384-4505-AA9A-846C5078685C}" destId="{DAED1F5F-701A-4A57-8DC2-CDA259DD0266}" srcOrd="0" destOrd="0" presId="urn:microsoft.com/office/officeart/2005/8/layout/vProcess5"/>
    <dgm:cxn modelId="{4F0245CA-D755-4B55-A4E5-F43E0F8CFE33}" type="presOf" srcId="{28AE1AA9-ECD0-4464-82E5-8CFC9DB0DBA4}" destId="{D3587C66-8FCE-4D2B-8E55-404CF081426A}" srcOrd="0" destOrd="0" presId="urn:microsoft.com/office/officeart/2005/8/layout/vProcess5"/>
    <dgm:cxn modelId="{1072E7D3-16E5-4123-89C2-8245763FCD9D}" type="presOf" srcId="{EB43CCF6-8113-4E77-BCAD-BA61697EC4FD}" destId="{70FA97FA-706B-4D3E-B1D2-F5E604A93E25}" srcOrd="0" destOrd="0" presId="urn:microsoft.com/office/officeart/2005/8/layout/vProcess5"/>
    <dgm:cxn modelId="{DB31E1D9-1E2C-4678-8593-754105DCEA81}" type="presOf" srcId="{CEF7B272-0185-4F17-A8E4-CA5CB9C2908B}" destId="{6C1697DF-9339-493B-B2CC-EA0F3AE64C45}" srcOrd="1" destOrd="0" presId="urn:microsoft.com/office/officeart/2005/8/layout/vProcess5"/>
    <dgm:cxn modelId="{90A564EE-03AF-4B3B-A252-1FEC885AF826}" type="presOf" srcId="{87FBF042-B99B-4757-8E30-4E19FE7E38E6}" destId="{FBA26AA8-7924-4A42-84ED-6F3D8772FFD6}" srcOrd="0" destOrd="0" presId="urn:microsoft.com/office/officeart/2005/8/layout/vProcess5"/>
    <dgm:cxn modelId="{FE9AE6F6-3EBF-404C-86F9-092E529EBD5B}" srcId="{697FF78A-9063-4332-965F-98170BC9D426}" destId="{D2876C08-B384-4505-AA9A-846C5078685C}" srcOrd="2" destOrd="0" parTransId="{3BE588AA-50B1-4696-B89E-E7581D3FD881}" sibTransId="{87FBF042-B99B-4757-8E30-4E19FE7E38E6}"/>
    <dgm:cxn modelId="{920EB292-155D-4CD4-AB54-8679ADF40092}" type="presParOf" srcId="{97461948-EE3F-40CA-BF27-9B5E1B98B6C1}" destId="{826758A1-90BD-4DD7-89E6-1641F5FA76CC}" srcOrd="0" destOrd="0" presId="urn:microsoft.com/office/officeart/2005/8/layout/vProcess5"/>
    <dgm:cxn modelId="{E936DBD8-289A-45DC-8159-0537C91DB067}" type="presParOf" srcId="{97461948-EE3F-40CA-BF27-9B5E1B98B6C1}" destId="{6D5513CA-6075-43CC-ACAA-7E20CF658CC2}" srcOrd="1" destOrd="0" presId="urn:microsoft.com/office/officeart/2005/8/layout/vProcess5"/>
    <dgm:cxn modelId="{D8122CD7-A1F5-44B2-AD3F-8E56D9976852}" type="presParOf" srcId="{97461948-EE3F-40CA-BF27-9B5E1B98B6C1}" destId="{70FA97FA-706B-4D3E-B1D2-F5E604A93E25}" srcOrd="2" destOrd="0" presId="urn:microsoft.com/office/officeart/2005/8/layout/vProcess5"/>
    <dgm:cxn modelId="{1CB456D1-8368-4D76-A90F-E4934D68D69C}" type="presParOf" srcId="{97461948-EE3F-40CA-BF27-9B5E1B98B6C1}" destId="{DAED1F5F-701A-4A57-8DC2-CDA259DD0266}" srcOrd="3" destOrd="0" presId="urn:microsoft.com/office/officeart/2005/8/layout/vProcess5"/>
    <dgm:cxn modelId="{2940FD59-0C03-4530-ABB0-12782EE8E86D}" type="presParOf" srcId="{97461948-EE3F-40CA-BF27-9B5E1B98B6C1}" destId="{2B55FE38-17EF-4A11-AB87-5D59E436B9C2}" srcOrd="4" destOrd="0" presId="urn:microsoft.com/office/officeart/2005/8/layout/vProcess5"/>
    <dgm:cxn modelId="{10843589-4E88-46E2-82F0-FDBF91621C72}" type="presParOf" srcId="{97461948-EE3F-40CA-BF27-9B5E1B98B6C1}" destId="{FF835EEC-C8E7-4767-915B-7F4714160DA1}" srcOrd="5" destOrd="0" presId="urn:microsoft.com/office/officeart/2005/8/layout/vProcess5"/>
    <dgm:cxn modelId="{469FB507-79D6-41F3-AE7D-C11B1439F117}" type="presParOf" srcId="{97461948-EE3F-40CA-BF27-9B5E1B98B6C1}" destId="{DCFE42AA-F145-47CA-AE04-A8A358459599}" srcOrd="6" destOrd="0" presId="urn:microsoft.com/office/officeart/2005/8/layout/vProcess5"/>
    <dgm:cxn modelId="{07B3427E-35AE-49BC-AC8A-ED249A44107C}" type="presParOf" srcId="{97461948-EE3F-40CA-BF27-9B5E1B98B6C1}" destId="{D3587C66-8FCE-4D2B-8E55-404CF081426A}" srcOrd="7" destOrd="0" presId="urn:microsoft.com/office/officeart/2005/8/layout/vProcess5"/>
    <dgm:cxn modelId="{0F70B3E7-D60D-43C7-A6EF-4A03AF2F4450}" type="presParOf" srcId="{97461948-EE3F-40CA-BF27-9B5E1B98B6C1}" destId="{FBA26AA8-7924-4A42-84ED-6F3D8772FFD6}" srcOrd="8" destOrd="0" presId="urn:microsoft.com/office/officeart/2005/8/layout/vProcess5"/>
    <dgm:cxn modelId="{F6C55843-FCF3-423B-AD61-713B4622899B}" type="presParOf" srcId="{97461948-EE3F-40CA-BF27-9B5E1B98B6C1}" destId="{9AEA8D91-BEEA-4AA7-B3F0-7032C058F316}" srcOrd="9" destOrd="0" presId="urn:microsoft.com/office/officeart/2005/8/layout/vProcess5"/>
    <dgm:cxn modelId="{95FD8461-DAE4-4C8D-B080-E3EF2FE29F2E}" type="presParOf" srcId="{97461948-EE3F-40CA-BF27-9B5E1B98B6C1}" destId="{966A7DF0-B171-432F-8D60-1EC01D55DB4B}" srcOrd="10" destOrd="0" presId="urn:microsoft.com/office/officeart/2005/8/layout/vProcess5"/>
    <dgm:cxn modelId="{08D76387-0BCB-46B7-B5FB-BFEB5A968908}" type="presParOf" srcId="{97461948-EE3F-40CA-BF27-9B5E1B98B6C1}" destId="{E6BB7811-E79A-4E6D-87D6-64F73A85A72A}" srcOrd="11" destOrd="0" presId="urn:microsoft.com/office/officeart/2005/8/layout/vProcess5"/>
    <dgm:cxn modelId="{A8882451-2C85-4D28-8F4B-227588BBDE6D}" type="presParOf" srcId="{97461948-EE3F-40CA-BF27-9B5E1B98B6C1}" destId="{3C82F2F5-50BC-4A9F-84EE-4CC08C876C4D}" srcOrd="12" destOrd="0" presId="urn:microsoft.com/office/officeart/2005/8/layout/vProcess5"/>
    <dgm:cxn modelId="{A4EF060D-2350-4B69-A20B-67C75B3A750B}" type="presParOf" srcId="{97461948-EE3F-40CA-BF27-9B5E1B98B6C1}" destId="{6C1697DF-9339-493B-B2CC-EA0F3AE64C45}" srcOrd="13" destOrd="0" presId="urn:microsoft.com/office/officeart/2005/8/layout/vProcess5"/>
    <dgm:cxn modelId="{0469F58B-E877-4404-8E9B-89F54E086C1B}" type="presParOf" srcId="{97461948-EE3F-40CA-BF27-9B5E1B98B6C1}" destId="{3387238E-2682-4690-991E-CEF3FE234E7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13CA-6075-43CC-ACAA-7E20CF658CC2}">
      <dsp:nvSpPr>
        <dsp:cNvPr id="0" name=""/>
        <dsp:cNvSpPr/>
      </dsp:nvSpPr>
      <dsp:spPr>
        <a:xfrm>
          <a:off x="0" y="0"/>
          <a:ext cx="6619160" cy="7566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feedback is critical: Poor ratings directly lead to churn.</a:t>
          </a:r>
        </a:p>
      </dsp:txBody>
      <dsp:txXfrm>
        <a:off x="22160" y="22160"/>
        <a:ext cx="5714195" cy="712290"/>
      </dsp:txXfrm>
    </dsp:sp>
    <dsp:sp modelId="{70FA97FA-706B-4D3E-B1D2-F5E604A93E25}">
      <dsp:nvSpPr>
        <dsp:cNvPr id="0" name=""/>
        <dsp:cNvSpPr/>
      </dsp:nvSpPr>
      <dsp:spPr>
        <a:xfrm>
          <a:off x="494287" y="861695"/>
          <a:ext cx="6619160" cy="756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Income matters: Lower-income customers are more likely to churn, but they can be retained with tailored offers.</a:t>
          </a:r>
        </a:p>
      </dsp:txBody>
      <dsp:txXfrm>
        <a:off x="516447" y="883855"/>
        <a:ext cx="5588755" cy="712290"/>
      </dsp:txXfrm>
    </dsp:sp>
    <dsp:sp modelId="{DAED1F5F-701A-4A57-8DC2-CDA259DD0266}">
      <dsp:nvSpPr>
        <dsp:cNvPr id="0" name=""/>
        <dsp:cNvSpPr/>
      </dsp:nvSpPr>
      <dsp:spPr>
        <a:xfrm>
          <a:off x="988575" y="1723391"/>
          <a:ext cx="6619160" cy="756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Frequent purchases reduce churn: Customers who buy more often are less likely to leave, so marketing efforts should focus on encouraging repeat purchases.</a:t>
          </a:r>
        </a:p>
      </dsp:txBody>
      <dsp:txXfrm>
        <a:off x="1010735" y="1745551"/>
        <a:ext cx="5588755" cy="712290"/>
      </dsp:txXfrm>
    </dsp:sp>
    <dsp:sp modelId="{2B55FE38-17EF-4A11-AB87-5D59E436B9C2}">
      <dsp:nvSpPr>
        <dsp:cNvPr id="0" name=""/>
        <dsp:cNvSpPr/>
      </dsp:nvSpPr>
      <dsp:spPr>
        <a:xfrm>
          <a:off x="1482863" y="2585086"/>
          <a:ext cx="6619160" cy="7566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 has provided actionable insights into customer behavior, helping the store identify at-risk customers and develop more targeted retention strategies</a:t>
          </a:r>
        </a:p>
      </dsp:txBody>
      <dsp:txXfrm>
        <a:off x="1505023" y="2607246"/>
        <a:ext cx="5588755" cy="712290"/>
      </dsp:txXfrm>
    </dsp:sp>
    <dsp:sp modelId="{FF835EEC-C8E7-4767-915B-7F4714160DA1}">
      <dsp:nvSpPr>
        <dsp:cNvPr id="0" name=""/>
        <dsp:cNvSpPr/>
      </dsp:nvSpPr>
      <dsp:spPr>
        <a:xfrm>
          <a:off x="1977151" y="3446782"/>
          <a:ext cx="6619160" cy="7566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By addressing the key drivers of churn—feedback, income, and purchase frequency—the store can improve retention rates and strengthen customer loyalty.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999311" y="3468942"/>
        <a:ext cx="5588755" cy="712290"/>
      </dsp:txXfrm>
    </dsp:sp>
    <dsp:sp modelId="{DCFE42AA-F145-47CA-AE04-A8A358459599}">
      <dsp:nvSpPr>
        <dsp:cNvPr id="0" name=""/>
        <dsp:cNvSpPr/>
      </dsp:nvSpPr>
      <dsp:spPr>
        <a:xfrm>
          <a:off x="6127363" y="552746"/>
          <a:ext cx="491796" cy="491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238017" y="552746"/>
        <a:ext cx="270488" cy="370076"/>
      </dsp:txXfrm>
    </dsp:sp>
    <dsp:sp modelId="{D3587C66-8FCE-4D2B-8E55-404CF081426A}">
      <dsp:nvSpPr>
        <dsp:cNvPr id="0" name=""/>
        <dsp:cNvSpPr/>
      </dsp:nvSpPr>
      <dsp:spPr>
        <a:xfrm>
          <a:off x="6621651" y="1414441"/>
          <a:ext cx="491796" cy="491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32305" y="1414441"/>
        <a:ext cx="270488" cy="370076"/>
      </dsp:txXfrm>
    </dsp:sp>
    <dsp:sp modelId="{FBA26AA8-7924-4A42-84ED-6F3D8772FFD6}">
      <dsp:nvSpPr>
        <dsp:cNvPr id="0" name=""/>
        <dsp:cNvSpPr/>
      </dsp:nvSpPr>
      <dsp:spPr>
        <a:xfrm>
          <a:off x="7115939" y="2263527"/>
          <a:ext cx="491796" cy="491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26593" y="2263527"/>
        <a:ext cx="270488" cy="370076"/>
      </dsp:txXfrm>
    </dsp:sp>
    <dsp:sp modelId="{9AEA8D91-BEEA-4AA7-B3F0-7032C058F316}">
      <dsp:nvSpPr>
        <dsp:cNvPr id="0" name=""/>
        <dsp:cNvSpPr/>
      </dsp:nvSpPr>
      <dsp:spPr>
        <a:xfrm>
          <a:off x="7610227" y="3133629"/>
          <a:ext cx="491796" cy="491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20881" y="3133629"/>
        <a:ext cx="270488" cy="370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63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BF87-267F-4608-979E-50D36E07469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E4EB-93E3-BD14-9C96-2C0EDE2D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660126" cy="137560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Customer Retention Analysis and Behavioral Insights for a Mid-Sized Retail Store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br>
              <a:rPr lang="en-US" sz="1200" b="1" dirty="0">
                <a:solidFill>
                  <a:schemeClr val="bg1"/>
                </a:solidFill>
              </a:rPr>
            </a:b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2942D-DD09-A91A-1D3C-0D7A51A8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914022"/>
            <a:ext cx="3973943" cy="26866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DSC680-T301 Applied Data Science (2251-1)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Term Project 3: Final Presentation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Author: Zemelak Goraga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Date: 11/16/2024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Instructor: Prof. 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Amirfarrokh Iranitalab</a:t>
            </a:r>
          </a:p>
          <a:p>
            <a:endParaRPr lang="en-US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B0F97-7A94-F466-C99E-92CE4BC5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1" r="9411" b="2"/>
          <a:stretch/>
        </p:blipFill>
        <p:spPr>
          <a:xfrm>
            <a:off x="6096001" y="1581742"/>
            <a:ext cx="5143500" cy="368200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A551-8427-EDAF-D061-DC93A15D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AAFB-75E1-74B8-27DD-68FFDCA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Results - Customer Segmentation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80629-97B9-15B6-5F0A-B3CEE27C1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27115"/>
            <a:ext cx="4940648" cy="31769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7D448-21A3-861E-49F1-3DAEB1F2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r>
              <a:rPr lang="en-US" sz="1500" dirty="0"/>
              <a:t>Using K-means clustering, I was able to segment customers into three main groups: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Cluster 0: High-income, frequent buyers who gave positive feedback. These customers had a very low churn risk of just 10%.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Cluster 1: Low-income, infrequent buyers with low feedback scores. These customers were the most at risk, with a churn risk of 60%.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Cluster 2: Medium-income customers who made moderate purchases and gave average feedback. Their churn risk was about 35%.</a:t>
            </a:r>
          </a:p>
        </p:txBody>
      </p:sp>
    </p:spTree>
    <p:extLst>
      <p:ext uri="{BB962C8B-B14F-4D97-AF65-F5344CB8AC3E}">
        <p14:creationId xmlns:p14="http://schemas.microsoft.com/office/powerpoint/2010/main" val="262395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8F1F9-8C27-BCAB-A5A6-F1B82FA32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5C0F-4526-86CC-7389-34ABF487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Results - Marketing Strategy Insights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00EFA1-400C-4C85-52AA-971BA24B6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023058"/>
            <a:ext cx="4513262" cy="2510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24125-9485-A4F6-F957-E79E4FD6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high-purchasing customers (spending more than $500) were 90% likely to give positive feedback. 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low-income customers tended to purchase low-cost items but were more likely to leave negative feedback if they were dissatisfied. </a:t>
            </a:r>
          </a:p>
        </p:txBody>
      </p:sp>
    </p:spTree>
    <p:extLst>
      <p:ext uri="{BB962C8B-B14F-4D97-AF65-F5344CB8AC3E}">
        <p14:creationId xmlns:p14="http://schemas.microsoft.com/office/powerpoint/2010/main" val="117457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88BD0-77D8-3C17-0D1E-7A504F01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62EF92-2066-706D-BB9F-F4B1BD83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32" y="609600"/>
            <a:ext cx="3103570" cy="5431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Discussion - Customer Purchasing Behavior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5C01-4E06-4C3C-BA73-A12105C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6889" y="1052052"/>
            <a:ext cx="5424112" cy="27658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r>
              <a:rPr lang="en-US" sz="1600" dirty="0"/>
              <a:t>Purchasing patterns are heavily influenced by the holiday season, so marketing efforts should align with these trends. </a:t>
            </a:r>
          </a:p>
          <a:p>
            <a:pPr>
              <a:buFont typeface="Wingdings 3" charset="2"/>
              <a:buChar char=""/>
            </a:pPr>
            <a:r>
              <a:rPr lang="en-US" sz="1600" dirty="0"/>
              <a:t>The moderate correlation between total purchases and the total amount spent (0.58) shows that while frequent buyers spend more.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E2E835-5F2E-C7C3-E3D2-C3248873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889" y="4048918"/>
            <a:ext cx="4045571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5C72D-8C0A-29D9-5E5B-C884FB73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CC740-518C-A612-BBD6-1CA9C4AF7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385" r="9819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BAE14-DD6F-D577-6A10-0628230E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11051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Discussion- Key Churn Drivers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F76A-69B7-5C92-7F48-558E3BAC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/>
              <a:t>Poor feedback, infrequent purchases, and low income were the strongest drivers of churn.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the store needs to focus on improving customer satisfaction, especially among low-income customers, and encourage more frequent purchases through loyalty programs or targeted promotions.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6C9A-7110-A3E8-274D-D94B3F87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E1DB-A1F7-5D8A-8061-0DD116AA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9759"/>
            <a:ext cx="3854528" cy="20641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Discussion - Customer Segmentation and Marketing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2CF286-10A9-1B8E-BF48-00DC5F6EA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468992"/>
            <a:ext cx="4513262" cy="36183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D2AB5-4A23-5326-D5FC-BAEA8AFA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The segmentation results allow the store to tailor its marketing strategies to different customer groups. 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High-income customers can be rewarded with loyalty programs to maintain engagement</a:t>
            </a:r>
          </a:p>
        </p:txBody>
      </p:sp>
    </p:spTree>
    <p:extLst>
      <p:ext uri="{BB962C8B-B14F-4D97-AF65-F5344CB8AC3E}">
        <p14:creationId xmlns:p14="http://schemas.microsoft.com/office/powerpoint/2010/main" val="307205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32B-081A-A7D6-9F22-1383E8B3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Conclusions</a:t>
            </a:r>
          </a:p>
        </p:txBody>
      </p:sp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F46DC884-10D5-96F6-4FE9-E83B611D1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929013"/>
              </p:ext>
            </p:extLst>
          </p:nvPr>
        </p:nvGraphicFramePr>
        <p:xfrm>
          <a:off x="677863" y="1838632"/>
          <a:ext cx="8596312" cy="42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94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9D38-3422-7746-70A0-4C080D4C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/>
              <a:t>Recommendations</a:t>
            </a:r>
            <a:br>
              <a:rPr lang="en-US" sz="3300"/>
            </a:br>
            <a:endParaRPr lang="en-US" sz="33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0383E-39F1-7FA3-68A0-2B79D485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Offer personalized discounts or rewards to those with low feedback or low purchasing frequency.</a:t>
            </a:r>
          </a:p>
          <a:p>
            <a:pPr>
              <a:buFont typeface="Wingdings 3" charset="2"/>
              <a:buChar char=""/>
            </a:pPr>
            <a:r>
              <a:rPr lang="en-US"/>
              <a:t>Address negative feedback quickly to prevent churn.</a:t>
            </a:r>
          </a:p>
          <a:p>
            <a:pPr>
              <a:buFont typeface="Wingdings 3" charset="2"/>
              <a:buChar char=""/>
            </a:pPr>
            <a:r>
              <a:rPr lang="en-US"/>
              <a:t>Use special offers during peak shopping times to maximize engagement.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EF443-2C83-1964-92E6-A5FEA406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18" r="37419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9F32-B8B8-C738-5E6F-6D109D0A6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D54F2-9FA4-955E-CE12-47258AC4D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385" r="9819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ACB-942D-5656-053E-8B64B21A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Assumptions</a:t>
            </a:r>
            <a:br>
              <a:rPr lang="en-US" sz="3200" dirty="0"/>
            </a:b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0D584-A13B-4FC2-FCDD-183D9B4F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r>
              <a:rPr lang="en-US" sz="1600" dirty="0"/>
              <a:t>This analysis assumed that the data accurately represents the store’s customer base</a:t>
            </a:r>
          </a:p>
          <a:p>
            <a:pPr>
              <a:buFont typeface="Wingdings 3" charset="2"/>
              <a:buChar char=""/>
            </a:pPr>
            <a:r>
              <a:rPr lang="en-US" sz="1600" dirty="0"/>
              <a:t>The machine learning models used were assumed to be appropriate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E8CA4-68B9-1CB0-0760-B876D7F4F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4D3D5-6629-0118-6FE5-12EE39D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Limitations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B41C-EF58-F9BA-70D1-7A697A16D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3478" y="1270000"/>
            <a:ext cx="4023326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800" dirty="0"/>
          </a:p>
          <a:p>
            <a:pPr>
              <a:buFont typeface="Wingdings 3" charset="2"/>
              <a:buChar char=""/>
            </a:pPr>
            <a:r>
              <a:rPr lang="en-US" sz="1800" dirty="0"/>
              <a:t>This analysis was based on historical data, which might not capture recent changes in customer behavior.</a:t>
            </a:r>
          </a:p>
          <a:p>
            <a:pPr>
              <a:buFont typeface="Wingdings 3" charset="2"/>
              <a:buChar char=""/>
            </a:pPr>
            <a:r>
              <a:rPr lang="en-US" sz="1800" dirty="0"/>
              <a:t> Some missing values and external market factors weren’t considered, so these could impact the accuracy of the findings.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67D49-D97A-B732-A33F-BFE467A1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377" r="27326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  <a:br>
              <a:rPr lang="en-US" dirty="0"/>
            </a:br>
            <a:endParaRPr lang="en-US" dirty="0"/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B0D5390F-4A5B-C0A2-BBCC-61C7265F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688641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Hsu, H. Y., &amp; Lee, C. L. (2021). Predictive analytics in smart agriculture. Routledge. https://doi.org/10.4324/9780367424218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Chen, H., Chiang, R. H., &amp; Storey, V. C. (2012). Business intelligence and analytics: From big data to big impact. MIS Quarterly, 36(4), 1165-1188. https://doi.org/10.2307/41703503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Kumar, V., &amp; Shah, D. (2004). Building and sustaining profitable customer loyalty for the 21st century. Journal of Retailing, 80(4), 317-330. https://doi.org/10.1016/j.jretai.2004.10.007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Kaggle. (n.d.). Retail analysis large dataset. Retrieved from https://www.kaggle.com/dsv/8693643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Lejeune, M. A. (2001). Measuring the impact of data mining on churn management. Internet Research, 11(5), 375-387. https://doi.org/10.1108/10662240110410198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822FC-AA59-B50F-F52B-4CDC2BE8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76" r="23080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5B26DD-5ADF-0710-6B97-D1064AAD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4" r="14843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B17D8-CA3C-B87F-64C1-AFEF2968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A523-1BF0-0EA5-F4B4-0B3B95D0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Customer retention is crucial for long-term profitability in retail. </a:t>
            </a:r>
          </a:p>
          <a:p>
            <a:pPr>
              <a:lnSpc>
                <a:spcPct val="90000"/>
              </a:lnSpc>
            </a:pPr>
            <a:r>
              <a:rPr lang="en-US" sz="1500"/>
              <a:t>Studies have shown that acquiring new customers is more expensive than retaining existing ones.</a:t>
            </a:r>
          </a:p>
          <a:p>
            <a:pPr>
              <a:lnSpc>
                <a:spcPct val="90000"/>
              </a:lnSpc>
            </a:pPr>
            <a:r>
              <a:rPr lang="en-US" sz="1500"/>
              <a:t>Factors such as purchasing behavior, income levels, customer satisfaction, and product preferences play critical roles in customer loyalty. </a:t>
            </a:r>
          </a:p>
          <a:p>
            <a:pPr>
              <a:lnSpc>
                <a:spcPct val="90000"/>
              </a:lnSpc>
            </a:pPr>
            <a:r>
              <a:rPr lang="en-US" sz="1500"/>
              <a:t>Machine learning models and behavioral analytics provide a powerful approach to understanding customer behavior, identifying churn risk, and developing data-driven retention strategies.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959D3-C8F8-9E63-8B4E-97A0C7E8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1BD98-6D76-8173-243C-7C40C3D8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38" y="934222"/>
            <a:ext cx="532169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The retail store has been experiencing a decline in customer retention.</a:t>
            </a:r>
          </a:p>
          <a:p>
            <a:r>
              <a:rPr lang="en-US" dirty="0"/>
              <a:t>Retaining existing customers is more cost-effective than acquiring new ones.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DA5FD-A8D8-9FCA-9B76-6D1F3599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18" r="37419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2176A9-DEE3-6376-5A55-0EB0BE36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85" r="9819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300"/>
              <a:t>Research Questions</a:t>
            </a:r>
            <a:br>
              <a:rPr lang="en-US" sz="3300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59" y="1741026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What are the key patterns in customer purchasing behavior over time?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What factors are most strongly associated with customer churn?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Which customer segments are most likely to churn, and what are their characteristics?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What marketing strategies can be developed to improve engagement with customers showing early signs of disengagement?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6AEE4-F1EF-9ACB-6C4C-057D1D11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D8C54-9CFE-ECD7-9F3A-2B5851C2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Scope of the Project</a:t>
            </a:r>
            <a:br>
              <a:rPr lang="en-US" sz="3300">
                <a:solidFill>
                  <a:schemeClr val="bg1"/>
                </a:solidFill>
              </a:rPr>
            </a:br>
            <a:endParaRPr lang="en-US" sz="33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1FBB-A949-985C-7D9E-3C563160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This project will address customer churn patterns and the factors influencing disengagement within a retail setting.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It will focus on identifying customer segments most likely to churn and developing specific strategies for improving retention.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The project will not address the impact of external market factors, such as competitor promotions or economic shifts, on customer behavior.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This analysis will not incorporate qualitative insights, such as customer sentiment or feedback from surveys, focusing instead on transactional and demographic data.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7C8BB-57B5-480A-6B92-71E975F4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387613"/>
            <a:ext cx="5143500" cy="207025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4F8D8-4F9B-7AA8-0BAC-2AC64F8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4498-5D3C-7886-E096-225B7D7E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The dataset, 'new_retail_data.csv,' was sourced from Kaggle and contains 302,011 rows and 30 columns. 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It offers comprehensive insights into customer transactions, including demographic details (Customer_ID, Age, Gender, Income), transaction specifics (Transaction_ID, Date, Total_Purchases, Amount), and product details (Product_Category, Product_Brand, Feedback). 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The dataset is well-suited for analyzing purchase behavior, customer segmentation, and identifying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22FE1-0BF9-28A1-8AF2-63292238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80382"/>
            <a:ext cx="5143500" cy="3484721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1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A92-CF64-64F6-943C-DB6EEE71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1473-939A-E538-DEEA-95EB2CDB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Preprocessing: Cleaned data, handled missing values, and added features.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Exploratory Data Analysis (EDA): Identified trends and relationships.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Modeling Techniques: K-means clustering, decision tree classifiers, and association rule mining.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1C62E-B427-D9A7-7C95-78A91AD0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48" r="8051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AAB59-9301-20EB-7299-C26B3191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5398-A1F4-7050-2D78-EC307839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Results - Purchasing Patterns Over Time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474AF0-6D1D-C79F-A6E8-BB9B3E87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1842708"/>
            <a:ext cx="5190953" cy="33020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B05D7-796E-1357-08D2-F79D4472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The average number of purchases per customer ranged from 3.5 in 2020 to 6.2 in 2022, with peaks during the holiday season.</a:t>
            </a:r>
          </a:p>
        </p:txBody>
      </p:sp>
    </p:spTree>
    <p:extLst>
      <p:ext uri="{BB962C8B-B14F-4D97-AF65-F5344CB8AC3E}">
        <p14:creationId xmlns:p14="http://schemas.microsoft.com/office/powerpoint/2010/main" val="40739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Results - Churn Risk Factors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840E29-944C-7F02-BE7C-F5193367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105" y="1804895"/>
            <a:ext cx="4912087" cy="34503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low feedback ratings (1 or 2 out of 5) were the strongest predictor of churn, with a 65% likelihood that dissatisfied customers would not return. 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Income also played a big role—customers with lower incomes were 47% more likely to churn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those who made fewer than two purchases per year had a 70% churn risk.</a:t>
            </a:r>
          </a:p>
        </p:txBody>
      </p:sp>
    </p:spTree>
    <p:extLst>
      <p:ext uri="{BB962C8B-B14F-4D97-AF65-F5344CB8AC3E}">
        <p14:creationId xmlns:p14="http://schemas.microsoft.com/office/powerpoint/2010/main" val="1872319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1214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 Customer Retention Analysis and Behavioral Insights for a Mid-Sized Retail Store    </vt:lpstr>
      <vt:lpstr>Background Information</vt:lpstr>
      <vt:lpstr>Business Problem </vt:lpstr>
      <vt:lpstr>Research Questions </vt:lpstr>
      <vt:lpstr>Scope of the Project </vt:lpstr>
      <vt:lpstr>Data Overview</vt:lpstr>
      <vt:lpstr>Methodology </vt:lpstr>
      <vt:lpstr>Results - Purchasing Patterns Over Time     </vt:lpstr>
      <vt:lpstr>Results - Churn Risk Factors     </vt:lpstr>
      <vt:lpstr>Results - Customer Segmentation   </vt:lpstr>
      <vt:lpstr>Results - Marketing Strategy Insights   </vt:lpstr>
      <vt:lpstr>Discussion - Customer Purchasing Behavior      </vt:lpstr>
      <vt:lpstr>Discussion- Key Churn Drivers      </vt:lpstr>
      <vt:lpstr>Discussion - Customer Segmentation and Marketing    </vt:lpstr>
      <vt:lpstr>Conclusions</vt:lpstr>
      <vt:lpstr>Recommendations </vt:lpstr>
      <vt:lpstr>Assumptions    </vt:lpstr>
      <vt:lpstr>Limitations    </vt:lpstr>
      <vt:lpstr>Reference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Live Sheep Marketing Dataset to Develop Optimization Strategies</dc:title>
  <dc:creator>Zemelak Goraga</dc:creator>
  <cp:lastModifiedBy>Zemelak Goraga</cp:lastModifiedBy>
  <cp:revision>34</cp:revision>
  <dcterms:created xsi:type="dcterms:W3CDTF">2024-06-27T15:36:26Z</dcterms:created>
  <dcterms:modified xsi:type="dcterms:W3CDTF">2024-11-11T02:09:47Z</dcterms:modified>
</cp:coreProperties>
</file>