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4" r:id="rId10"/>
    <p:sldId id="265" r:id="rId11"/>
    <p:sldId id="267" r:id="rId12"/>
    <p:sldId id="266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7A66B-E6F4-4FC3-BE4E-C95AD94F508C}" v="36" dt="2024-08-08T05:28:49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41" autoAdjust="0"/>
  </p:normalViewPr>
  <p:slideViewPr>
    <p:cSldViewPr snapToGrid="0">
      <p:cViewPr varScale="1">
        <p:scale>
          <a:sx n="62" d="100"/>
          <a:sy n="62" d="100"/>
        </p:scale>
        <p:origin x="-756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85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667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310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95636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63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914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31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08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9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5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89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3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70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668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394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BF87-267F-4608-979E-50D36E07469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25FC3D-6BF1-4C21-A029-7F591EF6C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79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13E4EB-93E3-BD14-9C96-2C0EDE2D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13876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/>
              <a:t>Airplane Crash Data Analysis - Unveiling the Truth Behind Aviation Safety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B2942D-DD09-A91A-1D3C-0D7A51A8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38550"/>
            <a:ext cx="7766936" cy="2595101"/>
          </a:xfrm>
        </p:spPr>
        <p:txBody>
          <a:bodyPr>
            <a:normAutofit/>
          </a:bodyPr>
          <a:lstStyle/>
          <a:p>
            <a:r>
              <a:rPr lang="en-US" dirty="0"/>
              <a:t>DSC640-T301 Data Presentation &amp; Visualization (2247-1)</a:t>
            </a:r>
          </a:p>
          <a:p>
            <a:r>
              <a:rPr lang="en-US" dirty="0"/>
              <a:t>Term Project Final Presentation</a:t>
            </a:r>
          </a:p>
          <a:p>
            <a:r>
              <a:rPr lang="en-US" dirty="0"/>
              <a:t>Week 9 &amp; 10</a:t>
            </a:r>
          </a:p>
          <a:p>
            <a:r>
              <a:rPr lang="en-US" dirty="0"/>
              <a:t>Author: Zemelak Goraga</a:t>
            </a:r>
          </a:p>
          <a:p>
            <a:r>
              <a:rPr lang="en-US" dirty="0"/>
              <a:t>Date: 8/9/2024</a:t>
            </a:r>
          </a:p>
          <a:p>
            <a:r>
              <a:rPr lang="en-US" dirty="0"/>
              <a:t>Instructor: Prof. Catherine </a:t>
            </a:r>
            <a:r>
              <a:rPr lang="en-US" dirty="0" smtClean="0"/>
              <a:t>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374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2423CA5-E2E1-4789-B759-9906C1C940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BDDFE-E450-BB98-689A-2C4FD402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Fatalities and Survivors Over the Years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1D66D9E-7218-98F0-8952-38CFCC15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The chart compares the number of fatalities and survivors from 1908 to 2009, showing significant variations year-to-year.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There has been a decrease in fatalities and an increase in survivors over the years, due to improved safety measures and emergency protocols.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B67EE3ED-0E65-05DF-D557-E339656F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384631"/>
            <a:ext cx="5143500" cy="4076223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886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2B325-C428-4C50-EF14-F215BDF8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Common Words in Crash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CFB7727-00B9-9067-E151-D24909731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190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FD6681-A68C-1BCC-AAD3-103047FA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 </a:t>
            </a:r>
            <a:r>
              <a:rPr lang="en-US" sz="1500" dirty="0">
                <a:solidFill>
                  <a:schemeClr val="tx1"/>
                </a:solidFill>
              </a:rPr>
              <a:t>Words like "crashed," "aircraft," "pilot," and "runway" are most frequent, highlighting key aspects and recurring themes in aviation incidents.</a:t>
            </a: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 Addressing these through technology and training is vital for safety.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13905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xmlns="" id="{A65AC7D1-EAA9-48F5-B509-60A7F50BF7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xmlns="" id="{D6320AF9-619A-4175-865B-5663E1AEF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063B6EC6-D752-4EE7-908B-F8F19E8C7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EFECD4E8-AD3E-4228-82A2-9461958EA9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xmlns="" id="{7E018740-5C2B-4A41-AC1A-7E68D1EC1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xmlns="" id="{166F75A4-C475-4941-8EE2-B80A06A2C1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032553A-72E8-4B0D-8405-FF9771C9A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xmlns="" id="{765800AC-C3B9-498E-87BC-29FAE4C7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1F9D6ACB-2FF4-49F9-978A-E0D5327FC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A5EC319D-0FEA-4B95-A3EA-01E35672C9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B58A51-53EC-7AC6-E4EB-8EAAD138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Top 10 Operators with Highest Number of Crashes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40C4915-FE43-D878-F7C2-8144147A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51" y="1882530"/>
            <a:ext cx="3856774" cy="31818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5142BF-DCDE-2DC5-9A3D-C6D7DC47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High-volume and military operators have higher crash numbers. Emphasizing safety practices and compliance can reduce these incidents.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73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9432B-081A-A7D6-9F22-1383E8B3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Top 10 Routes with Highest Number of Crashes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318AD68C-E998-7737-0F80-02B84779A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493" y="2159331"/>
            <a:ext cx="4113251" cy="38823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AFB6B5-4FAC-833A-0D7C-ABCCB4E9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/>
              <a:t> Training flights (81 crashes) and sightseeing flights (29 crashes) are the most accident-prone.</a:t>
            </a:r>
          </a:p>
          <a:p>
            <a:pPr>
              <a:buFont typeface="Wingdings 3" charset="2"/>
              <a:buChar char="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xmlns="" val="89194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0BE40E3-5550-4CDD-B4FD-387C33EBF1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1A6B738-E50C-4653-B343-B9D6A5EA2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498768D6-B28C-40A3-B381-39306F5816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B27C15B9-7795-4321-AB30-DF1DEF65C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578EC957-1F3F-4C00-B023-C8725C217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3D642632-BBD5-46D6-A91D-9B2BF682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BF9D518D-AFF5-4DE2-AEE2-0EC15479A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14EF979B-B00D-460C-BD56-7EEAFB7E0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3E40F9A1-6B82-400F-9397-26D1D36F1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2EF7DDF1-FF86-4CA4-B08B-8939557EBD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6D7C1F89-72B2-4FDC-B9E2-04F52D5C5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A9D38-3422-7746-70A0-4C080D4C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2934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Top 10 Aircraft Types with Highest Number of Crashes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BE0383E-39F1-7FA3-68A0-2B79D4851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95734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r>
              <a:rPr lang="en-US" dirty="0"/>
              <a:t> The Douglas DC-3 had the highest number of crashes (334), followed by the de Havilland Canada DHC-6 Twin Otter 300 (81).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E86352F-117E-1D84-1952-9561F11C5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11848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36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0BE40E3-5550-4CDD-B4FD-387C33EBF1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1A6B738-E50C-4653-B343-B9D6A5EA2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498768D6-B28C-40A3-B381-39306F5816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B27C15B9-7795-4321-AB30-DF1DEF65C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578EC957-1F3F-4C00-B023-C8725C217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3D642632-BBD5-46D6-A91D-9B2BF682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BF9D518D-AFF5-4DE2-AEE2-0EC15479A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14EF979B-B00D-460C-BD56-7EEAFB7E0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3E40F9A1-6B82-400F-9397-26D1D36F1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2EF7DDF1-FF86-4CA4-B08B-8939557EBD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6D7C1F89-72B2-4FDC-B9E2-04F52D5C5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C3EC7-A321-03B0-685A-A40DA652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Proportion of Fatalities by Cause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26FC5D-C692-0CC6-09CA-BFE229C3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95734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Stall/runway" accidents (774 fatalities) and "systems failure" (659 fatalities) were the most common causes.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4ABF65F-8C95-B4FB-B984-68A63D444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9" r="3" b="3"/>
          <a:stretch/>
        </p:blipFill>
        <p:spPr>
          <a:xfrm>
            <a:off x="4857451" y="2159331"/>
            <a:ext cx="4415050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976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0BE40E3-5550-4CDD-B4FD-387C33EBF1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71A6B738-E50C-4653-B343-B9D6A5EA2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498768D6-B28C-40A3-B381-39306F5816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B27C15B9-7795-4321-AB30-DF1DEF65C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578EC957-1F3F-4C00-B023-C8725C217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3D642632-BBD5-46D6-A91D-9B2BF682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BF9D518D-AFF5-4DE2-AEE2-0EC15479A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14EF979B-B00D-460C-BD56-7EEAFB7E0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3E40F9A1-6B82-400F-9397-26D1D36F1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2EF7DDF1-FF86-4CA4-B08B-8939557EBD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D7C1F89-72B2-4FDC-B9E2-04F52D5C5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959D3-C8F8-9E63-8B4E-97A0C7E8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0C2B2E-4D99-E9DE-D4C0-856D658669D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Increasing trend in crashes over the years.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Specific aircraft models and certain routes were more prone to accidents.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runway issues, systems failures, and adverse weather conditions were leading causes of fatalities.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Crashes occur globally, necessitating widespread safety measures.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6" name="Picture 5" descr="Plane on tarmac">
            <a:extLst>
              <a:ext uri="{FF2B5EF4-FFF2-40B4-BE49-F238E27FC236}">
                <a16:creationId xmlns:a16="http://schemas.microsoft.com/office/drawing/2014/main" xmlns="" id="{781E219F-4656-203F-A7A7-1F0DDC0FE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1" r="11028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BCB5F6A-9EB0-40B0-9D13-3023E9A205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059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0BE40E3-5550-4CDD-B4FD-387C33EBF1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1A6B738-E50C-4653-B343-B9D6A5EA27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498768D6-B28C-40A3-B381-39306F5816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B27C15B9-7795-4321-AB30-DF1DEF65C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578EC957-1F3F-4C00-B023-C8725C217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3D642632-BBD5-46D6-A91D-9B2BF6821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BF9D518D-AFF5-4DE2-AEE2-0EC15479A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14EF979B-B00D-460C-BD56-7EEAFB7E0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3E40F9A1-6B82-400F-9397-26D1D36F1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2EF7DDF1-FF86-4CA4-B08B-8939557EBD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6D7C1F89-72B2-4FDC-B9E2-04F52D5C50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 descr="Plane on tarmac">
            <a:extLst>
              <a:ext uri="{FF2B5EF4-FFF2-40B4-BE49-F238E27FC236}">
                <a16:creationId xmlns:a16="http://schemas.microsoft.com/office/drawing/2014/main" xmlns="" id="{781E219F-4656-203F-A7A7-1F0DDC0FE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2959D3-C8F8-9E63-8B4E-97A0C7E8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Way Forward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0C2B2E-4D99-E9DE-D4C0-856D658669D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Implement stricter safety protocols and regular maintenance checks.</a:t>
            </a:r>
          </a:p>
          <a:p>
            <a:pPr>
              <a:lnSpc>
                <a:spcPct val="90000"/>
              </a:lnSpc>
            </a:pPr>
            <a:r>
              <a:rPr lang="en-US" dirty="0"/>
              <a:t>Enhance pilot training programs.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 safety measures during peak travel seasons.</a:t>
            </a:r>
          </a:p>
          <a:p>
            <a:pPr>
              <a:lnSpc>
                <a:spcPct val="90000"/>
              </a:lnSpc>
            </a:pPr>
            <a:r>
              <a:rPr lang="en-US" dirty="0"/>
              <a:t>Invest in advanced aviation technologies.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4FA5DFF-7FE6-4855-84E6-DFA78EE978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AFD8CBA-54A3-4363-991B-B9C631BBFA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xmlns="" id="{3F088236-D655-4F88-B238-E167623580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xmlns="" id="{3DAC0C92-199E-475C-9390-119A9B0272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xmlns="" id="{C4CFB339-0ED8-4FE2-9EF1-6D1375B8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31896C80-2069-4431-9C19-83B913734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xmlns="" id="{BF120A21-0841-4823-B0C4-28AEBCEF9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xmlns="" id="{DBB05BAE-BBD3-4289-899F-A6851503C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xmlns="" id="{9874D11C-36F5-4BBE-A490-019A54E953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34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8C9B83F-64CD-41C1-925F-A08801FFD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1655065-0BD7-4422-BEC0-4401E99809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DDD90AC-ABEC-4A76-9C9C-AD0A5F8FC7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21A8AFEF-EC50-4C0B-9C64-814B76C82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xmlns="" id="{CAFAA800-E117-4357-84E4-56B63EA03E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xmlns="" id="{8DDFC9F4-3B45-402D-8AD7-60B3F08ED7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xmlns="" id="{F26A0854-FBE4-4587-B349-06BE192BD7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xmlns="" id="{54A9C4C6-FF7D-470E-BFCA-CE4F60A1F0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xmlns="" id="{B1721EA8-4871-45D4-B78F-AE805A3004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E5763971-E3A3-45C6-9BA8-2E032C7A55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32752E94-0E01-4AF5-A43A-F2FAD8737C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Bright modern kitchen">
            <a:extLst>
              <a:ext uri="{FF2B5EF4-FFF2-40B4-BE49-F238E27FC236}">
                <a16:creationId xmlns:a16="http://schemas.microsoft.com/office/drawing/2014/main" xmlns="" id="{C66C8FD6-584F-6F68-B044-8DCED949C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7163" r="4069" b="-2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4F614-C872-A67E-E932-076190BF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091382"/>
            <a:ext cx="5123515" cy="1199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dirty="0"/>
              <a:t>"</a:t>
            </a:r>
            <a:r>
              <a:rPr lang="en-US" sz="3500" dirty="0"/>
              <a:t>Thank you for your attention!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xmlns="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xmlns="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xmlns="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xmlns="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xmlns="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DB17D8-CA3C-B87F-64C1-AFEF2968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13A523-1BF0-0EA5-F4B4-0B3B95D0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Brief overview of the project: aviation safety is a global concern. Understanding crash causes helps improve safety protocols. </a:t>
            </a:r>
          </a:p>
          <a:p>
            <a:r>
              <a:rPr lang="en-US" dirty="0">
                <a:solidFill>
                  <a:schemeClr val="tx1"/>
                </a:solidFill>
              </a:rPr>
              <a:t>Objectives: To analyze historical airplane crash data, counteract negative media narratives, and enhance aviation safety.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89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503E76-461E-B359-2E30-EF70BAAC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577DF-A377-12BE-D895-8F5C5BE0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Public Concern: Recent media coverage has raised public concern about aviation safety.</a:t>
            </a:r>
          </a:p>
          <a:p>
            <a:r>
              <a:rPr lang="en-US" dirty="0">
                <a:solidFill>
                  <a:schemeClr val="tx1"/>
                </a:solidFill>
              </a:rPr>
              <a:t>Need for Data-Driven Analysis: a comprehensive, data-driven analysis to provide factual insights and address these concerns.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591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4F8D8-4F9B-7AA8-0BAC-2AC64F82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7B4498-5D3C-7886-E096-225B7D7E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Source: Kaggle</a:t>
            </a:r>
          </a:p>
          <a:p>
            <a:r>
              <a:rPr lang="en-US" dirty="0">
                <a:solidFill>
                  <a:schemeClr val="tx1"/>
                </a:solidFill>
              </a:rPr>
              <a:t>Coverage: "The dataset includes 5268 crash observations, covering various variables such as Date, Time, Location, Operator, Route, Aircraft Type, Number Aboard, Fatalities, and Ground Casualties. </a:t>
            </a:r>
          </a:p>
          <a:p>
            <a:r>
              <a:rPr lang="en-US" dirty="0">
                <a:solidFill>
                  <a:schemeClr val="tx1"/>
                </a:solidFill>
              </a:rPr>
              <a:t>It represents the year 1908 to 2009.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03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B5A92-CF64-64F6-943C-DB6EEE71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4D1473-939A-E538-DEEA-95EB2CDB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Visualization and Communication</a:t>
            </a:r>
          </a:p>
          <a:p>
            <a:r>
              <a:rPr lang="en-US" dirty="0"/>
              <a:t>Tools: Python, </a:t>
            </a:r>
            <a:r>
              <a:rPr lang="en-US" dirty="0" err="1"/>
              <a:t>Plotly</a:t>
            </a:r>
            <a:r>
              <a:rPr lang="en-US" dirty="0"/>
              <a:t>, Dash,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95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012FC-F0B1-63CC-894B-45BF967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BF41C-7770-D3C9-BEC7-FCF4AD7E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accuracy, trends reflecting broader patterns, and the impact of technological and regulatory changes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608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2012FC-F0B1-63CC-894B-45BF967E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Concerns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7BF41C-7770-D3C9-BEC7-FCF4AD7E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Privacy and data integrity considered crucial. The analyses were performed to provide accurate insights without sensationalizing or downplaying the impact of crashes.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524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7F716-71D1-54A0-3B73-5C0297D3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Visualizations Overview</a:t>
            </a:r>
            <a:br>
              <a:rPr lang="en-US" sz="3600"/>
            </a:b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477C7A-4733-FA15-4560-D80A14A7B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23" y="1806751"/>
            <a:ext cx="3957349" cy="37493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endParaRPr lang="en-US" sz="1500" dirty="0"/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The data indicates a gradual increase in the number of crashes over the years to some point, and then a significant decline over the years, indicating improvements in safety measures and technology. </a:t>
            </a:r>
          </a:p>
          <a:p>
            <a:pPr>
              <a:buFont typeface="Wingdings 3" charset="2"/>
              <a:buChar char=""/>
            </a:pP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1500" dirty="0">
                <a:solidFill>
                  <a:schemeClr val="tx1"/>
                </a:solidFill>
              </a:rPr>
              <a:t>This positive trend reflects the industry's commitment to safety."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8A1446E-E771-33A4-5C04-1B134A442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137" y="2159331"/>
            <a:ext cx="4642709" cy="298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765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F2B4773-3207-44CC-B7AC-892B704982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B8267CA-A7A5-4E11-9D92-4EAC3DD3E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E83D61B5-C6B4-4A4B-85AD-FEE7A54912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A0B67FE4-688F-4497-8BFD-157613A69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3BF5BE1A-9BAC-4581-A82B-FD8FE3159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971E5644-6772-414A-8199-E30BFB02A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E8246D50-BB0C-408E-93FD-7B8D63A7F7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AFBC5D22-68C1-44FB-8181-CB84ECAA83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FB6D0FCE-FBDB-4655-A1A7-640B1E86B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BC8157DF-FD90-4AD6-B803-3AC0ACD8E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3548B067-9D63-4D21-92EF-CBC9E6338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46582-5519-DCB8-B85E-26C224B4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334296"/>
            <a:ext cx="4426698" cy="914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Number of Crashes per Month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12A71D-D719-8D45-06A9-D8C5DC5A3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4410" y="2160589"/>
            <a:ext cx="317658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/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Seasonal Distribution: December recorded the highest number of crashes (517), followed by January (496) and August (476). 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These findings could be related to seasonal travel patterns and weather conditions.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0567EF0-A209-54B4-1D94-8FC36E7F1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14" y="1682778"/>
            <a:ext cx="5062993" cy="34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3183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615</Words>
  <Application>Microsoft Office PowerPoint</Application>
  <PresentationFormat>Custom</PresentationFormat>
  <Paragraphs>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    Airplane Crash Data Analysis - Unveiling the Truth Behind Aviation Safety </vt:lpstr>
      <vt:lpstr>Introduction</vt:lpstr>
      <vt:lpstr>Statement of the Problem </vt:lpstr>
      <vt:lpstr>About the Dataset</vt:lpstr>
      <vt:lpstr>Methodology </vt:lpstr>
      <vt:lpstr>Assumptions </vt:lpstr>
      <vt:lpstr>Ethical Concerns </vt:lpstr>
      <vt:lpstr>Visualizations Overview </vt:lpstr>
      <vt:lpstr>Number of Crashes per Month </vt:lpstr>
      <vt:lpstr>Fatalities and Survivors Over the Years </vt:lpstr>
      <vt:lpstr>Common Words in Crash </vt:lpstr>
      <vt:lpstr>Top 10 Operators with Highest Number of Crashes </vt:lpstr>
      <vt:lpstr>Top 10 Routes with Highest Number of Crashes</vt:lpstr>
      <vt:lpstr>Top 10 Aircraft Types with Highest Number of Crashes </vt:lpstr>
      <vt:lpstr>Proportion of Fatalities by Cause </vt:lpstr>
      <vt:lpstr>Conclusions </vt:lpstr>
      <vt:lpstr>The Way Forward </vt:lpstr>
      <vt:lpstr>"Thank you for your attention!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Airplane Crash Data Analysis - Unveiling the Truth Behind Aviation Safety </dc:title>
  <dc:creator>Zemelak Goraga</dc:creator>
  <cp:lastModifiedBy>MariaStella</cp:lastModifiedBy>
  <cp:revision>4</cp:revision>
  <dcterms:created xsi:type="dcterms:W3CDTF">2024-06-27T15:36:26Z</dcterms:created>
  <dcterms:modified xsi:type="dcterms:W3CDTF">2024-08-09T21:21:48Z</dcterms:modified>
</cp:coreProperties>
</file>