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BF87-267F-4608-979E-50D36E0746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25FC3D-6BF1-4C21-A029-7F591EF6CC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>
            <a:grpSpLocks noGrp="1" noUngrp="1" noRot="1" noChangeAspect="1" noMove="1" noResize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62" y="481781"/>
            <a:ext cx="4782160" cy="16124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lnSpc>
                <a:spcPct val="90000"/>
              </a:lnSpc>
            </a:pPr>
            <a:br>
              <a:rPr lang="en-US" sz="900" b="1" dirty="0">
                <a:solidFill>
                  <a:schemeClr val="bg1"/>
                </a:solidFill>
              </a:rPr>
            </a:br>
            <a:br>
              <a:rPr lang="en-US" sz="900" b="1" dirty="0">
                <a:solidFill>
                  <a:schemeClr val="bg1"/>
                </a:solidFill>
              </a:rPr>
            </a:br>
            <a:br>
              <a:rPr lang="en-US" sz="900" b="1" dirty="0">
                <a:solidFill>
                  <a:schemeClr val="bg1"/>
                </a:solidFill>
              </a:rPr>
            </a:br>
            <a:br>
              <a:rPr lang="en-US" sz="900" b="1" dirty="0">
                <a:solidFill>
                  <a:schemeClr val="bg1"/>
                </a:solidFill>
              </a:rPr>
            </a:br>
            <a:br>
              <a:rPr lang="en-US" sz="9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Architectural Design Presentation for Real-time Fraud Detection in a Global Bank</a:t>
            </a:r>
            <a:br>
              <a:rPr lang="en-US" sz="3200" dirty="0">
                <a:solidFill>
                  <a:schemeClr val="bg1"/>
                </a:solidFill>
                <a:effectLst/>
              </a:rPr>
            </a:b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62" y="3175819"/>
            <a:ext cx="4293736" cy="26970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/>
              </a:rPr>
              <a:t>DSC 650 T301 T302 2251 Fall 2024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Week 10 Exercise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Author: Zemelak Goraga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Date</a:t>
            </a:r>
            <a:r>
              <a:rPr lang="en-US" sz="2000">
                <a:solidFill>
                  <a:schemeClr val="bg1"/>
                </a:solidFill>
              </a:rPr>
              <a:t>: 11/2/2024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Instructor: Prof. Nasheb Ismaily </a:t>
            </a:r>
            <a:endParaRPr 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7" descr="A computer server system with many different types of servers&#10;&#10;Description automatically generated with medium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868" y="972608"/>
            <a:ext cx="4949765" cy="4900269"/>
          </a:xfrm>
          <a:prstGeom prst="rect">
            <a:avLst/>
          </a:prstGeom>
        </p:spPr>
      </p:pic>
      <p:sp>
        <p:nvSpPr>
          <p:cNvPr id="28" name="Isosceles Tri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4337119" cy="132080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7758744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/>
              <a:t>Pressing Problem in the Financial Sector:</a:t>
            </a:r>
          </a:p>
          <a:p>
            <a:r>
              <a:rPr lang="en-US" dirty="0"/>
              <a:t>Global bank is facing increasing fraudulent activities, including unauthorized credit card transactions and suspicious account activities suggestive of money laundering.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b="1" dirty="0"/>
              <a:t>Current Challenges Faced:</a:t>
            </a:r>
          </a:p>
          <a:p>
            <a:r>
              <a:rPr lang="en-US" dirty="0"/>
              <a:t>Delays in detecting and responding to fraudulent activities.</a:t>
            </a:r>
          </a:p>
          <a:p>
            <a:r>
              <a:rPr lang="en-US" dirty="0"/>
              <a:t>Difficulty in analyzing large volumes of transaction data in real-time.</a:t>
            </a:r>
          </a:p>
          <a:p>
            <a:r>
              <a:rPr lang="en-US" dirty="0"/>
              <a:t>Need for compliance with global regulations against money laundering.</a:t>
            </a:r>
          </a:p>
          <a:p>
            <a:r>
              <a:rPr lang="en-US" dirty="0"/>
              <a:t>Ineffective user behavior analysis leading to missed fraud patterns.</a:t>
            </a:r>
          </a:p>
          <a:p>
            <a:r>
              <a:rPr lang="en-US" dirty="0"/>
              <a:t>Lack of automated systems to block high-risk transactions immediately.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Grp="1" noUngrp="1" noRot="1" noChangeAspect="1" noMove="1" noResize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74" y="324465"/>
            <a:ext cx="4640825" cy="9242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Proposed Architecture - High Level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235974" y="1573162"/>
            <a:ext cx="4411723" cy="476864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Role of Each Tool in the Solution: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NiFi: Facilitates data ingestion from multiple sources, including transaction systems and user behavior data.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Kafka: Acts as the backbone for real-time data streaming, transferring transaction data swiftly between components.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Spark: Conducts real-time analysis and machine learning to detect fraudulent patterns and anomalies.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HDFS: Serves as the main storage repository for large-scale data, including raw transactions and historical data.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YARN: Manages cluster resources, ensuring efficient execution of analytics tasks.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Hive: Provides a SQL-like interface for querying data stored in HDFS, supporting data analysis and compliance reporting.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HBase: Manages fast read and write access to real-time data, supporting quick retrieval of user behavior patterns.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Solr: Enhances search and indexing capabilities, enabling fast data retrieval for security monitoring.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Isosceles Tri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" name="Object 2"/>
          <p:cNvGraphicFramePr/>
          <p:nvPr/>
        </p:nvGraphicFramePr>
        <p:xfrm>
          <a:off x="5888355" y="638810"/>
          <a:ext cx="5746750" cy="516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31920" imgH="3848100" progId="Paint.Picture">
                  <p:embed/>
                </p:oleObj>
              </mc:Choice>
              <mc:Fallback>
                <p:oleObj r:id="rId2" imgW="3931920" imgH="38481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88355" y="638810"/>
                        <a:ext cx="5746750" cy="516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7227802" cy="1320800"/>
          </a:xfrm>
        </p:spPr>
        <p:txBody>
          <a:bodyPr>
            <a:normAutofit/>
          </a:bodyPr>
          <a:lstStyle/>
          <a:p>
            <a:r>
              <a:rPr lang="en-US" dirty="0"/>
              <a:t>Data Flow and Real-time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930401"/>
            <a:ext cx="8024215" cy="41109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/>
              <a:t>Illustrate Data Flow Between Tools:</a:t>
            </a:r>
          </a:p>
          <a:p>
            <a:r>
              <a:rPr lang="en-US" dirty="0"/>
              <a:t>Data from transactions is ingested through NiFi, sent to Kafka, and then processed by Spark for immediate analysis.</a:t>
            </a:r>
          </a:p>
          <a:p>
            <a:r>
              <a:rPr lang="en-US" dirty="0"/>
              <a:t>Results are sent to HBase for quick storage, while detailed analysis results are archived in HDFS and made </a:t>
            </a:r>
            <a:r>
              <a:rPr lang="en-US" dirty="0" err="1"/>
              <a:t>queryable</a:t>
            </a:r>
            <a:r>
              <a:rPr lang="en-US" dirty="0"/>
              <a:t> via Hive.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b="1" dirty="0"/>
              <a:t>Real-time Fraud Detection:</a:t>
            </a:r>
          </a:p>
          <a:p>
            <a:r>
              <a:rPr lang="en-US" dirty="0"/>
              <a:t>Spark Streaming: Continuously analyzes incoming data, identifying anomalies and triggering fraud alerts within seconds.</a:t>
            </a:r>
          </a:p>
          <a:p>
            <a:r>
              <a:rPr lang="en-US" dirty="0"/>
              <a:t>Kafka: Acts as the messaging layer that handles the real-time transfer of transaction data to Spark.</a:t>
            </a:r>
          </a:p>
          <a:p>
            <a:r>
              <a:rPr lang="en-US" dirty="0"/>
              <a:t>NiFi: Handles the initial data capture, transformation, and routing to ensure clean data reaches Kafka.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10796" cy="1320800"/>
          </a:xfrm>
        </p:spPr>
        <p:txBody>
          <a:bodyPr>
            <a:normAutofit/>
          </a:bodyPr>
          <a:lstStyle/>
          <a:p>
            <a:r>
              <a:rPr lang="en-US" sz="3400" dirty="0"/>
              <a:t>Data Storage, Retrieval, and Advanced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7758744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Role of HDFS, Hive, HBase, and Solr:</a:t>
            </a:r>
          </a:p>
          <a:p>
            <a:r>
              <a:rPr lang="en-US" dirty="0"/>
              <a:t>HDFS: Stores large volumes of historical transaction data that can be used for training fraud detection models and regulatory audits.</a:t>
            </a:r>
          </a:p>
          <a:p>
            <a:r>
              <a:rPr lang="en-US" dirty="0"/>
              <a:t>Hive: Allows analysts and compliance teams to run SQL queries on stored data, aiding in detailed investigations.</a:t>
            </a:r>
          </a:p>
          <a:p>
            <a:r>
              <a:rPr lang="en-US" dirty="0"/>
              <a:t>HBase: Provides real-time access to user data, enabling quick validation of current transaction patterns against historical norms.</a:t>
            </a:r>
          </a:p>
          <a:p>
            <a:r>
              <a:rPr lang="en-US" dirty="0"/>
              <a:t>Solr: Powers advanced search capabilities, enabling fast lookups for suspicious activity and aiding in instant alert generation.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900" b="1" dirty="0"/>
              <a:t>Importance of Solr in Real-time Monitoring:</a:t>
            </a:r>
          </a:p>
          <a:p>
            <a:r>
              <a:rPr lang="en-US" dirty="0"/>
              <a:t>Facilitates quick searches and filtering of recent transactions, enhancing the ability to respond promptly to fraud alerts.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5664473" cy="1320800"/>
          </a:xfrm>
        </p:spPr>
        <p:txBody>
          <a:bodyPr>
            <a:normAutofit/>
          </a:bodyPr>
          <a:lstStyle/>
          <a:p>
            <a:r>
              <a:rPr lang="en-US" dirty="0"/>
              <a:t>Benefits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769806"/>
            <a:ext cx="8240525" cy="42715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b="1" dirty="0"/>
              <a:t>Advantages of the Proposed Solution:</a:t>
            </a:r>
          </a:p>
          <a:p>
            <a:r>
              <a:rPr lang="en-US" dirty="0"/>
              <a:t>Enhanced Fraud Detection: Immediate detection and blocking of high-risk transactions, reducing financial losses.</a:t>
            </a:r>
          </a:p>
          <a:p>
            <a:r>
              <a:rPr lang="en-US" dirty="0"/>
              <a:t>Improved Customer Trust: Real-time alerts and security notifications reassure customers about their account safety.</a:t>
            </a:r>
          </a:p>
          <a:p>
            <a:r>
              <a:rPr lang="en-US" dirty="0"/>
              <a:t>Compliance Assurance: Adheres to stringent anti-money laundering and fraud detection regulations.</a:t>
            </a:r>
          </a:p>
          <a:p>
            <a:r>
              <a:rPr lang="en-US" dirty="0"/>
              <a:t>Scalability and Flexibility: The architecture supports a growing volume of transactions without compromising on speed or accuracy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100" b="1" dirty="0"/>
              <a:t>Conclusion:</a:t>
            </a:r>
          </a:p>
          <a:p>
            <a:r>
              <a:rPr lang="en-US" dirty="0"/>
              <a:t>I have created the high-level architecture diagram for the real-time fraud detection system. The diagram visually represents how each component interacts within the architecture, showing the roles of NiFi, Kafka, Spark, HDFS, YARN, Hive, HBase, and Solr.</a:t>
            </a:r>
          </a:p>
          <a:p>
            <a:r>
              <a:rPr lang="en-US" dirty="0"/>
              <a:t>This architecture not only addresses the current fraud challenges but also sets a strong foundation for future enhancements, ensuring the bank stays ahead of emerging threats.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>
            <a:grpSpLocks noGrp="1" noUngrp="1" noRot="1" noChangeAspect="1" noMove="1" noResize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A close-up of a computer&#10;&#10;Description automatically generated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111" r="1" b="1"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9" name="Isosceles Triangle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Parallelogram 9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Isosceles Triangle 10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You!</a:t>
            </a:r>
            <a:br>
              <a:rPr lang="en-US" sz="5400"/>
            </a:br>
            <a:endParaRPr lang="en-US" sz="5400"/>
          </a:p>
        </p:txBody>
      </p:sp>
      <p:sp>
        <p:nvSpPr>
          <p:cNvPr id="103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9" name="Isosceles Triangle 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670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Paintbrush Picture</vt:lpstr>
      <vt:lpstr>      Architectural Design Presentation for Real-time Fraud Detection in a Global Bank </vt:lpstr>
      <vt:lpstr>Problem Statement</vt:lpstr>
      <vt:lpstr>Proposed Architecture - High Level</vt:lpstr>
      <vt:lpstr>Data Flow and Real-time Analysis</vt:lpstr>
      <vt:lpstr>Data Storage, Retrieval, and Advanced Analysis</vt:lpstr>
      <vt:lpstr>Benefits and Conclusion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Live Sheep Marketing Dataset to Develop Optimization Strategies</dc:title>
  <dc:creator>Zemelak Goraga</dc:creator>
  <cp:lastModifiedBy>Zemelak Goraga</cp:lastModifiedBy>
  <cp:revision>32</cp:revision>
  <dcterms:created xsi:type="dcterms:W3CDTF">2024-06-27T15:36:00Z</dcterms:created>
  <dcterms:modified xsi:type="dcterms:W3CDTF">2024-11-02T04:30:15Z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DF8CEB5A2B77433C8A9FA8CAE4545EA6_13</vt:lpwstr>
  </property>
  <property fmtid="{D5CDD505-2E9C-101B-9397-08002B2CF9AE}" pid="3" name="KSOProductBuildVer">
    <vt:lpwstr>1033-12.2.0.18607</vt:lpwstr>
  </property>
</Properties>
</file>