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79" r:id="rId4"/>
    <p:sldId id="258" r:id="rId5"/>
    <p:sldId id="277" r:id="rId6"/>
    <p:sldId id="259" r:id="rId7"/>
    <p:sldId id="260" r:id="rId8"/>
    <p:sldId id="261" r:id="rId9"/>
    <p:sldId id="275" r:id="rId10"/>
    <p:sldId id="280" r:id="rId11"/>
    <p:sldId id="262" r:id="rId12"/>
    <p:sldId id="276" r:id="rId13"/>
    <p:sldId id="281" r:id="rId14"/>
    <p:sldId id="264" r:id="rId15"/>
    <p:sldId id="267" r:id="rId16"/>
    <p:sldId id="282" r:id="rId17"/>
    <p:sldId id="266" r:id="rId18"/>
    <p:sldId id="269" r:id="rId19"/>
    <p:sldId id="271" r:id="rId20"/>
    <p:sldId id="270" r:id="rId21"/>
    <p:sldId id="27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30EA3-4066-4092-A0CE-CC63206A310E}" v="64" dt="2024-08-05T21:36:4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70D5-7BBD-4EB2-A269-5B1BC4687A58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37271DB-9023-4D81-B894-E1BC96B75A95}">
      <dgm:prSet/>
      <dgm:spPr/>
      <dgm:t>
        <a:bodyPr/>
        <a:lstStyle/>
        <a:p>
          <a:r>
            <a:rPr lang="en-US" dirty="0"/>
            <a:t>Trend Analysis: What are the historical trends in the global import quantities and values of Chickens from 1998 to 2013?</a:t>
          </a:r>
        </a:p>
      </dgm:t>
    </dgm:pt>
    <dgm:pt modelId="{71A61B8B-A4A1-4212-8BFF-0F8320D64AC2}" type="parTrans" cxnId="{57E0BDA9-AD7B-44F8-A4F2-94CC4B8EA674}">
      <dgm:prSet/>
      <dgm:spPr/>
      <dgm:t>
        <a:bodyPr/>
        <a:lstStyle/>
        <a:p>
          <a:endParaRPr lang="en-US"/>
        </a:p>
      </dgm:t>
    </dgm:pt>
    <dgm:pt modelId="{B7443284-2D83-4E19-AB33-ECD95C08F2E8}" type="sibTrans" cxnId="{57E0BDA9-AD7B-44F8-A4F2-94CC4B8EA674}">
      <dgm:prSet/>
      <dgm:spPr/>
      <dgm:t>
        <a:bodyPr/>
        <a:lstStyle/>
        <a:p>
          <a:endParaRPr lang="en-US"/>
        </a:p>
      </dgm:t>
    </dgm:pt>
    <dgm:pt modelId="{6F7155DA-0D59-4C83-B66E-396C12AF0A19}">
      <dgm:prSet/>
      <dgm:spPr/>
      <dgm:t>
        <a:bodyPr/>
        <a:lstStyle/>
        <a:p>
          <a:r>
            <a:rPr lang="en-US" dirty="0"/>
            <a:t>Country Comparison: Which countries were the top importers of Chickens from 1998 to 2013?</a:t>
          </a:r>
        </a:p>
      </dgm:t>
    </dgm:pt>
    <dgm:pt modelId="{66522F00-F038-4121-A798-41D38E202F31}" type="parTrans" cxnId="{9AA0585F-DD8F-4488-A034-A2971DD8AE75}">
      <dgm:prSet/>
      <dgm:spPr/>
      <dgm:t>
        <a:bodyPr/>
        <a:lstStyle/>
        <a:p>
          <a:endParaRPr lang="en-US"/>
        </a:p>
      </dgm:t>
    </dgm:pt>
    <dgm:pt modelId="{EA096A23-6CF3-4E0F-9D84-C5A3961CD833}" type="sibTrans" cxnId="{9AA0585F-DD8F-4488-A034-A2971DD8AE75}">
      <dgm:prSet/>
      <dgm:spPr/>
      <dgm:t>
        <a:bodyPr/>
        <a:lstStyle/>
        <a:p>
          <a:endParaRPr lang="en-US"/>
        </a:p>
      </dgm:t>
    </dgm:pt>
    <dgm:pt modelId="{BB48049B-7DBB-4AE1-B57A-F1F8AB24A2CB}">
      <dgm:prSet/>
      <dgm:spPr/>
      <dgm:t>
        <a:bodyPr/>
        <a:lstStyle/>
        <a:p>
          <a:r>
            <a:rPr lang="en-US" dirty="0"/>
            <a:t>Correlation Analysis: What is the correlation between import quantities and values Chickens globally?</a:t>
          </a:r>
        </a:p>
      </dgm:t>
    </dgm:pt>
    <dgm:pt modelId="{35EAC418-43FE-4ADB-A5EF-32ECBB7153C8}" type="parTrans" cxnId="{C6F67B9B-013D-42B2-B4F1-F8DEB0C2288F}">
      <dgm:prSet/>
      <dgm:spPr/>
      <dgm:t>
        <a:bodyPr/>
        <a:lstStyle/>
        <a:p>
          <a:endParaRPr lang="en-US"/>
        </a:p>
      </dgm:t>
    </dgm:pt>
    <dgm:pt modelId="{F57B9BDC-AEF8-46D3-BA22-AFB1598FF1F6}" type="sibTrans" cxnId="{C6F67B9B-013D-42B2-B4F1-F8DEB0C2288F}">
      <dgm:prSet/>
      <dgm:spPr/>
      <dgm:t>
        <a:bodyPr/>
        <a:lstStyle/>
        <a:p>
          <a:endParaRPr lang="en-US"/>
        </a:p>
      </dgm:t>
    </dgm:pt>
    <dgm:pt modelId="{FE5F16A3-F5AF-4E14-99C6-645D8798A21D}">
      <dgm:prSet/>
      <dgm:spPr/>
      <dgm:t>
        <a:bodyPr/>
        <a:lstStyle/>
        <a:p>
          <a:r>
            <a:rPr lang="en-US" dirty="0"/>
            <a:t>Predictive Modeling: Which predictive models provide the most accurate forecasts for future import quantities and values of Chickens, and what are the key predictors influencing these imports?</a:t>
          </a:r>
        </a:p>
      </dgm:t>
    </dgm:pt>
    <dgm:pt modelId="{59A12956-FD9F-4ADA-93C4-7A31B3861C78}" type="parTrans" cxnId="{982385B5-54EC-4051-9464-02429BABB803}">
      <dgm:prSet/>
      <dgm:spPr/>
      <dgm:t>
        <a:bodyPr/>
        <a:lstStyle/>
        <a:p>
          <a:endParaRPr lang="en-US"/>
        </a:p>
      </dgm:t>
    </dgm:pt>
    <dgm:pt modelId="{CFA026F3-A58C-45A5-A3E1-FEE62008820D}" type="sibTrans" cxnId="{982385B5-54EC-4051-9464-02429BABB803}">
      <dgm:prSet/>
      <dgm:spPr/>
      <dgm:t>
        <a:bodyPr/>
        <a:lstStyle/>
        <a:p>
          <a:endParaRPr lang="en-US"/>
        </a:p>
      </dgm:t>
    </dgm:pt>
    <dgm:pt modelId="{0ED14964-0ADC-48E3-B5A7-76A7CEC7B3E3}">
      <dgm:prSet/>
      <dgm:spPr/>
      <dgm:t>
        <a:bodyPr/>
        <a:lstStyle/>
        <a:p>
          <a:r>
            <a:rPr lang="en-US" dirty="0"/>
            <a:t>Optimization and Sustainability Strategies: What strategies can be recommended to enhance trade agreements, stabilize prices during economic volatility, and improve productivity and import capacity through sustainable Poultry farming practices and efficient agricultural techniques?</a:t>
          </a:r>
        </a:p>
      </dgm:t>
    </dgm:pt>
    <dgm:pt modelId="{F8EFCABF-BC23-4FA8-9712-C95F7B1858AA}" type="parTrans" cxnId="{32338697-F5E4-4321-B425-7EAA456B333C}">
      <dgm:prSet/>
      <dgm:spPr/>
      <dgm:t>
        <a:bodyPr/>
        <a:lstStyle/>
        <a:p>
          <a:endParaRPr lang="en-US"/>
        </a:p>
      </dgm:t>
    </dgm:pt>
    <dgm:pt modelId="{42977BE3-EA0E-4375-A79D-72F6DA0158D2}" type="sibTrans" cxnId="{32338697-F5E4-4321-B425-7EAA456B333C}">
      <dgm:prSet/>
      <dgm:spPr/>
      <dgm:t>
        <a:bodyPr/>
        <a:lstStyle/>
        <a:p>
          <a:endParaRPr lang="en-US"/>
        </a:p>
      </dgm:t>
    </dgm:pt>
    <dgm:pt modelId="{5993607B-BD83-4070-A447-77EE6EBDB46B}" type="pres">
      <dgm:prSet presAssocID="{347870D5-7BBD-4EB2-A269-5B1BC4687A58}" presName="vert0" presStyleCnt="0">
        <dgm:presLayoutVars>
          <dgm:dir/>
          <dgm:animOne val="branch"/>
          <dgm:animLvl val="lvl"/>
        </dgm:presLayoutVars>
      </dgm:prSet>
      <dgm:spPr/>
    </dgm:pt>
    <dgm:pt modelId="{EEE94263-7328-4C83-832F-BFC0EF86267D}" type="pres">
      <dgm:prSet presAssocID="{037271DB-9023-4D81-B894-E1BC96B75A95}" presName="thickLine" presStyleLbl="alignNode1" presStyleIdx="0" presStyleCnt="5"/>
      <dgm:spPr/>
    </dgm:pt>
    <dgm:pt modelId="{309960D9-C5DF-4D99-A1B6-7C25E56156D8}" type="pres">
      <dgm:prSet presAssocID="{037271DB-9023-4D81-B894-E1BC96B75A95}" presName="horz1" presStyleCnt="0"/>
      <dgm:spPr/>
    </dgm:pt>
    <dgm:pt modelId="{B71A0F67-8E03-4705-9CA8-56298CB65277}" type="pres">
      <dgm:prSet presAssocID="{037271DB-9023-4D81-B894-E1BC96B75A95}" presName="tx1" presStyleLbl="revTx" presStyleIdx="0" presStyleCnt="5"/>
      <dgm:spPr/>
    </dgm:pt>
    <dgm:pt modelId="{E2CDC9FD-BD82-49AA-AB65-BFFDDBC4004B}" type="pres">
      <dgm:prSet presAssocID="{037271DB-9023-4D81-B894-E1BC96B75A95}" presName="vert1" presStyleCnt="0"/>
      <dgm:spPr/>
    </dgm:pt>
    <dgm:pt modelId="{957C4C84-EE3F-4C6F-B6F4-A40A9390F865}" type="pres">
      <dgm:prSet presAssocID="{6F7155DA-0D59-4C83-B66E-396C12AF0A19}" presName="thickLine" presStyleLbl="alignNode1" presStyleIdx="1" presStyleCnt="5"/>
      <dgm:spPr/>
    </dgm:pt>
    <dgm:pt modelId="{FBA5986B-D9DF-47E3-9D88-7555F078D35A}" type="pres">
      <dgm:prSet presAssocID="{6F7155DA-0D59-4C83-B66E-396C12AF0A19}" presName="horz1" presStyleCnt="0"/>
      <dgm:spPr/>
    </dgm:pt>
    <dgm:pt modelId="{C2207B37-3118-4058-AD3F-3A08D7450917}" type="pres">
      <dgm:prSet presAssocID="{6F7155DA-0D59-4C83-B66E-396C12AF0A19}" presName="tx1" presStyleLbl="revTx" presStyleIdx="1" presStyleCnt="5"/>
      <dgm:spPr/>
    </dgm:pt>
    <dgm:pt modelId="{F5E27221-13E9-4E4E-BC0D-B803369469F1}" type="pres">
      <dgm:prSet presAssocID="{6F7155DA-0D59-4C83-B66E-396C12AF0A19}" presName="vert1" presStyleCnt="0"/>
      <dgm:spPr/>
    </dgm:pt>
    <dgm:pt modelId="{DFA7DFEC-FD58-458C-846D-DBF19BDE7D84}" type="pres">
      <dgm:prSet presAssocID="{BB48049B-7DBB-4AE1-B57A-F1F8AB24A2CB}" presName="thickLine" presStyleLbl="alignNode1" presStyleIdx="2" presStyleCnt="5"/>
      <dgm:spPr/>
    </dgm:pt>
    <dgm:pt modelId="{A339F6B6-A282-48A4-B66E-BE71583D4A09}" type="pres">
      <dgm:prSet presAssocID="{BB48049B-7DBB-4AE1-B57A-F1F8AB24A2CB}" presName="horz1" presStyleCnt="0"/>
      <dgm:spPr/>
    </dgm:pt>
    <dgm:pt modelId="{4D464273-574C-4793-A2A8-745FDE362C42}" type="pres">
      <dgm:prSet presAssocID="{BB48049B-7DBB-4AE1-B57A-F1F8AB24A2CB}" presName="tx1" presStyleLbl="revTx" presStyleIdx="2" presStyleCnt="5"/>
      <dgm:spPr/>
    </dgm:pt>
    <dgm:pt modelId="{DFC13D02-807A-41B2-8B61-BB46B82CF083}" type="pres">
      <dgm:prSet presAssocID="{BB48049B-7DBB-4AE1-B57A-F1F8AB24A2CB}" presName="vert1" presStyleCnt="0"/>
      <dgm:spPr/>
    </dgm:pt>
    <dgm:pt modelId="{40BEB7A7-41AE-4D82-9F6A-5718ACEA7176}" type="pres">
      <dgm:prSet presAssocID="{FE5F16A3-F5AF-4E14-99C6-645D8798A21D}" presName="thickLine" presStyleLbl="alignNode1" presStyleIdx="3" presStyleCnt="5"/>
      <dgm:spPr/>
    </dgm:pt>
    <dgm:pt modelId="{FAB40527-F22A-4804-8F09-7B24AC141E50}" type="pres">
      <dgm:prSet presAssocID="{FE5F16A3-F5AF-4E14-99C6-645D8798A21D}" presName="horz1" presStyleCnt="0"/>
      <dgm:spPr/>
    </dgm:pt>
    <dgm:pt modelId="{2CF3E8CE-3FF0-470A-AB80-89B41AC3B7CC}" type="pres">
      <dgm:prSet presAssocID="{FE5F16A3-F5AF-4E14-99C6-645D8798A21D}" presName="tx1" presStyleLbl="revTx" presStyleIdx="3" presStyleCnt="5"/>
      <dgm:spPr/>
    </dgm:pt>
    <dgm:pt modelId="{E487F83F-6005-4C91-9DAD-B6EED0D983D2}" type="pres">
      <dgm:prSet presAssocID="{FE5F16A3-F5AF-4E14-99C6-645D8798A21D}" presName="vert1" presStyleCnt="0"/>
      <dgm:spPr/>
    </dgm:pt>
    <dgm:pt modelId="{A894515F-5034-4A08-AFE3-CC17A4974FB4}" type="pres">
      <dgm:prSet presAssocID="{0ED14964-0ADC-48E3-B5A7-76A7CEC7B3E3}" presName="thickLine" presStyleLbl="alignNode1" presStyleIdx="4" presStyleCnt="5"/>
      <dgm:spPr/>
    </dgm:pt>
    <dgm:pt modelId="{812C07A8-9812-42A7-8104-9586BCD9FBBD}" type="pres">
      <dgm:prSet presAssocID="{0ED14964-0ADC-48E3-B5A7-76A7CEC7B3E3}" presName="horz1" presStyleCnt="0"/>
      <dgm:spPr/>
    </dgm:pt>
    <dgm:pt modelId="{1AF892C4-9B1F-4427-B467-E28AA3502F37}" type="pres">
      <dgm:prSet presAssocID="{0ED14964-0ADC-48E3-B5A7-76A7CEC7B3E3}" presName="tx1" presStyleLbl="revTx" presStyleIdx="4" presStyleCnt="5"/>
      <dgm:spPr/>
    </dgm:pt>
    <dgm:pt modelId="{60864B49-E7DB-4E0A-B257-D9D6BACF32EC}" type="pres">
      <dgm:prSet presAssocID="{0ED14964-0ADC-48E3-B5A7-76A7CEC7B3E3}" presName="vert1" presStyleCnt="0"/>
      <dgm:spPr/>
    </dgm:pt>
  </dgm:ptLst>
  <dgm:cxnLst>
    <dgm:cxn modelId="{3B44F90C-0420-4A95-B7F0-8071DEB1F373}" type="presOf" srcId="{BB48049B-7DBB-4AE1-B57A-F1F8AB24A2CB}" destId="{4D464273-574C-4793-A2A8-745FDE362C42}" srcOrd="0" destOrd="0" presId="urn:microsoft.com/office/officeart/2008/layout/LinedList"/>
    <dgm:cxn modelId="{554FF61E-66BC-483B-85DA-15C68191D007}" type="presOf" srcId="{037271DB-9023-4D81-B894-E1BC96B75A95}" destId="{B71A0F67-8E03-4705-9CA8-56298CB65277}" srcOrd="0" destOrd="0" presId="urn:microsoft.com/office/officeart/2008/layout/LinedList"/>
    <dgm:cxn modelId="{5778F32B-624A-48F0-A6C8-A7FDCED3AA3D}" type="presOf" srcId="{0ED14964-0ADC-48E3-B5A7-76A7CEC7B3E3}" destId="{1AF892C4-9B1F-4427-B467-E28AA3502F37}" srcOrd="0" destOrd="0" presId="urn:microsoft.com/office/officeart/2008/layout/LinedList"/>
    <dgm:cxn modelId="{CCAC5B33-9665-438B-8BA1-5712CCDF27DF}" type="presOf" srcId="{347870D5-7BBD-4EB2-A269-5B1BC4687A58}" destId="{5993607B-BD83-4070-A447-77EE6EBDB46B}" srcOrd="0" destOrd="0" presId="urn:microsoft.com/office/officeart/2008/layout/LinedList"/>
    <dgm:cxn modelId="{9AA0585F-DD8F-4488-A034-A2971DD8AE75}" srcId="{347870D5-7BBD-4EB2-A269-5B1BC4687A58}" destId="{6F7155DA-0D59-4C83-B66E-396C12AF0A19}" srcOrd="1" destOrd="0" parTransId="{66522F00-F038-4121-A798-41D38E202F31}" sibTransId="{EA096A23-6CF3-4E0F-9D84-C5A3961CD833}"/>
    <dgm:cxn modelId="{374CA58C-EEF4-4903-B5C3-9FB6BD94D126}" type="presOf" srcId="{FE5F16A3-F5AF-4E14-99C6-645D8798A21D}" destId="{2CF3E8CE-3FF0-470A-AB80-89B41AC3B7CC}" srcOrd="0" destOrd="0" presId="urn:microsoft.com/office/officeart/2008/layout/LinedList"/>
    <dgm:cxn modelId="{32338697-F5E4-4321-B425-7EAA456B333C}" srcId="{347870D5-7BBD-4EB2-A269-5B1BC4687A58}" destId="{0ED14964-0ADC-48E3-B5A7-76A7CEC7B3E3}" srcOrd="4" destOrd="0" parTransId="{F8EFCABF-BC23-4FA8-9712-C95F7B1858AA}" sibTransId="{42977BE3-EA0E-4375-A79D-72F6DA0158D2}"/>
    <dgm:cxn modelId="{C6F67B9B-013D-42B2-B4F1-F8DEB0C2288F}" srcId="{347870D5-7BBD-4EB2-A269-5B1BC4687A58}" destId="{BB48049B-7DBB-4AE1-B57A-F1F8AB24A2CB}" srcOrd="2" destOrd="0" parTransId="{35EAC418-43FE-4ADB-A5EF-32ECBB7153C8}" sibTransId="{F57B9BDC-AEF8-46D3-BA22-AFB1598FF1F6}"/>
    <dgm:cxn modelId="{57E0BDA9-AD7B-44F8-A4F2-94CC4B8EA674}" srcId="{347870D5-7BBD-4EB2-A269-5B1BC4687A58}" destId="{037271DB-9023-4D81-B894-E1BC96B75A95}" srcOrd="0" destOrd="0" parTransId="{71A61B8B-A4A1-4212-8BFF-0F8320D64AC2}" sibTransId="{B7443284-2D83-4E19-AB33-ECD95C08F2E8}"/>
    <dgm:cxn modelId="{982385B5-54EC-4051-9464-02429BABB803}" srcId="{347870D5-7BBD-4EB2-A269-5B1BC4687A58}" destId="{FE5F16A3-F5AF-4E14-99C6-645D8798A21D}" srcOrd="3" destOrd="0" parTransId="{59A12956-FD9F-4ADA-93C4-7A31B3861C78}" sibTransId="{CFA026F3-A58C-45A5-A3E1-FEE62008820D}"/>
    <dgm:cxn modelId="{9B99C0E6-3BD7-4C1B-8941-C46969ACA206}" type="presOf" srcId="{6F7155DA-0D59-4C83-B66E-396C12AF0A19}" destId="{C2207B37-3118-4058-AD3F-3A08D7450917}" srcOrd="0" destOrd="0" presId="urn:microsoft.com/office/officeart/2008/layout/LinedList"/>
    <dgm:cxn modelId="{B15692E7-B53E-402C-9954-39AA03029632}" type="presParOf" srcId="{5993607B-BD83-4070-A447-77EE6EBDB46B}" destId="{EEE94263-7328-4C83-832F-BFC0EF86267D}" srcOrd="0" destOrd="0" presId="urn:microsoft.com/office/officeart/2008/layout/LinedList"/>
    <dgm:cxn modelId="{8DCD59D2-1320-45E6-A940-1A8A8839FE8C}" type="presParOf" srcId="{5993607B-BD83-4070-A447-77EE6EBDB46B}" destId="{309960D9-C5DF-4D99-A1B6-7C25E56156D8}" srcOrd="1" destOrd="0" presId="urn:microsoft.com/office/officeart/2008/layout/LinedList"/>
    <dgm:cxn modelId="{42446F9B-77AB-4AC7-AE33-31F2420200EC}" type="presParOf" srcId="{309960D9-C5DF-4D99-A1B6-7C25E56156D8}" destId="{B71A0F67-8E03-4705-9CA8-56298CB65277}" srcOrd="0" destOrd="0" presId="urn:microsoft.com/office/officeart/2008/layout/LinedList"/>
    <dgm:cxn modelId="{00F86174-5B0C-45BE-A6B8-EC3957AF5016}" type="presParOf" srcId="{309960D9-C5DF-4D99-A1B6-7C25E56156D8}" destId="{E2CDC9FD-BD82-49AA-AB65-BFFDDBC4004B}" srcOrd="1" destOrd="0" presId="urn:microsoft.com/office/officeart/2008/layout/LinedList"/>
    <dgm:cxn modelId="{6CB91153-357D-4E8C-866C-B14CC4B1DBB1}" type="presParOf" srcId="{5993607B-BD83-4070-A447-77EE6EBDB46B}" destId="{957C4C84-EE3F-4C6F-B6F4-A40A9390F865}" srcOrd="2" destOrd="0" presId="urn:microsoft.com/office/officeart/2008/layout/LinedList"/>
    <dgm:cxn modelId="{64CDA11D-E75B-44FB-9CBF-F1588FF5D9C5}" type="presParOf" srcId="{5993607B-BD83-4070-A447-77EE6EBDB46B}" destId="{FBA5986B-D9DF-47E3-9D88-7555F078D35A}" srcOrd="3" destOrd="0" presId="urn:microsoft.com/office/officeart/2008/layout/LinedList"/>
    <dgm:cxn modelId="{F0193E81-B1BE-4E5B-BD96-788DC669A3F4}" type="presParOf" srcId="{FBA5986B-D9DF-47E3-9D88-7555F078D35A}" destId="{C2207B37-3118-4058-AD3F-3A08D7450917}" srcOrd="0" destOrd="0" presId="urn:microsoft.com/office/officeart/2008/layout/LinedList"/>
    <dgm:cxn modelId="{3D35277B-D609-428B-A4F2-E508FFA6E9B1}" type="presParOf" srcId="{FBA5986B-D9DF-47E3-9D88-7555F078D35A}" destId="{F5E27221-13E9-4E4E-BC0D-B803369469F1}" srcOrd="1" destOrd="0" presId="urn:microsoft.com/office/officeart/2008/layout/LinedList"/>
    <dgm:cxn modelId="{B4FF4C09-AE46-4A09-B7EA-2757FB967F6F}" type="presParOf" srcId="{5993607B-BD83-4070-A447-77EE6EBDB46B}" destId="{DFA7DFEC-FD58-458C-846D-DBF19BDE7D84}" srcOrd="4" destOrd="0" presId="urn:microsoft.com/office/officeart/2008/layout/LinedList"/>
    <dgm:cxn modelId="{ABE40AB4-80A0-4BA3-A457-08382BD2DEC3}" type="presParOf" srcId="{5993607B-BD83-4070-A447-77EE6EBDB46B}" destId="{A339F6B6-A282-48A4-B66E-BE71583D4A09}" srcOrd="5" destOrd="0" presId="urn:microsoft.com/office/officeart/2008/layout/LinedList"/>
    <dgm:cxn modelId="{BC0C4AE8-DAC5-4581-A90F-FC6BA1A157BC}" type="presParOf" srcId="{A339F6B6-A282-48A4-B66E-BE71583D4A09}" destId="{4D464273-574C-4793-A2A8-745FDE362C42}" srcOrd="0" destOrd="0" presId="urn:microsoft.com/office/officeart/2008/layout/LinedList"/>
    <dgm:cxn modelId="{D4FFD129-59BD-40DE-A55C-6390F28A8950}" type="presParOf" srcId="{A339F6B6-A282-48A4-B66E-BE71583D4A09}" destId="{DFC13D02-807A-41B2-8B61-BB46B82CF083}" srcOrd="1" destOrd="0" presId="urn:microsoft.com/office/officeart/2008/layout/LinedList"/>
    <dgm:cxn modelId="{7095E2B6-2F90-472B-A537-476932D96005}" type="presParOf" srcId="{5993607B-BD83-4070-A447-77EE6EBDB46B}" destId="{40BEB7A7-41AE-4D82-9F6A-5718ACEA7176}" srcOrd="6" destOrd="0" presId="urn:microsoft.com/office/officeart/2008/layout/LinedList"/>
    <dgm:cxn modelId="{AB752577-61A0-474E-8658-EC837BC832E8}" type="presParOf" srcId="{5993607B-BD83-4070-A447-77EE6EBDB46B}" destId="{FAB40527-F22A-4804-8F09-7B24AC141E50}" srcOrd="7" destOrd="0" presId="urn:microsoft.com/office/officeart/2008/layout/LinedList"/>
    <dgm:cxn modelId="{601CFEB4-46EC-4C77-874A-E8BC5CE170C0}" type="presParOf" srcId="{FAB40527-F22A-4804-8F09-7B24AC141E50}" destId="{2CF3E8CE-3FF0-470A-AB80-89B41AC3B7CC}" srcOrd="0" destOrd="0" presId="urn:microsoft.com/office/officeart/2008/layout/LinedList"/>
    <dgm:cxn modelId="{522FEFD0-ED9F-4FAE-AF36-0397C1F1E5C2}" type="presParOf" srcId="{FAB40527-F22A-4804-8F09-7B24AC141E50}" destId="{E487F83F-6005-4C91-9DAD-B6EED0D983D2}" srcOrd="1" destOrd="0" presId="urn:microsoft.com/office/officeart/2008/layout/LinedList"/>
    <dgm:cxn modelId="{7E8C1B80-AF4F-4A27-96BC-9576365A687D}" type="presParOf" srcId="{5993607B-BD83-4070-A447-77EE6EBDB46B}" destId="{A894515F-5034-4A08-AFE3-CC17A4974FB4}" srcOrd="8" destOrd="0" presId="urn:microsoft.com/office/officeart/2008/layout/LinedList"/>
    <dgm:cxn modelId="{0A027C10-64B2-4ED9-846D-3F44A5DBDE45}" type="presParOf" srcId="{5993607B-BD83-4070-A447-77EE6EBDB46B}" destId="{812C07A8-9812-42A7-8104-9586BCD9FBBD}" srcOrd="9" destOrd="0" presId="urn:microsoft.com/office/officeart/2008/layout/LinedList"/>
    <dgm:cxn modelId="{B70DE36A-28A2-435D-B973-77F5EEB4D119}" type="presParOf" srcId="{812C07A8-9812-42A7-8104-9586BCD9FBBD}" destId="{1AF892C4-9B1F-4427-B467-E28AA3502F37}" srcOrd="0" destOrd="0" presId="urn:microsoft.com/office/officeart/2008/layout/LinedList"/>
    <dgm:cxn modelId="{11716375-F326-4713-821A-592CFCEEEBC7}" type="presParOf" srcId="{812C07A8-9812-42A7-8104-9586BCD9FBBD}" destId="{60864B49-E7DB-4E0A-B257-D9D6BACF32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FF78A-9063-4332-965F-98170BC9D426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EF7B272-0185-4F17-A8E4-CA5CB9C2908B}">
      <dgm:prSet/>
      <dgm:spPr/>
      <dgm:t>
        <a:bodyPr/>
        <a:lstStyle/>
        <a:p>
          <a:r>
            <a:rPr lang="en-US" dirty="0"/>
            <a:t>Machine learning successfully applied to predict global live chickens import quantities/values</a:t>
          </a:r>
        </a:p>
      </dgm:t>
    </dgm:pt>
    <dgm:pt modelId="{3FFBE8E8-A4C8-42A5-A6DA-1C43499D6F13}" type="parTrans" cxnId="{E21508AA-EE30-48F0-984C-14084985806C}">
      <dgm:prSet/>
      <dgm:spPr/>
      <dgm:t>
        <a:bodyPr/>
        <a:lstStyle/>
        <a:p>
          <a:endParaRPr lang="en-US"/>
        </a:p>
      </dgm:t>
    </dgm:pt>
    <dgm:pt modelId="{B9FF7F74-8B7B-4C46-B675-D504829AE1E3}" type="sibTrans" cxnId="{E21508AA-EE30-48F0-984C-14084985806C}">
      <dgm:prSet/>
      <dgm:spPr/>
      <dgm:t>
        <a:bodyPr/>
        <a:lstStyle/>
        <a:p>
          <a:endParaRPr lang="en-US"/>
        </a:p>
      </dgm:t>
    </dgm:pt>
    <dgm:pt modelId="{6886E611-37FA-41A6-B6FA-36F0498B660E}">
      <dgm:prSet/>
      <dgm:spPr/>
      <dgm:t>
        <a:bodyPr/>
        <a:lstStyle/>
        <a:p>
          <a:r>
            <a:rPr lang="en-US" dirty="0"/>
            <a:t>Random Forest model provided most accurate results</a:t>
          </a:r>
        </a:p>
      </dgm:t>
    </dgm:pt>
    <dgm:pt modelId="{FD55A711-421C-440C-9D95-13EBA42B51A6}" type="parTrans" cxnId="{E4282CD4-D013-4414-8C88-93C7FBC394CA}">
      <dgm:prSet/>
      <dgm:spPr/>
      <dgm:t>
        <a:bodyPr/>
        <a:lstStyle/>
        <a:p>
          <a:endParaRPr lang="en-US"/>
        </a:p>
      </dgm:t>
    </dgm:pt>
    <dgm:pt modelId="{4F10316E-6C89-4BC6-B4DC-849D03A215D6}" type="sibTrans" cxnId="{E4282CD4-D013-4414-8C88-93C7FBC394CA}">
      <dgm:prSet/>
      <dgm:spPr/>
      <dgm:t>
        <a:bodyPr/>
        <a:lstStyle/>
        <a:p>
          <a:endParaRPr lang="en-US"/>
        </a:p>
      </dgm:t>
    </dgm:pt>
    <dgm:pt modelId="{95D34E04-ACD7-4B79-BCB4-38FE22F535BA}">
      <dgm:prSet/>
      <dgm:spPr/>
      <dgm:t>
        <a:bodyPr/>
        <a:lstStyle/>
        <a:p>
          <a:r>
            <a:rPr lang="en-US" dirty="0"/>
            <a:t>Models help stakeholders make more informed, data-driven decisions</a:t>
          </a:r>
        </a:p>
      </dgm:t>
    </dgm:pt>
    <dgm:pt modelId="{46258537-A13B-42D2-B1E9-58F650CD505E}" type="parTrans" cxnId="{7FE536ED-9DBD-47D0-99F8-1993D890B237}">
      <dgm:prSet/>
      <dgm:spPr/>
      <dgm:t>
        <a:bodyPr/>
        <a:lstStyle/>
        <a:p>
          <a:endParaRPr lang="en-US"/>
        </a:p>
      </dgm:t>
    </dgm:pt>
    <dgm:pt modelId="{C57D0BBA-9032-47A8-9D1F-67899C19208B}" type="sibTrans" cxnId="{7FE536ED-9DBD-47D0-99F8-1993D890B237}">
      <dgm:prSet/>
      <dgm:spPr/>
      <dgm:t>
        <a:bodyPr/>
        <a:lstStyle/>
        <a:p>
          <a:endParaRPr lang="en-US"/>
        </a:p>
      </dgm:t>
    </dgm:pt>
    <dgm:pt modelId="{CB09FB20-D9AB-4E82-BA71-A6B588B6B3BA}">
      <dgm:prSet/>
      <dgm:spPr/>
      <dgm:t>
        <a:bodyPr/>
        <a:lstStyle/>
        <a:p>
          <a:r>
            <a:rPr lang="en-US" dirty="0"/>
            <a:t>Predictive analytics can revolutionize market strategies and improve overall efficiency</a:t>
          </a:r>
        </a:p>
      </dgm:t>
    </dgm:pt>
    <dgm:pt modelId="{E47EB42A-822B-4EA6-94ED-FE0DD537972D}" type="parTrans" cxnId="{D0ED2D42-FFDE-423C-A602-F14C76A45FEF}">
      <dgm:prSet/>
      <dgm:spPr/>
      <dgm:t>
        <a:bodyPr/>
        <a:lstStyle/>
        <a:p>
          <a:endParaRPr lang="en-US"/>
        </a:p>
      </dgm:t>
    </dgm:pt>
    <dgm:pt modelId="{82FD6415-D6BD-4634-8932-0429F4D6812B}" type="sibTrans" cxnId="{D0ED2D42-FFDE-423C-A602-F14C76A45FEF}">
      <dgm:prSet/>
      <dgm:spPr/>
      <dgm:t>
        <a:bodyPr/>
        <a:lstStyle/>
        <a:p>
          <a:endParaRPr lang="en-US"/>
        </a:p>
      </dgm:t>
    </dgm:pt>
    <dgm:pt modelId="{3FC55E30-9324-4BD5-AA3B-C4AD607D36DE}">
      <dgm:prSet/>
      <dgm:spPr/>
      <dgm:t>
        <a:bodyPr/>
        <a:lstStyle/>
        <a:p>
          <a:r>
            <a:rPr lang="en-US" dirty="0"/>
            <a:t>Key insights with considerable impact</a:t>
          </a:r>
        </a:p>
      </dgm:t>
    </dgm:pt>
    <dgm:pt modelId="{76940B12-1BBE-48E4-920D-9A92D409286C}" type="parTrans" cxnId="{4B0AC3F1-3144-4D5D-BE8E-54352A56D651}">
      <dgm:prSet/>
      <dgm:spPr/>
      <dgm:t>
        <a:bodyPr/>
        <a:lstStyle/>
        <a:p>
          <a:endParaRPr lang="en-US"/>
        </a:p>
      </dgm:t>
    </dgm:pt>
    <dgm:pt modelId="{DCB8B28C-872C-479B-9C5B-FB1D063B4836}" type="sibTrans" cxnId="{4B0AC3F1-3144-4D5D-BE8E-54352A56D651}">
      <dgm:prSet/>
      <dgm:spPr/>
      <dgm:t>
        <a:bodyPr/>
        <a:lstStyle/>
        <a:p>
          <a:endParaRPr lang="en-US"/>
        </a:p>
      </dgm:t>
    </dgm:pt>
    <dgm:pt modelId="{97461948-EE3F-40CA-BF27-9B5E1B98B6C1}" type="pres">
      <dgm:prSet presAssocID="{697FF78A-9063-4332-965F-98170BC9D426}" presName="outerComposite" presStyleCnt="0">
        <dgm:presLayoutVars>
          <dgm:chMax val="5"/>
          <dgm:dir/>
          <dgm:resizeHandles val="exact"/>
        </dgm:presLayoutVars>
      </dgm:prSet>
      <dgm:spPr/>
    </dgm:pt>
    <dgm:pt modelId="{826758A1-90BD-4DD7-89E6-1641F5FA76CC}" type="pres">
      <dgm:prSet presAssocID="{697FF78A-9063-4332-965F-98170BC9D426}" presName="dummyMaxCanvas" presStyleCnt="0">
        <dgm:presLayoutVars/>
      </dgm:prSet>
      <dgm:spPr/>
    </dgm:pt>
    <dgm:pt modelId="{BB86CB8F-D86F-4B5D-8CB2-70BA046969C0}" type="pres">
      <dgm:prSet presAssocID="{697FF78A-9063-4332-965F-98170BC9D426}" presName="FiveNodes_1" presStyleLbl="node1" presStyleIdx="0" presStyleCnt="5">
        <dgm:presLayoutVars>
          <dgm:bulletEnabled val="1"/>
        </dgm:presLayoutVars>
      </dgm:prSet>
      <dgm:spPr/>
    </dgm:pt>
    <dgm:pt modelId="{D6192D0D-74BB-416C-9E0B-814B22020A30}" type="pres">
      <dgm:prSet presAssocID="{697FF78A-9063-4332-965F-98170BC9D426}" presName="FiveNodes_2" presStyleLbl="node1" presStyleIdx="1" presStyleCnt="5" custLinFactNeighborX="133">
        <dgm:presLayoutVars>
          <dgm:bulletEnabled val="1"/>
        </dgm:presLayoutVars>
      </dgm:prSet>
      <dgm:spPr/>
    </dgm:pt>
    <dgm:pt modelId="{AF6C1DD4-7D1F-470B-BE1C-53863E2E115B}" type="pres">
      <dgm:prSet presAssocID="{697FF78A-9063-4332-965F-98170BC9D426}" presName="FiveNodes_3" presStyleLbl="node1" presStyleIdx="2" presStyleCnt="5">
        <dgm:presLayoutVars>
          <dgm:bulletEnabled val="1"/>
        </dgm:presLayoutVars>
      </dgm:prSet>
      <dgm:spPr/>
    </dgm:pt>
    <dgm:pt modelId="{6A4983EE-AABF-440D-A687-C4E19149CDD2}" type="pres">
      <dgm:prSet presAssocID="{697FF78A-9063-4332-965F-98170BC9D426}" presName="FiveNodes_4" presStyleLbl="node1" presStyleIdx="3" presStyleCnt="5">
        <dgm:presLayoutVars>
          <dgm:bulletEnabled val="1"/>
        </dgm:presLayoutVars>
      </dgm:prSet>
      <dgm:spPr/>
    </dgm:pt>
    <dgm:pt modelId="{74B5C05F-0B0D-4CAD-9515-409CF5ED1D10}" type="pres">
      <dgm:prSet presAssocID="{697FF78A-9063-4332-965F-98170BC9D426}" presName="FiveNodes_5" presStyleLbl="node1" presStyleIdx="4" presStyleCnt="5">
        <dgm:presLayoutVars>
          <dgm:bulletEnabled val="1"/>
        </dgm:presLayoutVars>
      </dgm:prSet>
      <dgm:spPr/>
    </dgm:pt>
    <dgm:pt modelId="{2A08EF2B-519E-42B7-8753-2976EA5A7C96}" type="pres">
      <dgm:prSet presAssocID="{697FF78A-9063-4332-965F-98170BC9D426}" presName="FiveConn_1-2" presStyleLbl="fgAccFollowNode1" presStyleIdx="0" presStyleCnt="4">
        <dgm:presLayoutVars>
          <dgm:bulletEnabled val="1"/>
        </dgm:presLayoutVars>
      </dgm:prSet>
      <dgm:spPr/>
    </dgm:pt>
    <dgm:pt modelId="{E50A9592-2E10-43AB-9562-6871F348B2EF}" type="pres">
      <dgm:prSet presAssocID="{697FF78A-9063-4332-965F-98170BC9D426}" presName="FiveConn_2-3" presStyleLbl="fgAccFollowNode1" presStyleIdx="1" presStyleCnt="4">
        <dgm:presLayoutVars>
          <dgm:bulletEnabled val="1"/>
        </dgm:presLayoutVars>
      </dgm:prSet>
      <dgm:spPr/>
    </dgm:pt>
    <dgm:pt modelId="{4C9EA742-D366-4DFD-A286-13C0B3C8F191}" type="pres">
      <dgm:prSet presAssocID="{697FF78A-9063-4332-965F-98170BC9D426}" presName="FiveConn_3-4" presStyleLbl="fgAccFollowNode1" presStyleIdx="2" presStyleCnt="4">
        <dgm:presLayoutVars>
          <dgm:bulletEnabled val="1"/>
        </dgm:presLayoutVars>
      </dgm:prSet>
      <dgm:spPr/>
    </dgm:pt>
    <dgm:pt modelId="{8714F1D5-8287-4A49-A9E0-7B18E5897EC7}" type="pres">
      <dgm:prSet presAssocID="{697FF78A-9063-4332-965F-98170BC9D426}" presName="FiveConn_4-5" presStyleLbl="fgAccFollowNode1" presStyleIdx="3" presStyleCnt="4">
        <dgm:presLayoutVars>
          <dgm:bulletEnabled val="1"/>
        </dgm:presLayoutVars>
      </dgm:prSet>
      <dgm:spPr/>
    </dgm:pt>
    <dgm:pt modelId="{317418BA-249D-4C60-A134-BE70976FA16F}" type="pres">
      <dgm:prSet presAssocID="{697FF78A-9063-4332-965F-98170BC9D426}" presName="FiveNodes_1_text" presStyleLbl="node1" presStyleIdx="4" presStyleCnt="5">
        <dgm:presLayoutVars>
          <dgm:bulletEnabled val="1"/>
        </dgm:presLayoutVars>
      </dgm:prSet>
      <dgm:spPr/>
    </dgm:pt>
    <dgm:pt modelId="{F28C0978-C863-417E-9A06-B1CE61BC623C}" type="pres">
      <dgm:prSet presAssocID="{697FF78A-9063-4332-965F-98170BC9D426}" presName="FiveNodes_2_text" presStyleLbl="node1" presStyleIdx="4" presStyleCnt="5">
        <dgm:presLayoutVars>
          <dgm:bulletEnabled val="1"/>
        </dgm:presLayoutVars>
      </dgm:prSet>
      <dgm:spPr/>
    </dgm:pt>
    <dgm:pt modelId="{D8ADEA72-01B2-4174-BB35-E165FEC15828}" type="pres">
      <dgm:prSet presAssocID="{697FF78A-9063-4332-965F-98170BC9D426}" presName="FiveNodes_3_text" presStyleLbl="node1" presStyleIdx="4" presStyleCnt="5">
        <dgm:presLayoutVars>
          <dgm:bulletEnabled val="1"/>
        </dgm:presLayoutVars>
      </dgm:prSet>
      <dgm:spPr/>
    </dgm:pt>
    <dgm:pt modelId="{130865E0-DFEA-4072-9D22-AF5E2F9800AC}" type="pres">
      <dgm:prSet presAssocID="{697FF78A-9063-4332-965F-98170BC9D426}" presName="FiveNodes_4_text" presStyleLbl="node1" presStyleIdx="4" presStyleCnt="5">
        <dgm:presLayoutVars>
          <dgm:bulletEnabled val="1"/>
        </dgm:presLayoutVars>
      </dgm:prSet>
      <dgm:spPr/>
    </dgm:pt>
    <dgm:pt modelId="{D1FF1D7C-B2AE-42DE-89AB-E711E458EEF3}" type="pres">
      <dgm:prSet presAssocID="{697FF78A-9063-4332-965F-98170BC9D42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2CCBC11-BCE0-41E8-AA9C-BD35418AEB3E}" type="presOf" srcId="{697FF78A-9063-4332-965F-98170BC9D426}" destId="{97461948-EE3F-40CA-BF27-9B5E1B98B6C1}" srcOrd="0" destOrd="0" presId="urn:microsoft.com/office/officeart/2005/8/layout/vProcess5"/>
    <dgm:cxn modelId="{2E92CC1D-8842-4849-9F61-866D976067C6}" type="presOf" srcId="{6886E611-37FA-41A6-B6FA-36F0498B660E}" destId="{D6192D0D-74BB-416C-9E0B-814B22020A30}" srcOrd="0" destOrd="0" presId="urn:microsoft.com/office/officeart/2005/8/layout/vProcess5"/>
    <dgm:cxn modelId="{67337C24-5A5F-4244-B5F3-709D9B096155}" type="presOf" srcId="{B9FF7F74-8B7B-4C46-B675-D504829AE1E3}" destId="{2A08EF2B-519E-42B7-8753-2976EA5A7C96}" srcOrd="0" destOrd="0" presId="urn:microsoft.com/office/officeart/2005/8/layout/vProcess5"/>
    <dgm:cxn modelId="{32F5C43A-8FCA-4C17-841A-745ADA455B47}" type="presOf" srcId="{CEF7B272-0185-4F17-A8E4-CA5CB9C2908B}" destId="{BB86CB8F-D86F-4B5D-8CB2-70BA046969C0}" srcOrd="0" destOrd="0" presId="urn:microsoft.com/office/officeart/2005/8/layout/vProcess5"/>
    <dgm:cxn modelId="{D0ED2D42-FFDE-423C-A602-F14C76A45FEF}" srcId="{697FF78A-9063-4332-965F-98170BC9D426}" destId="{CB09FB20-D9AB-4E82-BA71-A6B588B6B3BA}" srcOrd="3" destOrd="0" parTransId="{E47EB42A-822B-4EA6-94ED-FE0DD537972D}" sibTransId="{82FD6415-D6BD-4634-8932-0429F4D6812B}"/>
    <dgm:cxn modelId="{6E962270-0720-4425-B8EC-A7EB3776ED99}" type="presOf" srcId="{CB09FB20-D9AB-4E82-BA71-A6B588B6B3BA}" destId="{6A4983EE-AABF-440D-A687-C4E19149CDD2}" srcOrd="0" destOrd="0" presId="urn:microsoft.com/office/officeart/2005/8/layout/vProcess5"/>
    <dgm:cxn modelId="{B0566B50-2621-4E55-A9DF-F2E67E08FF81}" type="presOf" srcId="{CEF7B272-0185-4F17-A8E4-CA5CB9C2908B}" destId="{317418BA-249D-4C60-A134-BE70976FA16F}" srcOrd="1" destOrd="0" presId="urn:microsoft.com/office/officeart/2005/8/layout/vProcess5"/>
    <dgm:cxn modelId="{BB6FED7A-14EA-4721-AD9A-EB212EEC12B8}" type="presOf" srcId="{3FC55E30-9324-4BD5-AA3B-C4AD607D36DE}" destId="{74B5C05F-0B0D-4CAD-9515-409CF5ED1D10}" srcOrd="0" destOrd="0" presId="urn:microsoft.com/office/officeart/2005/8/layout/vProcess5"/>
    <dgm:cxn modelId="{9E90BC92-2FCD-4471-B8F7-FAA0503DF1FF}" type="presOf" srcId="{95D34E04-ACD7-4B79-BCB4-38FE22F535BA}" destId="{D8ADEA72-01B2-4174-BB35-E165FEC15828}" srcOrd="1" destOrd="0" presId="urn:microsoft.com/office/officeart/2005/8/layout/vProcess5"/>
    <dgm:cxn modelId="{19DB8F97-F01E-4ED1-A330-16444D769048}" type="presOf" srcId="{3FC55E30-9324-4BD5-AA3B-C4AD607D36DE}" destId="{D1FF1D7C-B2AE-42DE-89AB-E711E458EEF3}" srcOrd="1" destOrd="0" presId="urn:microsoft.com/office/officeart/2005/8/layout/vProcess5"/>
    <dgm:cxn modelId="{418D779E-30ED-4B37-9422-0DBD6DAE0826}" type="presOf" srcId="{6886E611-37FA-41A6-B6FA-36F0498B660E}" destId="{F28C0978-C863-417E-9A06-B1CE61BC623C}" srcOrd="1" destOrd="0" presId="urn:microsoft.com/office/officeart/2005/8/layout/vProcess5"/>
    <dgm:cxn modelId="{9E1AE29E-58A2-410B-93D2-A25BFE74E513}" type="presOf" srcId="{95D34E04-ACD7-4B79-BCB4-38FE22F535BA}" destId="{AF6C1DD4-7D1F-470B-BE1C-53863E2E115B}" srcOrd="0" destOrd="0" presId="urn:microsoft.com/office/officeart/2005/8/layout/vProcess5"/>
    <dgm:cxn modelId="{E21508AA-EE30-48F0-984C-14084985806C}" srcId="{697FF78A-9063-4332-965F-98170BC9D426}" destId="{CEF7B272-0185-4F17-A8E4-CA5CB9C2908B}" srcOrd="0" destOrd="0" parTransId="{3FFBE8E8-A4C8-42A5-A6DA-1C43499D6F13}" sibTransId="{B9FF7F74-8B7B-4C46-B675-D504829AE1E3}"/>
    <dgm:cxn modelId="{1F258BAB-63C1-41E2-8559-8A79C613984A}" type="presOf" srcId="{82FD6415-D6BD-4634-8932-0429F4D6812B}" destId="{8714F1D5-8287-4A49-A9E0-7B18E5897EC7}" srcOrd="0" destOrd="0" presId="urn:microsoft.com/office/officeart/2005/8/layout/vProcess5"/>
    <dgm:cxn modelId="{EF06BABA-0ACD-4CCB-81A0-D445F46D2E03}" type="presOf" srcId="{C57D0BBA-9032-47A8-9D1F-67899C19208B}" destId="{4C9EA742-D366-4DFD-A286-13C0B3C8F191}" srcOrd="0" destOrd="0" presId="urn:microsoft.com/office/officeart/2005/8/layout/vProcess5"/>
    <dgm:cxn modelId="{E4282CD4-D013-4414-8C88-93C7FBC394CA}" srcId="{697FF78A-9063-4332-965F-98170BC9D426}" destId="{6886E611-37FA-41A6-B6FA-36F0498B660E}" srcOrd="1" destOrd="0" parTransId="{FD55A711-421C-440C-9D95-13EBA42B51A6}" sibTransId="{4F10316E-6C89-4BC6-B4DC-849D03A215D6}"/>
    <dgm:cxn modelId="{FDD17BD8-8E0E-4F2E-BAB0-5785FDFF20A3}" type="presOf" srcId="{4F10316E-6C89-4BC6-B4DC-849D03A215D6}" destId="{E50A9592-2E10-43AB-9562-6871F348B2EF}" srcOrd="0" destOrd="0" presId="urn:microsoft.com/office/officeart/2005/8/layout/vProcess5"/>
    <dgm:cxn modelId="{C2DA73DD-217A-4E96-ACDE-F9A69B78DE90}" type="presOf" srcId="{CB09FB20-D9AB-4E82-BA71-A6B588B6B3BA}" destId="{130865E0-DFEA-4072-9D22-AF5E2F9800AC}" srcOrd="1" destOrd="0" presId="urn:microsoft.com/office/officeart/2005/8/layout/vProcess5"/>
    <dgm:cxn modelId="{7FE536ED-9DBD-47D0-99F8-1993D890B237}" srcId="{697FF78A-9063-4332-965F-98170BC9D426}" destId="{95D34E04-ACD7-4B79-BCB4-38FE22F535BA}" srcOrd="2" destOrd="0" parTransId="{46258537-A13B-42D2-B1E9-58F650CD505E}" sibTransId="{C57D0BBA-9032-47A8-9D1F-67899C19208B}"/>
    <dgm:cxn modelId="{4B0AC3F1-3144-4D5D-BE8E-54352A56D651}" srcId="{697FF78A-9063-4332-965F-98170BC9D426}" destId="{3FC55E30-9324-4BD5-AA3B-C4AD607D36DE}" srcOrd="4" destOrd="0" parTransId="{76940B12-1BBE-48E4-920D-9A92D409286C}" sibTransId="{DCB8B28C-872C-479B-9C5B-FB1D063B4836}"/>
    <dgm:cxn modelId="{920EB292-155D-4CD4-AB54-8679ADF40092}" type="presParOf" srcId="{97461948-EE3F-40CA-BF27-9B5E1B98B6C1}" destId="{826758A1-90BD-4DD7-89E6-1641F5FA76CC}" srcOrd="0" destOrd="0" presId="urn:microsoft.com/office/officeart/2005/8/layout/vProcess5"/>
    <dgm:cxn modelId="{0419D2BC-4D3B-451F-8DD8-24F75646CF2C}" type="presParOf" srcId="{97461948-EE3F-40CA-BF27-9B5E1B98B6C1}" destId="{BB86CB8F-D86F-4B5D-8CB2-70BA046969C0}" srcOrd="1" destOrd="0" presId="urn:microsoft.com/office/officeart/2005/8/layout/vProcess5"/>
    <dgm:cxn modelId="{A07FAD92-16A2-4496-86E1-DD0DCA3D4FA5}" type="presParOf" srcId="{97461948-EE3F-40CA-BF27-9B5E1B98B6C1}" destId="{D6192D0D-74BB-416C-9E0B-814B22020A30}" srcOrd="2" destOrd="0" presId="urn:microsoft.com/office/officeart/2005/8/layout/vProcess5"/>
    <dgm:cxn modelId="{12C3DEB2-0C51-49DB-970B-733FBA96175B}" type="presParOf" srcId="{97461948-EE3F-40CA-BF27-9B5E1B98B6C1}" destId="{AF6C1DD4-7D1F-470B-BE1C-53863E2E115B}" srcOrd="3" destOrd="0" presId="urn:microsoft.com/office/officeart/2005/8/layout/vProcess5"/>
    <dgm:cxn modelId="{E0266E7F-6510-4454-BC80-439081635271}" type="presParOf" srcId="{97461948-EE3F-40CA-BF27-9B5E1B98B6C1}" destId="{6A4983EE-AABF-440D-A687-C4E19149CDD2}" srcOrd="4" destOrd="0" presId="urn:microsoft.com/office/officeart/2005/8/layout/vProcess5"/>
    <dgm:cxn modelId="{C48A08CD-E788-43F8-AECE-3FCE06772164}" type="presParOf" srcId="{97461948-EE3F-40CA-BF27-9B5E1B98B6C1}" destId="{74B5C05F-0B0D-4CAD-9515-409CF5ED1D10}" srcOrd="5" destOrd="0" presId="urn:microsoft.com/office/officeart/2005/8/layout/vProcess5"/>
    <dgm:cxn modelId="{50DB7AB9-5C89-4FAC-BE92-59D99E002E34}" type="presParOf" srcId="{97461948-EE3F-40CA-BF27-9B5E1B98B6C1}" destId="{2A08EF2B-519E-42B7-8753-2976EA5A7C96}" srcOrd="6" destOrd="0" presId="urn:microsoft.com/office/officeart/2005/8/layout/vProcess5"/>
    <dgm:cxn modelId="{086E6E19-A0A1-4C85-A087-D4321DDCF4A8}" type="presParOf" srcId="{97461948-EE3F-40CA-BF27-9B5E1B98B6C1}" destId="{E50A9592-2E10-43AB-9562-6871F348B2EF}" srcOrd="7" destOrd="0" presId="urn:microsoft.com/office/officeart/2005/8/layout/vProcess5"/>
    <dgm:cxn modelId="{87D054B3-6DFD-4A3D-B651-BB221144EF45}" type="presParOf" srcId="{97461948-EE3F-40CA-BF27-9B5E1B98B6C1}" destId="{4C9EA742-D366-4DFD-A286-13C0B3C8F191}" srcOrd="8" destOrd="0" presId="urn:microsoft.com/office/officeart/2005/8/layout/vProcess5"/>
    <dgm:cxn modelId="{29606E0F-9E40-4E31-8793-3034186B3E51}" type="presParOf" srcId="{97461948-EE3F-40CA-BF27-9B5E1B98B6C1}" destId="{8714F1D5-8287-4A49-A9E0-7B18E5897EC7}" srcOrd="9" destOrd="0" presId="urn:microsoft.com/office/officeart/2005/8/layout/vProcess5"/>
    <dgm:cxn modelId="{551FFCC0-7123-4E8F-A068-B9FCB0CD6AEA}" type="presParOf" srcId="{97461948-EE3F-40CA-BF27-9B5E1B98B6C1}" destId="{317418BA-249D-4C60-A134-BE70976FA16F}" srcOrd="10" destOrd="0" presId="urn:microsoft.com/office/officeart/2005/8/layout/vProcess5"/>
    <dgm:cxn modelId="{DD69D631-E75D-4FB9-BAE4-E8CBA66A9B1A}" type="presParOf" srcId="{97461948-EE3F-40CA-BF27-9B5E1B98B6C1}" destId="{F28C0978-C863-417E-9A06-B1CE61BC623C}" srcOrd="11" destOrd="0" presId="urn:microsoft.com/office/officeart/2005/8/layout/vProcess5"/>
    <dgm:cxn modelId="{04B4076B-D699-4D39-80F2-5A5F54305A39}" type="presParOf" srcId="{97461948-EE3F-40CA-BF27-9B5E1B98B6C1}" destId="{D8ADEA72-01B2-4174-BB35-E165FEC15828}" srcOrd="12" destOrd="0" presId="urn:microsoft.com/office/officeart/2005/8/layout/vProcess5"/>
    <dgm:cxn modelId="{F6CA5DB0-1709-44A0-926E-8CBC859AFECF}" type="presParOf" srcId="{97461948-EE3F-40CA-BF27-9B5E1B98B6C1}" destId="{130865E0-DFEA-4072-9D22-AF5E2F9800AC}" srcOrd="13" destOrd="0" presId="urn:microsoft.com/office/officeart/2005/8/layout/vProcess5"/>
    <dgm:cxn modelId="{B3373C88-7A0C-49EF-AA39-E73AC410FF71}" type="presParOf" srcId="{97461948-EE3F-40CA-BF27-9B5E1B98B6C1}" destId="{D1FF1D7C-B2AE-42DE-89AB-E711E458EEF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C0444-1B07-45FB-82B1-0A89EBC00AB9}" type="doc">
      <dgm:prSet loTypeId="urn:microsoft.com/office/officeart/2005/8/layout/default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8B62128B-E518-4418-A661-9CF5A3C053BD}">
      <dgm:prSet/>
      <dgm:spPr/>
      <dgm:t>
        <a:bodyPr/>
        <a:lstStyle/>
        <a:p>
          <a:pPr>
            <a:defRPr cap="all"/>
          </a:pPr>
          <a:r>
            <a:rPr lang="en-US" cap="none" dirty="0"/>
            <a:t>Extend machine learning methodologies to other agricultural sectors (cattle, dairy, crops)</a:t>
          </a:r>
        </a:p>
        <a:p>
          <a:pPr>
            <a:defRPr cap="all"/>
          </a:pPr>
          <a:endParaRPr lang="en-US" dirty="0"/>
        </a:p>
      </dgm:t>
    </dgm:pt>
    <dgm:pt modelId="{AC6103FA-07C4-4436-B017-8307E66229D3}" type="parTrans" cxnId="{290EC38E-C17B-4118-B42C-1675DA0C7958}">
      <dgm:prSet/>
      <dgm:spPr/>
      <dgm:t>
        <a:bodyPr/>
        <a:lstStyle/>
        <a:p>
          <a:endParaRPr lang="en-US" sz="1000"/>
        </a:p>
      </dgm:t>
    </dgm:pt>
    <dgm:pt modelId="{A5AC2D00-A6F1-4A88-ADCE-304046D11A2F}" type="sibTrans" cxnId="{290EC38E-C17B-4118-B42C-1675DA0C7958}">
      <dgm:prSet/>
      <dgm:spPr/>
      <dgm:t>
        <a:bodyPr/>
        <a:lstStyle/>
        <a:p>
          <a:endParaRPr lang="en-US"/>
        </a:p>
      </dgm:t>
    </dgm:pt>
    <dgm:pt modelId="{E3DFB691-F6A7-4BA9-A067-F39486178276}">
      <dgm:prSet/>
      <dgm:spPr/>
      <dgm:t>
        <a:bodyPr/>
        <a:lstStyle/>
        <a:p>
          <a:r>
            <a:rPr lang="en-US" dirty="0"/>
            <a:t>Apply to real-time market monitoring, supply chain optimization, policy analysis</a:t>
          </a:r>
        </a:p>
        <a:p>
          <a:pPr>
            <a:defRPr cap="all"/>
          </a:pPr>
          <a:r>
            <a:rPr lang="en-US" dirty="0"/>
            <a:t>. </a:t>
          </a:r>
        </a:p>
      </dgm:t>
    </dgm:pt>
    <dgm:pt modelId="{849131D6-E869-4251-A85C-14C0EA73224B}" type="parTrans" cxnId="{26635DEF-2C1A-438E-82D9-598DF7BBA40D}">
      <dgm:prSet/>
      <dgm:spPr/>
      <dgm:t>
        <a:bodyPr/>
        <a:lstStyle/>
        <a:p>
          <a:endParaRPr lang="en-US" sz="1000"/>
        </a:p>
      </dgm:t>
    </dgm:pt>
    <dgm:pt modelId="{0CCB3C25-706D-4CF3-B3D7-D651B328BA04}" type="sibTrans" cxnId="{26635DEF-2C1A-438E-82D9-598DF7BBA40D}">
      <dgm:prSet/>
      <dgm:spPr/>
      <dgm:t>
        <a:bodyPr/>
        <a:lstStyle/>
        <a:p>
          <a:endParaRPr lang="en-US"/>
        </a:p>
      </dgm:t>
    </dgm:pt>
    <dgm:pt modelId="{0E78A7C7-670E-4FEE-93EB-F7286E05AC11}">
      <dgm:prSet/>
      <dgm:spPr/>
      <dgm:t>
        <a:bodyPr/>
        <a:lstStyle/>
        <a:p>
          <a:r>
            <a:rPr lang="en-US" dirty="0"/>
            <a:t>Machine learning models can drive innovation and efficiency in multiple sectors</a:t>
          </a:r>
        </a:p>
        <a:p>
          <a:pPr>
            <a:defRPr cap="all"/>
          </a:pPr>
          <a:endParaRPr lang="en-US" dirty="0"/>
        </a:p>
      </dgm:t>
    </dgm:pt>
    <dgm:pt modelId="{0009D9CA-828B-4522-9C34-84E1AB9C0B0B}" type="parTrans" cxnId="{15915EF1-F984-4125-AEFE-CE38033FA69E}">
      <dgm:prSet/>
      <dgm:spPr/>
      <dgm:t>
        <a:bodyPr/>
        <a:lstStyle/>
        <a:p>
          <a:endParaRPr lang="en-US" sz="1000"/>
        </a:p>
      </dgm:t>
    </dgm:pt>
    <dgm:pt modelId="{3DB47F71-FE6C-403D-B123-FB5603D307CA}" type="sibTrans" cxnId="{15915EF1-F984-4125-AEFE-CE38033FA69E}">
      <dgm:prSet/>
      <dgm:spPr/>
      <dgm:t>
        <a:bodyPr/>
        <a:lstStyle/>
        <a:p>
          <a:endParaRPr lang="en-US"/>
        </a:p>
      </dgm:t>
    </dgm:pt>
    <dgm:pt modelId="{8C6396ED-B6FA-46B7-BC73-6E464736C5D2}">
      <dgm:prSet/>
      <dgm:spPr/>
      <dgm:t>
        <a:bodyPr/>
        <a:lstStyle/>
        <a:p>
          <a:r>
            <a:rPr lang="en-US" dirty="0"/>
            <a:t>Stakeholders can leverage these techniques to enhance global trade strategies</a:t>
          </a:r>
        </a:p>
        <a:p>
          <a:pPr>
            <a:defRPr cap="all"/>
          </a:pPr>
          <a:endParaRPr lang="en-US" dirty="0"/>
        </a:p>
      </dgm:t>
    </dgm:pt>
    <dgm:pt modelId="{16D3EC61-7145-436F-A5C6-4B724765DF24}" type="parTrans" cxnId="{035F6B43-A5AF-435F-8231-129AF248AC73}">
      <dgm:prSet/>
      <dgm:spPr/>
      <dgm:t>
        <a:bodyPr/>
        <a:lstStyle/>
        <a:p>
          <a:endParaRPr lang="en-US" sz="1000"/>
        </a:p>
      </dgm:t>
    </dgm:pt>
    <dgm:pt modelId="{EC8A0996-4E9F-4172-B0F0-2F641931B313}" type="sibTrans" cxnId="{035F6B43-A5AF-435F-8231-129AF248AC73}">
      <dgm:prSet/>
      <dgm:spPr/>
      <dgm:t>
        <a:bodyPr/>
        <a:lstStyle/>
        <a:p>
          <a:endParaRPr lang="en-US"/>
        </a:p>
      </dgm:t>
    </dgm:pt>
    <dgm:pt modelId="{20F6B4CA-0ACA-4670-BF3D-0EDA95FE5C2D}" type="pres">
      <dgm:prSet presAssocID="{503C0444-1B07-45FB-82B1-0A89EBC00AB9}" presName="diagram" presStyleCnt="0">
        <dgm:presLayoutVars>
          <dgm:dir/>
          <dgm:resizeHandles val="exact"/>
        </dgm:presLayoutVars>
      </dgm:prSet>
      <dgm:spPr/>
    </dgm:pt>
    <dgm:pt modelId="{3C9FF564-6DD0-49F8-93A2-B0CA80661442}" type="pres">
      <dgm:prSet presAssocID="{8B62128B-E518-4418-A661-9CF5A3C053BD}" presName="node" presStyleLbl="node1" presStyleIdx="0" presStyleCnt="4">
        <dgm:presLayoutVars>
          <dgm:bulletEnabled val="1"/>
        </dgm:presLayoutVars>
      </dgm:prSet>
      <dgm:spPr/>
    </dgm:pt>
    <dgm:pt modelId="{4D3A4D39-96CA-4E06-88D8-1EC9ABBE3D24}" type="pres">
      <dgm:prSet presAssocID="{A5AC2D00-A6F1-4A88-ADCE-304046D11A2F}" presName="sibTrans" presStyleCnt="0"/>
      <dgm:spPr/>
    </dgm:pt>
    <dgm:pt modelId="{401D65CB-543A-48A9-AE49-EA40E3B99270}" type="pres">
      <dgm:prSet presAssocID="{E3DFB691-F6A7-4BA9-A067-F39486178276}" presName="node" presStyleLbl="node1" presStyleIdx="1" presStyleCnt="4">
        <dgm:presLayoutVars>
          <dgm:bulletEnabled val="1"/>
        </dgm:presLayoutVars>
      </dgm:prSet>
      <dgm:spPr/>
    </dgm:pt>
    <dgm:pt modelId="{CB9A093A-2DAA-4976-8343-31C844B2A0E3}" type="pres">
      <dgm:prSet presAssocID="{0CCB3C25-706D-4CF3-B3D7-D651B328BA04}" presName="sibTrans" presStyleCnt="0"/>
      <dgm:spPr/>
    </dgm:pt>
    <dgm:pt modelId="{BA15DCC3-3F0A-45E3-B544-0CF10134DFB7}" type="pres">
      <dgm:prSet presAssocID="{0E78A7C7-670E-4FEE-93EB-F7286E05AC11}" presName="node" presStyleLbl="node1" presStyleIdx="2" presStyleCnt="4">
        <dgm:presLayoutVars>
          <dgm:bulletEnabled val="1"/>
        </dgm:presLayoutVars>
      </dgm:prSet>
      <dgm:spPr/>
    </dgm:pt>
    <dgm:pt modelId="{42069C14-9D93-4CE1-BBDF-C269B665C47E}" type="pres">
      <dgm:prSet presAssocID="{3DB47F71-FE6C-403D-B123-FB5603D307CA}" presName="sibTrans" presStyleCnt="0"/>
      <dgm:spPr/>
    </dgm:pt>
    <dgm:pt modelId="{E134DDD9-0EFC-470F-B6EB-2D73EBE815CC}" type="pres">
      <dgm:prSet presAssocID="{8C6396ED-B6FA-46B7-BC73-6E464736C5D2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F6B43-A5AF-435F-8231-129AF248AC73}" srcId="{503C0444-1B07-45FB-82B1-0A89EBC00AB9}" destId="{8C6396ED-B6FA-46B7-BC73-6E464736C5D2}" srcOrd="3" destOrd="0" parTransId="{16D3EC61-7145-436F-A5C6-4B724765DF24}" sibTransId="{EC8A0996-4E9F-4172-B0F0-2F641931B313}"/>
    <dgm:cxn modelId="{2F9EAE6C-2598-4249-B738-3F7853F67289}" type="presOf" srcId="{8C6396ED-B6FA-46B7-BC73-6E464736C5D2}" destId="{E134DDD9-0EFC-470F-B6EB-2D73EBE815CC}" srcOrd="0" destOrd="0" presId="urn:microsoft.com/office/officeart/2005/8/layout/default#1"/>
    <dgm:cxn modelId="{9A870F51-3859-483E-974E-D4BC2CF649F2}" type="presOf" srcId="{8B62128B-E518-4418-A661-9CF5A3C053BD}" destId="{3C9FF564-6DD0-49F8-93A2-B0CA80661442}" srcOrd="0" destOrd="0" presId="urn:microsoft.com/office/officeart/2005/8/layout/default#1"/>
    <dgm:cxn modelId="{E588E577-4E3D-4C01-A30A-3D59FE24CBE4}" type="presOf" srcId="{503C0444-1B07-45FB-82B1-0A89EBC00AB9}" destId="{20F6B4CA-0ACA-4670-BF3D-0EDA95FE5C2D}" srcOrd="0" destOrd="0" presId="urn:microsoft.com/office/officeart/2005/8/layout/default#1"/>
    <dgm:cxn modelId="{290EC38E-C17B-4118-B42C-1675DA0C7958}" srcId="{503C0444-1B07-45FB-82B1-0A89EBC00AB9}" destId="{8B62128B-E518-4418-A661-9CF5A3C053BD}" srcOrd="0" destOrd="0" parTransId="{AC6103FA-07C4-4436-B017-8307E66229D3}" sibTransId="{A5AC2D00-A6F1-4A88-ADCE-304046D11A2F}"/>
    <dgm:cxn modelId="{50880FED-1912-40FB-9C1F-40921A996210}" type="presOf" srcId="{E3DFB691-F6A7-4BA9-A067-F39486178276}" destId="{401D65CB-543A-48A9-AE49-EA40E3B99270}" srcOrd="0" destOrd="0" presId="urn:microsoft.com/office/officeart/2005/8/layout/default#1"/>
    <dgm:cxn modelId="{26635DEF-2C1A-438E-82D9-598DF7BBA40D}" srcId="{503C0444-1B07-45FB-82B1-0A89EBC00AB9}" destId="{E3DFB691-F6A7-4BA9-A067-F39486178276}" srcOrd="1" destOrd="0" parTransId="{849131D6-E869-4251-A85C-14C0EA73224B}" sibTransId="{0CCB3C25-706D-4CF3-B3D7-D651B328BA04}"/>
    <dgm:cxn modelId="{15915EF1-F984-4125-AEFE-CE38033FA69E}" srcId="{503C0444-1B07-45FB-82B1-0A89EBC00AB9}" destId="{0E78A7C7-670E-4FEE-93EB-F7286E05AC11}" srcOrd="2" destOrd="0" parTransId="{0009D9CA-828B-4522-9C34-84E1AB9C0B0B}" sibTransId="{3DB47F71-FE6C-403D-B123-FB5603D307CA}"/>
    <dgm:cxn modelId="{ACF2CBFB-127F-4561-838D-E971979D6CFE}" type="presOf" srcId="{0E78A7C7-670E-4FEE-93EB-F7286E05AC11}" destId="{BA15DCC3-3F0A-45E3-B544-0CF10134DFB7}" srcOrd="0" destOrd="0" presId="urn:microsoft.com/office/officeart/2005/8/layout/default#1"/>
    <dgm:cxn modelId="{C0CC3918-42F0-4060-AE2D-00328B6AF15F}" type="presParOf" srcId="{20F6B4CA-0ACA-4670-BF3D-0EDA95FE5C2D}" destId="{3C9FF564-6DD0-49F8-93A2-B0CA80661442}" srcOrd="0" destOrd="0" presId="urn:microsoft.com/office/officeart/2005/8/layout/default#1"/>
    <dgm:cxn modelId="{4463F109-BD75-4F4E-8695-17C43F9C592A}" type="presParOf" srcId="{20F6B4CA-0ACA-4670-BF3D-0EDA95FE5C2D}" destId="{4D3A4D39-96CA-4E06-88D8-1EC9ABBE3D24}" srcOrd="1" destOrd="0" presId="urn:microsoft.com/office/officeart/2005/8/layout/default#1"/>
    <dgm:cxn modelId="{4E4E3324-862F-4C95-A9F1-ADCD804F0BEC}" type="presParOf" srcId="{20F6B4CA-0ACA-4670-BF3D-0EDA95FE5C2D}" destId="{401D65CB-543A-48A9-AE49-EA40E3B99270}" srcOrd="2" destOrd="0" presId="urn:microsoft.com/office/officeart/2005/8/layout/default#1"/>
    <dgm:cxn modelId="{A8A34A62-71C2-4520-A4C2-652733CDB43F}" type="presParOf" srcId="{20F6B4CA-0ACA-4670-BF3D-0EDA95FE5C2D}" destId="{CB9A093A-2DAA-4976-8343-31C844B2A0E3}" srcOrd="3" destOrd="0" presId="urn:microsoft.com/office/officeart/2005/8/layout/default#1"/>
    <dgm:cxn modelId="{3B59D149-CD58-43C9-8EE9-C95A72F92731}" type="presParOf" srcId="{20F6B4CA-0ACA-4670-BF3D-0EDA95FE5C2D}" destId="{BA15DCC3-3F0A-45E3-B544-0CF10134DFB7}" srcOrd="4" destOrd="0" presId="urn:microsoft.com/office/officeart/2005/8/layout/default#1"/>
    <dgm:cxn modelId="{39837626-E62C-4641-8918-C90999214565}" type="presParOf" srcId="{20F6B4CA-0ACA-4670-BF3D-0EDA95FE5C2D}" destId="{42069C14-9D93-4CE1-BBDF-C269B665C47E}" srcOrd="5" destOrd="0" presId="urn:microsoft.com/office/officeart/2005/8/layout/default#1"/>
    <dgm:cxn modelId="{098D300B-26C9-4FDC-BF34-02C53545C1A6}" type="presParOf" srcId="{20F6B4CA-0ACA-4670-BF3D-0EDA95FE5C2D}" destId="{E134DDD9-0EFC-470F-B6EB-2D73EBE815CC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7870D5-7BBD-4EB2-A269-5B1BC4687A58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7271DB-9023-4D81-B894-E1BC96B75A95}">
      <dgm:prSet/>
      <dgm:spPr/>
      <dgm:t>
        <a:bodyPr/>
        <a:lstStyle/>
        <a:p>
          <a:r>
            <a:rPr lang="en-US" dirty="0"/>
            <a:t>Food and Agriculture Organization of the United Nations (FAO). (n.d.). FAOSTAT data. http://www.fao.org/faostat/en/#data</a:t>
          </a:r>
        </a:p>
        <a:p>
          <a:endParaRPr lang="en-US" dirty="0"/>
        </a:p>
        <a:p>
          <a:endParaRPr lang="en-US" dirty="0"/>
        </a:p>
      </dgm:t>
    </dgm:pt>
    <dgm:pt modelId="{71A61B8B-A4A1-4212-8BFF-0F8320D64AC2}" type="parTrans" cxnId="{57E0BDA9-AD7B-44F8-A4F2-94CC4B8EA674}">
      <dgm:prSet/>
      <dgm:spPr/>
      <dgm:t>
        <a:bodyPr/>
        <a:lstStyle/>
        <a:p>
          <a:endParaRPr lang="en-US"/>
        </a:p>
      </dgm:t>
    </dgm:pt>
    <dgm:pt modelId="{B7443284-2D83-4E19-AB33-ECD95C08F2E8}" type="sibTrans" cxnId="{57E0BDA9-AD7B-44F8-A4F2-94CC4B8EA674}">
      <dgm:prSet/>
      <dgm:spPr/>
      <dgm:t>
        <a:bodyPr/>
        <a:lstStyle/>
        <a:p>
          <a:endParaRPr lang="en-US"/>
        </a:p>
      </dgm:t>
    </dgm:pt>
    <dgm:pt modelId="{A748F51A-FAAC-4A36-9063-7C3B7A283A11}">
      <dgm:prSet/>
      <dgm:spPr/>
      <dgm:t>
        <a:bodyPr/>
        <a:lstStyle/>
        <a:p>
          <a:endParaRPr lang="en-US" dirty="0"/>
        </a:p>
        <a:p>
          <a:r>
            <a:rPr lang="en-US" dirty="0"/>
            <a:t>Hsu, H. Y., &amp; Lee, C. L. (2021). Predictive analytics in smart agriculture. Routledge. https://doi.org/10.4324/9780367424218</a:t>
          </a:r>
        </a:p>
        <a:p>
          <a:endParaRPr lang="en-US" dirty="0"/>
        </a:p>
      </dgm:t>
    </dgm:pt>
    <dgm:pt modelId="{78E4B51B-BFD6-4422-BEBF-F78BB48B8494}" type="parTrans" cxnId="{9406946E-8C44-41C2-AD01-B194E296466F}">
      <dgm:prSet/>
      <dgm:spPr/>
      <dgm:t>
        <a:bodyPr/>
        <a:lstStyle/>
        <a:p>
          <a:endParaRPr lang="en-US"/>
        </a:p>
      </dgm:t>
    </dgm:pt>
    <dgm:pt modelId="{4577A8F3-F788-4984-9EC8-3D76D06D9A69}" type="sibTrans" cxnId="{9406946E-8C44-41C2-AD01-B194E296466F}">
      <dgm:prSet/>
      <dgm:spPr/>
      <dgm:t>
        <a:bodyPr/>
        <a:lstStyle/>
        <a:p>
          <a:endParaRPr lang="en-US"/>
        </a:p>
      </dgm:t>
    </dgm:pt>
    <dgm:pt modelId="{6CE68DA0-2F47-43DA-8552-1B7400B1D757}">
      <dgm:prSet/>
      <dgm:spPr/>
      <dgm:t>
        <a:bodyPr/>
        <a:lstStyle/>
        <a:p>
          <a:endParaRPr lang="en-US" dirty="0"/>
        </a:p>
        <a:p>
          <a:r>
            <a:rPr lang="en-US" dirty="0"/>
            <a:t>Hindawi. (2021). Broadening the research pathways in smart agriculture: Predictive analysis using semiautomatic information modeling. Hindawi. https://doi.org/10.1155/2021/5391823</a:t>
          </a:r>
        </a:p>
        <a:p>
          <a:endParaRPr lang="en-US" dirty="0"/>
        </a:p>
      </dgm:t>
    </dgm:pt>
    <dgm:pt modelId="{5BFA0955-1607-433B-8CCA-3D4323E693B6}" type="parTrans" cxnId="{7D7D5C66-A769-4AB7-AB8E-2DCD11A70F4B}">
      <dgm:prSet/>
      <dgm:spPr/>
      <dgm:t>
        <a:bodyPr/>
        <a:lstStyle/>
        <a:p>
          <a:endParaRPr lang="en-US"/>
        </a:p>
      </dgm:t>
    </dgm:pt>
    <dgm:pt modelId="{2E09E41C-72CD-40CA-9600-D30C8464C44D}" type="sibTrans" cxnId="{7D7D5C66-A769-4AB7-AB8E-2DCD11A70F4B}">
      <dgm:prSet/>
      <dgm:spPr/>
      <dgm:t>
        <a:bodyPr/>
        <a:lstStyle/>
        <a:p>
          <a:endParaRPr lang="en-US"/>
        </a:p>
      </dgm:t>
    </dgm:pt>
    <dgm:pt modelId="{72389F09-9AFF-4159-B1E3-D9DAD9DAF15D}" type="pres">
      <dgm:prSet presAssocID="{347870D5-7BBD-4EB2-A269-5B1BC4687A58}" presName="vert0" presStyleCnt="0">
        <dgm:presLayoutVars>
          <dgm:dir/>
          <dgm:animOne val="branch"/>
          <dgm:animLvl val="lvl"/>
        </dgm:presLayoutVars>
      </dgm:prSet>
      <dgm:spPr/>
    </dgm:pt>
    <dgm:pt modelId="{839EED33-773F-4375-B971-797711FA5F3E}" type="pres">
      <dgm:prSet presAssocID="{037271DB-9023-4D81-B894-E1BC96B75A95}" presName="thickLine" presStyleLbl="alignNode1" presStyleIdx="0" presStyleCnt="3"/>
      <dgm:spPr/>
    </dgm:pt>
    <dgm:pt modelId="{21476D28-5349-4551-8DDA-DC7995D15B2D}" type="pres">
      <dgm:prSet presAssocID="{037271DB-9023-4D81-B894-E1BC96B75A95}" presName="horz1" presStyleCnt="0"/>
      <dgm:spPr/>
    </dgm:pt>
    <dgm:pt modelId="{071B3AD0-0356-461C-AF52-41B8952F2AC9}" type="pres">
      <dgm:prSet presAssocID="{037271DB-9023-4D81-B894-E1BC96B75A95}" presName="tx1" presStyleLbl="revTx" presStyleIdx="0" presStyleCnt="3"/>
      <dgm:spPr/>
    </dgm:pt>
    <dgm:pt modelId="{46969261-3994-43C5-AEDA-5B55E45886BC}" type="pres">
      <dgm:prSet presAssocID="{037271DB-9023-4D81-B894-E1BC96B75A95}" presName="vert1" presStyleCnt="0"/>
      <dgm:spPr/>
    </dgm:pt>
    <dgm:pt modelId="{08B7AC2F-74BA-42BE-A60A-38F2ADEEA091}" type="pres">
      <dgm:prSet presAssocID="{A748F51A-FAAC-4A36-9063-7C3B7A283A11}" presName="thickLine" presStyleLbl="alignNode1" presStyleIdx="1" presStyleCnt="3"/>
      <dgm:spPr/>
    </dgm:pt>
    <dgm:pt modelId="{11CF521E-F07D-4596-BFA9-751F6D4F1DB2}" type="pres">
      <dgm:prSet presAssocID="{A748F51A-FAAC-4A36-9063-7C3B7A283A11}" presName="horz1" presStyleCnt="0"/>
      <dgm:spPr/>
    </dgm:pt>
    <dgm:pt modelId="{C2F78639-850B-4795-89F4-B086B869B01D}" type="pres">
      <dgm:prSet presAssocID="{A748F51A-FAAC-4A36-9063-7C3B7A283A11}" presName="tx1" presStyleLbl="revTx" presStyleIdx="1" presStyleCnt="3"/>
      <dgm:spPr/>
    </dgm:pt>
    <dgm:pt modelId="{F1AD0915-4FC6-4974-9CE5-6A1CC655C8B6}" type="pres">
      <dgm:prSet presAssocID="{A748F51A-FAAC-4A36-9063-7C3B7A283A11}" presName="vert1" presStyleCnt="0"/>
      <dgm:spPr/>
    </dgm:pt>
    <dgm:pt modelId="{2D2A3213-97B2-4E6A-8D27-272C0AD77FC4}" type="pres">
      <dgm:prSet presAssocID="{6CE68DA0-2F47-43DA-8552-1B7400B1D757}" presName="thickLine" presStyleLbl="alignNode1" presStyleIdx="2" presStyleCnt="3"/>
      <dgm:spPr/>
    </dgm:pt>
    <dgm:pt modelId="{BC613336-CE42-46D5-92FF-C9A5D7EEAE2D}" type="pres">
      <dgm:prSet presAssocID="{6CE68DA0-2F47-43DA-8552-1B7400B1D757}" presName="horz1" presStyleCnt="0"/>
      <dgm:spPr/>
    </dgm:pt>
    <dgm:pt modelId="{1886885A-5F64-4C4B-967C-FC1726BFEF9A}" type="pres">
      <dgm:prSet presAssocID="{6CE68DA0-2F47-43DA-8552-1B7400B1D757}" presName="tx1" presStyleLbl="revTx" presStyleIdx="2" presStyleCnt="3"/>
      <dgm:spPr/>
    </dgm:pt>
    <dgm:pt modelId="{BCB71008-E7B4-459E-9374-8B2A61C2C8F1}" type="pres">
      <dgm:prSet presAssocID="{6CE68DA0-2F47-43DA-8552-1B7400B1D757}" presName="vert1" presStyleCnt="0"/>
      <dgm:spPr/>
    </dgm:pt>
  </dgm:ptLst>
  <dgm:cxnLst>
    <dgm:cxn modelId="{2F74301B-9293-4A1B-AAF9-0639900093B1}" type="presOf" srcId="{037271DB-9023-4D81-B894-E1BC96B75A95}" destId="{071B3AD0-0356-461C-AF52-41B8952F2AC9}" srcOrd="0" destOrd="0" presId="urn:microsoft.com/office/officeart/2008/layout/LinedList"/>
    <dgm:cxn modelId="{7D7D5C66-A769-4AB7-AB8E-2DCD11A70F4B}" srcId="{347870D5-7BBD-4EB2-A269-5B1BC4687A58}" destId="{6CE68DA0-2F47-43DA-8552-1B7400B1D757}" srcOrd="2" destOrd="0" parTransId="{5BFA0955-1607-433B-8CCA-3D4323E693B6}" sibTransId="{2E09E41C-72CD-40CA-9600-D30C8464C44D}"/>
    <dgm:cxn modelId="{9406946E-8C44-41C2-AD01-B194E296466F}" srcId="{347870D5-7BBD-4EB2-A269-5B1BC4687A58}" destId="{A748F51A-FAAC-4A36-9063-7C3B7A283A11}" srcOrd="1" destOrd="0" parTransId="{78E4B51B-BFD6-4422-BEBF-F78BB48B8494}" sibTransId="{4577A8F3-F788-4984-9EC8-3D76D06D9A69}"/>
    <dgm:cxn modelId="{20553B72-7E51-4531-A9AB-1E203685094E}" type="presOf" srcId="{6CE68DA0-2F47-43DA-8552-1B7400B1D757}" destId="{1886885A-5F64-4C4B-967C-FC1726BFEF9A}" srcOrd="0" destOrd="0" presId="urn:microsoft.com/office/officeart/2008/layout/LinedList"/>
    <dgm:cxn modelId="{0A860B98-CD65-49E5-A052-21F3D72581EE}" type="presOf" srcId="{347870D5-7BBD-4EB2-A269-5B1BC4687A58}" destId="{72389F09-9AFF-4159-B1E3-D9DAD9DAF15D}" srcOrd="0" destOrd="0" presId="urn:microsoft.com/office/officeart/2008/layout/LinedList"/>
    <dgm:cxn modelId="{92DCA19A-090A-4633-8181-4AFC0FF5A9F1}" type="presOf" srcId="{A748F51A-FAAC-4A36-9063-7C3B7A283A11}" destId="{C2F78639-850B-4795-89F4-B086B869B01D}" srcOrd="0" destOrd="0" presId="urn:microsoft.com/office/officeart/2008/layout/LinedList"/>
    <dgm:cxn modelId="{57E0BDA9-AD7B-44F8-A4F2-94CC4B8EA674}" srcId="{347870D5-7BBD-4EB2-A269-5B1BC4687A58}" destId="{037271DB-9023-4D81-B894-E1BC96B75A95}" srcOrd="0" destOrd="0" parTransId="{71A61B8B-A4A1-4212-8BFF-0F8320D64AC2}" sibTransId="{B7443284-2D83-4E19-AB33-ECD95C08F2E8}"/>
    <dgm:cxn modelId="{C63E2C9B-6E40-4312-94ED-5DB5BD1FC0E5}" type="presParOf" srcId="{72389F09-9AFF-4159-B1E3-D9DAD9DAF15D}" destId="{839EED33-773F-4375-B971-797711FA5F3E}" srcOrd="0" destOrd="0" presId="urn:microsoft.com/office/officeart/2008/layout/LinedList"/>
    <dgm:cxn modelId="{3E8A3E6F-5B4A-45FC-A2C2-482B1029FF36}" type="presParOf" srcId="{72389F09-9AFF-4159-B1E3-D9DAD9DAF15D}" destId="{21476D28-5349-4551-8DDA-DC7995D15B2D}" srcOrd="1" destOrd="0" presId="urn:microsoft.com/office/officeart/2008/layout/LinedList"/>
    <dgm:cxn modelId="{CE80A924-693A-4761-8565-F7B0250BB23F}" type="presParOf" srcId="{21476D28-5349-4551-8DDA-DC7995D15B2D}" destId="{071B3AD0-0356-461C-AF52-41B8952F2AC9}" srcOrd="0" destOrd="0" presId="urn:microsoft.com/office/officeart/2008/layout/LinedList"/>
    <dgm:cxn modelId="{02B462E7-CCAD-491B-9441-812E647A8D7B}" type="presParOf" srcId="{21476D28-5349-4551-8DDA-DC7995D15B2D}" destId="{46969261-3994-43C5-AEDA-5B55E45886BC}" srcOrd="1" destOrd="0" presId="urn:microsoft.com/office/officeart/2008/layout/LinedList"/>
    <dgm:cxn modelId="{7262BE93-4F4D-4403-9FA8-84996C5F7ACD}" type="presParOf" srcId="{72389F09-9AFF-4159-B1E3-D9DAD9DAF15D}" destId="{08B7AC2F-74BA-42BE-A60A-38F2ADEEA091}" srcOrd="2" destOrd="0" presId="urn:microsoft.com/office/officeart/2008/layout/LinedList"/>
    <dgm:cxn modelId="{12F06BD5-6E68-4F2C-BB34-AB02E821E6F2}" type="presParOf" srcId="{72389F09-9AFF-4159-B1E3-D9DAD9DAF15D}" destId="{11CF521E-F07D-4596-BFA9-751F6D4F1DB2}" srcOrd="3" destOrd="0" presId="urn:microsoft.com/office/officeart/2008/layout/LinedList"/>
    <dgm:cxn modelId="{C80F0F36-8B56-4FA8-8400-B75E62A4E4ED}" type="presParOf" srcId="{11CF521E-F07D-4596-BFA9-751F6D4F1DB2}" destId="{C2F78639-850B-4795-89F4-B086B869B01D}" srcOrd="0" destOrd="0" presId="urn:microsoft.com/office/officeart/2008/layout/LinedList"/>
    <dgm:cxn modelId="{6B528F0B-8958-4BDA-B574-331DC8E09119}" type="presParOf" srcId="{11CF521E-F07D-4596-BFA9-751F6D4F1DB2}" destId="{F1AD0915-4FC6-4974-9CE5-6A1CC655C8B6}" srcOrd="1" destOrd="0" presId="urn:microsoft.com/office/officeart/2008/layout/LinedList"/>
    <dgm:cxn modelId="{B574FD65-D2F1-4579-8182-C94D9F619AE2}" type="presParOf" srcId="{72389F09-9AFF-4159-B1E3-D9DAD9DAF15D}" destId="{2D2A3213-97B2-4E6A-8D27-272C0AD77FC4}" srcOrd="4" destOrd="0" presId="urn:microsoft.com/office/officeart/2008/layout/LinedList"/>
    <dgm:cxn modelId="{61707E6F-A9F5-496D-BEAC-058483CF7424}" type="presParOf" srcId="{72389F09-9AFF-4159-B1E3-D9DAD9DAF15D}" destId="{BC613336-CE42-46D5-92FF-C9A5D7EEAE2D}" srcOrd="5" destOrd="0" presId="urn:microsoft.com/office/officeart/2008/layout/LinedList"/>
    <dgm:cxn modelId="{D8B25175-297A-4417-9028-D64B97704FD7}" type="presParOf" srcId="{BC613336-CE42-46D5-92FF-C9A5D7EEAE2D}" destId="{1886885A-5F64-4C4B-967C-FC1726BFEF9A}" srcOrd="0" destOrd="0" presId="urn:microsoft.com/office/officeart/2008/layout/LinedList"/>
    <dgm:cxn modelId="{6D3A50AA-EEC8-45E7-8F07-5D63A6583B3C}" type="presParOf" srcId="{BC613336-CE42-46D5-92FF-C9A5D7EEAE2D}" destId="{BCB71008-E7B4-459E-9374-8B2A61C2C8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94263-7328-4C83-832F-BFC0EF86267D}">
      <dsp:nvSpPr>
        <dsp:cNvPr id="0" name=""/>
        <dsp:cNvSpPr/>
      </dsp:nvSpPr>
      <dsp:spPr>
        <a:xfrm>
          <a:off x="0" y="473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A0F67-8E03-4705-9CA8-56298CB65277}">
      <dsp:nvSpPr>
        <dsp:cNvPr id="0" name=""/>
        <dsp:cNvSpPr/>
      </dsp:nvSpPr>
      <dsp:spPr>
        <a:xfrm>
          <a:off x="0" y="473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Trend Analysis: What are the historical trends in the global import quantities and values of Chickens from 1998 to 2013?</a:t>
          </a:r>
        </a:p>
      </dsp:txBody>
      <dsp:txXfrm>
        <a:off x="0" y="473"/>
        <a:ext cx="6487955" cy="776282"/>
      </dsp:txXfrm>
    </dsp:sp>
    <dsp:sp modelId="{957C4C84-EE3F-4C6F-B6F4-A40A9390F865}">
      <dsp:nvSpPr>
        <dsp:cNvPr id="0" name=""/>
        <dsp:cNvSpPr/>
      </dsp:nvSpPr>
      <dsp:spPr>
        <a:xfrm>
          <a:off x="0" y="776756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207B37-3118-4058-AD3F-3A08D7450917}">
      <dsp:nvSpPr>
        <dsp:cNvPr id="0" name=""/>
        <dsp:cNvSpPr/>
      </dsp:nvSpPr>
      <dsp:spPr>
        <a:xfrm>
          <a:off x="0" y="776756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Country Comparison: Which countries were the top importers of Chickens from 1998 to 2013?</a:t>
          </a:r>
        </a:p>
      </dsp:txBody>
      <dsp:txXfrm>
        <a:off x="0" y="776756"/>
        <a:ext cx="6487955" cy="776282"/>
      </dsp:txXfrm>
    </dsp:sp>
    <dsp:sp modelId="{DFA7DFEC-FD58-458C-846D-DBF19BDE7D84}">
      <dsp:nvSpPr>
        <dsp:cNvPr id="0" name=""/>
        <dsp:cNvSpPr/>
      </dsp:nvSpPr>
      <dsp:spPr>
        <a:xfrm>
          <a:off x="0" y="1553039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64273-574C-4793-A2A8-745FDE362C42}">
      <dsp:nvSpPr>
        <dsp:cNvPr id="0" name=""/>
        <dsp:cNvSpPr/>
      </dsp:nvSpPr>
      <dsp:spPr>
        <a:xfrm>
          <a:off x="0" y="1553039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Correlation Analysis: What is the correlation between import quantities and values Chickens globally?</a:t>
          </a:r>
        </a:p>
      </dsp:txBody>
      <dsp:txXfrm>
        <a:off x="0" y="1553039"/>
        <a:ext cx="6487955" cy="776282"/>
      </dsp:txXfrm>
    </dsp:sp>
    <dsp:sp modelId="{40BEB7A7-41AE-4D82-9F6A-5718ACEA7176}">
      <dsp:nvSpPr>
        <dsp:cNvPr id="0" name=""/>
        <dsp:cNvSpPr/>
      </dsp:nvSpPr>
      <dsp:spPr>
        <a:xfrm>
          <a:off x="0" y="2329322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F3E8CE-3FF0-470A-AB80-89B41AC3B7CC}">
      <dsp:nvSpPr>
        <dsp:cNvPr id="0" name=""/>
        <dsp:cNvSpPr/>
      </dsp:nvSpPr>
      <dsp:spPr>
        <a:xfrm>
          <a:off x="0" y="2329322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Predictive Modeling: Which predictive models provide the most accurate forecasts for future import quantities and values of Chickens, and what are the key predictors influencing these imports?</a:t>
          </a:r>
        </a:p>
      </dsp:txBody>
      <dsp:txXfrm>
        <a:off x="0" y="2329322"/>
        <a:ext cx="6487955" cy="776282"/>
      </dsp:txXfrm>
    </dsp:sp>
    <dsp:sp modelId="{A894515F-5034-4A08-AFE3-CC17A4974FB4}">
      <dsp:nvSpPr>
        <dsp:cNvPr id="0" name=""/>
        <dsp:cNvSpPr/>
      </dsp:nvSpPr>
      <dsp:spPr>
        <a:xfrm>
          <a:off x="0" y="3105605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F892C4-9B1F-4427-B467-E28AA3502F37}">
      <dsp:nvSpPr>
        <dsp:cNvPr id="0" name=""/>
        <dsp:cNvSpPr/>
      </dsp:nvSpPr>
      <dsp:spPr>
        <a:xfrm>
          <a:off x="0" y="3105605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Optimization and Sustainability Strategies: What strategies can be recommended to enhance trade agreements, stabilize prices during economic volatility, and improve productivity and import capacity through sustainable Poultry farming practices and efficient agricultural techniques?</a:t>
          </a:r>
        </a:p>
      </dsp:txBody>
      <dsp:txXfrm>
        <a:off x="0" y="3105605"/>
        <a:ext cx="6487955" cy="776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6CB8F-D86F-4B5D-8CB2-70BA046969C0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 successfully applied to predict global live chickens import quantities/values</a:t>
          </a:r>
        </a:p>
      </dsp:txBody>
      <dsp:txXfrm>
        <a:off x="21581" y="21581"/>
        <a:ext cx="6524659" cy="693664"/>
      </dsp:txXfrm>
    </dsp:sp>
    <dsp:sp modelId="{D6192D0D-74BB-416C-9E0B-814B22020A30}">
      <dsp:nvSpPr>
        <dsp:cNvPr id="0" name=""/>
        <dsp:cNvSpPr/>
      </dsp:nvSpPr>
      <dsp:spPr>
        <a:xfrm>
          <a:off x="56289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 model provided most accurate results</a:t>
          </a:r>
        </a:p>
      </dsp:txBody>
      <dsp:txXfrm>
        <a:off x="584473" y="860744"/>
        <a:ext cx="6330820" cy="693664"/>
      </dsp:txXfrm>
    </dsp:sp>
    <dsp:sp modelId="{AF6C1DD4-7D1F-470B-BE1C-53863E2E115B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 help stakeholders make more informed, data-driven decisions</a:t>
          </a:r>
        </a:p>
      </dsp:txBody>
      <dsp:txXfrm>
        <a:off x="1127666" y="1699908"/>
        <a:ext cx="6330820" cy="693664"/>
      </dsp:txXfrm>
    </dsp:sp>
    <dsp:sp modelId="{6A4983EE-AABF-440D-A687-C4E19149CDD2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Predictive analytics can revolutionize market strategies and improve overall efficiency</a:t>
          </a:r>
        </a:p>
      </dsp:txBody>
      <dsp:txXfrm>
        <a:off x="1680708" y="2539072"/>
        <a:ext cx="6330820" cy="693664"/>
      </dsp:txXfrm>
    </dsp:sp>
    <dsp:sp modelId="{74B5C05F-0B0D-4CAD-9515-409CF5ED1D10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insights with considerable impact</a:t>
          </a:r>
        </a:p>
      </dsp:txBody>
      <dsp:txXfrm>
        <a:off x="2233751" y="3378236"/>
        <a:ext cx="6330820" cy="693664"/>
      </dsp:txXfrm>
    </dsp:sp>
    <dsp:sp modelId="{2A08EF2B-519E-42B7-8753-2976EA5A7C96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34786" y="538292"/>
        <a:ext cx="263415" cy="360400"/>
      </dsp:txXfrm>
    </dsp:sp>
    <dsp:sp modelId="{E50A9592-2E10-43AB-9562-6871F348B2EF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87828" y="1377456"/>
        <a:ext cx="263415" cy="360400"/>
      </dsp:txXfrm>
    </dsp:sp>
    <dsp:sp modelId="{4C9EA742-D366-4DFD-A286-13C0B3C8F191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40871" y="2204340"/>
        <a:ext cx="263415" cy="360400"/>
      </dsp:txXfrm>
    </dsp:sp>
    <dsp:sp modelId="{8714F1D5-8287-4A49-A9E0-7B18E5897EC7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3913" y="3051690"/>
        <a:ext cx="263415" cy="36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FF564-6DD0-49F8-93A2-B0CA80661442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Extend machine learning methodologies to other agricultural sectors (cattle, dairy, crops)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1505181" y="1478"/>
        <a:ext cx="3146557" cy="1887934"/>
      </dsp:txXfrm>
    </dsp:sp>
    <dsp:sp modelId="{401D65CB-543A-48A9-AE49-EA40E3B99270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to real-time market monitoring, supply chain optimization, policy analysis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. </a:t>
          </a:r>
        </a:p>
      </dsp:txBody>
      <dsp:txXfrm>
        <a:off x="4966394" y="1478"/>
        <a:ext cx="3146557" cy="1887934"/>
      </dsp:txXfrm>
    </dsp:sp>
    <dsp:sp modelId="{BA15DCC3-3F0A-45E3-B544-0CF10134DFB7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 models can drive innovation and efficiency in multiple sectors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1505181" y="2204068"/>
        <a:ext cx="3146557" cy="1887934"/>
      </dsp:txXfrm>
    </dsp:sp>
    <dsp:sp modelId="{E134DDD9-0EFC-470F-B6EB-2D73EBE815CC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Stakeholders can leverage these techniques to enhance global trade strategies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4966394" y="2204068"/>
        <a:ext cx="3146557" cy="188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EED33-773F-4375-B971-797711FA5F3E}">
      <dsp:nvSpPr>
        <dsp:cNvPr id="0" name=""/>
        <dsp:cNvSpPr/>
      </dsp:nvSpPr>
      <dsp:spPr>
        <a:xfrm>
          <a:off x="0" y="1895"/>
          <a:ext cx="64879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1B3AD0-0356-461C-AF52-41B8952F2AC9}">
      <dsp:nvSpPr>
        <dsp:cNvPr id="0" name=""/>
        <dsp:cNvSpPr/>
      </dsp:nvSpPr>
      <dsp:spPr>
        <a:xfrm>
          <a:off x="0" y="1895"/>
          <a:ext cx="6487955" cy="129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and Agriculture Organization of the United Nations (FAO). (n.d.). FAOSTAT data. http://www.fao.org/faostat/en/#data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895"/>
        <a:ext cx="6487955" cy="1292856"/>
      </dsp:txXfrm>
    </dsp:sp>
    <dsp:sp modelId="{08B7AC2F-74BA-42BE-A60A-38F2ADEEA091}">
      <dsp:nvSpPr>
        <dsp:cNvPr id="0" name=""/>
        <dsp:cNvSpPr/>
      </dsp:nvSpPr>
      <dsp:spPr>
        <a:xfrm>
          <a:off x="0" y="1294752"/>
          <a:ext cx="64879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F78639-850B-4795-89F4-B086B869B01D}">
      <dsp:nvSpPr>
        <dsp:cNvPr id="0" name=""/>
        <dsp:cNvSpPr/>
      </dsp:nvSpPr>
      <dsp:spPr>
        <a:xfrm>
          <a:off x="0" y="1294752"/>
          <a:ext cx="6487955" cy="129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Hsu, H. Y., &amp; Lee, C. L. (2021). Predictive analytics in smart agriculture. Routledge. https://doi.org/10.4324/9780367424218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294752"/>
        <a:ext cx="6487955" cy="1292856"/>
      </dsp:txXfrm>
    </dsp:sp>
    <dsp:sp modelId="{2D2A3213-97B2-4E6A-8D27-272C0AD77FC4}">
      <dsp:nvSpPr>
        <dsp:cNvPr id="0" name=""/>
        <dsp:cNvSpPr/>
      </dsp:nvSpPr>
      <dsp:spPr>
        <a:xfrm>
          <a:off x="0" y="2587609"/>
          <a:ext cx="64879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6885A-5F64-4C4B-967C-FC1726BFEF9A}">
      <dsp:nvSpPr>
        <dsp:cNvPr id="0" name=""/>
        <dsp:cNvSpPr/>
      </dsp:nvSpPr>
      <dsp:spPr>
        <a:xfrm>
          <a:off x="0" y="2587609"/>
          <a:ext cx="6487955" cy="129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Hindawi. (2021). Broadening the research pathways in smart agriculture: Predictive analysis using semiautomatic information modeling. Hindawi. https://doi.org/10.1155/2021/5391823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587609"/>
        <a:ext cx="6487955" cy="1292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63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BF87-267F-4608-979E-50D36E0746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1F5785-5596-7AC9-FAD5-9C4A6FCD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4" r="20404"/>
          <a:stretch/>
        </p:blipFill>
        <p:spPr>
          <a:xfrm>
            <a:off x="6096000" y="-1"/>
            <a:ext cx="6092824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13E4EB-93E3-BD14-9C96-2C0EDE2D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463211"/>
            <a:ext cx="5605478" cy="273227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Optimizing Global Live Chickens Import Market Strategies Using Machine Learning Models: </a:t>
            </a:r>
            <a:r>
              <a:rPr lang="en-US" sz="2200" b="1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An Analytical Approach for Predicting Import Quantities (heads) and Values (US$)</a:t>
            </a:r>
            <a:b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2942D-DD09-A91A-1D3C-0D7A51A8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3589867"/>
            <a:ext cx="5516988" cy="27322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DSC680-T301 Applied Data Science (2251-1)</a:t>
            </a:r>
            <a:endParaRPr lang="en-US" sz="2000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Term Project 1: Final Presentation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Author: Zemelak Goraga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Date: 9/21/2024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Instructor: Prof.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Amirfarrokh Iranitalab</a:t>
            </a:r>
          </a:p>
          <a:p>
            <a:pPr algn="ctr">
              <a:lnSpc>
                <a:spcPct val="90000"/>
              </a:lnSpc>
            </a:pPr>
            <a:endParaRPr lang="en-US" sz="2000" dirty="0">
              <a:effectLst/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Descriptive Analysis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88613"/>
            <a:ext cx="756209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Analyzed data from 1998 to 2013 across multiple countries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Average annual import quantity (top 10 countries): 228,724 heads (1999) to 509,844 heads (2012)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Import values ranged from $246,488 (2000) to $841,934 (2013)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Positive correlation (0.97) between import quantities and values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7231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43467"/>
            <a:ext cx="4660126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</a:rPr>
              <a:t>Trend Analysis: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Chickens import Quantity and Value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</a:rPr>
              <a:t>Time series analysis showed steady growth in import quantities and values (1998-2013)</a:t>
            </a: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A6AA3-7479-E29A-F457-1AA6BA5F10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24" y="1418699"/>
            <a:ext cx="6017163" cy="325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Country Comparison: Import Quantity (heads)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Europe and the European Union emerging as the largest importers in terms of quantity, accounting for 11,519,025 heads and 10,349,759 heads, respectively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8A1A9B-9DBA-118D-8612-1AF220081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16" y="1331271"/>
            <a:ext cx="6604411" cy="327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3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Country Comparison: Import Value (US$)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Similarly, Europe leads in import value with a total of $14,824,884, followed by the European Union with $13,543,745.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1797BF-DDD7-52B9-D707-CB76275441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11" y="1331271"/>
            <a:ext cx="6144151" cy="32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7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646582-5519-DCB8-B85E-26C224B4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Correlation between import quantities and values: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2A71D-D719-8D45-06A9-D8C5DC5A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556" y="1930400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The correlation was 0.97, indicates a strong positive relationship.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 This suggests that as the volume of imports increases, the associated costs rise proportionally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BE6E14-7B46-1205-041C-962EAC0B9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70" y="1151572"/>
            <a:ext cx="5030072" cy="35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8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Predictive Modeling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0981" y="1741026"/>
            <a:ext cx="698532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I tested various models: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Random Forest: R-squared = 0.97, Mean Squared Error = 21,183,281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Gradient Boosting: R-squared = 0.96, MSE = 28,155,650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Support Vector Regression underperformed but captured niche trends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Random Forest demonstrated superior performance for larger markets</a:t>
            </a:r>
          </a:p>
        </p:txBody>
      </p:sp>
    </p:spTree>
    <p:extLst>
      <p:ext uri="{BB962C8B-B14F-4D97-AF65-F5344CB8AC3E}">
        <p14:creationId xmlns:p14="http://schemas.microsoft.com/office/powerpoint/2010/main" val="1390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Actual Vs. Predicted Import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Random Forest accurately predicted import values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Example: 2013 actual import value: $49,780; predicted: $47,738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 captured market trends with high precision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000EF9F-4D56-8D2F-76EE-DAF24D91A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14" y="924384"/>
            <a:ext cx="5874582" cy="358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7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58A51-53EC-7AC6-E4EB-8EAAD138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Discussion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142BF-DCDE-2DC5-9A3D-C6D7DC47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4518" y="2117662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Analysis provided comprehensive understanding of factors driving import quantities/values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Machine learning models, especially Random Forest, proved highly effective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Insights gained can enhance trade strategy, risk management, and decision-making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Predictive models offer essential tools for navigating volatile market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89015E-6C8E-A4A8-5D04-AC347E73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872422"/>
            <a:ext cx="4513541" cy="55264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2CA2-21F5-5A9D-CE4B-73818FA9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4" r="2379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573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9432B-081A-A7D6-9F22-1383E8B3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F46DC884-10D5-96F6-4FE9-E83B611D1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3467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94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A9D38-3422-7746-70A0-4C080D4C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643467"/>
            <a:ext cx="433602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0383E-39F1-7FA3-68A0-2B79D485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828800"/>
            <a:ext cx="4188542" cy="3771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To optimize the Poultry import market, I recommend several strategic actions: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chemeClr val="bg1"/>
                </a:solidFill>
              </a:rPr>
              <a:t>Adopt machine learning for market forecasting (e.g., Random Forest)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chemeClr val="bg1"/>
                </a:solidFill>
              </a:rPr>
              <a:t>Focus on emerging markets to seize new opportunities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chemeClr val="bg1"/>
                </a:solidFill>
              </a:rPr>
              <a:t>Improve data collection and integrate real-time economic indicators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chemeClr val="bg1"/>
                </a:solidFill>
              </a:rPr>
              <a:t>Strengthen risk management and prioritize sustainability in trade practices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58AC6-09F1-4DB9-81DF-3522B940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6" r="11476"/>
          <a:stretch/>
        </p:blipFill>
        <p:spPr>
          <a:xfrm>
            <a:off x="6096001" y="1196414"/>
            <a:ext cx="5143500" cy="4452656"/>
          </a:xfrm>
          <a:prstGeom prst="rect">
            <a:avLst/>
          </a:prstGeom>
        </p:spPr>
      </p:pic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6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7C1B2-DC73-DEE7-BE97-0D879610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r="8095"/>
          <a:stretch/>
        </p:blipFill>
        <p:spPr>
          <a:xfrm>
            <a:off x="4528456" y="-1"/>
            <a:ext cx="7663544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B17D8-CA3C-B87F-64C1-AFEF2968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A523-1BF0-0EA5-F4B4-0B3B95D0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Global trade in live chickens is crucial for food security and economic stability</a:t>
            </a:r>
          </a:p>
          <a:p>
            <a:r>
              <a:rPr lang="en-US" dirty="0"/>
              <a:t>Traditional forecasting methods struggle with market complexities</a:t>
            </a:r>
          </a:p>
          <a:p>
            <a:r>
              <a:rPr lang="en-US" dirty="0"/>
              <a:t>Machine learning provides more accurate predictions and actionable insights</a:t>
            </a:r>
          </a:p>
          <a:p>
            <a:r>
              <a:rPr lang="en-US" dirty="0"/>
              <a:t>Fills gaps in understanding global poultry market dynamics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C3EC7-A321-03B0-685A-A40DA652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Future Applications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6" name="Text Placeholder 3">
            <a:extLst>
              <a:ext uri="{FF2B5EF4-FFF2-40B4-BE49-F238E27FC236}">
                <a16:creationId xmlns:a16="http://schemas.microsoft.com/office/drawing/2014/main" id="{4AB57066-2121-AA6A-19D9-85EA8973F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81097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76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group of sheep in a barn&#10;&#10;Description automatically generated">
            <a:extLst>
              <a:ext uri="{FF2B5EF4-FFF2-40B4-BE49-F238E27FC236}">
                <a16:creationId xmlns:a16="http://schemas.microsoft.com/office/drawing/2014/main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922" t="11102" b="907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BFBD429-C7AA-4D85-BEBF-26ECE2DB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7A9CEEF0-7547-4FA2-93BD-0B8C799D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02E860-D290-48CF-9C38-BC8EB885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F60179-3A15-468E-86D0-1C2FFD50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87ED294B-4D40-44B4-86E7-F23C0468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5D78701-1D8D-45A3-9B44-A94C3346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8C595DB-254F-4E8B-9C0D-648B3FF1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2E000235-D5DF-4D2F-AECA-3814821B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D7CE0E87-2C2C-4907-BBE3-D24D86C4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8FF0BC47-4F6D-4430-8C11-E1566CB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B73C5C4-3778-4E76-9467-8B46C9F91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30927D9-56BE-ABD4-0D8A-3E46DB84D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88883"/>
              </p:ext>
            </p:extLst>
          </p:nvPr>
        </p:nvGraphicFramePr>
        <p:xfrm>
          <a:off x="2766842" y="1783792"/>
          <a:ext cx="6487955" cy="38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70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959D3-C8F8-9E63-8B4E-97A0C7E8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29" y="2172677"/>
            <a:ext cx="3219199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Thank You!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5E962-488D-AA95-F89E-8C830B1A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2" r="22312"/>
          <a:stretch/>
        </p:blipFill>
        <p:spPr>
          <a:xfrm>
            <a:off x="20" y="-1"/>
            <a:ext cx="5063593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Scope of the Project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Used FAOSTAT data from 1998 to 2013</a:t>
            </a:r>
          </a:p>
          <a:p>
            <a:r>
              <a:rPr lang="en-US" dirty="0"/>
              <a:t>Covered import quantities and values across 200+ countries</a:t>
            </a:r>
          </a:p>
          <a:p>
            <a:r>
              <a:rPr lang="en-US" dirty="0"/>
              <a:t>Machine learning models used: Random Forest, Support Vector Regression, Gradient Boosting</a:t>
            </a:r>
          </a:p>
          <a:p>
            <a:r>
              <a:rPr lang="en-US" dirty="0"/>
              <a:t>Objective: Provide practical, data-driven recommendations for market strategies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0" r="2526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48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Business Problem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Global live chickens import market is complex and volatile</a:t>
            </a:r>
          </a:p>
          <a:p>
            <a:r>
              <a:rPr lang="en-US" dirty="0"/>
              <a:t>Challenges: fluctuating demand, economic conditions, changing trade policies</a:t>
            </a:r>
          </a:p>
          <a:p>
            <a:r>
              <a:rPr lang="en-US" dirty="0"/>
              <a:t>Inaccurate forecasts lead to inefficiencies, financial losses</a:t>
            </a:r>
          </a:p>
          <a:p>
            <a:r>
              <a:rPr lang="en-US" dirty="0"/>
              <a:t>Machine learning can provide reliable forecasts to optimize strategies and mitigate risks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767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BFBD429-C7AA-4D85-BEBF-26ECE2DB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7A9CEEF0-7547-4FA2-93BD-0B8C799D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02E860-D290-48CF-9C38-BC8EB885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F60179-3A15-468E-86D0-1C2FFD50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87ED294B-4D40-44B4-86E7-F23C0468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/>
              <a:t>Research Questions</a:t>
            </a:r>
            <a:br>
              <a:rPr lang="en-US"/>
            </a:br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55D78701-1D8D-45A3-9B44-A94C3346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C595DB-254F-4E8B-9C0D-648B3FF1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2E000235-D5DF-4D2F-AECA-3814821B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7CE0E87-2C2C-4907-BBE3-D24D86C4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8FF0BC47-4F6D-4430-8C11-E1566CB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B73C5C4-3778-4E76-9467-8B46C9F91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30927D9-56BE-ABD4-0D8A-3E46DB84D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47857"/>
              </p:ext>
            </p:extLst>
          </p:nvPr>
        </p:nvGraphicFramePr>
        <p:xfrm>
          <a:off x="2786047" y="2159000"/>
          <a:ext cx="6487955" cy="38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40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8D8-4F9B-7AA8-0BAC-2AC64F8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921898" cy="1320800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4498-5D3C-7886-E096-225B7D7E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930401"/>
            <a:ext cx="4064439" cy="4110962"/>
          </a:xfrm>
        </p:spPr>
        <p:txBody>
          <a:bodyPr>
            <a:normAutofit/>
          </a:bodyPr>
          <a:lstStyle/>
          <a:p>
            <a:r>
              <a:rPr lang="en-US" dirty="0"/>
              <a:t>I used the FAOSTAT dataset (1961-2013), covering over 200 countries. </a:t>
            </a:r>
          </a:p>
          <a:p>
            <a:r>
              <a:rPr lang="en-US" dirty="0"/>
              <a:t>It includes data on import quantities and values of Chickens, providing a comprehensive view of global trade trends.</a:t>
            </a:r>
          </a:p>
          <a:p>
            <a:r>
              <a:rPr lang="en-US" dirty="0"/>
              <a:t>Data allowed for a deep analysis of trade patterns and trends for extracting valuable insights for improving trade strategies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7395C-8361-8F5C-933E-6FDDC268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4" r="26554"/>
          <a:stretch/>
        </p:blipFill>
        <p:spPr>
          <a:xfrm>
            <a:off x="20" y="-1"/>
            <a:ext cx="5112754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DEFBB-BB03-0A66-7C78-7AA64914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2" r="18942"/>
          <a:stretch/>
        </p:blipFill>
        <p:spPr>
          <a:xfrm>
            <a:off x="4621160" y="-1"/>
            <a:ext cx="7570839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B5A92-CF64-64F6-943C-DB6EEE71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1473-939A-E538-DEEA-95EB2CDB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1026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My methodology involved data importation, cleaning, feature engineering, and exploratory data analysis. </a:t>
            </a:r>
          </a:p>
          <a:p>
            <a:r>
              <a:rPr lang="en-US" dirty="0"/>
              <a:t>I tested models like Random Forest, Support Vector Regression, Gradient Boosting models</a:t>
            </a:r>
          </a:p>
          <a:p>
            <a:r>
              <a:rPr lang="en-US" dirty="0"/>
              <a:t>Hyperparameter tuning to optimize model performance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85381"/>
            <a:ext cx="4064439" cy="3880773"/>
          </a:xfrm>
        </p:spPr>
        <p:txBody>
          <a:bodyPr>
            <a:normAutofit/>
          </a:bodyPr>
          <a:lstStyle/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+mj-lt"/>
              </a:rPr>
              <a:t> FAOSTAT dataset is accurate and representative of market trends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+mj-lt"/>
              </a:rPr>
              <a:t>Market behavior remains consistent over time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+mj-lt"/>
              </a:rPr>
              <a:t>Machine learning models are suitable for analyzing global trade data</a:t>
            </a:r>
            <a:endParaRPr lang="en-US" sz="1300" dirty="0">
              <a:latin typeface="+mj-lt"/>
            </a:endParaRPr>
          </a:p>
          <a:p>
            <a:endParaRPr lang="en-US" sz="13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650C-3E03-5201-29D2-2535124E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6" r="3717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A229D-F471-7B03-B460-E2364848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BFBD429-C7AA-4D85-BEBF-26ECE2DB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7A9CEEF0-7547-4FA2-93BD-0B8C799D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02E860-D290-48CF-9C38-BC8EB885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F60179-3A15-468E-86D0-1C2FFD50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87ED294B-4D40-44B4-86E7-F23C0468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Ethical Concerns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5D78701-1D8D-45A3-9B44-A94C3346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8C595DB-254F-4E8B-9C0D-648B3FF1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1909964"/>
            <a:ext cx="6487955" cy="3882362"/>
          </a:xfrm>
        </p:spPr>
        <p:txBody>
          <a:bodyPr>
            <a:normAutofit/>
          </a:bodyPr>
          <a:lstStyle/>
          <a:p>
            <a:r>
              <a:rPr lang="en-US" sz="1700" dirty="0"/>
              <a:t>Ensured data was handled responsibly and privacy was maintained</a:t>
            </a:r>
          </a:p>
          <a:p>
            <a:r>
              <a:rPr lang="en-US" sz="1700" dirty="0"/>
              <a:t>Avoided biases, especially for small-scale farmers</a:t>
            </a:r>
          </a:p>
          <a:p>
            <a:r>
              <a:rPr lang="en-US" sz="1700" dirty="0"/>
              <a:t>Considered broader implications of findings for all market participants</a:t>
            </a:r>
          </a:p>
          <a:p>
            <a:r>
              <a:rPr lang="en-US" sz="1700" dirty="0"/>
              <a:t>Focus on sustainability and fairness in global trade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E000235-D5DF-4D2F-AECA-3814821B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D7CE0E87-2C2C-4907-BBE3-D24D86C4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8FF0BC47-4F6D-4430-8C11-E1566CB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B73C5C4-3778-4E76-9467-8B46C9F91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2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1025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Facet</vt:lpstr>
      <vt:lpstr>      Optimizing Global Live Chickens Import Market Strategies Using Machine Learning Models: An Analytical Approach for Predicting Import Quantities (heads) and Values (US$) </vt:lpstr>
      <vt:lpstr>Introduction</vt:lpstr>
      <vt:lpstr>Scope of the Project </vt:lpstr>
      <vt:lpstr>Business Problem </vt:lpstr>
      <vt:lpstr>Research Questions </vt:lpstr>
      <vt:lpstr>About the Dataset</vt:lpstr>
      <vt:lpstr>Methodology </vt:lpstr>
      <vt:lpstr>Assumptions </vt:lpstr>
      <vt:lpstr>Ethical Concerns </vt:lpstr>
      <vt:lpstr>Results - Descriptive Analysis   </vt:lpstr>
      <vt:lpstr>Trend Analysis: Chickens import Quantity and Value </vt:lpstr>
      <vt:lpstr>Country Comparison: Import Quantity (heads)</vt:lpstr>
      <vt:lpstr>Country Comparison: Import Value (US$)</vt:lpstr>
      <vt:lpstr>Correlation between import quantities and values: </vt:lpstr>
      <vt:lpstr>Predictive Modeling </vt:lpstr>
      <vt:lpstr>Actual Vs. Predicted Import Values</vt:lpstr>
      <vt:lpstr>Discussion </vt:lpstr>
      <vt:lpstr>Conclusions</vt:lpstr>
      <vt:lpstr>Recommendations </vt:lpstr>
      <vt:lpstr>Future Applications </vt:lpstr>
      <vt:lpstr>Reference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Predictive Analysis of Live Sheep Marketing Dataset to Develop Optimization Strategies  </dc:title>
  <dc:creator>Zemelak Goraga</dc:creator>
  <cp:lastModifiedBy>Zemelak Goraga</cp:lastModifiedBy>
  <cp:revision>17</cp:revision>
  <dcterms:created xsi:type="dcterms:W3CDTF">2024-06-27T15:36:26Z</dcterms:created>
  <dcterms:modified xsi:type="dcterms:W3CDTF">2024-09-18T02:51:10Z</dcterms:modified>
</cp:coreProperties>
</file>