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-18"/>
      <p:regular r:id="rId14"/>
      <p:bold r:id="rId15"/>
      <p:italic r:id="rId16"/>
      <p:boldItalic r:id="rId17"/>
    </p:embeddedFont>
    <p:embeddedFont>
      <p:font typeface="DM Sans Bold" charset="-18"/>
      <p:regular r:id="rId18"/>
    </p:embeddedFont>
    <p:embeddedFont>
      <p:font typeface="Now" panose="020B0604020202020204" charset="-18"/>
      <p:regular r:id="rId19"/>
    </p:embeddedFont>
    <p:embeddedFont>
      <p:font typeface="Now Bold" panose="020B0604020202020204" charset="-18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FF4"/>
    <a:srgbClr val="0E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17172" r="-17172"/>
              </a:stretch>
            </a:blipFill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17091" y="5459937"/>
            <a:ext cx="7913921" cy="539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95"/>
              </a:lnSpc>
              <a:spcBef>
                <a:spcPct val="0"/>
              </a:spcBef>
            </a:pPr>
            <a:r>
              <a:rPr lang="en-US" sz="3492" spc="342">
                <a:solidFill>
                  <a:srgbClr val="F1945B"/>
                </a:solidFill>
                <a:latin typeface="DM Sans"/>
              </a:rPr>
              <a:t>AGILE DATA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7091" y="1431965"/>
            <a:ext cx="10959085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98"/>
              </a:lnSpc>
            </a:pPr>
            <a:r>
              <a:rPr lang="en-US" sz="11165">
                <a:solidFill>
                  <a:srgbClr val="FFFFFF"/>
                </a:solidFill>
                <a:latin typeface="Now Bold"/>
              </a:rPr>
              <a:t>MOVIE</a:t>
            </a:r>
          </a:p>
        </p:txBody>
      </p:sp>
      <p:sp>
        <p:nvSpPr>
          <p:cNvPr id="10" name="Freeform 10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TextBox 11"/>
          <p:cNvSpPr txBox="1"/>
          <p:nvPr/>
        </p:nvSpPr>
        <p:spPr>
          <a:xfrm>
            <a:off x="1417091" y="3142655"/>
            <a:ext cx="9659937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59"/>
              </a:lnSpc>
            </a:pPr>
            <a:r>
              <a:rPr lang="en-US" sz="7966">
                <a:solidFill>
                  <a:srgbClr val="FFFFFF"/>
                </a:solidFill>
                <a:latin typeface="Now Bold"/>
              </a:rPr>
              <a:t>RECOMMENDER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7091" y="6178032"/>
            <a:ext cx="7913921" cy="6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10"/>
              </a:lnSpc>
              <a:spcBef>
                <a:spcPct val="0"/>
              </a:spcBef>
            </a:pPr>
            <a:r>
              <a:rPr lang="en-US" sz="3992" spc="391">
                <a:solidFill>
                  <a:srgbClr val="FFFFFF"/>
                </a:solidFill>
                <a:latin typeface="DM Sans Bold"/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5806" y="739893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6984095" y="734594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Freeform 4"/>
          <p:cNvSpPr/>
          <p:nvPr/>
        </p:nvSpPr>
        <p:spPr>
          <a:xfrm>
            <a:off x="12489511" y="734594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5" name="Group 5"/>
          <p:cNvGrpSpPr/>
          <p:nvPr/>
        </p:nvGrpSpPr>
        <p:grpSpPr>
          <a:xfrm>
            <a:off x="1501367" y="4367067"/>
            <a:ext cx="4688689" cy="2978873"/>
            <a:chOff x="0" y="0"/>
            <a:chExt cx="1234881" cy="7845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F1945B"/>
                  </a:solidFill>
                  <a:latin typeface="DM Sans"/>
                </a:rPr>
                <a:t>PREPOCESSING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853980" y="0"/>
            <a:ext cx="20631614" cy="2206218"/>
            <a:chOff x="0" y="0"/>
            <a:chExt cx="5433841" cy="581062"/>
          </a:xfrm>
          <a:solidFill>
            <a:schemeClr val="bg1">
              <a:lumMod val="95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5433841" cy="581062"/>
            </a:xfrm>
            <a:custGeom>
              <a:avLst/>
              <a:gdLst/>
              <a:ahLst/>
              <a:cxnLst/>
              <a:rect l="l" t="t" r="r" b="b"/>
              <a:pathLst>
                <a:path w="5433841" h="581062">
                  <a:moveTo>
                    <a:pt x="0" y="0"/>
                  </a:moveTo>
                  <a:lnTo>
                    <a:pt x="5433841" y="0"/>
                  </a:lnTo>
                  <a:lnTo>
                    <a:pt x="5433841" y="581062"/>
                  </a:lnTo>
                  <a:lnTo>
                    <a:pt x="0" y="58106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433841" cy="6191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628875">
            <a:off x="16110042" y="-1073289"/>
            <a:ext cx="5608679" cy="3314219"/>
          </a:xfrm>
          <a:custGeom>
            <a:avLst/>
            <a:gdLst/>
            <a:ahLst/>
            <a:cxnLst/>
            <a:rect l="l" t="t" r="r" b="b"/>
            <a:pathLst>
              <a:path w="5608679" h="3314219">
                <a:moveTo>
                  <a:pt x="0" y="0"/>
                </a:moveTo>
                <a:lnTo>
                  <a:pt x="5608678" y="0"/>
                </a:lnTo>
                <a:lnTo>
                  <a:pt x="5608678" y="3314219"/>
                </a:lnTo>
                <a:lnTo>
                  <a:pt x="0" y="331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12" name="Group 12"/>
          <p:cNvGrpSpPr/>
          <p:nvPr/>
        </p:nvGrpSpPr>
        <p:grpSpPr>
          <a:xfrm>
            <a:off x="6847281" y="4367067"/>
            <a:ext cx="4688689" cy="2978873"/>
            <a:chOff x="0" y="0"/>
            <a:chExt cx="1234881" cy="7845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234881" cy="86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19"/>
                </a:lnSpc>
              </a:pPr>
              <a:r>
                <a:rPr lang="en-US" sz="3999" spc="275">
                  <a:solidFill>
                    <a:srgbClr val="39B54A"/>
                  </a:solidFill>
                  <a:latin typeface="DM Sans"/>
                </a:rPr>
                <a:t>MODELLING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28872" y="4348017"/>
            <a:ext cx="4688689" cy="2978873"/>
            <a:chOff x="0" y="0"/>
            <a:chExt cx="1234881" cy="7845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E820C2"/>
                  </a:solidFill>
                  <a:latin typeface="DM Sans"/>
                </a:rPr>
                <a:t>WEBSITE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-1610309">
            <a:off x="-3080165" y="-1096809"/>
            <a:ext cx="5536037" cy="3271295"/>
          </a:xfrm>
          <a:custGeom>
            <a:avLst/>
            <a:gdLst/>
            <a:ahLst/>
            <a:cxnLst/>
            <a:rect l="l" t="t" r="r" b="b"/>
            <a:pathLst>
              <a:path w="5536037" h="3271295">
                <a:moveTo>
                  <a:pt x="0" y="0"/>
                </a:moveTo>
                <a:lnTo>
                  <a:pt x="5536038" y="0"/>
                </a:lnTo>
                <a:lnTo>
                  <a:pt x="5536038" y="3271295"/>
                </a:lnTo>
                <a:lnTo>
                  <a:pt x="0" y="3271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9" name="TextBox 19"/>
          <p:cNvSpPr txBox="1"/>
          <p:nvPr/>
        </p:nvSpPr>
        <p:spPr>
          <a:xfrm>
            <a:off x="3921840" y="612395"/>
            <a:ext cx="10848706" cy="99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69"/>
              </a:lnSpc>
            </a:pPr>
            <a:r>
              <a:rPr lang="en-US" sz="3544">
                <a:solidFill>
                  <a:srgbClr val="051D40"/>
                </a:solidFill>
                <a:latin typeface="DM Sans Bold"/>
              </a:rPr>
              <a:t>AS A USER I WANT TO BE ABLE TO GET CERTAIN NUMBER OF PERSONALISED RECCOMANDATIONS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57873" y="7645920"/>
            <a:ext cx="3042761" cy="45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9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DM Sans"/>
              </a:rPr>
              <a:t>ml-latest-small.csv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02173" y="7637538"/>
            <a:ext cx="1471732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DM Sans"/>
              </a:rPr>
              <a:t>Spotlight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35204" y="7637538"/>
            <a:ext cx="1480185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DM Sans"/>
              </a:rPr>
              <a:t>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8013" y="4511694"/>
            <a:ext cx="5926071" cy="3702209"/>
            <a:chOff x="0" y="0"/>
            <a:chExt cx="1796282" cy="1122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6281" cy="1122195"/>
            </a:xfrm>
            <a:custGeom>
              <a:avLst/>
              <a:gdLst/>
              <a:ahLst/>
              <a:cxnLst/>
              <a:rect l="l" t="t" r="r" b="b"/>
              <a:pathLst>
                <a:path w="1796281" h="1122195">
                  <a:moveTo>
                    <a:pt x="0" y="0"/>
                  </a:moveTo>
                  <a:lnTo>
                    <a:pt x="1796281" y="0"/>
                  </a:lnTo>
                  <a:lnTo>
                    <a:pt x="1796281" y="1122195"/>
                  </a:lnTo>
                  <a:lnTo>
                    <a:pt x="0" y="1122195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1796282" cy="128412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integer values</a:t>
              </a:r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year and title seperation</a:t>
              </a:r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inputting missing years</a:t>
              </a:r>
            </a:p>
            <a:p>
              <a:pPr marL="0" lvl="0" indent="0" algn="just">
                <a:lnSpc>
                  <a:spcPts val="5250"/>
                </a:lnSpc>
              </a:pPr>
              <a:endParaRPr lang="en-US" sz="300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6096615" y="1875054"/>
            <a:ext cx="12423266" cy="9116643"/>
          </a:xfrm>
          <a:custGeom>
            <a:avLst/>
            <a:gdLst/>
            <a:ahLst/>
            <a:cxnLst/>
            <a:rect l="l" t="t" r="r" b="b"/>
            <a:pathLst>
              <a:path w="12423266" h="9116643">
                <a:moveTo>
                  <a:pt x="0" y="0"/>
                </a:moveTo>
                <a:lnTo>
                  <a:pt x="12423266" y="0"/>
                </a:lnTo>
                <a:lnTo>
                  <a:pt x="12423266" y="9116643"/>
                </a:lnTo>
                <a:lnTo>
                  <a:pt x="0" y="9116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6" name="Group 6"/>
          <p:cNvGrpSpPr/>
          <p:nvPr/>
        </p:nvGrpSpPr>
        <p:grpSpPr>
          <a:xfrm>
            <a:off x="-690640" y="-2078169"/>
            <a:ext cx="19210521" cy="4453378"/>
            <a:chOff x="0" y="0"/>
            <a:chExt cx="5059561" cy="1172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98071" y="-136788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0" name="Freeform 10"/>
          <p:cNvSpPr/>
          <p:nvPr/>
        </p:nvSpPr>
        <p:spPr>
          <a:xfrm>
            <a:off x="900991" y="9922935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TextBox 11"/>
          <p:cNvSpPr txBox="1"/>
          <p:nvPr/>
        </p:nvSpPr>
        <p:spPr>
          <a:xfrm>
            <a:off x="3918675" y="959081"/>
            <a:ext cx="1045065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766" spc="381">
                <a:solidFill>
                  <a:srgbClr val="F1945B"/>
                </a:solidFill>
                <a:latin typeface="Now Bold"/>
              </a:rPr>
              <a:t>PREPOCESSING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5929" y="3452363"/>
            <a:ext cx="4631174" cy="553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sz="3287">
                <a:solidFill>
                  <a:srgbClr val="F1945B"/>
                </a:solidFill>
                <a:latin typeface="DM Sans Bold"/>
              </a:rPr>
              <a:t>DATA</a:t>
            </a:r>
            <a:r>
              <a:rPr lang="en-US" sz="3287">
                <a:solidFill>
                  <a:srgbClr val="F1945B"/>
                </a:solidFill>
                <a:latin typeface="DM Sans"/>
              </a:rPr>
              <a:t>:</a:t>
            </a:r>
            <a:r>
              <a:rPr lang="en-US" sz="3287">
                <a:solidFill>
                  <a:srgbClr val="FFFFFF"/>
                </a:solidFill>
                <a:latin typeface="DM Sans"/>
              </a:rPr>
              <a:t>   ml-latest-small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538" y="1905240"/>
            <a:ext cx="14397229" cy="8381760"/>
          </a:xfrm>
          <a:custGeom>
            <a:avLst/>
            <a:gdLst/>
            <a:ahLst/>
            <a:cxnLst/>
            <a:rect l="l" t="t" r="r" b="b"/>
            <a:pathLst>
              <a:path w="14397229" h="8381760">
                <a:moveTo>
                  <a:pt x="0" y="0"/>
                </a:moveTo>
                <a:lnTo>
                  <a:pt x="14397229" y="0"/>
                </a:lnTo>
                <a:lnTo>
                  <a:pt x="14397229" y="8381760"/>
                </a:lnTo>
                <a:lnTo>
                  <a:pt x="0" y="8381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86" r="-10613" b="-4311"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3" name="Group 3"/>
          <p:cNvGrpSpPr/>
          <p:nvPr/>
        </p:nvGrpSpPr>
        <p:grpSpPr>
          <a:xfrm>
            <a:off x="-690640" y="-2078169"/>
            <a:ext cx="19210521" cy="4140065"/>
            <a:chOff x="0" y="0"/>
            <a:chExt cx="5059561" cy="10903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9561" cy="1090387"/>
            </a:xfrm>
            <a:custGeom>
              <a:avLst/>
              <a:gdLst/>
              <a:ahLst/>
              <a:cxnLst/>
              <a:rect l="l" t="t" r="r" b="b"/>
              <a:pathLst>
                <a:path w="5059561" h="1090387">
                  <a:moveTo>
                    <a:pt x="0" y="0"/>
                  </a:moveTo>
                  <a:lnTo>
                    <a:pt x="5059561" y="0"/>
                  </a:lnTo>
                  <a:lnTo>
                    <a:pt x="5059561" y="1090387"/>
                  </a:lnTo>
                  <a:lnTo>
                    <a:pt x="0" y="1090387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59561" cy="1128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93810" y="5470009"/>
            <a:ext cx="6343822" cy="4287012"/>
            <a:chOff x="0" y="0"/>
            <a:chExt cx="1922908" cy="12994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2908" cy="1299458"/>
            </a:xfrm>
            <a:custGeom>
              <a:avLst/>
              <a:gdLst/>
              <a:ahLst/>
              <a:cxnLst/>
              <a:rect l="l" t="t" r="r" b="b"/>
              <a:pathLst>
                <a:path w="1922908" h="1299458">
                  <a:moveTo>
                    <a:pt x="0" y="0"/>
                  </a:moveTo>
                  <a:lnTo>
                    <a:pt x="1922908" y="0"/>
                  </a:lnTo>
                  <a:lnTo>
                    <a:pt x="1922908" y="1299458"/>
                  </a:lnTo>
                  <a:lnTo>
                    <a:pt x="0" y="1299458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1922908" cy="1461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5250"/>
                </a:lnSpc>
              </a:pPr>
              <a:endParaRPr/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using </a:t>
              </a:r>
              <a:r>
                <a:rPr lang="en-US" sz="3000">
                  <a:solidFill>
                    <a:srgbClr val="39B54A"/>
                  </a:solidFill>
                  <a:latin typeface="DM Sans"/>
                </a:rPr>
                <a:t>SPOTLIGHT</a:t>
              </a:r>
            </a:p>
            <a:p>
              <a:pPr marL="647700" lvl="1" indent="-323850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based on ID of user reccomand demanded amount of movies</a:t>
              </a:r>
            </a:p>
            <a:p>
              <a:pPr algn="l">
                <a:lnSpc>
                  <a:spcPts val="5250"/>
                </a:lnSpc>
              </a:pPr>
              <a:endParaRPr lang="en-US" sz="300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89295" y="710565"/>
            <a:ext cx="1045065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spc="653">
                <a:solidFill>
                  <a:srgbClr val="39B54A"/>
                </a:solidFill>
                <a:latin typeface="Now Bold"/>
              </a:rPr>
              <a:t>MODELLING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619050" y="-1332012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>
          <a:xfrm rot="16200000">
            <a:off x="17555724" y="2596099"/>
            <a:ext cx="1928313" cy="1928313"/>
          </a:xfrm>
          <a:custGeom>
            <a:avLst/>
            <a:gdLst/>
            <a:ahLst/>
            <a:cxnLst/>
            <a:rect l="l" t="t" r="r" b="b"/>
            <a:pathLst>
              <a:path w="1928313" h="1928313">
                <a:moveTo>
                  <a:pt x="0" y="0"/>
                </a:moveTo>
                <a:lnTo>
                  <a:pt x="1928313" y="0"/>
                </a:lnTo>
                <a:lnTo>
                  <a:pt x="1928313" y="1928313"/>
                </a:lnTo>
                <a:lnTo>
                  <a:pt x="0" y="192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7108" y="0"/>
            <a:ext cx="12486358" cy="10364611"/>
          </a:xfrm>
          <a:custGeom>
            <a:avLst/>
            <a:gdLst/>
            <a:ahLst/>
            <a:cxnLst/>
            <a:rect l="l" t="t" r="r" b="b"/>
            <a:pathLst>
              <a:path w="12486358" h="10364611">
                <a:moveTo>
                  <a:pt x="0" y="0"/>
                </a:moveTo>
                <a:lnTo>
                  <a:pt x="12486358" y="0"/>
                </a:lnTo>
                <a:lnTo>
                  <a:pt x="12486358" y="10364611"/>
                </a:lnTo>
                <a:lnTo>
                  <a:pt x="0" y="10364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18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 flipH="1">
            <a:off x="8871928" y="2866274"/>
            <a:ext cx="4304278" cy="569102"/>
          </a:xfrm>
          <a:prstGeom prst="line">
            <a:avLst/>
          </a:prstGeom>
          <a:ln w="28575" cap="flat">
            <a:solidFill>
              <a:srgbClr val="56AE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 flipH="1" flipV="1">
            <a:off x="9032674" y="6772222"/>
            <a:ext cx="4233595" cy="1008610"/>
          </a:xfrm>
          <a:prstGeom prst="line">
            <a:avLst/>
          </a:prstGeom>
          <a:ln w="28575" cap="flat">
            <a:solidFill>
              <a:srgbClr val="56AE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cs-CZ"/>
          </a:p>
        </p:txBody>
      </p:sp>
      <p:grpSp>
        <p:nvGrpSpPr>
          <p:cNvPr id="5" name="Group 5"/>
          <p:cNvGrpSpPr/>
          <p:nvPr/>
        </p:nvGrpSpPr>
        <p:grpSpPr>
          <a:xfrm>
            <a:off x="13439228" y="2106694"/>
            <a:ext cx="3239258" cy="1490831"/>
            <a:chOff x="0" y="0"/>
            <a:chExt cx="853138" cy="3926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3138" cy="392647"/>
            </a:xfrm>
            <a:custGeom>
              <a:avLst/>
              <a:gdLst/>
              <a:ahLst/>
              <a:cxnLst/>
              <a:rect l="l" t="t" r="r" b="b"/>
              <a:pathLst>
                <a:path w="853138" h="392647">
                  <a:moveTo>
                    <a:pt x="0" y="0"/>
                  </a:moveTo>
                  <a:lnTo>
                    <a:pt x="853138" y="0"/>
                  </a:lnTo>
                  <a:lnTo>
                    <a:pt x="853138" y="392647"/>
                  </a:lnTo>
                  <a:lnTo>
                    <a:pt x="0" y="392647"/>
                  </a:lnTo>
                  <a:close/>
                </a:path>
              </a:pathLst>
            </a:custGeom>
            <a:solidFill>
              <a:srgbClr val="C7EDFF"/>
            </a:solidFill>
            <a:ln w="47625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3138" cy="430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87231" y="7192917"/>
            <a:ext cx="3862594" cy="1908582"/>
            <a:chOff x="0" y="0"/>
            <a:chExt cx="1017309" cy="502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7309" cy="502672"/>
            </a:xfrm>
            <a:custGeom>
              <a:avLst/>
              <a:gdLst/>
              <a:ahLst/>
              <a:cxnLst/>
              <a:rect l="l" t="t" r="r" b="b"/>
              <a:pathLst>
                <a:path w="1017309" h="502672">
                  <a:moveTo>
                    <a:pt x="0" y="0"/>
                  </a:moveTo>
                  <a:lnTo>
                    <a:pt x="1017309" y="0"/>
                  </a:lnTo>
                  <a:lnTo>
                    <a:pt x="1017309" y="502672"/>
                  </a:lnTo>
                  <a:lnTo>
                    <a:pt x="0" y="502672"/>
                  </a:lnTo>
                  <a:close/>
                </a:path>
              </a:pathLst>
            </a:custGeom>
            <a:solidFill>
              <a:srgbClr val="C7EDFF"/>
            </a:solidFill>
            <a:ln w="47625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17309" cy="540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2346260" y="6758324"/>
            <a:ext cx="4322378" cy="432237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AEFF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857997" y="2476102"/>
            <a:ext cx="2610940" cy="838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identifying user </a:t>
            </a:r>
          </a:p>
          <a:p>
            <a:pPr algn="ctr">
              <a:lnSpc>
                <a:spcPts val="3384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based on ID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10178" y="7643923"/>
            <a:ext cx="3054799" cy="103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customize the quantity of 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2149" y="2554620"/>
            <a:ext cx="11775" cy="89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1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755843" y="770734"/>
            <a:ext cx="545715" cy="498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4800">
                <a:solidFill>
                  <a:srgbClr val="E820C2"/>
                </a:solidFill>
                <a:latin typeface="Now Bold"/>
              </a:rPr>
              <a:t>WEBSI 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436879" y="5848505"/>
            <a:ext cx="4694399" cy="469439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71C9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2621" y="-185425"/>
            <a:ext cx="12682915" cy="11115015"/>
          </a:xfrm>
          <a:custGeom>
            <a:avLst/>
            <a:gdLst/>
            <a:ahLst/>
            <a:cxnLst/>
            <a:rect l="l" t="t" r="r" b="b"/>
            <a:pathLst>
              <a:path w="12682915" h="11115015">
                <a:moveTo>
                  <a:pt x="0" y="0"/>
                </a:moveTo>
                <a:lnTo>
                  <a:pt x="12682916" y="0"/>
                </a:lnTo>
                <a:lnTo>
                  <a:pt x="12682916" y="11115015"/>
                </a:lnTo>
                <a:lnTo>
                  <a:pt x="0" y="1111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3639800" y="949790"/>
            <a:ext cx="4292517" cy="1108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399"/>
              </a:lnSpc>
            </a:pPr>
            <a:r>
              <a:rPr lang="en-US" sz="3187" dirty="0">
                <a:solidFill>
                  <a:srgbClr val="E820C2"/>
                </a:solidFill>
                <a:latin typeface="Now"/>
              </a:rPr>
              <a:t>RESULT OF </a:t>
            </a:r>
          </a:p>
          <a:p>
            <a:pPr algn="r">
              <a:lnSpc>
                <a:spcPts val="4399"/>
              </a:lnSpc>
              <a:spcBef>
                <a:spcPct val="0"/>
              </a:spcBef>
            </a:pPr>
            <a:r>
              <a:rPr lang="en-US" sz="3187" dirty="0">
                <a:solidFill>
                  <a:srgbClr val="E820C2"/>
                </a:solidFill>
                <a:latin typeface="Now"/>
              </a:rPr>
              <a:t>RECCOMENDATION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85781" y="2741537"/>
            <a:ext cx="3773885" cy="955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Now"/>
              </a:rPr>
              <a:t>based on user’s previous movie rating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0183" y="4166771"/>
            <a:ext cx="3773885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Now"/>
              </a:rPr>
              <a:t>3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36114" y="539115"/>
            <a:ext cx="819728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spc="575">
                <a:solidFill>
                  <a:srgbClr val="FFFBFB"/>
                </a:solidFill>
                <a:latin typeface="Now Bold"/>
              </a:rPr>
              <a:t>FOR NEXT SPRINT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68745" y="2164627"/>
            <a:ext cx="4688689" cy="2978873"/>
            <a:chOff x="0" y="0"/>
            <a:chExt cx="1234881" cy="784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F1945B"/>
                  </a:solidFill>
                  <a:latin typeface="DM Sans"/>
                </a:rPr>
                <a:t>PREPOCESSING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43611" y="1858811"/>
            <a:ext cx="4688689" cy="3268195"/>
            <a:chOff x="0" y="-76200"/>
            <a:chExt cx="1234881" cy="8607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234881" cy="86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19"/>
                </a:lnSpc>
              </a:pPr>
              <a:r>
                <a:rPr lang="en-US" sz="3999" spc="275">
                  <a:solidFill>
                    <a:srgbClr val="39B54A"/>
                  </a:solidFill>
                  <a:latin typeface="DM Sans"/>
                </a:rPr>
                <a:t>MODELLING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35484" y="2164626"/>
            <a:ext cx="4688689" cy="2978873"/>
            <a:chOff x="0" y="0"/>
            <a:chExt cx="1234881" cy="7845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E820C2"/>
                  </a:solidFill>
                  <a:latin typeface="DM Sans"/>
                </a:rPr>
                <a:t>WEBSITE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0" y="46189"/>
            <a:ext cx="7436114" cy="1419622"/>
          </a:xfrm>
          <a:custGeom>
            <a:avLst/>
            <a:gdLst/>
            <a:ahLst/>
            <a:cxnLst/>
            <a:rect l="l" t="t" r="r" b="b"/>
            <a:pathLst>
              <a:path w="7436114" h="1419622">
                <a:moveTo>
                  <a:pt x="0" y="0"/>
                </a:moveTo>
                <a:lnTo>
                  <a:pt x="7436114" y="0"/>
                </a:lnTo>
                <a:lnTo>
                  <a:pt x="7436114" y="1419621"/>
                </a:lnTo>
                <a:lnTo>
                  <a:pt x="0" y="14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3" name="TextBox 13"/>
          <p:cNvSpPr txBox="1"/>
          <p:nvPr/>
        </p:nvSpPr>
        <p:spPr>
          <a:xfrm>
            <a:off x="351504" y="6797183"/>
            <a:ext cx="549886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 algn="ctr"/>
            <a:r>
              <a:rPr lang="sk-SK" sz="2800" dirty="0" err="1">
                <a:solidFill>
                  <a:srgbClr val="051D40"/>
                </a:solidFill>
                <a:latin typeface="DM Sans"/>
              </a:rPr>
              <a:t>prepocess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</a:t>
            </a:r>
            <a:r>
              <a:rPr lang="sk-SK" sz="2800" dirty="0" err="1">
                <a:solidFill>
                  <a:srgbClr val="051D40"/>
                </a:solidFill>
                <a:latin typeface="DM Sans"/>
              </a:rPr>
              <a:t>the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</a:t>
            </a:r>
            <a:r>
              <a:rPr lang="sk-SK" sz="2800" dirty="0" err="1">
                <a:solidFill>
                  <a:srgbClr val="051D40"/>
                </a:solidFill>
                <a:latin typeface="DM Sans"/>
              </a:rPr>
              <a:t>data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</a:t>
            </a:r>
            <a:r>
              <a:rPr lang="sk-SK" sz="2800" dirty="0" err="1">
                <a:solidFill>
                  <a:srgbClr val="051D40"/>
                </a:solidFill>
                <a:latin typeface="DM Sans"/>
              </a:rPr>
              <a:t>from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new user</a:t>
            </a:r>
            <a:endParaRPr lang="en-US" sz="2800" dirty="0">
              <a:solidFill>
                <a:srgbClr val="051D40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77870" y="5605011"/>
            <a:ext cx="5782019" cy="61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 algn="ctr">
              <a:lnSpc>
                <a:spcPts val="5250"/>
              </a:lnSpc>
            </a:pPr>
            <a:r>
              <a:rPr lang="sk-SK" sz="2800" dirty="0" err="1">
                <a:solidFill>
                  <a:srgbClr val="051D40"/>
                </a:solidFill>
                <a:latin typeface="DM Sans"/>
              </a:rPr>
              <a:t>add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filter by </a:t>
            </a:r>
            <a:r>
              <a:rPr lang="sk-SK" sz="2800" dirty="0" err="1">
                <a:solidFill>
                  <a:srgbClr val="051D40"/>
                </a:solidFill>
                <a:latin typeface="DM Sans"/>
              </a:rPr>
              <a:t>year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and </a:t>
            </a:r>
            <a:r>
              <a:rPr lang="sk-SK" sz="2800" dirty="0" err="1">
                <a:solidFill>
                  <a:srgbClr val="051D40"/>
                </a:solidFill>
                <a:latin typeface="DM Sans"/>
              </a:rPr>
              <a:t>genre</a:t>
            </a:r>
            <a:endParaRPr lang="sk-SK" sz="2800" dirty="0">
              <a:solidFill>
                <a:srgbClr val="051D40"/>
              </a:solidFill>
              <a:latin typeface="DM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88CE14BB-A1BB-D381-AE5D-0129D28AB6B9}"/>
              </a:ext>
            </a:extLst>
          </p:cNvPr>
          <p:cNvSpPr txBox="1"/>
          <p:nvPr/>
        </p:nvSpPr>
        <p:spPr>
          <a:xfrm>
            <a:off x="12191241" y="5605011"/>
            <a:ext cx="5410959" cy="129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 algn="ctr">
              <a:lnSpc>
                <a:spcPts val="5250"/>
              </a:lnSpc>
            </a:pPr>
            <a:r>
              <a:rPr lang="sk-SK" sz="2800" dirty="0">
                <a:solidFill>
                  <a:srgbClr val="172B4D"/>
                </a:solidFill>
                <a:latin typeface="DM Sans" pitchFamily="2" charset="-18"/>
              </a:rPr>
              <a:t>filter </a:t>
            </a:r>
            <a:r>
              <a:rPr lang="sk-SK" sz="2800" dirty="0" err="1">
                <a:solidFill>
                  <a:srgbClr val="172B4D"/>
                </a:solidFill>
                <a:latin typeface="DM Sans" pitchFamily="2" charset="-18"/>
              </a:rPr>
              <a:t>option</a:t>
            </a:r>
            <a:r>
              <a:rPr lang="sk-SK" sz="2800" dirty="0">
                <a:solidFill>
                  <a:srgbClr val="172B4D"/>
                </a:solidFill>
                <a:latin typeface="DM Sans" pitchFamily="2" charset="-18"/>
              </a:rPr>
              <a:t> by </a:t>
            </a:r>
            <a:r>
              <a:rPr lang="sk-SK" sz="2800" dirty="0" err="1">
                <a:solidFill>
                  <a:srgbClr val="172B4D"/>
                </a:solidFill>
                <a:latin typeface="DM Sans" pitchFamily="2" charset="-18"/>
              </a:rPr>
              <a:t>year</a:t>
            </a:r>
            <a:r>
              <a:rPr lang="sk-SK" sz="2800" dirty="0">
                <a:solidFill>
                  <a:srgbClr val="172B4D"/>
                </a:solidFill>
                <a:latin typeface="DM Sans" pitchFamily="2" charset="-18"/>
              </a:rPr>
              <a:t>/</a:t>
            </a:r>
            <a:r>
              <a:rPr lang="sk-SK" sz="2800" dirty="0" err="1">
                <a:solidFill>
                  <a:srgbClr val="172B4D"/>
                </a:solidFill>
                <a:latin typeface="DM Sans" pitchFamily="2" charset="-18"/>
              </a:rPr>
              <a:t>genre</a:t>
            </a:r>
            <a:endParaRPr lang="sk-SK" sz="2800" dirty="0">
              <a:solidFill>
                <a:srgbClr val="172B4D"/>
              </a:solidFill>
              <a:latin typeface="DM Sans" pitchFamily="2" charset="-18"/>
            </a:endParaRPr>
          </a:p>
          <a:p>
            <a:pPr marL="323850" lvl="1" algn="ctr">
              <a:lnSpc>
                <a:spcPts val="5250"/>
              </a:lnSpc>
            </a:pPr>
            <a:r>
              <a:rPr lang="sk-SK" sz="2800" b="0" i="0" dirty="0">
                <a:solidFill>
                  <a:srgbClr val="172B4D"/>
                </a:solidFill>
                <a:effectLst/>
                <a:latin typeface="DM Sans" pitchFamily="2" charset="-18"/>
              </a:rPr>
              <a:t>   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90F7648-A204-A905-8DBC-726963F69DBA}"/>
              </a:ext>
            </a:extLst>
          </p:cNvPr>
          <p:cNvCxnSpPr>
            <a:cxnSpLocks/>
          </p:cNvCxnSpPr>
          <p:nvPr/>
        </p:nvCxnSpPr>
        <p:spPr>
          <a:xfrm>
            <a:off x="550787" y="6515100"/>
            <a:ext cx="171864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44C986-5005-83B4-F3A9-128F1A8FD864}"/>
              </a:ext>
            </a:extLst>
          </p:cNvPr>
          <p:cNvSpPr txBox="1"/>
          <p:nvPr/>
        </p:nvSpPr>
        <p:spPr>
          <a:xfrm>
            <a:off x="4375356" y="6737305"/>
            <a:ext cx="9188244" cy="70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lvl="1" algn="ctr">
              <a:lnSpc>
                <a:spcPts val="5250"/>
              </a:lnSpc>
            </a:pPr>
            <a:r>
              <a:rPr lang="sk-SK" sz="2800" dirty="0" err="1">
                <a:solidFill>
                  <a:srgbClr val="051D40"/>
                </a:solidFill>
                <a:latin typeface="DM Sans"/>
              </a:rPr>
              <a:t>recommendation</a:t>
            </a:r>
            <a:r>
              <a:rPr lang="sk-SK" sz="2800" dirty="0">
                <a:solidFill>
                  <a:srgbClr val="051D40"/>
                </a:solidFill>
                <a:latin typeface="DM Sans"/>
              </a:rPr>
              <a:t> to new user</a:t>
            </a:r>
            <a:endParaRPr lang="en-US" sz="2800" dirty="0">
              <a:solidFill>
                <a:srgbClr val="051D40"/>
              </a:solidFill>
              <a:latin typeface="DM San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4AF4F66-41BF-D4C6-BBB8-40267CD54501}"/>
              </a:ext>
            </a:extLst>
          </p:cNvPr>
          <p:cNvSpPr txBox="1"/>
          <p:nvPr/>
        </p:nvSpPr>
        <p:spPr>
          <a:xfrm>
            <a:off x="10439400" y="6751878"/>
            <a:ext cx="9144000" cy="70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lvl="1" algn="ctr">
              <a:lnSpc>
                <a:spcPts val="5250"/>
              </a:lnSpc>
            </a:pPr>
            <a:r>
              <a:rPr lang="sk-SK" sz="2800" dirty="0" err="1">
                <a:solidFill>
                  <a:srgbClr val="172B4D"/>
                </a:solidFill>
                <a:latin typeface="DM Sans" pitchFamily="2" charset="-18"/>
              </a:rPr>
              <a:t>differentiate</a:t>
            </a:r>
            <a:r>
              <a:rPr lang="sk-SK" sz="2800" dirty="0">
                <a:solidFill>
                  <a:srgbClr val="172B4D"/>
                </a:solidFill>
                <a:latin typeface="DM Sans" pitchFamily="2" charset="-18"/>
              </a:rPr>
              <a:t> user or </a:t>
            </a:r>
            <a:r>
              <a:rPr lang="en-US" sz="2800" b="0" i="0" dirty="0">
                <a:solidFill>
                  <a:srgbClr val="172B4D"/>
                </a:solidFill>
                <a:effectLst/>
                <a:latin typeface="DM Sans" pitchFamily="2" charset="-18"/>
              </a:rPr>
              <a:t>non-user</a:t>
            </a:r>
            <a:endParaRPr lang="sk-SK" sz="2800" dirty="0">
              <a:solidFill>
                <a:srgbClr val="172B4D"/>
              </a:solidFill>
              <a:latin typeface="DM Sans" pitchFamily="2" charset="-18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E5F153F-1985-D74E-6469-0BEB7F350906}"/>
              </a:ext>
            </a:extLst>
          </p:cNvPr>
          <p:cNvSpPr txBox="1"/>
          <p:nvPr/>
        </p:nvSpPr>
        <p:spPr>
          <a:xfrm>
            <a:off x="12302215" y="8028017"/>
            <a:ext cx="52999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lvl="1" algn="ctr"/>
            <a:r>
              <a:rPr lang="sk-SK" sz="2800" dirty="0">
                <a:solidFill>
                  <a:srgbClr val="172B4D"/>
                </a:solidFill>
                <a:latin typeface="DM Sans" pitchFamily="2" charset="-18"/>
              </a:rPr>
              <a:t>s</a:t>
            </a:r>
            <a:r>
              <a:rPr lang="en-US" sz="2800" b="0" i="0" dirty="0">
                <a:solidFill>
                  <a:srgbClr val="172B4D"/>
                </a:solidFill>
                <a:effectLst/>
                <a:latin typeface="DM Sans" pitchFamily="2" charset="-18"/>
              </a:rPr>
              <a:t>how five titles movies and assign a number from 1-5</a:t>
            </a:r>
            <a:endParaRPr lang="sk-SK" sz="2800" b="0" i="0" dirty="0">
              <a:solidFill>
                <a:srgbClr val="172B4D"/>
              </a:solidFill>
              <a:effectLst/>
              <a:latin typeface="DM Sans" pitchFamily="2" charset="-18"/>
            </a:endParaRP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0801C00F-238D-9941-4608-D6871F732797}"/>
              </a:ext>
            </a:extLst>
          </p:cNvPr>
          <p:cNvCxnSpPr>
            <a:cxnSpLocks/>
          </p:cNvCxnSpPr>
          <p:nvPr/>
        </p:nvCxnSpPr>
        <p:spPr>
          <a:xfrm flipV="1">
            <a:off x="491975" y="7837557"/>
            <a:ext cx="17338825" cy="145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vězda: pěticípá 48">
            <a:extLst>
              <a:ext uri="{FF2B5EF4-FFF2-40B4-BE49-F238E27FC236}">
                <a16:creationId xmlns:a16="http://schemas.microsoft.com/office/drawing/2014/main" id="{FD5D4387-99A0-E53F-217C-F1237D81B438}"/>
              </a:ext>
            </a:extLst>
          </p:cNvPr>
          <p:cNvSpPr/>
          <p:nvPr/>
        </p:nvSpPr>
        <p:spPr>
          <a:xfrm>
            <a:off x="13655777" y="9286609"/>
            <a:ext cx="457200" cy="485275"/>
          </a:xfrm>
          <a:prstGeom prst="star5">
            <a:avLst/>
          </a:prstGeom>
          <a:solidFill>
            <a:srgbClr val="F98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Hvězda: pěticípá 49">
            <a:extLst>
              <a:ext uri="{FF2B5EF4-FFF2-40B4-BE49-F238E27FC236}">
                <a16:creationId xmlns:a16="http://schemas.microsoft.com/office/drawing/2014/main" id="{A45ED292-28F4-3357-08DA-9BC793403110}"/>
              </a:ext>
            </a:extLst>
          </p:cNvPr>
          <p:cNvSpPr/>
          <p:nvPr/>
        </p:nvSpPr>
        <p:spPr>
          <a:xfrm>
            <a:off x="15030450" y="9280464"/>
            <a:ext cx="457200" cy="485275"/>
          </a:xfrm>
          <a:prstGeom prst="star5">
            <a:avLst/>
          </a:prstGeom>
          <a:solidFill>
            <a:srgbClr val="F98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Hvězda: pěticípá 50">
            <a:extLst>
              <a:ext uri="{FF2B5EF4-FFF2-40B4-BE49-F238E27FC236}">
                <a16:creationId xmlns:a16="http://schemas.microsoft.com/office/drawing/2014/main" id="{B14FBE2F-C6DB-04F0-1874-91C94B450838}"/>
              </a:ext>
            </a:extLst>
          </p:cNvPr>
          <p:cNvSpPr/>
          <p:nvPr/>
        </p:nvSpPr>
        <p:spPr>
          <a:xfrm>
            <a:off x="15697200" y="9245772"/>
            <a:ext cx="457200" cy="485275"/>
          </a:xfrm>
          <a:prstGeom prst="star5">
            <a:avLst/>
          </a:prstGeom>
          <a:solidFill>
            <a:srgbClr val="F98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Hvězda: pěticípá 51">
            <a:extLst>
              <a:ext uri="{FF2B5EF4-FFF2-40B4-BE49-F238E27FC236}">
                <a16:creationId xmlns:a16="http://schemas.microsoft.com/office/drawing/2014/main" id="{E63EA7D2-F721-7479-229A-5ACF8983529A}"/>
              </a:ext>
            </a:extLst>
          </p:cNvPr>
          <p:cNvSpPr/>
          <p:nvPr/>
        </p:nvSpPr>
        <p:spPr>
          <a:xfrm>
            <a:off x="16363950" y="9258433"/>
            <a:ext cx="457200" cy="485275"/>
          </a:xfrm>
          <a:prstGeom prst="star5">
            <a:avLst/>
          </a:prstGeom>
          <a:solidFill>
            <a:srgbClr val="F98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Hvězda: pěticípá 52">
            <a:extLst>
              <a:ext uri="{FF2B5EF4-FFF2-40B4-BE49-F238E27FC236}">
                <a16:creationId xmlns:a16="http://schemas.microsoft.com/office/drawing/2014/main" id="{8CF9A7DE-B43E-9435-B434-47D8564B8FEC}"/>
              </a:ext>
            </a:extLst>
          </p:cNvPr>
          <p:cNvSpPr/>
          <p:nvPr/>
        </p:nvSpPr>
        <p:spPr>
          <a:xfrm>
            <a:off x="14363700" y="9280464"/>
            <a:ext cx="457200" cy="485275"/>
          </a:xfrm>
          <a:prstGeom prst="star5">
            <a:avLst/>
          </a:prstGeom>
          <a:solidFill>
            <a:srgbClr val="F98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7158309" y="6227667"/>
            <a:ext cx="2102389" cy="2293482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3" name="Group 3"/>
          <p:cNvGrpSpPr/>
          <p:nvPr/>
        </p:nvGrpSpPr>
        <p:grpSpPr>
          <a:xfrm>
            <a:off x="-789475" y="585501"/>
            <a:ext cx="13052822" cy="3888119"/>
            <a:chOff x="0" y="0"/>
            <a:chExt cx="3437780" cy="10240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7780" cy="1024031"/>
            </a:xfrm>
            <a:custGeom>
              <a:avLst/>
              <a:gdLst/>
              <a:ahLst/>
              <a:cxnLst/>
              <a:rect l="l" t="t" r="r" b="b"/>
              <a:pathLst>
                <a:path w="3437780" h="1024031">
                  <a:moveTo>
                    <a:pt x="0" y="0"/>
                  </a:moveTo>
                  <a:lnTo>
                    <a:pt x="3437780" y="0"/>
                  </a:lnTo>
                  <a:lnTo>
                    <a:pt x="3437780" y="1024031"/>
                  </a:lnTo>
                  <a:lnTo>
                    <a:pt x="0" y="1024031"/>
                  </a:lnTo>
                  <a:close/>
                </a:path>
              </a:pathLst>
            </a:custGeom>
            <a:solidFill>
              <a:srgbClr val="0071C9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37780" cy="1062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33243" y="1155968"/>
            <a:ext cx="10434893" cy="248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843"/>
              </a:lnSpc>
            </a:pPr>
            <a:r>
              <a:rPr lang="en-US" sz="7030" spc="428" dirty="0">
                <a:solidFill>
                  <a:srgbClr val="FFFFFF"/>
                </a:solidFill>
                <a:latin typeface="Now Bold"/>
              </a:rPr>
              <a:t>THANK</a:t>
            </a:r>
            <a:r>
              <a:rPr lang="sk-SK" sz="7030" spc="428" dirty="0">
                <a:solidFill>
                  <a:srgbClr val="FFFFFF"/>
                </a:solidFill>
                <a:latin typeface="Now Bold"/>
              </a:rPr>
              <a:t>S</a:t>
            </a:r>
            <a:r>
              <a:rPr lang="en-US" sz="7030" spc="428" dirty="0">
                <a:solidFill>
                  <a:srgbClr val="FFFFFF"/>
                </a:solidFill>
                <a:latin typeface="Now Bold"/>
              </a:rPr>
              <a:t> FOR WATCHING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52974" y="5972419"/>
            <a:ext cx="1540558" cy="2552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729"/>
              </a:lnSpc>
            </a:pPr>
            <a:endParaRPr sz="2800" dirty="0"/>
          </a:p>
          <a:p>
            <a:pPr algn="r">
              <a:lnSpc>
                <a:spcPts val="6000"/>
              </a:lnSpc>
            </a:pPr>
            <a:r>
              <a:rPr lang="en-US" sz="2800" dirty="0">
                <a:solidFill>
                  <a:srgbClr val="FFFFFF"/>
                </a:solidFill>
                <a:latin typeface="DM Sans"/>
              </a:rPr>
              <a:t>PERE</a:t>
            </a:r>
          </a:p>
          <a:p>
            <a:pPr algn="r">
              <a:lnSpc>
                <a:spcPts val="5820"/>
              </a:lnSpc>
            </a:pPr>
            <a:r>
              <a:rPr lang="sk-SK" sz="2800" dirty="0">
                <a:solidFill>
                  <a:srgbClr val="FFFFFF"/>
                </a:solidFill>
                <a:latin typeface="DM Sans"/>
              </a:rPr>
              <a:t>EDDIE</a:t>
            </a:r>
            <a:endParaRPr lang="en-US" sz="2800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20600" y="6282698"/>
            <a:ext cx="1503878" cy="29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endParaRPr sz="2800" dirty="0"/>
          </a:p>
          <a:p>
            <a:pPr algn="r">
              <a:lnSpc>
                <a:spcPts val="6000"/>
              </a:lnSpc>
            </a:pPr>
            <a:r>
              <a:rPr lang="en-US" sz="2800" dirty="0">
                <a:solidFill>
                  <a:srgbClr val="FFFBFB"/>
                </a:solidFill>
                <a:latin typeface="DM Sans"/>
              </a:rPr>
              <a:t>DANIEL</a:t>
            </a:r>
          </a:p>
          <a:p>
            <a:pPr algn="r">
              <a:lnSpc>
                <a:spcPts val="6000"/>
              </a:lnSpc>
            </a:pPr>
            <a:r>
              <a:rPr lang="en-US" sz="2800" dirty="0">
                <a:solidFill>
                  <a:srgbClr val="FFFBFB"/>
                </a:solidFill>
                <a:latin typeface="DM Sans"/>
              </a:rPr>
              <a:t>DUŠANA</a:t>
            </a:r>
          </a:p>
          <a:p>
            <a:pPr algn="r">
              <a:lnSpc>
                <a:spcPts val="6000"/>
              </a:lnSpc>
            </a:pPr>
            <a:endParaRPr lang="en-US" sz="2800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56097" y="5820232"/>
            <a:ext cx="4872206" cy="924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24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1945B"/>
                </a:solidFill>
                <a:latin typeface="Now"/>
              </a:rPr>
              <a:t>OUR 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51546" y="7025230"/>
            <a:ext cx="1753076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2800" dirty="0">
                <a:solidFill>
                  <a:srgbClr val="FFFFFF"/>
                </a:solidFill>
                <a:latin typeface="DM Sans"/>
              </a:rPr>
              <a:t>IGNACIO</a:t>
            </a:r>
          </a:p>
          <a:p>
            <a:pPr algn="r">
              <a:lnSpc>
                <a:spcPts val="6000"/>
              </a:lnSpc>
            </a:pPr>
            <a:r>
              <a:rPr lang="en-US" sz="2800" dirty="0">
                <a:solidFill>
                  <a:srgbClr val="FFFFFF"/>
                </a:solidFill>
                <a:latin typeface="DM Sans"/>
              </a:rPr>
              <a:t>GABRIELA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8510B81-4553-82D6-8098-361E71F733A8}"/>
              </a:ext>
            </a:extLst>
          </p:cNvPr>
          <p:cNvSpPr txBox="1"/>
          <p:nvPr/>
        </p:nvSpPr>
        <p:spPr>
          <a:xfrm>
            <a:off x="7848600" y="7774320"/>
            <a:ext cx="2590800" cy="1503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5820"/>
              </a:lnSpc>
            </a:pPr>
            <a:r>
              <a:rPr lang="en-US" sz="2800" dirty="0">
                <a:solidFill>
                  <a:srgbClr val="FFFFFF"/>
                </a:solidFill>
                <a:latin typeface="DM Sans"/>
              </a:rPr>
              <a:t>BRANDON</a:t>
            </a:r>
          </a:p>
          <a:p>
            <a:pPr>
              <a:lnSpc>
                <a:spcPts val="5820"/>
              </a:lnSpc>
            </a:pPr>
            <a:endParaRPr lang="en-US" sz="3000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3" name="Rovnoramenný trojúhelník 12">
            <a:extLst>
              <a:ext uri="{FF2B5EF4-FFF2-40B4-BE49-F238E27FC236}">
                <a16:creationId xmlns:a16="http://schemas.microsoft.com/office/drawing/2014/main" id="{3EC33631-D031-E53F-D4B8-D04745EC667B}"/>
              </a:ext>
            </a:extLst>
          </p:cNvPr>
          <p:cNvSpPr/>
          <p:nvPr/>
        </p:nvSpPr>
        <p:spPr>
          <a:xfrm>
            <a:off x="7467600" y="495300"/>
            <a:ext cx="4953000" cy="4648200"/>
          </a:xfrm>
          <a:prstGeom prst="triangle">
            <a:avLst>
              <a:gd name="adj" fmla="val 98238"/>
            </a:avLst>
          </a:prstGeom>
          <a:solidFill>
            <a:srgbClr val="0E2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137</Words>
  <Application>Microsoft Office PowerPoint</Application>
  <PresentationFormat>Vlastní</PresentationFormat>
  <Paragraphs>50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Calibri</vt:lpstr>
      <vt:lpstr>Arial</vt:lpstr>
      <vt:lpstr>Now</vt:lpstr>
      <vt:lpstr>Now Bold</vt:lpstr>
      <vt:lpstr>DM Sans Bold</vt:lpstr>
      <vt:lpstr>DM Sans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</dc:title>
  <dc:creator>dusicka 7</dc:creator>
  <cp:lastModifiedBy>dusicka 7</cp:lastModifiedBy>
  <cp:revision>4</cp:revision>
  <dcterms:created xsi:type="dcterms:W3CDTF">2006-08-16T00:00:00Z</dcterms:created>
  <dcterms:modified xsi:type="dcterms:W3CDTF">2023-11-15T12:56:43Z</dcterms:modified>
  <dc:identifier>DAF0Ej_8xkI</dc:identifier>
</cp:coreProperties>
</file>