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M Sans" pitchFamily="2" charset="-18"/>
      <p:regular r:id="rId14"/>
    </p:embeddedFont>
    <p:embeddedFont>
      <p:font typeface="DM Sans Bold" panose="020B0604020202020204" charset="-18"/>
      <p:regular r:id="rId15"/>
    </p:embeddedFont>
    <p:embeddedFont>
      <p:font typeface="Now" panose="020B0604020202020204" charset="-18"/>
      <p:regular r:id="rId16"/>
    </p:embeddedFont>
    <p:embeddedFont>
      <p:font typeface="Now Bold" panose="020B0604020202020204" charset="-18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cs-C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380940" y="649592"/>
            <a:ext cx="7516996" cy="8987817"/>
            <a:chOff x="0" y="0"/>
            <a:chExt cx="8603361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8"/>
              <a:ext cx="8606155" cy="10286874"/>
            </a:xfrm>
            <a:custGeom>
              <a:avLst/>
              <a:gdLst/>
              <a:ahLst/>
              <a:cxnLst/>
              <a:rect l="l" t="t" r="r" b="b"/>
              <a:pathLst>
                <a:path w="8606155" h="10286874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4"/>
              <a:stretch>
                <a:fillRect l="-17172" r="-17172"/>
              </a:stretch>
            </a:blipFill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17091" y="5459937"/>
            <a:ext cx="7913921" cy="539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95"/>
              </a:lnSpc>
              <a:spcBef>
                <a:spcPct val="0"/>
              </a:spcBef>
            </a:pPr>
            <a:r>
              <a:rPr lang="en-US" sz="3492" spc="342">
                <a:solidFill>
                  <a:srgbClr val="F1945B"/>
                </a:solidFill>
                <a:latin typeface="DM Sans"/>
              </a:rPr>
              <a:t>AGILE DATA 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17091" y="1431965"/>
            <a:ext cx="10959085" cy="171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98"/>
              </a:lnSpc>
            </a:pPr>
            <a:r>
              <a:rPr lang="en-US" sz="11165">
                <a:solidFill>
                  <a:srgbClr val="FFFFFF"/>
                </a:solidFill>
                <a:latin typeface="Now Bold"/>
              </a:rPr>
              <a:t>MOVIE</a:t>
            </a:r>
          </a:p>
        </p:txBody>
      </p:sp>
      <p:sp>
        <p:nvSpPr>
          <p:cNvPr id="10" name="Freeform 10"/>
          <p:cNvSpPr/>
          <p:nvPr/>
        </p:nvSpPr>
        <p:spPr>
          <a:xfrm>
            <a:off x="-295175" y="863050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11" name="TextBox 11"/>
          <p:cNvSpPr txBox="1"/>
          <p:nvPr/>
        </p:nvSpPr>
        <p:spPr>
          <a:xfrm>
            <a:off x="1417091" y="3142655"/>
            <a:ext cx="9659937" cy="1224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59"/>
              </a:lnSpc>
            </a:pPr>
            <a:r>
              <a:rPr lang="en-US" sz="7966">
                <a:solidFill>
                  <a:srgbClr val="FFFFFF"/>
                </a:solidFill>
                <a:latin typeface="Now Bold"/>
              </a:rPr>
              <a:t>RECOMMENDER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17091" y="6178032"/>
            <a:ext cx="7913921" cy="62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10"/>
              </a:lnSpc>
              <a:spcBef>
                <a:spcPct val="0"/>
              </a:spcBef>
            </a:pPr>
            <a:r>
              <a:rPr lang="en-US" sz="3992" spc="391">
                <a:solidFill>
                  <a:srgbClr val="FFFFFF"/>
                </a:solidFill>
                <a:latin typeface="DM Sans Bold"/>
              </a:rPr>
              <a:t>SPRINT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5806" y="7398930"/>
            <a:ext cx="4319810" cy="426581"/>
          </a:xfrm>
          <a:custGeom>
            <a:avLst/>
            <a:gdLst/>
            <a:ahLst/>
            <a:cxnLst/>
            <a:rect l="l" t="t" r="r" b="b"/>
            <a:pathLst>
              <a:path w="4319810" h="426581">
                <a:moveTo>
                  <a:pt x="0" y="0"/>
                </a:moveTo>
                <a:lnTo>
                  <a:pt x="4319810" y="0"/>
                </a:lnTo>
                <a:lnTo>
                  <a:pt x="4319810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9999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" name="Freeform 3"/>
          <p:cNvSpPr/>
          <p:nvPr/>
        </p:nvSpPr>
        <p:spPr>
          <a:xfrm>
            <a:off x="6984095" y="7345940"/>
            <a:ext cx="4319810" cy="426581"/>
          </a:xfrm>
          <a:custGeom>
            <a:avLst/>
            <a:gdLst/>
            <a:ahLst/>
            <a:cxnLst/>
            <a:rect l="l" t="t" r="r" b="b"/>
            <a:pathLst>
              <a:path w="4319810" h="426581">
                <a:moveTo>
                  <a:pt x="0" y="0"/>
                </a:moveTo>
                <a:lnTo>
                  <a:pt x="4319810" y="0"/>
                </a:lnTo>
                <a:lnTo>
                  <a:pt x="4319810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9999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4" name="Freeform 4"/>
          <p:cNvSpPr/>
          <p:nvPr/>
        </p:nvSpPr>
        <p:spPr>
          <a:xfrm>
            <a:off x="12489511" y="7345940"/>
            <a:ext cx="4319810" cy="426581"/>
          </a:xfrm>
          <a:custGeom>
            <a:avLst/>
            <a:gdLst/>
            <a:ahLst/>
            <a:cxnLst/>
            <a:rect l="l" t="t" r="r" b="b"/>
            <a:pathLst>
              <a:path w="4319810" h="426581">
                <a:moveTo>
                  <a:pt x="0" y="0"/>
                </a:moveTo>
                <a:lnTo>
                  <a:pt x="4319810" y="0"/>
                </a:lnTo>
                <a:lnTo>
                  <a:pt x="4319810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9999"/>
            </a:stretch>
          </a:blipFill>
        </p:spPr>
        <p:txBody>
          <a:bodyPr/>
          <a:lstStyle/>
          <a:p>
            <a:endParaRPr lang="cs-CZ"/>
          </a:p>
        </p:txBody>
      </p:sp>
      <p:grpSp>
        <p:nvGrpSpPr>
          <p:cNvPr id="5" name="Group 5"/>
          <p:cNvGrpSpPr/>
          <p:nvPr/>
        </p:nvGrpSpPr>
        <p:grpSpPr>
          <a:xfrm>
            <a:off x="1501367" y="4367067"/>
            <a:ext cx="4688689" cy="2978873"/>
            <a:chOff x="0" y="0"/>
            <a:chExt cx="1234881" cy="7845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4881" cy="784559"/>
            </a:xfrm>
            <a:custGeom>
              <a:avLst/>
              <a:gdLst/>
              <a:ahLst/>
              <a:cxnLst/>
              <a:rect l="l" t="t" r="r" b="b"/>
              <a:pathLst>
                <a:path w="1234881" h="784559">
                  <a:moveTo>
                    <a:pt x="0" y="0"/>
                  </a:moveTo>
                  <a:lnTo>
                    <a:pt x="1234881" y="0"/>
                  </a:lnTo>
                  <a:lnTo>
                    <a:pt x="1234881" y="784559"/>
                  </a:lnTo>
                  <a:lnTo>
                    <a:pt x="0" y="784559"/>
                  </a:lnTo>
                  <a:close/>
                </a:path>
              </a:pathLst>
            </a:custGeom>
            <a:solidFill>
              <a:srgbClr val="C7EDFF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234881" cy="851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244"/>
                </a:lnSpc>
              </a:pPr>
              <a:r>
                <a:rPr lang="en-US" sz="3800">
                  <a:solidFill>
                    <a:srgbClr val="F1945B"/>
                  </a:solidFill>
                  <a:latin typeface="DM Sans"/>
                </a:rPr>
                <a:t>PREPOCESSING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853980" y="0"/>
            <a:ext cx="20631614" cy="2206218"/>
            <a:chOff x="0" y="0"/>
            <a:chExt cx="5433841" cy="581062"/>
          </a:xfrm>
          <a:solidFill>
            <a:schemeClr val="bg1">
              <a:lumMod val="95000"/>
            </a:schemeClr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5433841" cy="581062"/>
            </a:xfrm>
            <a:custGeom>
              <a:avLst/>
              <a:gdLst/>
              <a:ahLst/>
              <a:cxnLst/>
              <a:rect l="l" t="t" r="r" b="b"/>
              <a:pathLst>
                <a:path w="5433841" h="581062">
                  <a:moveTo>
                    <a:pt x="0" y="0"/>
                  </a:moveTo>
                  <a:lnTo>
                    <a:pt x="5433841" y="0"/>
                  </a:lnTo>
                  <a:lnTo>
                    <a:pt x="5433841" y="581062"/>
                  </a:lnTo>
                  <a:lnTo>
                    <a:pt x="0" y="581062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cs-CZ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433841" cy="619162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1628875">
            <a:off x="16110042" y="-1073289"/>
            <a:ext cx="5608679" cy="3314219"/>
          </a:xfrm>
          <a:custGeom>
            <a:avLst/>
            <a:gdLst/>
            <a:ahLst/>
            <a:cxnLst/>
            <a:rect l="l" t="t" r="r" b="b"/>
            <a:pathLst>
              <a:path w="5608679" h="3314219">
                <a:moveTo>
                  <a:pt x="0" y="0"/>
                </a:moveTo>
                <a:lnTo>
                  <a:pt x="5608678" y="0"/>
                </a:lnTo>
                <a:lnTo>
                  <a:pt x="5608678" y="3314219"/>
                </a:lnTo>
                <a:lnTo>
                  <a:pt x="0" y="33142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grpSp>
        <p:nvGrpSpPr>
          <p:cNvPr id="12" name="Group 12"/>
          <p:cNvGrpSpPr/>
          <p:nvPr/>
        </p:nvGrpSpPr>
        <p:grpSpPr>
          <a:xfrm>
            <a:off x="6847281" y="4367067"/>
            <a:ext cx="4688689" cy="2978873"/>
            <a:chOff x="0" y="0"/>
            <a:chExt cx="1234881" cy="78455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34881" cy="784559"/>
            </a:xfrm>
            <a:custGeom>
              <a:avLst/>
              <a:gdLst/>
              <a:ahLst/>
              <a:cxnLst/>
              <a:rect l="l" t="t" r="r" b="b"/>
              <a:pathLst>
                <a:path w="1234881" h="784559">
                  <a:moveTo>
                    <a:pt x="0" y="0"/>
                  </a:moveTo>
                  <a:lnTo>
                    <a:pt x="1234881" y="0"/>
                  </a:lnTo>
                  <a:lnTo>
                    <a:pt x="1234881" y="784559"/>
                  </a:lnTo>
                  <a:lnTo>
                    <a:pt x="0" y="784559"/>
                  </a:lnTo>
                  <a:close/>
                </a:path>
              </a:pathLst>
            </a:custGeom>
            <a:solidFill>
              <a:srgbClr val="C7EDFF"/>
            </a:solidFill>
            <a:ln w="1333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1234881" cy="86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19"/>
                </a:lnSpc>
              </a:pPr>
              <a:r>
                <a:rPr lang="en-US" sz="3999" spc="275">
                  <a:solidFill>
                    <a:srgbClr val="39B54A"/>
                  </a:solidFill>
                  <a:latin typeface="DM Sans"/>
                </a:rPr>
                <a:t>MODELLING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228872" y="4348017"/>
            <a:ext cx="4688689" cy="2978873"/>
            <a:chOff x="0" y="0"/>
            <a:chExt cx="1234881" cy="78455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34881" cy="784559"/>
            </a:xfrm>
            <a:custGeom>
              <a:avLst/>
              <a:gdLst/>
              <a:ahLst/>
              <a:cxnLst/>
              <a:rect l="l" t="t" r="r" b="b"/>
              <a:pathLst>
                <a:path w="1234881" h="784559">
                  <a:moveTo>
                    <a:pt x="0" y="0"/>
                  </a:moveTo>
                  <a:lnTo>
                    <a:pt x="1234881" y="0"/>
                  </a:lnTo>
                  <a:lnTo>
                    <a:pt x="1234881" y="784559"/>
                  </a:lnTo>
                  <a:lnTo>
                    <a:pt x="0" y="784559"/>
                  </a:lnTo>
                  <a:close/>
                </a:path>
              </a:pathLst>
            </a:custGeom>
            <a:solidFill>
              <a:srgbClr val="C7EDFF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1234881" cy="851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244"/>
                </a:lnSpc>
              </a:pPr>
              <a:r>
                <a:rPr lang="en-US" sz="3800">
                  <a:solidFill>
                    <a:srgbClr val="E820C2"/>
                  </a:solidFill>
                  <a:latin typeface="DM Sans"/>
                </a:rPr>
                <a:t>WEBSITE</a:t>
              </a:r>
            </a:p>
          </p:txBody>
        </p:sp>
      </p:grpSp>
      <p:sp>
        <p:nvSpPr>
          <p:cNvPr id="18" name="Freeform 18"/>
          <p:cNvSpPr/>
          <p:nvPr/>
        </p:nvSpPr>
        <p:spPr>
          <a:xfrm rot="-1610309">
            <a:off x="-3080165" y="-1096809"/>
            <a:ext cx="5536037" cy="3271295"/>
          </a:xfrm>
          <a:custGeom>
            <a:avLst/>
            <a:gdLst/>
            <a:ahLst/>
            <a:cxnLst/>
            <a:rect l="l" t="t" r="r" b="b"/>
            <a:pathLst>
              <a:path w="5536037" h="3271295">
                <a:moveTo>
                  <a:pt x="0" y="0"/>
                </a:moveTo>
                <a:lnTo>
                  <a:pt x="5536038" y="0"/>
                </a:lnTo>
                <a:lnTo>
                  <a:pt x="5536038" y="3271295"/>
                </a:lnTo>
                <a:lnTo>
                  <a:pt x="0" y="32712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19" name="TextBox 19"/>
          <p:cNvSpPr txBox="1"/>
          <p:nvPr/>
        </p:nvSpPr>
        <p:spPr>
          <a:xfrm>
            <a:off x="3921840" y="612395"/>
            <a:ext cx="10848706" cy="998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69"/>
              </a:lnSpc>
            </a:pPr>
            <a:r>
              <a:rPr lang="en-US" sz="3544">
                <a:solidFill>
                  <a:srgbClr val="051D40"/>
                </a:solidFill>
                <a:latin typeface="DM Sans Bold"/>
              </a:rPr>
              <a:t>AS A USER I WANT TO BE ABLE TO GET CERTAIN NUMBER OF PERSONALISED RECCOMANDATIONS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57873" y="7645920"/>
            <a:ext cx="3042761" cy="452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9"/>
              </a:lnSpc>
              <a:spcBef>
                <a:spcPct val="0"/>
              </a:spcBef>
            </a:pPr>
            <a:r>
              <a:rPr lang="en-US" sz="2687">
                <a:solidFill>
                  <a:srgbClr val="FFFFFF"/>
                </a:solidFill>
                <a:latin typeface="DM Sans"/>
              </a:rPr>
              <a:t>ml-latest-small.csv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502173" y="7637538"/>
            <a:ext cx="1471732" cy="46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7"/>
              </a:lnSpc>
              <a:spcBef>
                <a:spcPct val="0"/>
              </a:spcBef>
            </a:pPr>
            <a:r>
              <a:rPr lang="en-US" sz="2787">
                <a:solidFill>
                  <a:srgbClr val="FFFFFF"/>
                </a:solidFill>
                <a:latin typeface="DM Sans"/>
              </a:rPr>
              <a:t>Spotlight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935204" y="7637538"/>
            <a:ext cx="1480185" cy="46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7"/>
              </a:lnSpc>
              <a:spcBef>
                <a:spcPct val="0"/>
              </a:spcBef>
            </a:pPr>
            <a:r>
              <a:rPr lang="en-US" sz="2787">
                <a:solidFill>
                  <a:srgbClr val="FFFFFF"/>
                </a:solidFill>
                <a:latin typeface="DM Sans"/>
              </a:rPr>
              <a:t>Streamlit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8013" y="4511694"/>
            <a:ext cx="5926071" cy="3702209"/>
            <a:chOff x="0" y="0"/>
            <a:chExt cx="1796282" cy="11221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96281" cy="1122195"/>
            </a:xfrm>
            <a:custGeom>
              <a:avLst/>
              <a:gdLst/>
              <a:ahLst/>
              <a:cxnLst/>
              <a:rect l="l" t="t" r="r" b="b"/>
              <a:pathLst>
                <a:path w="1796281" h="1122195">
                  <a:moveTo>
                    <a:pt x="0" y="0"/>
                  </a:moveTo>
                  <a:lnTo>
                    <a:pt x="1796281" y="0"/>
                  </a:lnTo>
                  <a:lnTo>
                    <a:pt x="1796281" y="1122195"/>
                  </a:lnTo>
                  <a:lnTo>
                    <a:pt x="0" y="1122195"/>
                  </a:lnTo>
                  <a:close/>
                </a:path>
              </a:pathLst>
            </a:custGeom>
            <a:solidFill>
              <a:srgbClr val="051D4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61925"/>
              <a:ext cx="1796282" cy="128412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647700" lvl="1" indent="-323850" algn="just">
                <a:lnSpc>
                  <a:spcPts val="525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DM Sans"/>
                </a:rPr>
                <a:t>integer values</a:t>
              </a:r>
            </a:p>
            <a:p>
              <a:pPr marL="647700" lvl="1" indent="-323850" algn="just">
                <a:lnSpc>
                  <a:spcPts val="525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DM Sans"/>
                </a:rPr>
                <a:t>year and title seperation</a:t>
              </a:r>
            </a:p>
            <a:p>
              <a:pPr marL="647700" lvl="1" indent="-323850" algn="just">
                <a:lnSpc>
                  <a:spcPts val="525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DM Sans"/>
                </a:rPr>
                <a:t>inputting missing years</a:t>
              </a:r>
            </a:p>
            <a:p>
              <a:pPr marL="0" lvl="0" indent="0" algn="just">
                <a:lnSpc>
                  <a:spcPts val="5250"/>
                </a:lnSpc>
              </a:pPr>
              <a:endParaRPr lang="en-US" sz="3000">
                <a:solidFill>
                  <a:srgbClr val="FFFFFF"/>
                </a:solidFill>
                <a:latin typeface="DM Sans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6096615" y="1875054"/>
            <a:ext cx="12423266" cy="9116643"/>
          </a:xfrm>
          <a:custGeom>
            <a:avLst/>
            <a:gdLst/>
            <a:ahLst/>
            <a:cxnLst/>
            <a:rect l="l" t="t" r="r" b="b"/>
            <a:pathLst>
              <a:path w="12423266" h="9116643">
                <a:moveTo>
                  <a:pt x="0" y="0"/>
                </a:moveTo>
                <a:lnTo>
                  <a:pt x="12423266" y="0"/>
                </a:lnTo>
                <a:lnTo>
                  <a:pt x="12423266" y="9116643"/>
                </a:lnTo>
                <a:lnTo>
                  <a:pt x="0" y="9116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grpSp>
        <p:nvGrpSpPr>
          <p:cNvPr id="6" name="Group 6"/>
          <p:cNvGrpSpPr/>
          <p:nvPr/>
        </p:nvGrpSpPr>
        <p:grpSpPr>
          <a:xfrm>
            <a:off x="-690640" y="-2078169"/>
            <a:ext cx="19210521" cy="4453378"/>
            <a:chOff x="0" y="0"/>
            <a:chExt cx="5059561" cy="11729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59561" cy="1172906"/>
            </a:xfrm>
            <a:custGeom>
              <a:avLst/>
              <a:gdLst/>
              <a:ahLst/>
              <a:cxnLst/>
              <a:rect l="l" t="t" r="r" b="b"/>
              <a:pathLst>
                <a:path w="5059561" h="1172906">
                  <a:moveTo>
                    <a:pt x="0" y="0"/>
                  </a:moveTo>
                  <a:lnTo>
                    <a:pt x="5059561" y="0"/>
                  </a:lnTo>
                  <a:lnTo>
                    <a:pt x="5059561" y="1172906"/>
                  </a:lnTo>
                  <a:lnTo>
                    <a:pt x="0" y="1172906"/>
                  </a:lnTo>
                  <a:close/>
                </a:path>
              </a:pathLst>
            </a:custGeom>
            <a:solidFill>
              <a:srgbClr val="051D40"/>
            </a:solidFill>
            <a:ln w="38100" cap="sq">
              <a:solidFill>
                <a:srgbClr val="56AEFF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59561" cy="1211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398071" y="-136788"/>
            <a:ext cx="2988937" cy="570615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10" name="Freeform 10"/>
          <p:cNvSpPr/>
          <p:nvPr/>
        </p:nvSpPr>
        <p:spPr>
          <a:xfrm>
            <a:off x="900991" y="9922935"/>
            <a:ext cx="2988937" cy="570615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11" name="TextBox 11"/>
          <p:cNvSpPr txBox="1"/>
          <p:nvPr/>
        </p:nvSpPr>
        <p:spPr>
          <a:xfrm>
            <a:off x="3918675" y="959081"/>
            <a:ext cx="10450651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9"/>
              </a:lnSpc>
              <a:spcBef>
                <a:spcPct val="0"/>
              </a:spcBef>
            </a:pPr>
            <a:r>
              <a:rPr lang="en-US" sz="4766" spc="381">
                <a:solidFill>
                  <a:srgbClr val="F1945B"/>
                </a:solidFill>
                <a:latin typeface="Now Bold"/>
              </a:rPr>
              <a:t>PREPOCESSING DATA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5929" y="3452363"/>
            <a:ext cx="4631174" cy="553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7"/>
              </a:lnSpc>
              <a:spcBef>
                <a:spcPct val="0"/>
              </a:spcBef>
            </a:pPr>
            <a:r>
              <a:rPr lang="en-US" sz="3287">
                <a:solidFill>
                  <a:srgbClr val="F1945B"/>
                </a:solidFill>
                <a:latin typeface="DM Sans Bold"/>
              </a:rPr>
              <a:t>DATA</a:t>
            </a:r>
            <a:r>
              <a:rPr lang="en-US" sz="3287">
                <a:solidFill>
                  <a:srgbClr val="F1945B"/>
                </a:solidFill>
                <a:latin typeface="DM Sans"/>
              </a:rPr>
              <a:t>:</a:t>
            </a:r>
            <a:r>
              <a:rPr lang="en-US" sz="3287">
                <a:solidFill>
                  <a:srgbClr val="FFFFFF"/>
                </a:solidFill>
                <a:latin typeface="DM Sans"/>
              </a:rPr>
              <a:t>   ml-latest-small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A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5538" y="1905240"/>
            <a:ext cx="14397229" cy="8381760"/>
          </a:xfrm>
          <a:custGeom>
            <a:avLst/>
            <a:gdLst/>
            <a:ahLst/>
            <a:cxnLst/>
            <a:rect l="l" t="t" r="r" b="b"/>
            <a:pathLst>
              <a:path w="14397229" h="8381760">
                <a:moveTo>
                  <a:pt x="0" y="0"/>
                </a:moveTo>
                <a:lnTo>
                  <a:pt x="14397229" y="0"/>
                </a:lnTo>
                <a:lnTo>
                  <a:pt x="14397229" y="8381760"/>
                </a:lnTo>
                <a:lnTo>
                  <a:pt x="0" y="83817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86" r="-10613" b="-4311"/>
            </a:stretch>
          </a:blipFill>
        </p:spPr>
        <p:txBody>
          <a:bodyPr/>
          <a:lstStyle/>
          <a:p>
            <a:endParaRPr lang="cs-CZ"/>
          </a:p>
        </p:txBody>
      </p:sp>
      <p:grpSp>
        <p:nvGrpSpPr>
          <p:cNvPr id="3" name="Group 3"/>
          <p:cNvGrpSpPr/>
          <p:nvPr/>
        </p:nvGrpSpPr>
        <p:grpSpPr>
          <a:xfrm>
            <a:off x="-690640" y="-2078169"/>
            <a:ext cx="19210521" cy="4140065"/>
            <a:chOff x="0" y="0"/>
            <a:chExt cx="5059561" cy="10903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59561" cy="1090387"/>
            </a:xfrm>
            <a:custGeom>
              <a:avLst/>
              <a:gdLst/>
              <a:ahLst/>
              <a:cxnLst/>
              <a:rect l="l" t="t" r="r" b="b"/>
              <a:pathLst>
                <a:path w="5059561" h="1090387">
                  <a:moveTo>
                    <a:pt x="0" y="0"/>
                  </a:moveTo>
                  <a:lnTo>
                    <a:pt x="5059561" y="0"/>
                  </a:lnTo>
                  <a:lnTo>
                    <a:pt x="5059561" y="1090387"/>
                  </a:lnTo>
                  <a:lnTo>
                    <a:pt x="0" y="1090387"/>
                  </a:lnTo>
                  <a:close/>
                </a:path>
              </a:pathLst>
            </a:custGeom>
            <a:solidFill>
              <a:srgbClr val="051D40"/>
            </a:solidFill>
            <a:ln w="38100" cap="sq">
              <a:solidFill>
                <a:srgbClr val="56AEFF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59561" cy="11284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593810" y="5470009"/>
            <a:ext cx="6343822" cy="4287012"/>
            <a:chOff x="0" y="0"/>
            <a:chExt cx="1922908" cy="12994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22908" cy="1299458"/>
            </a:xfrm>
            <a:custGeom>
              <a:avLst/>
              <a:gdLst/>
              <a:ahLst/>
              <a:cxnLst/>
              <a:rect l="l" t="t" r="r" b="b"/>
              <a:pathLst>
                <a:path w="1922908" h="1299458">
                  <a:moveTo>
                    <a:pt x="0" y="0"/>
                  </a:moveTo>
                  <a:lnTo>
                    <a:pt x="1922908" y="0"/>
                  </a:lnTo>
                  <a:lnTo>
                    <a:pt x="1922908" y="1299458"/>
                  </a:lnTo>
                  <a:lnTo>
                    <a:pt x="0" y="1299458"/>
                  </a:lnTo>
                  <a:close/>
                </a:path>
              </a:pathLst>
            </a:custGeom>
            <a:solidFill>
              <a:srgbClr val="051D4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61925"/>
              <a:ext cx="1922908" cy="146138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5250"/>
                </a:lnSpc>
              </a:pPr>
              <a:endParaRPr/>
            </a:p>
            <a:p>
              <a:pPr marL="647700" lvl="1" indent="-323850" algn="just">
                <a:lnSpc>
                  <a:spcPts val="525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DM Sans"/>
                </a:rPr>
                <a:t>using </a:t>
              </a:r>
              <a:r>
                <a:rPr lang="en-US" sz="3000">
                  <a:solidFill>
                    <a:srgbClr val="39B54A"/>
                  </a:solidFill>
                  <a:latin typeface="DM Sans"/>
                </a:rPr>
                <a:t>SPOTLIGHT</a:t>
              </a:r>
            </a:p>
            <a:p>
              <a:pPr marL="647700" lvl="1" indent="-323850">
                <a:lnSpc>
                  <a:spcPts val="525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DM Sans"/>
                </a:rPr>
                <a:t>based on ID of user reccomand demanded amount of movies</a:t>
              </a:r>
            </a:p>
            <a:p>
              <a:pPr algn="l">
                <a:lnSpc>
                  <a:spcPts val="5250"/>
                </a:lnSpc>
              </a:pPr>
              <a:endParaRPr lang="en-US" sz="3000">
                <a:solidFill>
                  <a:srgbClr val="FFFFFF"/>
                </a:solidFill>
                <a:latin typeface="DM San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689295" y="710565"/>
            <a:ext cx="10450651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9"/>
              </a:lnSpc>
            </a:pPr>
            <a:r>
              <a:rPr lang="en-US" sz="4766" spc="653">
                <a:solidFill>
                  <a:srgbClr val="39B54A"/>
                </a:solidFill>
                <a:latin typeface="Now Bold"/>
              </a:rPr>
              <a:t>MODELLING</a:t>
            </a:r>
          </a:p>
        </p:txBody>
      </p:sp>
      <p:sp>
        <p:nvSpPr>
          <p:cNvPr id="10" name="Freeform 10"/>
          <p:cNvSpPr/>
          <p:nvPr/>
        </p:nvSpPr>
        <p:spPr>
          <a:xfrm>
            <a:off x="-1619050" y="-1332012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>
          <a:xfrm rot="-8100000">
            <a:off x="17555724" y="2457588"/>
            <a:ext cx="1928313" cy="1928313"/>
          </a:xfrm>
          <a:custGeom>
            <a:avLst/>
            <a:gdLst/>
            <a:ahLst/>
            <a:cxnLst/>
            <a:rect l="l" t="t" r="r" b="b"/>
            <a:pathLst>
              <a:path w="1928313" h="1928313">
                <a:moveTo>
                  <a:pt x="0" y="0"/>
                </a:moveTo>
                <a:lnTo>
                  <a:pt x="1928313" y="0"/>
                </a:lnTo>
                <a:lnTo>
                  <a:pt x="1928313" y="1928313"/>
                </a:lnTo>
                <a:lnTo>
                  <a:pt x="0" y="192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77108" y="0"/>
            <a:ext cx="12486358" cy="10364611"/>
          </a:xfrm>
          <a:custGeom>
            <a:avLst/>
            <a:gdLst/>
            <a:ahLst/>
            <a:cxnLst/>
            <a:rect l="l" t="t" r="r" b="b"/>
            <a:pathLst>
              <a:path w="12486358" h="10364611">
                <a:moveTo>
                  <a:pt x="0" y="0"/>
                </a:moveTo>
                <a:lnTo>
                  <a:pt x="12486358" y="0"/>
                </a:lnTo>
                <a:lnTo>
                  <a:pt x="12486358" y="10364611"/>
                </a:lnTo>
                <a:lnTo>
                  <a:pt x="0" y="10364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18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" name="AutoShape 3"/>
          <p:cNvSpPr/>
          <p:nvPr/>
        </p:nvSpPr>
        <p:spPr>
          <a:xfrm flipH="1">
            <a:off x="8871928" y="2866274"/>
            <a:ext cx="4304278" cy="569102"/>
          </a:xfrm>
          <a:prstGeom prst="line">
            <a:avLst/>
          </a:prstGeom>
          <a:ln w="28575" cap="flat">
            <a:solidFill>
              <a:srgbClr val="56AEF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cs-CZ"/>
          </a:p>
        </p:txBody>
      </p:sp>
      <p:sp>
        <p:nvSpPr>
          <p:cNvPr id="4" name="AutoShape 4"/>
          <p:cNvSpPr/>
          <p:nvPr/>
        </p:nvSpPr>
        <p:spPr>
          <a:xfrm flipH="1" flipV="1">
            <a:off x="9032674" y="6772222"/>
            <a:ext cx="4233595" cy="1008610"/>
          </a:xfrm>
          <a:prstGeom prst="line">
            <a:avLst/>
          </a:prstGeom>
          <a:ln w="28575" cap="flat">
            <a:solidFill>
              <a:srgbClr val="56AEF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cs-CZ"/>
          </a:p>
        </p:txBody>
      </p:sp>
      <p:grpSp>
        <p:nvGrpSpPr>
          <p:cNvPr id="5" name="Group 5"/>
          <p:cNvGrpSpPr/>
          <p:nvPr/>
        </p:nvGrpSpPr>
        <p:grpSpPr>
          <a:xfrm>
            <a:off x="13439228" y="2106694"/>
            <a:ext cx="3239258" cy="1490831"/>
            <a:chOff x="0" y="0"/>
            <a:chExt cx="853138" cy="3926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3138" cy="392647"/>
            </a:xfrm>
            <a:custGeom>
              <a:avLst/>
              <a:gdLst/>
              <a:ahLst/>
              <a:cxnLst/>
              <a:rect l="l" t="t" r="r" b="b"/>
              <a:pathLst>
                <a:path w="853138" h="392647">
                  <a:moveTo>
                    <a:pt x="0" y="0"/>
                  </a:moveTo>
                  <a:lnTo>
                    <a:pt x="853138" y="0"/>
                  </a:lnTo>
                  <a:lnTo>
                    <a:pt x="853138" y="392647"/>
                  </a:lnTo>
                  <a:lnTo>
                    <a:pt x="0" y="392647"/>
                  </a:lnTo>
                  <a:close/>
                </a:path>
              </a:pathLst>
            </a:custGeom>
            <a:solidFill>
              <a:srgbClr val="C7EDFF"/>
            </a:solidFill>
            <a:ln w="47625" cap="sq">
              <a:solidFill>
                <a:srgbClr val="56AEFF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53138" cy="430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787231" y="7192917"/>
            <a:ext cx="3862594" cy="1908582"/>
            <a:chOff x="0" y="0"/>
            <a:chExt cx="1017309" cy="5026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17309" cy="502672"/>
            </a:xfrm>
            <a:custGeom>
              <a:avLst/>
              <a:gdLst/>
              <a:ahLst/>
              <a:cxnLst/>
              <a:rect l="l" t="t" r="r" b="b"/>
              <a:pathLst>
                <a:path w="1017309" h="502672">
                  <a:moveTo>
                    <a:pt x="0" y="0"/>
                  </a:moveTo>
                  <a:lnTo>
                    <a:pt x="1017309" y="0"/>
                  </a:lnTo>
                  <a:lnTo>
                    <a:pt x="1017309" y="502672"/>
                  </a:lnTo>
                  <a:lnTo>
                    <a:pt x="0" y="502672"/>
                  </a:lnTo>
                  <a:close/>
                </a:path>
              </a:pathLst>
            </a:custGeom>
            <a:solidFill>
              <a:srgbClr val="C7EDFF"/>
            </a:solidFill>
            <a:ln w="47625" cap="sq">
              <a:solidFill>
                <a:srgbClr val="56AEFF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17309" cy="5407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-2346260" y="6758324"/>
            <a:ext cx="4322378" cy="432237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6AEFF"/>
            </a:solidFill>
          </p:spPr>
          <p:txBody>
            <a:bodyPr/>
            <a:lstStyle/>
            <a:p>
              <a:endParaRPr lang="cs-CZ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857997" y="2476102"/>
            <a:ext cx="2610940" cy="838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4"/>
              </a:lnSpc>
            </a:pPr>
            <a:r>
              <a:rPr lang="en-US" sz="2506">
                <a:solidFill>
                  <a:srgbClr val="000000"/>
                </a:solidFill>
                <a:latin typeface="Now"/>
              </a:rPr>
              <a:t>identifying user </a:t>
            </a:r>
          </a:p>
          <a:p>
            <a:pPr algn="ctr">
              <a:lnSpc>
                <a:spcPts val="3384"/>
              </a:lnSpc>
            </a:pPr>
            <a:r>
              <a:rPr lang="en-US" sz="2506">
                <a:solidFill>
                  <a:srgbClr val="000000"/>
                </a:solidFill>
                <a:latin typeface="Now"/>
              </a:rPr>
              <a:t>based on ID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210178" y="7643923"/>
            <a:ext cx="3054799" cy="1035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2"/>
              </a:lnSpc>
            </a:pPr>
            <a:r>
              <a:rPr lang="en-US" sz="2506">
                <a:solidFill>
                  <a:srgbClr val="000000"/>
                </a:solidFill>
                <a:latin typeface="Now"/>
              </a:rPr>
              <a:t>customize the quantity of recommendations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92149" y="2554620"/>
            <a:ext cx="11775" cy="894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71"/>
              </a:lnSpc>
              <a:spcBef>
                <a:spcPct val="0"/>
              </a:spcBef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755843" y="770734"/>
            <a:ext cx="545715" cy="4986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16"/>
              </a:lnSpc>
            </a:pPr>
            <a:r>
              <a:rPr lang="en-US" sz="4800">
                <a:solidFill>
                  <a:srgbClr val="E820C2"/>
                </a:solidFill>
                <a:latin typeface="Now Bold"/>
              </a:rPr>
              <a:t>WEBSI 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6436879" y="5848505"/>
            <a:ext cx="4694399" cy="469439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71C9"/>
            </a:solidFill>
          </p:spPr>
          <p:txBody>
            <a:bodyPr/>
            <a:lstStyle/>
            <a:p>
              <a:endParaRPr lang="cs-C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32621" y="-185425"/>
            <a:ext cx="12682915" cy="11115015"/>
          </a:xfrm>
          <a:custGeom>
            <a:avLst/>
            <a:gdLst/>
            <a:ahLst/>
            <a:cxnLst/>
            <a:rect l="l" t="t" r="r" b="b"/>
            <a:pathLst>
              <a:path w="12682915" h="11115015">
                <a:moveTo>
                  <a:pt x="0" y="0"/>
                </a:moveTo>
                <a:lnTo>
                  <a:pt x="12682916" y="0"/>
                </a:lnTo>
                <a:lnTo>
                  <a:pt x="12682916" y="11115015"/>
                </a:lnTo>
                <a:lnTo>
                  <a:pt x="0" y="1111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6" name="TextBox 6"/>
          <p:cNvSpPr txBox="1"/>
          <p:nvPr/>
        </p:nvSpPr>
        <p:spPr>
          <a:xfrm>
            <a:off x="13921935" y="949790"/>
            <a:ext cx="4010382" cy="1079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99"/>
              </a:lnSpc>
            </a:pPr>
            <a:r>
              <a:rPr lang="en-US" sz="3187">
                <a:solidFill>
                  <a:srgbClr val="E820C2"/>
                </a:solidFill>
                <a:latin typeface="Now"/>
              </a:rPr>
              <a:t>RESULT OF </a:t>
            </a:r>
          </a:p>
          <a:p>
            <a:pPr algn="r">
              <a:lnSpc>
                <a:spcPts val="4399"/>
              </a:lnSpc>
              <a:spcBef>
                <a:spcPct val="0"/>
              </a:spcBef>
            </a:pPr>
            <a:r>
              <a:rPr lang="en-US" sz="3187">
                <a:solidFill>
                  <a:srgbClr val="E820C2"/>
                </a:solidFill>
                <a:latin typeface="Now"/>
              </a:rPr>
              <a:t>RECCOMENDATION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185781" y="2741537"/>
            <a:ext cx="3773885" cy="955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7"/>
              </a:lnSpc>
              <a:spcBef>
                <a:spcPct val="0"/>
              </a:spcBef>
            </a:pPr>
            <a:r>
              <a:rPr lang="en-US" sz="2787">
                <a:solidFill>
                  <a:srgbClr val="FFFFFF"/>
                </a:solidFill>
                <a:latin typeface="Now"/>
              </a:rPr>
              <a:t>based on user’s previous movie rating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40183" y="4166771"/>
            <a:ext cx="3773885" cy="46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47"/>
              </a:lnSpc>
              <a:spcBef>
                <a:spcPct val="0"/>
              </a:spcBef>
            </a:pPr>
            <a:r>
              <a:rPr lang="en-US" sz="2787">
                <a:solidFill>
                  <a:srgbClr val="FFFFFF"/>
                </a:solidFill>
                <a:latin typeface="Now"/>
              </a:rPr>
              <a:t>3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A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36114" y="539115"/>
            <a:ext cx="8197288" cy="82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51"/>
              </a:lnSpc>
              <a:spcBef>
                <a:spcPct val="0"/>
              </a:spcBef>
            </a:pPr>
            <a:r>
              <a:rPr lang="en-US" sz="5376" spc="575">
                <a:solidFill>
                  <a:srgbClr val="FFFBFB"/>
                </a:solidFill>
                <a:latin typeface="Now Bold"/>
              </a:rPr>
              <a:t>FOR NEXT SPRINT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63267" y="3166035"/>
            <a:ext cx="4688689" cy="2978873"/>
            <a:chOff x="0" y="0"/>
            <a:chExt cx="1234881" cy="784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34881" cy="784559"/>
            </a:xfrm>
            <a:custGeom>
              <a:avLst/>
              <a:gdLst/>
              <a:ahLst/>
              <a:cxnLst/>
              <a:rect l="l" t="t" r="r" b="b"/>
              <a:pathLst>
                <a:path w="1234881" h="784559">
                  <a:moveTo>
                    <a:pt x="0" y="0"/>
                  </a:moveTo>
                  <a:lnTo>
                    <a:pt x="1234881" y="0"/>
                  </a:lnTo>
                  <a:lnTo>
                    <a:pt x="1234881" y="784559"/>
                  </a:lnTo>
                  <a:lnTo>
                    <a:pt x="0" y="784559"/>
                  </a:lnTo>
                  <a:close/>
                </a:path>
              </a:pathLst>
            </a:custGeom>
            <a:solidFill>
              <a:srgbClr val="C7EDFF"/>
            </a:solidFill>
            <a:ln w="1333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234881" cy="851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244"/>
                </a:lnSpc>
              </a:pPr>
              <a:r>
                <a:rPr lang="en-US" sz="3800">
                  <a:solidFill>
                    <a:srgbClr val="F1945B"/>
                  </a:solidFill>
                  <a:latin typeface="DM Sans"/>
                </a:rPr>
                <a:t>PREPOCESSING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46069" y="3166035"/>
            <a:ext cx="4688689" cy="2978873"/>
            <a:chOff x="0" y="0"/>
            <a:chExt cx="1234881" cy="7845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34881" cy="784559"/>
            </a:xfrm>
            <a:custGeom>
              <a:avLst/>
              <a:gdLst/>
              <a:ahLst/>
              <a:cxnLst/>
              <a:rect l="l" t="t" r="r" b="b"/>
              <a:pathLst>
                <a:path w="1234881" h="784559">
                  <a:moveTo>
                    <a:pt x="0" y="0"/>
                  </a:moveTo>
                  <a:lnTo>
                    <a:pt x="1234881" y="0"/>
                  </a:lnTo>
                  <a:lnTo>
                    <a:pt x="1234881" y="784559"/>
                  </a:lnTo>
                  <a:lnTo>
                    <a:pt x="0" y="784559"/>
                  </a:lnTo>
                  <a:close/>
                </a:path>
              </a:pathLst>
            </a:custGeom>
            <a:solidFill>
              <a:srgbClr val="C7EDFF"/>
            </a:solidFill>
            <a:ln w="1333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1234881" cy="86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19"/>
                </a:lnSpc>
              </a:pPr>
              <a:r>
                <a:rPr lang="en-US" sz="3999" spc="275">
                  <a:solidFill>
                    <a:srgbClr val="39B54A"/>
                  </a:solidFill>
                  <a:latin typeface="DM Sans"/>
                </a:rPr>
                <a:t>MODELLING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230083" y="3166035"/>
            <a:ext cx="4688689" cy="2978873"/>
            <a:chOff x="0" y="0"/>
            <a:chExt cx="1234881" cy="78455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4881" cy="784559"/>
            </a:xfrm>
            <a:custGeom>
              <a:avLst/>
              <a:gdLst/>
              <a:ahLst/>
              <a:cxnLst/>
              <a:rect l="l" t="t" r="r" b="b"/>
              <a:pathLst>
                <a:path w="1234881" h="784559">
                  <a:moveTo>
                    <a:pt x="0" y="0"/>
                  </a:moveTo>
                  <a:lnTo>
                    <a:pt x="1234881" y="0"/>
                  </a:lnTo>
                  <a:lnTo>
                    <a:pt x="1234881" y="784559"/>
                  </a:lnTo>
                  <a:lnTo>
                    <a:pt x="0" y="784559"/>
                  </a:lnTo>
                  <a:close/>
                </a:path>
              </a:pathLst>
            </a:custGeom>
            <a:solidFill>
              <a:srgbClr val="C7EDFF"/>
            </a:solidFill>
            <a:ln w="1333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1234881" cy="8512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244"/>
                </a:lnSpc>
              </a:pPr>
              <a:r>
                <a:rPr lang="en-US" sz="3800">
                  <a:solidFill>
                    <a:srgbClr val="E820C2"/>
                  </a:solidFill>
                  <a:latin typeface="DM Sans"/>
                </a:rPr>
                <a:t>WEBSITE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0" y="46189"/>
            <a:ext cx="7436114" cy="1419622"/>
          </a:xfrm>
          <a:custGeom>
            <a:avLst/>
            <a:gdLst/>
            <a:ahLst/>
            <a:cxnLst/>
            <a:rect l="l" t="t" r="r" b="b"/>
            <a:pathLst>
              <a:path w="7436114" h="1419622">
                <a:moveTo>
                  <a:pt x="0" y="0"/>
                </a:moveTo>
                <a:lnTo>
                  <a:pt x="7436114" y="0"/>
                </a:lnTo>
                <a:lnTo>
                  <a:pt x="7436114" y="1419621"/>
                </a:lnTo>
                <a:lnTo>
                  <a:pt x="0" y="1419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13" name="TextBox 13"/>
          <p:cNvSpPr txBox="1"/>
          <p:nvPr/>
        </p:nvSpPr>
        <p:spPr>
          <a:xfrm>
            <a:off x="1877302" y="6319539"/>
            <a:ext cx="2418636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5250"/>
              </a:lnSpc>
              <a:buFont typeface="Arial"/>
              <a:buChar char="•"/>
            </a:pPr>
            <a:r>
              <a:rPr lang="en-US" sz="3000">
                <a:solidFill>
                  <a:srgbClr val="051D40"/>
                </a:solidFill>
                <a:latin typeface="DM Sans"/>
              </a:rPr>
              <a:t>AAAAAAA</a:t>
            </a:r>
          </a:p>
          <a:p>
            <a:pPr marL="647700" lvl="1" indent="-323850" algn="ctr">
              <a:lnSpc>
                <a:spcPts val="5250"/>
              </a:lnSpc>
              <a:buFont typeface="Arial"/>
              <a:buChar char="•"/>
            </a:pPr>
            <a:r>
              <a:rPr lang="en-US" sz="3000">
                <a:solidFill>
                  <a:srgbClr val="051D40"/>
                </a:solidFill>
                <a:latin typeface="DM Sans"/>
              </a:rPr>
              <a:t>AAAAAAA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695441" y="6319539"/>
            <a:ext cx="2418636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5250"/>
              </a:lnSpc>
              <a:buFont typeface="Arial"/>
              <a:buChar char="•"/>
            </a:pPr>
            <a:r>
              <a:rPr lang="en-US" sz="3000">
                <a:solidFill>
                  <a:srgbClr val="051D40"/>
                </a:solidFill>
                <a:latin typeface="DM Sans"/>
              </a:rPr>
              <a:t>AAAAAAA</a:t>
            </a:r>
          </a:p>
          <a:p>
            <a:pPr marL="647700" lvl="1" indent="-323850" algn="ctr">
              <a:lnSpc>
                <a:spcPts val="5250"/>
              </a:lnSpc>
              <a:buFont typeface="Arial"/>
              <a:buChar char="•"/>
            </a:pPr>
            <a:r>
              <a:rPr lang="en-US" sz="3000">
                <a:solidFill>
                  <a:srgbClr val="051D40"/>
                </a:solidFill>
                <a:latin typeface="DM Sans"/>
              </a:rPr>
              <a:t>AAAAAAA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214767" y="6319539"/>
            <a:ext cx="2418636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5250"/>
              </a:lnSpc>
              <a:buFont typeface="Arial"/>
              <a:buChar char="•"/>
            </a:pPr>
            <a:r>
              <a:rPr lang="en-US" sz="3000">
                <a:solidFill>
                  <a:srgbClr val="051D40"/>
                </a:solidFill>
                <a:latin typeface="DM Sans"/>
              </a:rPr>
              <a:t>AAAAAAA</a:t>
            </a:r>
          </a:p>
          <a:p>
            <a:pPr marL="647700" lvl="1" indent="-323850" algn="ctr">
              <a:lnSpc>
                <a:spcPts val="5250"/>
              </a:lnSpc>
              <a:buFont typeface="Arial"/>
              <a:buChar char="•"/>
            </a:pPr>
            <a:r>
              <a:rPr lang="en-US" sz="3000">
                <a:solidFill>
                  <a:srgbClr val="051D40"/>
                </a:solidFill>
                <a:latin typeface="DM Sans"/>
              </a:rPr>
              <a:t>AAAAAAA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16448535" y="1821784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grpSp>
        <p:nvGrpSpPr>
          <p:cNvPr id="3" name="Group 3"/>
          <p:cNvGrpSpPr/>
          <p:nvPr/>
        </p:nvGrpSpPr>
        <p:grpSpPr>
          <a:xfrm>
            <a:off x="-789475" y="585501"/>
            <a:ext cx="13052822" cy="3888119"/>
            <a:chOff x="0" y="0"/>
            <a:chExt cx="3437780" cy="102403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37780" cy="1024031"/>
            </a:xfrm>
            <a:custGeom>
              <a:avLst/>
              <a:gdLst/>
              <a:ahLst/>
              <a:cxnLst/>
              <a:rect l="l" t="t" r="r" b="b"/>
              <a:pathLst>
                <a:path w="3437780" h="1024031">
                  <a:moveTo>
                    <a:pt x="0" y="0"/>
                  </a:moveTo>
                  <a:lnTo>
                    <a:pt x="3437780" y="0"/>
                  </a:lnTo>
                  <a:lnTo>
                    <a:pt x="3437780" y="1024031"/>
                  </a:lnTo>
                  <a:lnTo>
                    <a:pt x="0" y="1024031"/>
                  </a:lnTo>
                  <a:close/>
                </a:path>
              </a:pathLst>
            </a:custGeom>
            <a:solidFill>
              <a:srgbClr val="0071C9"/>
            </a:solidFill>
          </p:spPr>
          <p:txBody>
            <a:bodyPr/>
            <a:lstStyle/>
            <a:p>
              <a:endParaRPr lang="cs-CZ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37780" cy="1062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33243" y="1155968"/>
            <a:ext cx="10434893" cy="2480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843"/>
              </a:lnSpc>
            </a:pPr>
            <a:r>
              <a:rPr lang="en-US" sz="7030" spc="428">
                <a:solidFill>
                  <a:srgbClr val="FFFFFF"/>
                </a:solidFill>
                <a:latin typeface="Now Bold"/>
              </a:rPr>
              <a:t>THANK'S FOR WATCHING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04794" y="5928585"/>
            <a:ext cx="3207156" cy="6238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29"/>
              </a:lnSpc>
            </a:pPr>
            <a:endParaRPr dirty="0"/>
          </a:p>
          <a:p>
            <a:pPr>
              <a:lnSpc>
                <a:spcPts val="5820"/>
              </a:lnSpc>
            </a:pPr>
            <a:r>
              <a:rPr lang="en-US" sz="3000" dirty="0">
                <a:solidFill>
                  <a:srgbClr val="FFFFFF"/>
                </a:solidFill>
                <a:latin typeface="DM Sans"/>
              </a:rPr>
              <a:t>BRANDON</a:t>
            </a:r>
          </a:p>
          <a:p>
            <a:pPr>
              <a:lnSpc>
                <a:spcPts val="6000"/>
              </a:lnSpc>
            </a:pPr>
            <a:r>
              <a:rPr lang="en-US" sz="3000" dirty="0">
                <a:solidFill>
                  <a:srgbClr val="FFFFFF"/>
                </a:solidFill>
                <a:latin typeface="DM Sans"/>
              </a:rPr>
              <a:t>PERE</a:t>
            </a:r>
          </a:p>
          <a:p>
            <a:pPr>
              <a:lnSpc>
                <a:spcPts val="5820"/>
              </a:lnSpc>
            </a:pPr>
            <a:r>
              <a:rPr lang="en-US" sz="3000" dirty="0">
                <a:solidFill>
                  <a:srgbClr val="FFFFFF"/>
                </a:solidFill>
                <a:latin typeface="DM Sans"/>
              </a:rPr>
              <a:t>EDDIE</a:t>
            </a:r>
          </a:p>
          <a:p>
            <a:pPr>
              <a:lnSpc>
                <a:spcPts val="5820"/>
              </a:lnSpc>
            </a:pPr>
            <a:endParaRPr lang="en-US" sz="3000" dirty="0">
              <a:solidFill>
                <a:srgbClr val="FFFFFF"/>
              </a:solidFill>
              <a:latin typeface="DM Sans"/>
            </a:endParaRPr>
          </a:p>
          <a:p>
            <a:pPr>
              <a:lnSpc>
                <a:spcPts val="5820"/>
              </a:lnSpc>
            </a:pPr>
            <a:endParaRPr lang="en-US" sz="3000" dirty="0">
              <a:solidFill>
                <a:srgbClr val="FFFFFF"/>
              </a:solidFill>
              <a:latin typeface="DM Sans"/>
            </a:endParaRPr>
          </a:p>
          <a:p>
            <a:pPr>
              <a:lnSpc>
                <a:spcPts val="5820"/>
              </a:lnSpc>
            </a:pPr>
            <a:endParaRPr lang="en-US" sz="3000" dirty="0">
              <a:solidFill>
                <a:srgbClr val="FFFFFF"/>
              </a:solidFill>
              <a:latin typeface="DM Sans"/>
            </a:endParaRPr>
          </a:p>
          <a:p>
            <a:pPr>
              <a:lnSpc>
                <a:spcPts val="5820"/>
              </a:lnSpc>
            </a:pPr>
            <a:endParaRPr lang="en-US" sz="3000" dirty="0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060011" y="6295299"/>
            <a:ext cx="1503878" cy="298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endParaRPr/>
          </a:p>
          <a:p>
            <a:pPr>
              <a:lnSpc>
                <a:spcPts val="6000"/>
              </a:lnSpc>
            </a:pPr>
            <a:r>
              <a:rPr lang="en-US" sz="3000">
                <a:solidFill>
                  <a:srgbClr val="FFFBFB"/>
                </a:solidFill>
                <a:latin typeface="DM Sans"/>
              </a:rPr>
              <a:t>DANIEL</a:t>
            </a:r>
          </a:p>
          <a:p>
            <a:pPr>
              <a:lnSpc>
                <a:spcPts val="6000"/>
              </a:lnSpc>
            </a:pPr>
            <a:r>
              <a:rPr lang="en-US" sz="3000">
                <a:solidFill>
                  <a:srgbClr val="FFFBFB"/>
                </a:solidFill>
                <a:latin typeface="DM Sans"/>
              </a:rPr>
              <a:t>DUŠANA</a:t>
            </a:r>
          </a:p>
          <a:p>
            <a:pPr>
              <a:lnSpc>
                <a:spcPts val="6000"/>
              </a:lnSpc>
            </a:pPr>
            <a:endParaRPr lang="en-US" sz="3000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04794" y="5940332"/>
            <a:ext cx="4872206" cy="966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24"/>
              </a:lnSpc>
              <a:spcBef>
                <a:spcPct val="0"/>
              </a:spcBef>
            </a:pPr>
            <a:r>
              <a:rPr lang="en-US" sz="4699" dirty="0">
                <a:solidFill>
                  <a:srgbClr val="F1945B"/>
                </a:solidFill>
                <a:latin typeface="Now"/>
              </a:rPr>
              <a:t>OUR TEAM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87922" y="7057299"/>
            <a:ext cx="1753076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3000">
                <a:solidFill>
                  <a:srgbClr val="FFFFFF"/>
                </a:solidFill>
                <a:latin typeface="DM Sans"/>
              </a:rPr>
              <a:t>IGNACIO</a:t>
            </a:r>
          </a:p>
          <a:p>
            <a:pPr>
              <a:lnSpc>
                <a:spcPts val="6000"/>
              </a:lnSpc>
            </a:pPr>
            <a:r>
              <a:rPr lang="en-US" sz="3000">
                <a:solidFill>
                  <a:srgbClr val="FFFFFF"/>
                </a:solidFill>
                <a:latin typeface="DM Sans"/>
              </a:rPr>
              <a:t>GABRIELA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104</Words>
  <Application>Microsoft Office PowerPoint</Application>
  <PresentationFormat>Vlastní</PresentationFormat>
  <Paragraphs>51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5" baseType="lpstr">
      <vt:lpstr>DM Sans Bold</vt:lpstr>
      <vt:lpstr>Now</vt:lpstr>
      <vt:lpstr>Calibri</vt:lpstr>
      <vt:lpstr>Arial</vt:lpstr>
      <vt:lpstr>DM Sans</vt:lpstr>
      <vt:lpstr>Now Bold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Dark Professional Geometric Business Project Presentation</dc:title>
  <dc:creator>dusicka 7</dc:creator>
  <cp:lastModifiedBy>dusicka 7</cp:lastModifiedBy>
  <cp:revision>2</cp:revision>
  <dcterms:created xsi:type="dcterms:W3CDTF">2006-08-16T00:00:00Z</dcterms:created>
  <dcterms:modified xsi:type="dcterms:W3CDTF">2023-11-13T21:08:37Z</dcterms:modified>
  <dc:identifier>DAF0Ej_8xkI</dc:identifier>
</cp:coreProperties>
</file>