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687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:pr="pr" xmlns="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288" y="-72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2018/2/11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:pr="pr" xmlns="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33" name="Picture 9" descr="E:\WORK\201604 PPT\201604 礼想家 PPT\4W4A7405 03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0000" y="180000"/>
            <a:ext cx="6480000" cy="6480000"/>
          </a:xfrm>
          <a:prstGeom prst="rect">
            <a:avLst/>
          </a:prstGeom>
          <a:noFill/>
        </p:spPr>
      </p:pic>
      <p:sp>
        <p:nvSpPr>
          <p:cNvPr id="19" name="矩形 18"/>
          <p:cNvSpPr/>
          <p:nvPr/>
        </p:nvSpPr>
        <p:spPr>
          <a:xfrm>
            <a:off x="6804000" y="180000"/>
            <a:ext cx="2340000" cy="6480000"/>
          </a:xfrm>
          <a:prstGeom prst="rect">
            <a:avLst/>
          </a:prstGeom>
          <a:solidFill>
            <a:srgbClr val="9917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3" name="Picture 3" descr="E:\WORK\201604 PPT\201604 礼想家 PPT\GID LOGO-02-01.png"/>
          <p:cNvPicPr>
            <a:picLocks noChangeAspect="1" noChangeArrowheads="1"/>
          </p:cNvPicPr>
          <p:nvPr/>
        </p:nvPicPr>
        <p:blipFill>
          <a:blip r:embed="rId3">
            <a:lum bright="100000"/>
          </a:blip>
          <a:srcRect/>
          <a:stretch>
            <a:fillRect/>
          </a:stretch>
        </p:blipFill>
        <p:spPr bwMode="auto">
          <a:xfrm>
            <a:off x="571472" y="428604"/>
            <a:ext cx="1428760" cy="1428760"/>
          </a:xfrm>
          <a:prstGeom prst="rect">
            <a:avLst/>
          </a:prstGeom>
          <a:noFill/>
        </p:spPr>
      </p:pic>
      <p:grpSp>
        <p:nvGrpSpPr>
          <p:cNvPr id="2" name="组合 31"/>
          <p:cNvGrpSpPr/>
          <p:nvPr/>
        </p:nvGrpSpPr>
        <p:grpSpPr>
          <a:xfrm>
            <a:off x="0" y="6500834"/>
            <a:ext cx="6696033" cy="184227"/>
            <a:chOff x="0" y="6500834"/>
            <a:chExt cx="6696033" cy="184227"/>
          </a:xfrm>
        </p:grpSpPr>
        <p:sp>
          <p:nvSpPr>
            <p:cNvPr id="31" name="矩形 30"/>
            <p:cNvSpPr/>
            <p:nvPr/>
          </p:nvSpPr>
          <p:spPr>
            <a:xfrm>
              <a:off x="0" y="6500834"/>
              <a:ext cx="2000264" cy="142876"/>
            </a:xfrm>
            <a:prstGeom prst="rect">
              <a:avLst/>
            </a:prstGeom>
            <a:solidFill>
              <a:srgbClr val="9917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pic>
          <p:nvPicPr>
            <p:cNvPr id="14" name="Picture 4"/>
            <p:cNvPicPr>
              <a:picLocks noChangeAspect="1" noChangeArrowheads="1"/>
            </p:cNvPicPr>
            <p:nvPr/>
          </p:nvPicPr>
          <p:blipFill>
            <a:blip r:embed="rId4"/>
            <a:stretch>
              <a:fillRect/>
            </a:stretch>
          </p:blipFill>
          <p:spPr bwMode="auto">
            <a:xfrm>
              <a:off x="2124000" y="6500834"/>
              <a:ext cx="4572033" cy="1842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pic>
        <p:nvPicPr>
          <p:cNvPr id="1032" name="Picture 8" descr="E:\WORK\201604 PPT\201604 礼想家 PPT\GD-E007a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632000" y="571480"/>
            <a:ext cx="1252933" cy="2065095"/>
          </a:xfrm>
          <a:prstGeom prst="rect">
            <a:avLst/>
          </a:prstGeom>
          <a:noFill/>
        </p:spPr>
      </p:pic>
      <p:sp>
        <p:nvSpPr>
          <p:cNvPr id="30" name="矩形 29"/>
          <p:cNvSpPr/>
          <p:nvPr/>
        </p:nvSpPr>
        <p:spPr>
          <a:xfrm>
            <a:off x="682314" y="1834876"/>
            <a:ext cx="167510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黑体" pitchFamily="49" charset="-122"/>
              </a:rPr>
              <a:t>爱生活，</a:t>
            </a:r>
            <a:endParaRPr lang="en-US" altLang="zh-CN" sz="2400" dirty="0" smtClean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sym typeface="黑体" pitchFamily="49" charset="-122"/>
            </a:endParaRPr>
          </a:p>
          <a:p>
            <a:r>
              <a:rPr lang="zh-CN" altLang="en-US" sz="2400" b="1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黑体" pitchFamily="49" charset="-122"/>
              </a:rPr>
              <a:t>原汁</a:t>
            </a:r>
            <a:r>
              <a:rPr lang="zh-CN" altLang="en-US" sz="2400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黑体" pitchFamily="49" charset="-122"/>
              </a:rPr>
              <a:t>儿味</a:t>
            </a:r>
          </a:p>
        </p:txBody>
      </p:sp>
      <p:cxnSp>
        <p:nvCxnSpPr>
          <p:cNvPr id="33" name="直接连接符 32"/>
          <p:cNvCxnSpPr/>
          <p:nvPr/>
        </p:nvCxnSpPr>
        <p:spPr>
          <a:xfrm flipV="1">
            <a:off x="756000" y="1785926"/>
            <a:ext cx="1548000" cy="3246"/>
          </a:xfrm>
          <a:prstGeom prst="line">
            <a:avLst/>
          </a:prstGeom>
          <a:ln w="2857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3" name="组合 33"/>
          <p:cNvGrpSpPr/>
          <p:nvPr/>
        </p:nvGrpSpPr>
        <p:grpSpPr>
          <a:xfrm>
            <a:off x="6929454" y="2612994"/>
            <a:ext cx="2071702" cy="5459956"/>
            <a:chOff x="6929454" y="2740552"/>
            <a:chExt cx="2071702" cy="5459956"/>
          </a:xfrm>
        </p:grpSpPr>
        <p:sp>
          <p:nvSpPr>
            <p:cNvPr id="26" name="Shape 67"/>
            <p:cNvSpPr>
              <a:spLocks noChangeArrowheads="1"/>
            </p:cNvSpPr>
            <p:nvPr/>
          </p:nvSpPr>
          <p:spPr bwMode="auto">
            <a:xfrm>
              <a:off x="6929454" y="2740552"/>
              <a:ext cx="2071702" cy="54599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45719" rIns="45719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400" b="1" dirty="0" smtClean="0">
                  <a:solidFill>
                    <a:schemeClr val="bg1">
                      <a:lumMod val="95000"/>
                    </a:schemeClr>
                  </a:solidFill>
                  <a:latin typeface="微软雅黑" pitchFamily="34" charset="-122"/>
                  <a:ea typeface="微软雅黑" pitchFamily="34" charset="-122"/>
                  <a:cs typeface="Arial Unicode MS" pitchFamily="34" charset="-122"/>
                  <a:sym typeface="黑体" pitchFamily="49" charset="-122"/>
                </a:rPr>
                <a:t>市场参考价：</a:t>
              </a:r>
              <a:r>
                <a:rPr lang="en-US" altLang="zh-CN" sz="1400" b="1" dirty="0" smtClean="0">
                  <a:solidFill>
                    <a:schemeClr val="bg1">
                      <a:lumMod val="95000"/>
                    </a:schemeClr>
                  </a:solidFill>
                  <a:latin typeface="微软雅黑" pitchFamily="34" charset="-122"/>
                  <a:ea typeface="微软雅黑" pitchFamily="34" charset="-122"/>
                  <a:cs typeface="Arial Unicode MS" pitchFamily="34" charset="-122"/>
                  <a:sym typeface="SimHei"/>
                </a:rPr>
                <a:t> 1188.</a:t>
              </a:r>
              <a:r>
                <a:rPr lang="en-US" altLang="zh-CN" sz="1400" b="1" dirty="0" smtClean="0">
                  <a:solidFill>
                    <a:schemeClr val="bg1">
                      <a:lumMod val="95000"/>
                    </a:schemeClr>
                  </a:solidFill>
                  <a:latin typeface="微软雅黑" pitchFamily="34" charset="-122"/>
                  <a:ea typeface="微软雅黑" pitchFamily="34" charset="-122"/>
                  <a:cs typeface="Arial Unicode MS" pitchFamily="34" charset="-122"/>
                  <a:sym typeface="黑体" pitchFamily="49" charset="-122"/>
                </a:rPr>
                <a:t>00</a:t>
              </a:r>
              <a:endParaRPr lang="zh-CN" altLang="en-US" sz="1400" b="1" dirty="0" smtClean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  <a:sym typeface="黑体" pitchFamily="49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400" b="1" dirty="0" smtClean="0">
                  <a:solidFill>
                    <a:schemeClr val="bg1">
                      <a:lumMod val="95000"/>
                    </a:schemeClr>
                  </a:solidFill>
                  <a:latin typeface="微软雅黑" pitchFamily="34" charset="-122"/>
                  <a:ea typeface="微软雅黑" pitchFamily="34" charset="-122"/>
                  <a:cs typeface="Arial Unicode MS" pitchFamily="34" charset="-122"/>
                  <a:sym typeface="黑体" pitchFamily="49" charset="-122"/>
                </a:rPr>
                <a:t>批发价：</a:t>
              </a:r>
              <a:r>
                <a:rPr lang="en-US" altLang="zh-CN" sz="1400" b="1" dirty="0" smtClean="0">
                  <a:solidFill>
                    <a:schemeClr val="bg1">
                      <a:lumMod val="95000"/>
                    </a:schemeClr>
                  </a:solidFill>
                  <a:latin typeface="微软雅黑" pitchFamily="34" charset="-122"/>
                  <a:ea typeface="微软雅黑" pitchFamily="34" charset="-122"/>
                  <a:cs typeface="Arial Unicode MS" pitchFamily="34" charset="-122"/>
                  <a:sym typeface="黑体" pitchFamily="49" charset="-122"/>
                </a:rPr>
                <a:t>376.00</a:t>
              </a:r>
              <a:endParaRPr lang="zh-CN" altLang="en-US" sz="1400" b="1" dirty="0" smtClean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  <a:sym typeface="黑体" pitchFamily="49" charset="-122"/>
              </a:endParaRPr>
            </a:p>
            <a:p>
              <a:pPr>
                <a:defRPr/>
              </a:pPr>
              <a:r>
                <a:rPr lang="en-US" altLang="en-US" sz="2400" b="1" dirty="0" smtClean="0">
                  <a:solidFill>
                    <a:schemeClr val="bg1">
                      <a:lumMod val="95000"/>
                    </a:schemeClr>
                  </a:solidFill>
                  <a:latin typeface="微软雅黑" pitchFamily="34" charset="-122"/>
                  <a:ea typeface="微软雅黑" pitchFamily="34" charset="-122"/>
                  <a:cs typeface="Arial Unicode MS" pitchFamily="34" charset="-122"/>
                  <a:sym typeface="SimHei"/>
                </a:rPr>
                <a:t>GD-E007A</a:t>
              </a:r>
            </a:p>
            <a:p>
              <a:pPr>
                <a:defRPr/>
              </a:pPr>
              <a:r>
                <a:rPr lang="zh-CN" altLang="en-US" sz="1400" b="1" dirty="0" smtClean="0">
                  <a:solidFill>
                    <a:schemeClr val="bg1">
                      <a:lumMod val="95000"/>
                    </a:schemeClr>
                  </a:solidFill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爱家 原汁机</a:t>
              </a:r>
            </a:p>
            <a:p>
              <a:pPr>
                <a:lnSpc>
                  <a:spcPct val="150000"/>
                </a:lnSpc>
              </a:pPr>
              <a:endParaRPr lang="en-US" altLang="zh-CN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黑体" pitchFamily="49" charset="-122"/>
              </a:endParaRPr>
            </a:p>
            <a:p>
              <a:pPr lvl="0">
                <a:lnSpc>
                  <a:spcPct val="120000"/>
                </a:lnSpc>
              </a:pPr>
              <a:r>
                <a:rPr lang="zh-CN" altLang="en-US" sz="1100" b="1" dirty="0" smtClean="0">
                  <a:latin typeface="微软雅黑" pitchFamily="34" charset="-122"/>
                  <a:ea typeface="微软雅黑" pitchFamily="34" charset="-122"/>
                  <a:sym typeface="SimHei"/>
                </a:rPr>
                <a:t>产品参数 ：</a:t>
              </a:r>
              <a:r>
                <a:rPr lang="en-US" altLang="zh-CN" sz="1100" b="1" dirty="0" smtClean="0">
                  <a:latin typeface="微软雅黑" pitchFamily="34" charset="-122"/>
                  <a:ea typeface="微软雅黑" pitchFamily="34" charset="-122"/>
                  <a:sym typeface="SimHei"/>
                </a:rPr>
                <a:t>150W    300mL</a:t>
              </a:r>
            </a:p>
            <a:p>
              <a:pPr lvl="0">
                <a:lnSpc>
                  <a:spcPct val="120000"/>
                </a:lnSpc>
              </a:pPr>
              <a:r>
                <a:rPr lang="zh-CN" altLang="en-US" sz="1100" b="1" dirty="0" smtClean="0">
                  <a:latin typeface="微软雅黑" pitchFamily="34" charset="-122"/>
                  <a:ea typeface="微软雅黑" pitchFamily="34" charset="-122"/>
                  <a:sym typeface="SimHei"/>
                </a:rPr>
                <a:t>装箱明细 ：</a:t>
              </a:r>
              <a:r>
                <a:rPr lang="en-US" altLang="zh-CN" sz="1100" b="1" dirty="0" smtClean="0">
                  <a:latin typeface="微软雅黑" pitchFamily="34" charset="-122"/>
                  <a:ea typeface="微软雅黑" pitchFamily="34" charset="-122"/>
                  <a:sym typeface="SimHei"/>
                </a:rPr>
                <a:t>4pcs/</a:t>
              </a:r>
              <a:r>
                <a:rPr lang="zh-CN" altLang="en-US" sz="1100" b="1" dirty="0" smtClean="0">
                  <a:latin typeface="微软雅黑" pitchFamily="34" charset="-122"/>
                  <a:ea typeface="微软雅黑" pitchFamily="34" charset="-122"/>
                  <a:sym typeface="SimHei"/>
                </a:rPr>
                <a:t>箱</a:t>
              </a:r>
            </a:p>
            <a:p>
              <a:pPr lvl="0">
                <a:lnSpc>
                  <a:spcPct val="120000"/>
                </a:lnSpc>
              </a:pPr>
              <a:r>
                <a:rPr lang="zh-CN" altLang="en-US" sz="1100" b="1" dirty="0" smtClean="0">
                  <a:latin typeface="微软雅黑" pitchFamily="34" charset="-122"/>
                  <a:ea typeface="微软雅黑" pitchFamily="34" charset="-122"/>
                  <a:sym typeface="SimHei"/>
                </a:rPr>
                <a:t>包装尺寸 ：</a:t>
              </a:r>
              <a:r>
                <a:rPr lang="en-US" altLang="zh-CN" sz="1100" b="1" dirty="0" smtClean="0">
                  <a:latin typeface="微软雅黑" pitchFamily="34" charset="-122"/>
                  <a:ea typeface="微软雅黑" pitchFamily="34" charset="-122"/>
                  <a:sym typeface="SimHei"/>
                </a:rPr>
                <a:t>29.5×17.5×42cm</a:t>
              </a:r>
              <a:endParaRPr lang="zh-CN" altLang="en-US" sz="1100" b="1" dirty="0" smtClean="0">
                <a:latin typeface="微软雅黑" pitchFamily="34" charset="-122"/>
                <a:ea typeface="微软雅黑" pitchFamily="34" charset="-122"/>
                <a:sym typeface="SimHei"/>
              </a:endParaRPr>
            </a:p>
            <a:p>
              <a:pPr>
                <a:lnSpc>
                  <a:spcPct val="120000"/>
                </a:lnSpc>
                <a:defRPr/>
              </a:pPr>
              <a:endParaRPr lang="en-US" altLang="zh-CN" sz="105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黑体" pitchFamily="49" charset="-122"/>
              </a:endParaRPr>
            </a:p>
            <a:p>
              <a:pPr>
                <a:lnSpc>
                  <a:spcPct val="120000"/>
                </a:lnSpc>
                <a:defRPr/>
              </a:pPr>
              <a:r>
                <a:rPr lang="zh-CN" altLang="en-US" sz="105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功能简介：</a:t>
              </a:r>
            </a:p>
            <a:p>
              <a:pPr lvl="0">
                <a:lnSpc>
                  <a:spcPct val="150000"/>
                </a:lnSpc>
              </a:pPr>
              <a:r>
                <a:rPr lang="en-US" altLang="zh-CN" sz="900" b="1" dirty="0" smtClean="0">
                  <a:latin typeface="微软雅黑" pitchFamily="34" charset="-122"/>
                  <a:ea typeface="微软雅黑" pitchFamily="34" charset="-122"/>
                  <a:sym typeface="SimHei"/>
                </a:rPr>
                <a:t>·</a:t>
              </a:r>
              <a:r>
                <a:rPr lang="zh-CN" altLang="en-US" sz="900" b="1" dirty="0" smtClean="0">
                  <a:latin typeface="微软雅黑" pitchFamily="34" charset="-122"/>
                  <a:ea typeface="微软雅黑" pitchFamily="34" charset="-122"/>
                  <a:sym typeface="SimHei"/>
                </a:rPr>
                <a:t>高端静音原汁机，选用婴儿食品级材质，安全无毒。</a:t>
              </a:r>
            </a:p>
            <a:p>
              <a:pPr lvl="0">
                <a:lnSpc>
                  <a:spcPct val="150000"/>
                </a:lnSpc>
              </a:pPr>
              <a:r>
                <a:rPr lang="en-US" altLang="zh-CN" sz="900" b="1" dirty="0" smtClean="0">
                  <a:latin typeface="微软雅黑" pitchFamily="34" charset="-122"/>
                  <a:ea typeface="微软雅黑" pitchFamily="34" charset="-122"/>
                  <a:sym typeface="SimHei"/>
                </a:rPr>
                <a:t>·150W</a:t>
              </a:r>
              <a:r>
                <a:rPr lang="zh-CN" altLang="en-US" sz="900" b="1" dirty="0" smtClean="0">
                  <a:latin typeface="微软雅黑" pitchFamily="34" charset="-122"/>
                  <a:ea typeface="微软雅黑" pitchFamily="34" charset="-122"/>
                  <a:sym typeface="SimHei"/>
                </a:rPr>
                <a:t>超低辐射电机，辐射更小更安全，出汁率更高</a:t>
              </a:r>
            </a:p>
            <a:p>
              <a:pPr lvl="0">
                <a:lnSpc>
                  <a:spcPct val="150000"/>
                </a:lnSpc>
              </a:pPr>
              <a:r>
                <a:rPr lang="en-US" altLang="zh-CN" sz="900" b="1" dirty="0" smtClean="0">
                  <a:latin typeface="微软雅黑" pitchFamily="34" charset="-122"/>
                  <a:ea typeface="微软雅黑" pitchFamily="34" charset="-122"/>
                  <a:sym typeface="SimHei"/>
                </a:rPr>
                <a:t>·80</a:t>
              </a:r>
              <a:r>
                <a:rPr lang="zh-CN" altLang="en-US" sz="900" b="1" dirty="0" smtClean="0">
                  <a:latin typeface="微软雅黑" pitchFamily="34" charset="-122"/>
                  <a:ea typeface="微软雅黑" pitchFamily="34" charset="-122"/>
                  <a:sym typeface="SimHei"/>
                </a:rPr>
                <a:t>转黄金转速，出汁率最高可达</a:t>
              </a:r>
              <a:r>
                <a:rPr lang="en-US" altLang="zh-CN" sz="900" b="1" dirty="0" smtClean="0">
                  <a:latin typeface="微软雅黑" pitchFamily="34" charset="-122"/>
                  <a:ea typeface="微软雅黑" pitchFamily="34" charset="-122"/>
                  <a:sym typeface="SimHei"/>
                </a:rPr>
                <a:t>95%</a:t>
              </a:r>
            </a:p>
            <a:p>
              <a:pPr lvl="0">
                <a:lnSpc>
                  <a:spcPct val="150000"/>
                </a:lnSpc>
              </a:pPr>
              <a:r>
                <a:rPr lang="en-US" altLang="zh-CN" sz="900" b="1" dirty="0" smtClean="0">
                  <a:latin typeface="微软雅黑" pitchFamily="34" charset="-122"/>
                  <a:ea typeface="微软雅黑" pitchFamily="34" charset="-122"/>
                  <a:sym typeface="SimHei"/>
                </a:rPr>
                <a:t>·</a:t>
              </a:r>
              <a:r>
                <a:rPr lang="zh-CN" altLang="en-US" sz="900" b="1" dirty="0" smtClean="0">
                  <a:latin typeface="微软雅黑" pitchFamily="34" charset="-122"/>
                  <a:ea typeface="微软雅黑" pitchFamily="34" charset="-122"/>
                  <a:sym typeface="SimHei"/>
                </a:rPr>
                <a:t>防滴漏开关，杜绝滴漏。</a:t>
              </a:r>
            </a:p>
            <a:p>
              <a:pPr lvl="0">
                <a:lnSpc>
                  <a:spcPct val="150000"/>
                </a:lnSpc>
              </a:pPr>
              <a:r>
                <a:rPr lang="en-US" altLang="zh-CN" sz="900" b="1" dirty="0" smtClean="0">
                  <a:latin typeface="微软雅黑" pitchFamily="34" charset="-122"/>
                  <a:ea typeface="微软雅黑" pitchFamily="34" charset="-122"/>
                  <a:sym typeface="SimHei"/>
                </a:rPr>
                <a:t>·</a:t>
              </a:r>
              <a:r>
                <a:rPr lang="zh-CN" altLang="en-US" sz="900" b="1" dirty="0" smtClean="0">
                  <a:latin typeface="微软雅黑" pitchFamily="34" charset="-122"/>
                  <a:ea typeface="微软雅黑" pitchFamily="34" charset="-122"/>
                  <a:sym typeface="SimHei"/>
                </a:rPr>
                <a:t>电源收纳盒</a:t>
              </a:r>
              <a:endParaRPr lang="zh-CN" altLang="zh-CN" sz="900" b="1" dirty="0" smtClean="0">
                <a:latin typeface="微软雅黑" pitchFamily="34" charset="-122"/>
                <a:ea typeface="微软雅黑" pitchFamily="34" charset="-122"/>
                <a:sym typeface="SimHei"/>
              </a:endParaRPr>
            </a:p>
            <a:p>
              <a:pPr>
                <a:lnSpc>
                  <a:spcPct val="150000"/>
                </a:lnSpc>
              </a:pPr>
              <a:endParaRPr lang="en-US" altLang="zh-CN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黑体" pitchFamily="49" charset="-122"/>
              </a:endParaRPr>
            </a:p>
            <a:p>
              <a:pPr>
                <a:lnSpc>
                  <a:spcPct val="150000"/>
                </a:lnSpc>
              </a:pPr>
              <a:endParaRPr lang="zh-CN" altLang="en-US" sz="1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黑体" pitchFamily="49" charset="-122"/>
              </a:endParaRPr>
            </a:p>
            <a:p>
              <a:pPr>
                <a:lnSpc>
                  <a:spcPct val="150000"/>
                </a:lnSpc>
              </a:pPr>
              <a:endPara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  <a:sym typeface="黑体" pitchFamily="49" charset="-122"/>
              </a:endParaRPr>
            </a:p>
            <a:p>
              <a:pPr>
                <a:lnSpc>
                  <a:spcPct val="150000"/>
                </a:lnSpc>
              </a:pPr>
              <a:endParaRPr lang="zh-CN" altLang="en-US" sz="11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黑体" pitchFamily="49" charset="-122"/>
              </a:endParaRPr>
            </a:p>
          </p:txBody>
        </p:sp>
        <p:cxnSp>
          <p:nvCxnSpPr>
            <p:cNvPr id="27" name="直接连接符 26"/>
            <p:cNvCxnSpPr/>
            <p:nvPr/>
          </p:nvCxnSpPr>
          <p:spPr bwMode="auto">
            <a:xfrm>
              <a:off x="6984000" y="4026435"/>
              <a:ext cx="1872000" cy="1587"/>
            </a:xfrm>
            <a:prstGeom prst="line">
              <a:avLst/>
            </a:prstGeom>
            <a:ln w="38100">
              <a:solidFill>
                <a:schemeClr val="accent2">
                  <a:lumMod val="60000"/>
                  <a:lumOff val="4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 bwMode="auto">
            <a:xfrm>
              <a:off x="7000892" y="4913880"/>
              <a:ext cx="1872000" cy="1587"/>
            </a:xfrm>
            <a:prstGeom prst="line">
              <a:avLst/>
            </a:prstGeom>
            <a:ln w="12700">
              <a:solidFill>
                <a:schemeClr val="accent2">
                  <a:lumMod val="60000"/>
                  <a:lumOff val="4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16" name="矩形 15"/>
          <p:cNvSpPr/>
          <p:nvPr/>
        </p:nvSpPr>
        <p:spPr>
          <a:xfrm>
            <a:off x="4500562" y="571480"/>
            <a:ext cx="2071702" cy="120015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rgbClr val="FF0000"/>
                </a:solidFill>
                <a:latin typeface="Calibri" pitchFamily="34" charset="0"/>
              </a:rPr>
              <a:t>订购品，尚有部分库存。</a:t>
            </a:r>
            <a:endParaRPr lang="en-US" altLang="zh-CN" b="1" dirty="0" smtClean="0">
              <a:solidFill>
                <a:srgbClr val="FF0000"/>
              </a:solidFill>
              <a:latin typeface="Calibri" pitchFamily="34" charset="0"/>
            </a:endParaRPr>
          </a:p>
          <a:p>
            <a:pPr algn="ctr"/>
            <a:r>
              <a:rPr lang="zh-CN" altLang="en-US" b="1" dirty="0" smtClean="0">
                <a:solidFill>
                  <a:srgbClr val="FF0000"/>
                </a:solidFill>
                <a:latin typeface="Calibri" pitchFamily="34" charset="0"/>
              </a:rPr>
              <a:t>出完库存不再备货，再订货需起订量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4846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4987</TotalTime>
  <Words>120</Words>
  <Application>Microsoft Office PowerPoint</Application>
  <PresentationFormat>全屏显示(4:3)</PresentationFormat>
  <Paragraphs>21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821</cp:revision>
  <dcterms:created xsi:type="dcterms:W3CDTF">2016-12-01T07:26:00Z</dcterms:created>
  <dcterms:modified xsi:type="dcterms:W3CDTF">2018-02-11T02:55:34Z</dcterms:modified>
</cp:coreProperties>
</file>