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0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762A14-FABE-4FB0-A860-81479AA90BF2}" type="slidenum">
              <a:rPr lang="de-DE" altLang="zh-CN" smtClean="0"/>
              <a:pPr>
                <a:defRPr/>
              </a:pPr>
              <a:t>1</a:t>
            </a:fld>
            <a:endParaRPr lang="de-DE" altLang="zh-CN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43" y="2671596"/>
            <a:ext cx="1342676" cy="2730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platzhalter 7"/>
          <p:cNvSpPr txBox="1">
            <a:spLocks/>
          </p:cNvSpPr>
          <p:nvPr/>
        </p:nvSpPr>
        <p:spPr bwMode="auto">
          <a:xfrm>
            <a:off x="-31604" y="1434932"/>
            <a:ext cx="6673103" cy="26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32" tIns="41116" rIns="82232" bIns="41116"/>
          <a:lstStyle>
            <a:lvl1pPr eaLnBrk="0" hangingPunct="0">
              <a:spcAft>
                <a:spcPts val="1375"/>
              </a:spcAft>
              <a:buFont typeface="Symbol" panose="05050102010706020507" pitchFamily="18" charset="2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265113" indent="-265113" eaLnBrk="0" hangingPunct="0">
              <a:spcAft>
                <a:spcPts val="1375"/>
              </a:spcAft>
              <a:buFont typeface="Symbol" panose="05050102010706020507" pitchFamily="18" charset="2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265113" indent="-265113" eaLnBrk="0" hangingPunct="0">
              <a:spcAft>
                <a:spcPts val="1375"/>
              </a:spcAft>
              <a:buFont typeface="Symbol" panose="05050102010706020507" pitchFamily="18" charset="2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265113" indent="-265113" eaLnBrk="0" hangingPunct="0">
              <a:spcAft>
                <a:spcPts val="1375"/>
              </a:spcAft>
              <a:buFont typeface="Symbol" panose="05050102010706020507" pitchFamily="18" charset="2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65113" indent="-265113" eaLnBrk="0" hangingPunct="0">
              <a:spcAft>
                <a:spcPts val="1375"/>
              </a:spcAft>
              <a:buFont typeface="Symbol" panose="05050102010706020507" pitchFamily="18" charset="2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722313" indent="-265113" eaLnBrk="0" fontAlgn="base" hangingPunct="0">
              <a:spcBef>
                <a:spcPct val="0"/>
              </a:spcBef>
              <a:spcAft>
                <a:spcPts val="1375"/>
              </a:spcAft>
              <a:buFont typeface="Symbol" panose="05050102010706020507" pitchFamily="18" charset="2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1179513" indent="-265113" eaLnBrk="0" fontAlgn="base" hangingPunct="0">
              <a:spcBef>
                <a:spcPct val="0"/>
              </a:spcBef>
              <a:spcAft>
                <a:spcPts val="1375"/>
              </a:spcAft>
              <a:buFont typeface="Symbol" panose="05050102010706020507" pitchFamily="18" charset="2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1636713" indent="-265113" eaLnBrk="0" fontAlgn="base" hangingPunct="0">
              <a:spcBef>
                <a:spcPct val="0"/>
              </a:spcBef>
              <a:spcAft>
                <a:spcPts val="1375"/>
              </a:spcAft>
              <a:buFont typeface="Symbol" panose="05050102010706020507" pitchFamily="18" charset="2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2093913" indent="-265113" eaLnBrk="0" fontAlgn="base" hangingPunct="0">
              <a:spcBef>
                <a:spcPct val="0"/>
              </a:spcBef>
              <a:spcAft>
                <a:spcPts val="1375"/>
              </a:spcAft>
              <a:buFont typeface="Symbol" panose="05050102010706020507" pitchFamily="18" charset="2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defTabSz="82232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碧然德 </a:t>
            </a:r>
            <a:r>
              <a:rPr lang="en-US" altLang="zh-CN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FILL&amp;GO </a:t>
            </a:r>
            <a:r>
              <a:rPr lang="zh-CN" altLang="en-US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用芯杯 </a:t>
            </a:r>
            <a:r>
              <a:rPr lang="en-US" altLang="zh-CN" sz="16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0.6L</a:t>
            </a:r>
          </a:p>
          <a:p>
            <a:pPr algn="ctr" defTabSz="82232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1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47" y="1704564"/>
            <a:ext cx="773206" cy="99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47" y="1555094"/>
            <a:ext cx="889466" cy="114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4"/>
          <p:cNvSpPr txBox="1">
            <a:spLocks noChangeArrowheads="1"/>
          </p:cNvSpPr>
          <p:nvPr/>
        </p:nvSpPr>
        <p:spPr bwMode="auto">
          <a:xfrm>
            <a:off x="1145013" y="1798348"/>
            <a:ext cx="3871742" cy="137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232" tIns="41116" rIns="82232" bIns="41116">
            <a:spAutoFit/>
          </a:bodyPr>
          <a:lstStyle>
            <a:lvl1pPr eaLnBrk="0" hangingPunct="0">
              <a:spcAft>
                <a:spcPts val="1375"/>
              </a:spcAft>
              <a:buFont typeface="Symbol" panose="05050102010706020507" pitchFamily="18" charset="2"/>
              <a:buChar char="-"/>
              <a:tabLst>
                <a:tab pos="96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265113" indent="-265113" eaLnBrk="0" hangingPunct="0">
              <a:spcAft>
                <a:spcPts val="1375"/>
              </a:spcAft>
              <a:buFont typeface="Symbol" panose="05050102010706020507" pitchFamily="18" charset="2"/>
              <a:buChar char="-"/>
              <a:tabLst>
                <a:tab pos="96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265113" indent="-265113" eaLnBrk="0" hangingPunct="0">
              <a:spcAft>
                <a:spcPts val="1375"/>
              </a:spcAft>
              <a:buFont typeface="Symbol" panose="05050102010706020507" pitchFamily="18" charset="2"/>
              <a:buChar char="-"/>
              <a:tabLst>
                <a:tab pos="96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265113" indent="-265113" eaLnBrk="0" hangingPunct="0">
              <a:spcAft>
                <a:spcPts val="1375"/>
              </a:spcAft>
              <a:buFont typeface="Symbol" panose="05050102010706020507" pitchFamily="18" charset="2"/>
              <a:buChar char="-"/>
              <a:tabLst>
                <a:tab pos="96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65113" indent="-265113" eaLnBrk="0" hangingPunct="0">
              <a:spcAft>
                <a:spcPts val="1375"/>
              </a:spcAft>
              <a:buFont typeface="Symbol" panose="05050102010706020507" pitchFamily="18" charset="2"/>
              <a:buChar char="-"/>
              <a:tabLst>
                <a:tab pos="96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722313" indent="-265113" defTabSz="449263" eaLnBrk="0" fontAlgn="base" hangingPunct="0">
              <a:spcBef>
                <a:spcPct val="0"/>
              </a:spcBef>
              <a:spcAft>
                <a:spcPts val="1375"/>
              </a:spcAft>
              <a:buFont typeface="Symbol" panose="05050102010706020507" pitchFamily="18" charset="2"/>
              <a:buChar char="-"/>
              <a:tabLst>
                <a:tab pos="96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1179513" indent="-265113" defTabSz="449263" eaLnBrk="0" fontAlgn="base" hangingPunct="0">
              <a:spcBef>
                <a:spcPct val="0"/>
              </a:spcBef>
              <a:spcAft>
                <a:spcPts val="1375"/>
              </a:spcAft>
              <a:buFont typeface="Symbol" panose="05050102010706020507" pitchFamily="18" charset="2"/>
              <a:buChar char="-"/>
              <a:tabLst>
                <a:tab pos="96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1636713" indent="-265113" defTabSz="449263" eaLnBrk="0" fontAlgn="base" hangingPunct="0">
              <a:spcBef>
                <a:spcPct val="0"/>
              </a:spcBef>
              <a:spcAft>
                <a:spcPts val="1375"/>
              </a:spcAft>
              <a:buFont typeface="Symbol" panose="05050102010706020507" pitchFamily="18" charset="2"/>
              <a:buChar char="-"/>
              <a:tabLst>
                <a:tab pos="96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2093913" indent="-265113" defTabSz="449263" eaLnBrk="0" fontAlgn="base" hangingPunct="0">
              <a:spcBef>
                <a:spcPct val="0"/>
              </a:spcBef>
              <a:spcAft>
                <a:spcPts val="1375"/>
              </a:spcAft>
              <a:buFont typeface="Symbol" panose="05050102010706020507" pitchFamily="18" charset="2"/>
              <a:buChar char="-"/>
              <a:tabLst>
                <a:tab pos="96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540"/>
              </a:spcAft>
              <a:buNone/>
            </a:pPr>
            <a:r>
              <a:rPr lang="en-GB" altLang="en-US" sz="1300" b="1" dirty="0" err="1">
                <a:solidFill>
                  <a:srgbClr val="002060"/>
                </a:solidFill>
                <a:latin typeface="Univers" panose="020B0603020202030204" pitchFamily="34" charset="0"/>
              </a:rPr>
              <a:t>MicroDisc</a:t>
            </a:r>
            <a:r>
              <a:rPr lang="en-GB" altLang="en-US" sz="1300" b="1" dirty="0">
                <a:solidFill>
                  <a:srgbClr val="002060"/>
                </a:solidFill>
                <a:latin typeface="Univers" panose="020B0603020202030204" pitchFamily="34" charset="0"/>
              </a:rPr>
              <a:t> </a:t>
            </a:r>
            <a:r>
              <a:rPr lang="en-GB" altLang="en-US" sz="1300" b="1" dirty="0" err="1">
                <a:solidFill>
                  <a:srgbClr val="002060"/>
                </a:solidFill>
                <a:latin typeface="Univers" panose="020B0603020202030204" pitchFamily="34" charset="0"/>
              </a:rPr>
              <a:t>ActivSelect</a:t>
            </a:r>
            <a:r>
              <a:rPr lang="en-GB" altLang="en-US" sz="1300" baseline="30000" dirty="0">
                <a:solidFill>
                  <a:srgbClr val="002060"/>
                </a:solidFill>
                <a:latin typeface="Univers" panose="020B0603020202030204" pitchFamily="34" charset="0"/>
              </a:rPr>
              <a:t> ®</a:t>
            </a:r>
            <a:r>
              <a:rPr lang="en-GB" altLang="en-US" sz="1300" dirty="0">
                <a:solidFill>
                  <a:srgbClr val="002060"/>
                </a:solidFill>
                <a:latin typeface="Univers" panose="020B0603020202030204" pitchFamily="34" charset="0"/>
              </a:rPr>
              <a:t> </a:t>
            </a:r>
            <a:r>
              <a:rPr lang="zh-CN" altLang="en-US" sz="1300" b="1" dirty="0">
                <a:solidFill>
                  <a:srgbClr val="002060"/>
                </a:solidFill>
                <a:latin typeface="Univers" panose="020B0603020202030204" pitchFamily="34" charset="0"/>
              </a:rPr>
              <a:t>超薄高效过滤技术</a:t>
            </a:r>
            <a:r>
              <a:rPr lang="en-GB" altLang="en-US" sz="1300" b="1" dirty="0">
                <a:solidFill>
                  <a:srgbClr val="002060"/>
                </a:solidFill>
                <a:latin typeface="Univers" panose="020B0603020202030204" pitchFamily="34" charset="0"/>
              </a:rPr>
              <a:t>:</a:t>
            </a:r>
          </a:p>
          <a:p>
            <a:pPr eaLnBrk="1" hangingPunct="1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zh-CN" altLang="en-US" sz="1300" dirty="0">
                <a:solidFill>
                  <a:srgbClr val="002060"/>
                </a:solidFill>
              </a:rPr>
              <a:t>有效减少氯、其它影响口感的物质和杂质*，并保留矿物质</a:t>
            </a:r>
            <a:endParaRPr lang="en-GB" altLang="en-US" sz="1300" dirty="0">
              <a:solidFill>
                <a:srgbClr val="002060"/>
              </a:solidFill>
              <a:latin typeface="Univers" panose="020B0603020202030204" pitchFamily="34" charset="0"/>
            </a:endParaRPr>
          </a:p>
          <a:p>
            <a:pPr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zh-CN" altLang="en-US" sz="1300" dirty="0">
                <a:solidFill>
                  <a:srgbClr val="002060"/>
                </a:solidFill>
                <a:latin typeface="Univers" panose="020B0603020202030204" pitchFamily="34" charset="0"/>
              </a:rPr>
              <a:t>每片滤芯可以提供</a:t>
            </a:r>
            <a:r>
              <a:rPr lang="en-US" altLang="zh-CN" sz="1300" dirty="0">
                <a:solidFill>
                  <a:srgbClr val="002060"/>
                </a:solidFill>
                <a:latin typeface="Univers" panose="020B0603020202030204" pitchFamily="34" charset="0"/>
              </a:rPr>
              <a:t>150L/</a:t>
            </a:r>
            <a:r>
              <a:rPr lang="zh-CN" altLang="en-US" sz="1300" dirty="0">
                <a:solidFill>
                  <a:srgbClr val="002060"/>
                </a:solidFill>
                <a:latin typeface="Univers" panose="020B0603020202030204" pitchFamily="34" charset="0"/>
              </a:rPr>
              <a:t>约</a:t>
            </a:r>
            <a:r>
              <a:rPr lang="en-GB" altLang="en-US" sz="1300" dirty="0">
                <a:solidFill>
                  <a:srgbClr val="002060"/>
                </a:solidFill>
                <a:latin typeface="Univers" panose="020B0603020202030204" pitchFamily="34" charset="0"/>
              </a:rPr>
              <a:t>4</a:t>
            </a:r>
            <a:r>
              <a:rPr lang="zh-CN" altLang="en-US" sz="1300" dirty="0">
                <a:solidFill>
                  <a:srgbClr val="002060"/>
                </a:solidFill>
                <a:latin typeface="Univers" panose="020B0603020202030204" pitchFamily="34" charset="0"/>
              </a:rPr>
              <a:t>周的新鲜好喝的过滤水。</a:t>
            </a:r>
            <a:endParaRPr lang="en-GB" altLang="en-US" sz="1300" dirty="0">
              <a:solidFill>
                <a:srgbClr val="002060"/>
              </a:solidFill>
              <a:latin typeface="Univers" panose="020B0603020202030204" pitchFamily="34" charset="0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endParaRPr lang="en-GB" altLang="en-US" sz="1300" dirty="0">
              <a:solidFill>
                <a:srgbClr val="002060"/>
              </a:solidFill>
              <a:latin typeface="Univers" panose="020B0603020202030204" pitchFamily="34" charset="0"/>
            </a:endParaRPr>
          </a:p>
        </p:txBody>
      </p:sp>
      <p:sp>
        <p:nvSpPr>
          <p:cNvPr id="12" name="Text Box 64"/>
          <p:cNvSpPr txBox="1">
            <a:spLocks noChangeArrowheads="1"/>
          </p:cNvSpPr>
          <p:nvPr/>
        </p:nvSpPr>
        <p:spPr bwMode="auto">
          <a:xfrm>
            <a:off x="443246" y="3077444"/>
            <a:ext cx="5975537" cy="2365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32" tIns="41116" rIns="82232" bIns="41116">
            <a:spAutoFit/>
          </a:bodyPr>
          <a:lstStyle>
            <a:lvl1pPr eaLnBrk="0" hangingPunct="0">
              <a:spcAft>
                <a:spcPts val="1375"/>
              </a:spcAft>
              <a:buFont typeface="Symbol" panose="05050102010706020507" pitchFamily="18" charset="2"/>
              <a:buChar char="-"/>
              <a:tabLst>
                <a:tab pos="96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265113" indent="-265113" eaLnBrk="0" hangingPunct="0">
              <a:spcAft>
                <a:spcPts val="1375"/>
              </a:spcAft>
              <a:buFont typeface="Symbol" panose="05050102010706020507" pitchFamily="18" charset="2"/>
              <a:buChar char="-"/>
              <a:tabLst>
                <a:tab pos="96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265113" indent="-265113" eaLnBrk="0" hangingPunct="0">
              <a:spcAft>
                <a:spcPts val="1375"/>
              </a:spcAft>
              <a:buFont typeface="Symbol" panose="05050102010706020507" pitchFamily="18" charset="2"/>
              <a:buChar char="-"/>
              <a:tabLst>
                <a:tab pos="96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265113" indent="-265113" eaLnBrk="0" hangingPunct="0">
              <a:spcAft>
                <a:spcPts val="1375"/>
              </a:spcAft>
              <a:buFont typeface="Symbol" panose="05050102010706020507" pitchFamily="18" charset="2"/>
              <a:buChar char="-"/>
              <a:tabLst>
                <a:tab pos="96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65113" indent="-265113" eaLnBrk="0" hangingPunct="0">
              <a:spcAft>
                <a:spcPts val="1375"/>
              </a:spcAft>
              <a:buFont typeface="Symbol" panose="05050102010706020507" pitchFamily="18" charset="2"/>
              <a:buChar char="-"/>
              <a:tabLst>
                <a:tab pos="96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722313" indent="-265113" defTabSz="449263" eaLnBrk="0" fontAlgn="base" hangingPunct="0">
              <a:spcBef>
                <a:spcPct val="0"/>
              </a:spcBef>
              <a:spcAft>
                <a:spcPts val="1375"/>
              </a:spcAft>
              <a:buFont typeface="Symbol" panose="05050102010706020507" pitchFamily="18" charset="2"/>
              <a:buChar char="-"/>
              <a:tabLst>
                <a:tab pos="96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1179513" indent="-265113" defTabSz="449263" eaLnBrk="0" fontAlgn="base" hangingPunct="0">
              <a:spcBef>
                <a:spcPct val="0"/>
              </a:spcBef>
              <a:spcAft>
                <a:spcPts val="1375"/>
              </a:spcAft>
              <a:buFont typeface="Symbol" panose="05050102010706020507" pitchFamily="18" charset="2"/>
              <a:buChar char="-"/>
              <a:tabLst>
                <a:tab pos="96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1636713" indent="-265113" defTabSz="449263" eaLnBrk="0" fontAlgn="base" hangingPunct="0">
              <a:spcBef>
                <a:spcPct val="0"/>
              </a:spcBef>
              <a:spcAft>
                <a:spcPts val="1375"/>
              </a:spcAft>
              <a:buFont typeface="Symbol" panose="05050102010706020507" pitchFamily="18" charset="2"/>
              <a:buChar char="-"/>
              <a:tabLst>
                <a:tab pos="96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2093913" indent="-265113" defTabSz="449263" eaLnBrk="0" fontAlgn="base" hangingPunct="0">
              <a:spcBef>
                <a:spcPct val="0"/>
              </a:spcBef>
              <a:spcAft>
                <a:spcPts val="1375"/>
              </a:spcAft>
              <a:buFont typeface="Symbol" panose="05050102010706020507" pitchFamily="18" charset="2"/>
              <a:buChar char="-"/>
              <a:tabLst>
                <a:tab pos="96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540"/>
              </a:spcAft>
              <a:buNone/>
            </a:pPr>
            <a:r>
              <a:rPr lang="zh-CN" altLang="en-US" sz="1400" b="1" i="1" dirty="0">
                <a:solidFill>
                  <a:srgbClr val="002060"/>
                </a:solidFill>
                <a:latin typeface="Univers" panose="020B0603020202030204" pitchFamily="34" charset="0"/>
              </a:rPr>
              <a:t>用“芯“补水，致青春</a:t>
            </a:r>
            <a:endParaRPr lang="en-US" altLang="zh-CN" sz="1400" b="1" i="1" dirty="0">
              <a:solidFill>
                <a:srgbClr val="002060"/>
              </a:solidFill>
              <a:latin typeface="Univers" panose="020B0603020202030204" pitchFamily="34" charset="0"/>
            </a:endParaRPr>
          </a:p>
          <a:p>
            <a:pPr eaLnBrk="1" hangingPunct="1">
              <a:spcAft>
                <a:spcPts val="540"/>
              </a:spcAft>
              <a:buNone/>
            </a:pPr>
            <a:r>
              <a:rPr lang="zh-CN" altLang="en-US" sz="1400" b="1" i="1" dirty="0">
                <a:solidFill>
                  <a:srgbClr val="002060"/>
                </a:solidFill>
                <a:latin typeface="Univers" panose="020B0603020202030204" pitchFamily="34" charset="0"/>
              </a:rPr>
              <a:t>碧然德用芯杯让您随时随地补充新鲜好喝的过滤水</a:t>
            </a:r>
            <a:endParaRPr lang="en-US" altLang="zh-CN" sz="1400" b="1" i="1" dirty="0">
              <a:solidFill>
                <a:srgbClr val="002060"/>
              </a:solidFill>
              <a:latin typeface="Univers" panose="020B0603020202030204" pitchFamily="34" charset="0"/>
            </a:endParaRPr>
          </a:p>
          <a:p>
            <a:pPr eaLnBrk="1" hangingPunct="1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rgbClr val="002060"/>
                </a:solidFill>
                <a:latin typeface="Univers" panose="020B0603020202030204" pitchFamily="34" charset="0"/>
              </a:rPr>
              <a:t>吸嘴式设计，饮水轻松方便</a:t>
            </a:r>
            <a:endParaRPr lang="en-US" altLang="zh-CN" sz="1400" dirty="0">
              <a:solidFill>
                <a:srgbClr val="002060"/>
              </a:solidFill>
              <a:latin typeface="Univers" panose="020B0603020202030204" pitchFamily="34" charset="0"/>
            </a:endParaRPr>
          </a:p>
          <a:p>
            <a:pPr eaLnBrk="1" hangingPunct="1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rgbClr val="002060"/>
                </a:solidFill>
                <a:latin typeface="Univers" panose="020B0603020202030204" pitchFamily="34" charset="0"/>
              </a:rPr>
              <a:t>食品级材质**，无双酚胺</a:t>
            </a:r>
            <a:endParaRPr lang="en-US" altLang="zh-CN" sz="1400" dirty="0">
              <a:solidFill>
                <a:srgbClr val="002060"/>
              </a:solidFill>
              <a:latin typeface="Univers" panose="020B0603020202030204" pitchFamily="34" charset="0"/>
            </a:endParaRPr>
          </a:p>
          <a:p>
            <a:pPr eaLnBrk="1" hangingPunct="1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rgbClr val="002060"/>
                </a:solidFill>
                <a:latin typeface="Univers" panose="020B0603020202030204" pitchFamily="34" charset="0"/>
              </a:rPr>
              <a:t>单手开关杯盖，简单易用</a:t>
            </a:r>
            <a:endParaRPr lang="en-GB" altLang="en-US" sz="1400" dirty="0">
              <a:solidFill>
                <a:srgbClr val="002060"/>
              </a:solidFill>
              <a:latin typeface="Univers" panose="020B0603020202030204" pitchFamily="34" charset="0"/>
            </a:endParaRPr>
          </a:p>
          <a:p>
            <a:pPr eaLnBrk="1" hangingPunct="1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rgbClr val="002060"/>
                </a:solidFill>
                <a:latin typeface="Univers" panose="020B0603020202030204" pitchFamily="34" charset="0"/>
              </a:rPr>
              <a:t>可用洗碗机清洗</a:t>
            </a:r>
            <a:endParaRPr lang="en-GB" altLang="en-US" sz="1400" dirty="0">
              <a:solidFill>
                <a:srgbClr val="002060"/>
              </a:solidFill>
              <a:latin typeface="Univers" panose="020B0603020202030204" pitchFamily="34" charset="0"/>
            </a:endParaRPr>
          </a:p>
          <a:p>
            <a:pPr eaLnBrk="1" hangingPunct="1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rgbClr val="002060"/>
                </a:solidFill>
                <a:latin typeface="Univers" panose="020B0603020202030204" pitchFamily="34" charset="0"/>
              </a:rPr>
              <a:t>可放入大部分车里的水杯架内</a:t>
            </a:r>
            <a:endParaRPr lang="en-GB" altLang="en-US" sz="1400" dirty="0">
              <a:solidFill>
                <a:srgbClr val="002060"/>
              </a:solidFill>
              <a:latin typeface="Univers" panose="020B0603020202030204" pitchFamily="34" charset="0"/>
            </a:endParaRPr>
          </a:p>
          <a:p>
            <a:pPr eaLnBrk="1" hangingPunct="1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GB" altLang="en-US" sz="1400" dirty="0">
                <a:solidFill>
                  <a:srgbClr val="002060"/>
                </a:solidFill>
                <a:latin typeface="Univers" panose="020B0603020202030204" pitchFamily="34" charset="0"/>
              </a:rPr>
              <a:t>0.6</a:t>
            </a:r>
            <a:r>
              <a:rPr lang="zh-CN" altLang="en-US" sz="1400" dirty="0">
                <a:solidFill>
                  <a:srgbClr val="002060"/>
                </a:solidFill>
                <a:latin typeface="Univers" panose="020B0603020202030204" pitchFamily="34" charset="0"/>
              </a:rPr>
              <a:t>升</a:t>
            </a:r>
            <a:r>
              <a:rPr lang="zh-CN" altLang="en-US" sz="1400" dirty="0" smtClean="0">
                <a:solidFill>
                  <a:srgbClr val="002060"/>
                </a:solidFill>
                <a:latin typeface="Univers" panose="020B0603020202030204" pitchFamily="34" charset="0"/>
              </a:rPr>
              <a:t>容量</a:t>
            </a:r>
            <a:endParaRPr lang="en-US" altLang="zh-CN" sz="1400" dirty="0" smtClean="0">
              <a:solidFill>
                <a:srgbClr val="002060"/>
              </a:solidFill>
              <a:latin typeface="Univers" panose="020B0603020202030204" pitchFamily="34" charset="0"/>
            </a:endParaRPr>
          </a:p>
          <a:p>
            <a:pPr eaLnBrk="1" hangingPunct="1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zh-CN" altLang="en-US" sz="1400" dirty="0" smtClean="0">
                <a:solidFill>
                  <a:srgbClr val="002060"/>
                </a:solidFill>
                <a:latin typeface="Univers" panose="020B0603020202030204" pitchFamily="34" charset="0"/>
              </a:rPr>
              <a:t>市场价格：</a:t>
            </a:r>
            <a:r>
              <a:rPr lang="en-US" altLang="zh-CN" sz="1400" dirty="0" smtClean="0">
                <a:solidFill>
                  <a:srgbClr val="002060"/>
                </a:solidFill>
                <a:latin typeface="Univers" panose="020B0603020202030204" pitchFamily="34" charset="0"/>
              </a:rPr>
              <a:t>179.00</a:t>
            </a:r>
          </a:p>
          <a:p>
            <a:pPr eaLnBrk="1" hangingPunct="1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zh-CN" altLang="en-US" sz="1400" dirty="0" smtClean="0">
                <a:solidFill>
                  <a:srgbClr val="002060"/>
                </a:solidFill>
                <a:latin typeface="Univers" panose="020B0603020202030204" pitchFamily="34" charset="0"/>
              </a:rPr>
              <a:t>批发价：</a:t>
            </a:r>
            <a:r>
              <a:rPr lang="en-US" altLang="zh-CN" sz="1400" dirty="0" smtClean="0">
                <a:solidFill>
                  <a:srgbClr val="002060"/>
                </a:solidFill>
                <a:latin typeface="Univers" panose="020B0603020202030204" pitchFamily="34" charset="0"/>
              </a:rPr>
              <a:t>86.00</a:t>
            </a:r>
            <a:endParaRPr lang="en-GB" altLang="en-US" sz="1400" dirty="0">
              <a:solidFill>
                <a:srgbClr val="002060"/>
              </a:solidFill>
              <a:latin typeface="Univers" panose="020B0603020202030204" pitchFamily="34" charset="0"/>
            </a:endParaRPr>
          </a:p>
        </p:txBody>
      </p:sp>
      <p:sp>
        <p:nvSpPr>
          <p:cNvPr id="13" name="Textfeld 9"/>
          <p:cNvSpPr txBox="1">
            <a:spLocks noChangeArrowheads="1"/>
          </p:cNvSpPr>
          <p:nvPr/>
        </p:nvSpPr>
        <p:spPr bwMode="auto">
          <a:xfrm>
            <a:off x="6548809" y="2072374"/>
            <a:ext cx="1200431" cy="421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32" tIns="41116" rIns="82232" bIns="41116">
            <a:spAutoFit/>
          </a:bodyPr>
          <a:lstStyle/>
          <a:p>
            <a:r>
              <a:rPr lang="zh-CN" altLang="en-US" sz="11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de-DE" altLang="de-DE" sz="11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粉色、蓝色</a:t>
            </a:r>
            <a:endParaRPr lang="de-DE" altLang="de-DE" sz="1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11" descr="\\brita.net\DFS\home\fweinert\_app\Desktop\Bild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025" y="5660780"/>
            <a:ext cx="718578" cy="75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642151" y="5556006"/>
            <a:ext cx="3115595" cy="421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32" tIns="41116" rIns="82232" bIns="41116">
            <a:spAutoFit/>
          </a:bodyPr>
          <a:lstStyle/>
          <a:p>
            <a:r>
              <a:rPr lang="zh-CN" altLang="en-US" sz="900" i="1" dirty="0"/>
              <a:t>*</a:t>
            </a:r>
            <a:r>
              <a:rPr lang="zh-CN" altLang="en-US" sz="1100" i="1" dirty="0">
                <a:latin typeface="+mj-ea"/>
                <a:ea typeface="+mj-ea"/>
              </a:rPr>
              <a:t>由美国水质协会</a:t>
            </a:r>
            <a:r>
              <a:rPr lang="en-US" altLang="zh-CN" sz="1100" i="1" dirty="0">
                <a:latin typeface="+mj-ea"/>
                <a:ea typeface="+mj-ea"/>
              </a:rPr>
              <a:t>WQA</a:t>
            </a:r>
            <a:r>
              <a:rPr lang="zh-CN" altLang="en-US" sz="1100" i="1" dirty="0">
                <a:latin typeface="+mj-ea"/>
                <a:ea typeface="+mj-ea"/>
              </a:rPr>
              <a:t>，根据</a:t>
            </a:r>
            <a:r>
              <a:rPr lang="en-US" altLang="zh-CN" sz="1100" i="1" dirty="0">
                <a:latin typeface="+mj-ea"/>
                <a:ea typeface="+mj-ea"/>
              </a:rPr>
              <a:t>NSF/ANSI</a:t>
            </a:r>
            <a:r>
              <a:rPr lang="zh-CN" altLang="en-US" sz="1100" i="1" dirty="0">
                <a:latin typeface="+mj-ea"/>
                <a:ea typeface="+mj-ea"/>
              </a:rPr>
              <a:t>标准</a:t>
            </a:r>
            <a:r>
              <a:rPr lang="en-US" altLang="zh-CN" sz="1100" i="1" dirty="0">
                <a:latin typeface="+mj-ea"/>
                <a:ea typeface="+mj-ea"/>
              </a:rPr>
              <a:t>42</a:t>
            </a:r>
            <a:r>
              <a:rPr lang="zh-CN" altLang="en-US" sz="1100" i="1" dirty="0">
                <a:latin typeface="+mj-ea"/>
                <a:ea typeface="+mj-ea"/>
              </a:rPr>
              <a:t>检测</a:t>
            </a:r>
            <a:endParaRPr lang="en-US" altLang="zh-CN" sz="1100" i="1" dirty="0">
              <a:latin typeface="+mj-ea"/>
              <a:ea typeface="+mj-ea"/>
            </a:endParaRPr>
          </a:p>
          <a:p>
            <a:r>
              <a:rPr lang="en-US" altLang="zh-CN" sz="1100" i="1" dirty="0">
                <a:latin typeface="+mj-ea"/>
                <a:ea typeface="+mj-ea"/>
              </a:rPr>
              <a:t>**</a:t>
            </a:r>
            <a:r>
              <a:rPr lang="zh-CN" altLang="en-US" sz="1100" i="1" dirty="0">
                <a:latin typeface="+mj-ea"/>
                <a:ea typeface="+mj-ea"/>
              </a:rPr>
              <a:t>由德国检测机构</a:t>
            </a:r>
            <a:r>
              <a:rPr lang="en-US" altLang="zh-CN" sz="1100" i="1" dirty="0">
                <a:latin typeface="+mj-ea"/>
                <a:ea typeface="+mj-ea"/>
              </a:rPr>
              <a:t>TÜV</a:t>
            </a:r>
            <a:r>
              <a:rPr lang="zh-CN" altLang="en-US" sz="1100" i="1" dirty="0">
                <a:latin typeface="+mj-ea"/>
                <a:ea typeface="+mj-ea"/>
              </a:rPr>
              <a:t>检测</a:t>
            </a:r>
          </a:p>
        </p:txBody>
      </p:sp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920" y="2585923"/>
            <a:ext cx="1333426" cy="273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1547664" y="188640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Fill&amp;go</a:t>
            </a:r>
            <a:r>
              <a:rPr lang="en-US" altLang="zh-CN" dirty="0" smtClean="0"/>
              <a:t>-</a:t>
            </a:r>
            <a:r>
              <a:rPr lang="zh-CN" altLang="zh-CN" dirty="0" smtClean="0"/>
              <a:t>粉</a:t>
            </a:r>
            <a:r>
              <a:rPr lang="en-US" altLang="zh-CN" dirty="0" smtClean="0"/>
              <a:t>/</a:t>
            </a:r>
            <a:r>
              <a:rPr lang="zh-CN" altLang="en-US" dirty="0" smtClean="0"/>
              <a:t>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626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4906</TotalTime>
  <Words>151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540</cp:revision>
  <dcterms:created xsi:type="dcterms:W3CDTF">2016-12-01T07:26:00Z</dcterms:created>
  <dcterms:modified xsi:type="dcterms:W3CDTF">2018-02-09T08:15:34Z</dcterms:modified>
</cp:coreProperties>
</file>