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6"/>
  </p:notesMasterIdLst>
  <p:sldIdLst>
    <p:sldId id="256" r:id="rId5"/>
    <p:sldId id="287" r:id="rId6"/>
    <p:sldId id="259" r:id="rId7"/>
    <p:sldId id="283" r:id="rId8"/>
    <p:sldId id="293" r:id="rId9"/>
    <p:sldId id="288" r:id="rId10"/>
    <p:sldId id="258" r:id="rId11"/>
    <p:sldId id="289" r:id="rId12"/>
    <p:sldId id="291" r:id="rId13"/>
    <p:sldId id="292" r:id="rId14"/>
    <p:sldId id="271" r:id="rId15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mp Adrian" initials="ZA" lastIdx="1" clrIdx="0">
    <p:extLst>
      <p:ext uri="{19B8F6BF-5375-455C-9EA6-DF929625EA0E}">
        <p15:presenceInfo xmlns:p15="http://schemas.microsoft.com/office/powerpoint/2012/main" userId="S::zempa1@bfh.ch::e0e6f19b-86eb-4502-bffb-11e230c9b5a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69C12-C49A-8C46-BC9E-3206B5E94D93}" v="10" dt="2019-11-21T13:14:58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5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s Simon Kofi" userId="S::adams3@bfh.ch::a660ba65-508a-4f51-b85d-a2609ed4c9ed" providerId="AD" clId="Web-{00369C12-C49A-8C46-BC9E-3206B5E94D93}"/>
    <pc:docChg chg="delSld modSld">
      <pc:chgData name="Adams Simon Kofi" userId="S::adams3@bfh.ch::a660ba65-508a-4f51-b85d-a2609ed4c9ed" providerId="AD" clId="Web-{00369C12-C49A-8C46-BC9E-3206B5E94D93}" dt="2019-11-21T13:14:58.641" v="6"/>
      <pc:docMkLst>
        <pc:docMk/>
      </pc:docMkLst>
      <pc:sldChg chg="modSp">
        <pc:chgData name="Adams Simon Kofi" userId="S::adams3@bfh.ch::a660ba65-508a-4f51-b85d-a2609ed4c9ed" providerId="AD" clId="Web-{00369C12-C49A-8C46-BC9E-3206B5E94D93}" dt="2019-11-21T13:03:06.499" v="5" actId="20577"/>
        <pc:sldMkLst>
          <pc:docMk/>
          <pc:sldMk cId="389504947" sldId="289"/>
        </pc:sldMkLst>
        <pc:spChg chg="mod">
          <ac:chgData name="Adams Simon Kofi" userId="S::adams3@bfh.ch::a660ba65-508a-4f51-b85d-a2609ed4c9ed" providerId="AD" clId="Web-{00369C12-C49A-8C46-BC9E-3206B5E94D93}" dt="2019-11-21T13:03:06.499" v="5" actId="20577"/>
          <ac:spMkLst>
            <pc:docMk/>
            <pc:sldMk cId="389504947" sldId="289"/>
            <ac:spMk id="5" creationId="{43A04EE6-3A9B-495A-8DD1-08D6686E853D}"/>
          </ac:spMkLst>
        </pc:spChg>
      </pc:sldChg>
      <pc:sldChg chg="del">
        <pc:chgData name="Adams Simon Kofi" userId="S::adams3@bfh.ch::a660ba65-508a-4f51-b85d-a2609ed4c9ed" providerId="AD" clId="Web-{00369C12-C49A-8C46-BC9E-3206B5E94D93}" dt="2019-11-21T13:14:58.641" v="6"/>
        <pc:sldMkLst>
          <pc:docMk/>
          <pc:sldMk cId="2883197926" sldId="290"/>
        </pc:sldMkLst>
      </pc:sldChg>
      <pc:sldChg chg="modSp">
        <pc:chgData name="Adams Simon Kofi" userId="S::adams3@bfh.ch::a660ba65-508a-4f51-b85d-a2609ed4c9ed" providerId="AD" clId="Web-{00369C12-C49A-8C46-BC9E-3206B5E94D93}" dt="2019-11-21T13:02:50.515" v="1" actId="20577"/>
        <pc:sldMkLst>
          <pc:docMk/>
          <pc:sldMk cId="2284283471" sldId="291"/>
        </pc:sldMkLst>
        <pc:spChg chg="mod">
          <ac:chgData name="Adams Simon Kofi" userId="S::adams3@bfh.ch::a660ba65-508a-4f51-b85d-a2609ed4c9ed" providerId="AD" clId="Web-{00369C12-C49A-8C46-BC9E-3206B5E94D93}" dt="2019-11-21T13:02:50.515" v="1" actId="20577"/>
          <ac:spMkLst>
            <pc:docMk/>
            <pc:sldMk cId="2284283471" sldId="291"/>
            <ac:spMk id="3" creationId="{570A41F1-06AD-4077-B82A-C169A36EDDF9}"/>
          </ac:spMkLst>
        </pc:spChg>
      </pc:sldChg>
      <pc:sldChg chg="modSp">
        <pc:chgData name="Adams Simon Kofi" userId="S::adams3@bfh.ch::a660ba65-508a-4f51-b85d-a2609ed4c9ed" providerId="AD" clId="Web-{00369C12-C49A-8C46-BC9E-3206B5E94D93}" dt="2019-11-21T13:02:56.452" v="3" actId="20577"/>
        <pc:sldMkLst>
          <pc:docMk/>
          <pc:sldMk cId="1059249713" sldId="292"/>
        </pc:sldMkLst>
        <pc:spChg chg="mod">
          <ac:chgData name="Adams Simon Kofi" userId="S::adams3@bfh.ch::a660ba65-508a-4f51-b85d-a2609ed4c9ed" providerId="AD" clId="Web-{00369C12-C49A-8C46-BC9E-3206B5E94D93}" dt="2019-11-21T13:02:56.452" v="3" actId="20577"/>
          <ac:spMkLst>
            <pc:docMk/>
            <pc:sldMk cId="1059249713" sldId="292"/>
            <ac:spMk id="3" creationId="{570A41F1-06AD-4077-B82A-C169A36EDD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21.11.2019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CH">
              <a:latin typeface="Lucida Sans" pitchFamily="34" charset="0"/>
              <a:cs typeface="Lucida Sans Unicode" pitchFamily="34" charset="0"/>
            </a:endParaRPr>
          </a:p>
          <a:p>
            <a:pPr marL="0" indent="0">
              <a:buFont typeface="Lucida Grande,Sans-Serif"/>
              <a:buNone/>
            </a:pPr>
            <a:r>
              <a:rPr lang="de-DE">
                <a:ea typeface="MS PGothic"/>
              </a:rPr>
              <a:t>Zielgruppe: Angehörige </a:t>
            </a:r>
            <a:endParaRPr lang="de-DE">
              <a:latin typeface="Lucida Sans" pitchFamily="34" charset="0"/>
              <a:ea typeface="+mn-ea"/>
              <a:cs typeface="Lucida Sans Unicode" pitchFamily="34" charset="0"/>
            </a:endParaRPr>
          </a:p>
          <a:p>
            <a:pPr marL="0" indent="0">
              <a:buFont typeface="Lucida Grande,Sans-Serif"/>
              <a:buNone/>
            </a:pPr>
            <a:r>
              <a:rPr lang="de-DE">
                <a:ea typeface="MS PGothic"/>
              </a:rPr>
              <a:t>Krankheit : Alzheimer</a:t>
            </a:r>
          </a:p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5016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858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/>
              <a:t>Titelseite mit Bild</a:t>
            </a:r>
            <a:br>
              <a:rPr lang="de-DE" noProof="0"/>
            </a:br>
            <a:br>
              <a:rPr lang="de-DE" noProof="0"/>
            </a:br>
            <a:br>
              <a:rPr lang="de-DE" noProof="0"/>
            </a:br>
            <a:r>
              <a:rPr lang="de-DE" noProof="0" err="1"/>
              <a:t>Bild</a:t>
            </a:r>
            <a:r>
              <a:rPr lang="de-DE" noProof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21.11.2019</a:t>
            </a:fld>
            <a:r>
              <a:rPr lang="de-DE" sz="1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12324" y="6253843"/>
            <a:ext cx="8300064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/>
              <a:t>t</a:t>
            </a: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21.11.2019</a:t>
            </a:fld>
            <a:r>
              <a:rPr lang="de-DE" sz="1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>
                <a:ea typeface="MS PGothic"/>
              </a:rPr>
              <a:t>Web App </a:t>
            </a:r>
            <a:r>
              <a:rPr lang="en-US">
                <a:ea typeface="MS PGothic"/>
              </a:rPr>
              <a:t>for relatives of Alzheimer's patients</a:t>
            </a:r>
            <a:br>
              <a:rPr lang="de-DE">
                <a:ea typeface="MS PGothic"/>
              </a:rPr>
            </a:br>
            <a:r>
              <a:rPr lang="de-DE">
                <a:ea typeface="MS PGothic"/>
              </a:rPr>
              <a:t>Task 3 and 4</a:t>
            </a:r>
            <a:endParaRPr lang="de-DE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5138" y="5643000"/>
            <a:ext cx="9058275" cy="8064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>
                <a:ea typeface="MS PGothic"/>
              </a:rPr>
              <a:t>Adams, Abu Bakar, Devarasa, Sinnappah, Torresan, Uthayathas, Zemp </a:t>
            </a:r>
          </a:p>
          <a:p>
            <a:r>
              <a:rPr lang="de-DE" sz="1600">
                <a:ea typeface="MS PGothic"/>
              </a:rPr>
              <a:t>Software Engineering and Design, 21.11. 2019, BFH Biel 2019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449450"/>
            <a:ext cx="9066213" cy="2587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Segoe UI Symbol" panose="020B0502040204020203" pitchFamily="34" charset="0"/>
              <a:buChar char="▶"/>
            </a:pPr>
            <a:r>
              <a:rPr lang="de-DE"/>
              <a:t>Technik und Informatik / Medizininformatik</a:t>
            </a:r>
          </a:p>
        </p:txBody>
      </p:sp>
      <p:pic>
        <p:nvPicPr>
          <p:cNvPr id="6" name="Grafik 6" descr="Ein Bild, das Schild enthält.&#10;&#10;Mit sehr hoher Zuverlässigkeit generierte Beschreibung">
            <a:extLst>
              <a:ext uri="{FF2B5EF4-FFF2-40B4-BE49-F238E27FC236}">
                <a16:creationId xmlns:a16="http://schemas.microsoft.com/office/drawing/2014/main" id="{9AA734C0-A641-496C-AC17-4A46793D654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t="17338" b="17338"/>
          <a:stretch/>
        </p:blipFill>
        <p:spPr/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60D33A0-32A3-4151-81AD-DF1ED1017C2E}"/>
              </a:ext>
            </a:extLst>
          </p:cNvPr>
          <p:cNvSpPr txBox="1"/>
          <p:nvPr/>
        </p:nvSpPr>
        <p:spPr>
          <a:xfrm>
            <a:off x="7745590" y="403802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 b="1">
                <a:latin typeface="Calibri"/>
                <a:ea typeface="MS PGothic"/>
                <a:cs typeface="Calibri"/>
              </a:rPr>
              <a:t>Group </a:t>
            </a:r>
            <a:r>
              <a:rPr lang="de-DE" sz="3200" b="1">
                <a:solidFill>
                  <a:schemeClr val="accent2">
                    <a:lumMod val="75000"/>
                  </a:schemeClr>
                </a:solidFill>
                <a:latin typeface="Calibri"/>
                <a:ea typeface="MS PGothic"/>
                <a:cs typeface="Calibri"/>
              </a:rPr>
              <a:t>Green</a:t>
            </a:r>
            <a:endParaRPr lang="de-DE" sz="3200" b="1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70A41F1-06AD-4077-B82A-C169A36ED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0" rIns="0" anchor="t"/>
          <a:lstStyle/>
          <a:p>
            <a:r>
              <a:rPr lang="en-GB">
                <a:ea typeface="MS PGothic"/>
              </a:rPr>
              <a:t>Sprint Backlog </a:t>
            </a:r>
            <a:endParaRPr lang="en-GB"/>
          </a:p>
        </p:txBody>
      </p:sp>
      <p:pic>
        <p:nvPicPr>
          <p:cNvPr id="2" name="Inhaltsplatzhalter 1">
            <a:extLst>
              <a:ext uri="{FF2B5EF4-FFF2-40B4-BE49-F238E27FC236}">
                <a16:creationId xmlns:a16="http://schemas.microsoft.com/office/drawing/2014/main" id="{198E8A9E-4ABD-4B5F-9FE9-24A5A99005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96347" y="933965"/>
            <a:ext cx="4438649" cy="52482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0372098-CB43-46A3-A294-7D53FCC645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042"/>
          <a:stretch/>
        </p:blipFill>
        <p:spPr>
          <a:xfrm>
            <a:off x="430114" y="933966"/>
            <a:ext cx="4266233" cy="524827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0BAE02C-2492-423B-AEF3-55BD361793B0}"/>
              </a:ext>
            </a:extLst>
          </p:cNvPr>
          <p:cNvSpPr txBox="1"/>
          <p:nvPr/>
        </p:nvSpPr>
        <p:spPr>
          <a:xfrm>
            <a:off x="9378176" y="5720576"/>
            <a:ext cx="2129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/>
              <a:t>Total: 67 h</a:t>
            </a:r>
          </a:p>
        </p:txBody>
      </p:sp>
    </p:spTree>
    <p:extLst>
      <p:ext uri="{BB962C8B-B14F-4D97-AF65-F5344CB8AC3E}">
        <p14:creationId xmlns:p14="http://schemas.microsoft.com/office/powerpoint/2010/main" val="105924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ea typeface="MS PGothic"/>
              </a:rPr>
              <a:t>Thank you very much for your attention!</a:t>
            </a:r>
            <a:endParaRPr lang="de-CH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5BAE519-4F37-4DFF-ACBF-3E4A3AE0F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584" y="3024116"/>
            <a:ext cx="7020000" cy="805526"/>
          </a:xfrm>
        </p:spPr>
        <p:txBody>
          <a:bodyPr lIns="0" anchor="t"/>
          <a:lstStyle/>
          <a:p>
            <a:r>
              <a:rPr lang="en-US">
                <a:ea typeface="MS PGothic"/>
              </a:rPr>
              <a:t>We are happy to answer any open questions.</a:t>
            </a:r>
            <a:endParaRPr lang="de-CH"/>
          </a:p>
        </p:txBody>
      </p:sp>
      <p:pic>
        <p:nvPicPr>
          <p:cNvPr id="5" name="Grafik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2D416118-5110-42F5-8306-4C2D8E784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955" y="522881"/>
            <a:ext cx="5271827" cy="527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1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064D0A9B-A37F-4184-811F-E673C75199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3064873"/>
            <a:ext cx="11483359" cy="2594834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42DAA1B-D4F2-4D52-88F3-01BB01163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47969"/>
            <a:ext cx="11249025" cy="540000"/>
          </a:xfrm>
        </p:spPr>
        <p:txBody>
          <a:bodyPr lIns="0" rIns="0" anchor="t"/>
          <a:lstStyle/>
          <a:p>
            <a:r>
              <a:rPr lang="de-DE">
                <a:ea typeface="MS PGothic"/>
              </a:rPr>
              <a:t>Brief review</a:t>
            </a:r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A25DB76-3CB3-4566-8186-871660C23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03" y="1283190"/>
            <a:ext cx="1832644" cy="15295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10BB034-60E6-473D-BC2F-B4233E726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502" y="1244394"/>
            <a:ext cx="1832643" cy="160708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D150937-07B2-40E8-9A1E-D1AC9B108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0700" y="1244395"/>
            <a:ext cx="1848861" cy="160708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752D4E6-A677-4566-8E9B-C0F868524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9116" y="1235719"/>
            <a:ext cx="1851019" cy="160708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ECABC3D-6AC9-4536-88E1-A6499823D1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7532" y="1244394"/>
            <a:ext cx="1894822" cy="162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FD3F7E8-8BDE-4124-BA14-75A2F60727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495" t="32777" r="32016" b="21649"/>
          <a:stretch/>
        </p:blipFill>
        <p:spPr>
          <a:xfrm>
            <a:off x="5636127" y="1788419"/>
            <a:ext cx="878006" cy="7324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F950170-0A98-48D3-954A-4A164C31E75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105" t="31206" r="24475" b="11973"/>
          <a:stretch/>
        </p:blipFill>
        <p:spPr>
          <a:xfrm>
            <a:off x="9820405" y="1788419"/>
            <a:ext cx="1069075" cy="92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3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>
                <a:ea typeface="MS PGothic"/>
              </a:rPr>
              <a:t>Task 3</a:t>
            </a:r>
            <a:endParaRPr lang="de-CH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819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96126"/>
            <a:ext cx="7020000" cy="117350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>
                <a:ea typeface="MS PGothic"/>
              </a:rPr>
              <a:t>High-level UML component and deployment diagram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CH" err="1">
                <a:ea typeface="MS PGothic"/>
              </a:rPr>
              <a:t>Detailed</a:t>
            </a:r>
            <a:r>
              <a:rPr lang="en-US">
                <a:ea typeface="MS PGothic"/>
              </a:rPr>
              <a:t> UML class diagram for main view of our application</a:t>
            </a:r>
            <a:endParaRPr lang="de-CH">
              <a:latin typeface="Lucida Sans" pitchFamily="34" charset="0"/>
              <a:ea typeface="MS PGothic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A7D97FB-AAC3-450F-A48B-9628B96CC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60000"/>
            <a:ext cx="5252224" cy="576702"/>
          </a:xfrm>
          <a:prstGeom prst="rect">
            <a:avLst/>
          </a:prstGeom>
        </p:spPr>
        <p:txBody>
          <a:bodyPr lIns="0" rIns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MS PGothic"/>
              </a:rPr>
              <a:t>UML component diagram</a:t>
            </a:r>
            <a:br>
              <a:rPr lang="en-US"/>
            </a:b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93BB1E-B9F9-455F-8447-BA26B8E7C4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4298BD-191C-4F5F-9982-3715A9B8F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61" y="936702"/>
            <a:ext cx="9946737" cy="527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2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A7D97FB-AAC3-450F-A48B-9628B96CC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MS PGothic"/>
              </a:rPr>
              <a:t>UML deployment diagram</a:t>
            </a:r>
            <a:br>
              <a:rPr lang="en-US"/>
            </a:br>
            <a:endParaRPr lang="de-CH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FAE3A8BF-AE15-41AD-AB8B-ED6A6196D6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4817" y="2218669"/>
            <a:ext cx="10503855" cy="2286000"/>
          </a:xfrm>
        </p:spPr>
      </p:pic>
    </p:spTree>
    <p:extLst>
      <p:ext uri="{BB962C8B-B14F-4D97-AF65-F5344CB8AC3E}">
        <p14:creationId xmlns:p14="http://schemas.microsoft.com/office/powerpoint/2010/main" val="336243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63D75DE-80C0-48A4-BF23-E4353FC69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UML detailed class diagram - Dashboard</a:t>
            </a:r>
            <a:br>
              <a:rPr lang="de-CH">
                <a:latin typeface="Lucida Sans" pitchFamily="34" charset="0"/>
                <a:cs typeface="Lucida Sans Unicode" pitchFamily="34" charset="0"/>
              </a:rPr>
            </a:br>
            <a:endParaRPr lang="de-CH"/>
          </a:p>
        </p:txBody>
      </p:sp>
      <p:pic>
        <p:nvPicPr>
          <p:cNvPr id="2" name="Inhaltsplatzhalter 1">
            <a:extLst>
              <a:ext uri="{FF2B5EF4-FFF2-40B4-BE49-F238E27FC236}">
                <a16:creationId xmlns:a16="http://schemas.microsoft.com/office/drawing/2014/main" id="{BE9F4536-DEAC-4512-9B65-56E8354985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l="5523" t="28333"/>
          <a:stretch/>
        </p:blipFill>
        <p:spPr>
          <a:xfrm>
            <a:off x="546409" y="1079659"/>
            <a:ext cx="10910809" cy="469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>
                <a:ea typeface="MS PGothic"/>
              </a:rPr>
              <a:t>Task 4</a:t>
            </a:r>
            <a:endParaRPr lang="de-CH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181D55-4B51-4372-B252-1627C661D145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457200" y="2448000"/>
            <a:ext cx="7020000" cy="805526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>
                <a:latin typeface="Lucida Sans" pitchFamily="34" charset="0"/>
                <a:cs typeface="Lucida Sans Unicode" pitchFamily="34" charset="0"/>
              </a:rPr>
              <a:t>Scrum Setup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70A41F1-06AD-4077-B82A-C169A36ED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Project team: role of group Green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FB14B1D-36C4-46BD-A0C2-70FA84DAC714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>
                <a:ea typeface="MS PGothic"/>
              </a:rPr>
              <a:t>A. Zemp </a:t>
            </a:r>
          </a:p>
          <a:p>
            <a:endParaRPr lang="de-CH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3A04EE6-3A9B-495A-8DD1-08D6686E853D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 lIns="0" rIns="0" anchor="t"/>
          <a:lstStyle/>
          <a:p>
            <a:pPr marL="267970" indent="-267970">
              <a:buFont typeface="Wingdings" panose="05000000000000000000" pitchFamily="2" charset="2"/>
              <a:buChar char="§"/>
              <a:tabLst>
                <a:tab pos="268288" algn="l"/>
                <a:tab pos="627063" algn="l"/>
              </a:tabLst>
            </a:pPr>
            <a:r>
              <a:rPr lang="de-DE">
                <a:ea typeface="MS PGothic"/>
              </a:rPr>
              <a:t>S. 	Adams</a:t>
            </a:r>
            <a:endParaRPr lang="de-DE"/>
          </a:p>
          <a:p>
            <a:pPr marL="177800" indent="-177800">
              <a:buFont typeface="Wingdings" panose="05000000000000000000" pitchFamily="2" charset="2"/>
              <a:buChar char="§"/>
              <a:tabLst>
                <a:tab pos="627063" algn="l"/>
              </a:tabLst>
            </a:pPr>
            <a:r>
              <a:rPr lang="de-DE">
                <a:ea typeface="MS PGothic"/>
              </a:rPr>
              <a:t> M. 	Abu Bakar</a:t>
            </a:r>
          </a:p>
          <a:p>
            <a:pPr marL="267970" indent="-267970">
              <a:buFont typeface="Wingdings" panose="05000000000000000000" pitchFamily="2" charset="2"/>
              <a:buChar char="§"/>
            </a:pPr>
            <a:r>
              <a:rPr lang="de-DE">
                <a:ea typeface="MS PGothic"/>
              </a:rPr>
              <a:t> J. Devarasa</a:t>
            </a:r>
          </a:p>
          <a:p>
            <a:pPr marL="267970" indent="-267970">
              <a:buFont typeface="Wingdings" panose="05000000000000000000" pitchFamily="2" charset="2"/>
              <a:buChar char="§"/>
            </a:pPr>
            <a:r>
              <a:rPr lang="de-DE">
                <a:ea typeface="MS PGothic"/>
              </a:rPr>
              <a:t>T. Sinnappah</a:t>
            </a:r>
          </a:p>
          <a:p>
            <a:pPr marL="267970" indent="-267970">
              <a:buFont typeface="Wingdings" panose="05000000000000000000" pitchFamily="2" charset="2"/>
              <a:buChar char="§"/>
            </a:pPr>
            <a:r>
              <a:rPr lang="de-DE">
                <a:ea typeface="MS PGothic"/>
              </a:rPr>
              <a:t>E. Torresan</a:t>
            </a:r>
          </a:p>
          <a:p>
            <a:pPr marL="267970" indent="-267970">
              <a:buFont typeface="Wingdings" panose="05000000000000000000" pitchFamily="2" charset="2"/>
              <a:buChar char="§"/>
            </a:pPr>
            <a:r>
              <a:rPr lang="de-DE">
                <a:ea typeface="MS PGothic"/>
              </a:rPr>
              <a:t>G. Uthayathas</a:t>
            </a:r>
          </a:p>
          <a:p>
            <a:pPr marL="271145" indent="-271145"/>
            <a:endParaRPr lang="de-CH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9419670-80E7-42EA-B6DC-A4AC52BE2A84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/>
              <a:t> Prof. M. Pfahrer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/>
              <a:t> Prof. Dr. J. Vogel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D46781-8A02-46A5-8F73-B3B8D1DC71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2000" b="1"/>
              <a:t>Scrum master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56293AB-E8CA-4D05-8F4B-1B696B47D47E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de-CH" sz="2000" b="1"/>
              <a:t>Developers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3250BB-E237-4025-A88E-CBC604DE8A8A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de-CH" sz="2000" b="1"/>
              <a:t>Project Owner</a:t>
            </a:r>
          </a:p>
        </p:txBody>
      </p:sp>
      <p:pic>
        <p:nvPicPr>
          <p:cNvPr id="10" name="Grafik 9" descr="Programmierer">
            <a:extLst>
              <a:ext uri="{FF2B5EF4-FFF2-40B4-BE49-F238E27FC236}">
                <a16:creationId xmlns:a16="http://schemas.microsoft.com/office/drawing/2014/main" id="{1B6602F8-AB1D-4265-A9FA-F192A2551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3351" y="874800"/>
            <a:ext cx="914400" cy="914400"/>
          </a:xfrm>
          <a:prstGeom prst="rect">
            <a:avLst/>
          </a:prstGeom>
        </p:spPr>
      </p:pic>
      <p:pic>
        <p:nvPicPr>
          <p:cNvPr id="12" name="Grafik 11" descr="Detektiv(in)">
            <a:extLst>
              <a:ext uri="{FF2B5EF4-FFF2-40B4-BE49-F238E27FC236}">
                <a16:creationId xmlns:a16="http://schemas.microsoft.com/office/drawing/2014/main" id="{907035EC-612E-4ED3-B39B-98E7245611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5599" y="957600"/>
            <a:ext cx="914400" cy="914400"/>
          </a:xfrm>
          <a:prstGeom prst="rect">
            <a:avLst/>
          </a:prstGeom>
        </p:spPr>
      </p:pic>
      <p:pic>
        <p:nvPicPr>
          <p:cNvPr id="14" name="Grafik 13" descr="Professor">
            <a:extLst>
              <a:ext uri="{FF2B5EF4-FFF2-40B4-BE49-F238E27FC236}">
                <a16:creationId xmlns:a16="http://schemas.microsoft.com/office/drawing/2014/main" id="{7366B46B-9080-471D-B97E-480D4748F1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13189" y="900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70A41F1-06AD-4077-B82A-C169A36ED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0" rIns="0" anchor="t"/>
          <a:lstStyle/>
          <a:p>
            <a:r>
              <a:rPr lang="en-GB">
                <a:ea typeface="MS PGothic"/>
              </a:rPr>
              <a:t>Sprint Backlog </a:t>
            </a:r>
            <a:endParaRPr lang="en-GB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A478B10-7322-4A54-88FA-98EAC88C80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0372098-CB43-46A3-A294-7D53FCC64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4433"/>
            <a:ext cx="112395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83471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Powerpoint-Praesentation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101028ed2a8124309b77afe37cae3487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20db5ee339a7a41ccd05188cc98320bc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  <xsd:enumeration value="Open Office / Libre Office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  <xsd:enumeration value="Open Office / Libre Offic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09E12DB-F876-4C59-A411-726D3126721E}">
  <ds:schemaRefs>
    <ds:schemaRef ds:uri="238ac175-5152-443e-bf42-417a2792629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CE40E7B-A2C7-4778-9F2A-6D23000DC7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7F83F2-8BF7-47B6-B01C-8F4E00C9C994}">
  <ds:schemaRefs>
    <ds:schemaRef ds:uri="238ac175-5152-443e-bf42-417a27926292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ternal/2005/internalDocumentation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Vorlage_Powerpoint-Praesentation_16-9.potx</Template>
  <Application>Microsoft Office PowerPoint</Application>
  <PresentationFormat>Custom</PresentationFormat>
  <Slides>11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Vorlage_Powerpoint-Praesentation_16-9</vt:lpstr>
      <vt:lpstr>Web App for relatives of Alzheimer's patients Task 3 and 4</vt:lpstr>
      <vt:lpstr>Brief review</vt:lpstr>
      <vt:lpstr>Task 3</vt:lpstr>
      <vt:lpstr>UML component diagram </vt:lpstr>
      <vt:lpstr>UML deployment diagram </vt:lpstr>
      <vt:lpstr>UML detailed class diagram - Dashboard </vt:lpstr>
      <vt:lpstr>Task 4</vt:lpstr>
      <vt:lpstr>Project team: role of group Green</vt:lpstr>
      <vt:lpstr>Sprint Backlog </vt:lpstr>
      <vt:lpstr>Sprint Backlog </vt:lpstr>
      <vt:lpstr>Thank you very much for your attention!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Vorlage_Powerpoint-Präsentation_16-9</dc:title>
  <dc:creator>Gloor Manuela</dc:creator>
  <cp:revision>1</cp:revision>
  <cp:lastPrinted>2013-08-23T11:57:04Z</cp:lastPrinted>
  <dcterms:created xsi:type="dcterms:W3CDTF">2013-08-23T12:02:17Z</dcterms:created>
  <dcterms:modified xsi:type="dcterms:W3CDTF">2019-11-21T13:15:19Z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