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6"/>
  </p:notesMasterIdLst>
  <p:sldIdLst>
    <p:sldId id="256" r:id="rId5"/>
    <p:sldId id="259" r:id="rId6"/>
    <p:sldId id="278" r:id="rId7"/>
    <p:sldId id="258" r:id="rId8"/>
    <p:sldId id="261" r:id="rId9"/>
    <p:sldId id="272" r:id="rId10"/>
    <p:sldId id="262" r:id="rId11"/>
    <p:sldId id="277" r:id="rId12"/>
    <p:sldId id="266" r:id="rId13"/>
    <p:sldId id="263" r:id="rId14"/>
    <p:sldId id="267" r:id="rId15"/>
    <p:sldId id="280" r:id="rId16"/>
    <p:sldId id="281" r:id="rId17"/>
    <p:sldId id="279" r:id="rId18"/>
    <p:sldId id="268" r:id="rId19"/>
    <p:sldId id="269" r:id="rId20"/>
    <p:sldId id="273" r:id="rId21"/>
    <p:sldId id="274" r:id="rId22"/>
    <p:sldId id="275" r:id="rId23"/>
    <p:sldId id="276" r:id="rId24"/>
    <p:sldId id="271" r:id="rId25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p Adrian" initials="ZA" lastIdx="1" clrIdx="0">
    <p:extLst>
      <p:ext uri="{19B8F6BF-5375-455C-9EA6-DF929625EA0E}">
        <p15:presenceInfo xmlns:p15="http://schemas.microsoft.com/office/powerpoint/2012/main" userId="S::zempa1@bfh.ch::e0e6f19b-86eb-4502-bffb-11e230c9b5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4" autoAdjust="0"/>
  </p:normalViewPr>
  <p:slideViewPr>
    <p:cSldViewPr snapToGrid="0">
      <p:cViewPr varScale="1">
        <p:scale>
          <a:sx n="51" d="100"/>
          <a:sy n="51" d="100"/>
        </p:scale>
        <p:origin x="1176" y="4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31.10.2019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0" indent="0">
              <a:buFont typeface="Lucida Grande,Sans-Serif"/>
              <a:buNone/>
            </a:pPr>
            <a:r>
              <a:rPr lang="de-DE" dirty="0">
                <a:ea typeface="MS PGothic"/>
              </a:rPr>
              <a:t>Zielgruppe: Angehörige </a:t>
            </a:r>
            <a:endParaRPr lang="de-DE" dirty="0">
              <a:latin typeface="Lucida Sans" pitchFamily="34" charset="0"/>
              <a:ea typeface="+mn-ea"/>
              <a:cs typeface="Lucida Sans Unicode" pitchFamily="34" charset="0"/>
            </a:endParaRPr>
          </a:p>
          <a:p>
            <a:pPr marL="0" indent="0">
              <a:buFont typeface="Lucida Grande,Sans-Serif"/>
              <a:buNone/>
            </a:pPr>
            <a:r>
              <a:rPr lang="de-DE" dirty="0">
                <a:ea typeface="MS PGothic"/>
              </a:rPr>
              <a:t>Krankheit : Alzheimer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501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Links: Pro Patient </a:t>
            </a:r>
            <a:r>
              <a:rPr lang="en-US" err="1"/>
              <a:t>wird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Konto</a:t>
            </a:r>
            <a:r>
              <a:rPr lang="en-US"/>
              <a:t> </a:t>
            </a:r>
            <a:r>
              <a:rPr lang="en-US" err="1"/>
              <a:t>erstellt</a:t>
            </a:r>
            <a:r>
              <a:rPr lang="en-US"/>
              <a:t>. </a:t>
            </a:r>
            <a:r>
              <a:rPr lang="en-US" err="1"/>
              <a:t>Jeder</a:t>
            </a:r>
            <a:r>
              <a:rPr lang="en-US"/>
              <a:t> </a:t>
            </a:r>
            <a:r>
              <a:rPr lang="en-US" err="1"/>
              <a:t>Angehörige</a:t>
            </a:r>
            <a:r>
              <a:rPr lang="en-US"/>
              <a:t> </a:t>
            </a:r>
            <a:r>
              <a:rPr lang="en-US" err="1"/>
              <a:t>verwendet</a:t>
            </a:r>
            <a:r>
              <a:rPr lang="en-US"/>
              <a:t> </a:t>
            </a:r>
            <a:r>
              <a:rPr lang="en-US" err="1"/>
              <a:t>dasselbe</a:t>
            </a:r>
            <a:r>
              <a:rPr lang="en-US"/>
              <a:t> </a:t>
            </a:r>
            <a:r>
              <a:rPr lang="en-US" err="1"/>
              <a:t>Passwort</a:t>
            </a:r>
            <a:r>
              <a:rPr lang="en-US"/>
              <a:t> um </a:t>
            </a:r>
            <a:r>
              <a:rPr lang="en-US" err="1"/>
              <a:t>sich</a:t>
            </a:r>
            <a:r>
              <a:rPr lang="en-US"/>
              <a:t> </a:t>
            </a:r>
            <a:r>
              <a:rPr lang="en-US" err="1"/>
              <a:t>einzuloggen</a:t>
            </a:r>
            <a:r>
              <a:rPr lang="en-US"/>
              <a:t>. </a:t>
            </a:r>
          </a:p>
          <a:p>
            <a:r>
              <a:rPr lang="en-US" err="1"/>
              <a:t>Rechts</a:t>
            </a:r>
            <a:r>
              <a:rPr lang="en-US"/>
              <a:t>: </a:t>
            </a:r>
            <a:r>
              <a:rPr lang="en-US" err="1"/>
              <a:t>selbsterklärend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76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Links: Nach dem Einloggen wählt der Angehörige seinen Namen aus der Dropbox im oberen Bereich. Bei zukünftigen Aktionen in der Web App wird dieser Wert verwendet.</a:t>
            </a:r>
          </a:p>
          <a:p>
            <a:endParaRPr lang="de-CH"/>
          </a:p>
          <a:p>
            <a:r>
              <a:rPr lang="de-CH"/>
              <a:t>Rechts: Selbsterklärend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34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Alles Selbsterklärend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64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Links: Selbstständig / Teilweise Selbstständig / Mit Hilfe</a:t>
            </a:r>
          </a:p>
          <a:p>
            <a:r>
              <a:rPr lang="de-CH"/>
              <a:t>Möglicherweise können die Kategorien noch verfeinert werden (Im Austausch mit der Interviewpartnerin?)</a:t>
            </a:r>
          </a:p>
          <a:p>
            <a:endParaRPr lang="de-CH"/>
          </a:p>
          <a:p>
            <a:r>
              <a:rPr lang="de-CH"/>
              <a:t>Mitte: Aufgaben welche sich wiederholen werden als erledigt markiert und erscheinen nach der definierten Zeitspanne wieder als unerledigt</a:t>
            </a:r>
          </a:p>
          <a:p>
            <a:endParaRPr lang="de-CH"/>
          </a:p>
          <a:p>
            <a:r>
              <a:rPr lang="de-CH"/>
              <a:t>Rechts: Selbsterklärend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156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Links: Telefonnummern aller Angehörigen, Ärzte, Pflegenden, Nachbarn etc.</a:t>
            </a:r>
          </a:p>
          <a:p>
            <a:endParaRPr lang="de-CH"/>
          </a:p>
          <a:p>
            <a:r>
              <a:rPr lang="de-CH"/>
              <a:t>Mitte: Wichtige Bemerkungen sind solche, welche auch für Fachpersonen interessant sind. (Kaffeetrinken z.B. Eher nicht)</a:t>
            </a:r>
          </a:p>
          <a:p>
            <a:endParaRPr lang="de-CH"/>
          </a:p>
          <a:p>
            <a:r>
              <a:rPr lang="de-CH"/>
              <a:t>Rechts: Selbsterklärend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18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/>
              <a:t>Titelseite mit Bild</a:t>
            </a:r>
            <a:br>
              <a:rPr lang="de-DE" noProof="0"/>
            </a:br>
            <a:br>
              <a:rPr lang="de-DE" noProof="0"/>
            </a:br>
            <a:br>
              <a:rPr lang="de-DE" noProof="0"/>
            </a:br>
            <a:r>
              <a:rPr lang="de-DE" noProof="0" err="1"/>
              <a:t>Bild</a:t>
            </a:r>
            <a:r>
              <a:rPr lang="de-DE" noProof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31.10.2019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31.10.2019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>
                <a:ea typeface="MS PGothic"/>
              </a:rPr>
              <a:t>Web App für Angehörige von Alzheimererkrankten</a:t>
            </a:r>
            <a:endParaRPr lang="de-DE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318312"/>
            <a:ext cx="9058275" cy="8064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>
                <a:ea typeface="MS PGothic"/>
              </a:rPr>
              <a:t>Adams, Abu Bakar, Deverasa, Sinnappah, Torresan, Uthayathas, Zemp </a:t>
            </a:r>
          </a:p>
          <a:p>
            <a:r>
              <a:rPr lang="de-DE" sz="1600">
                <a:ea typeface="MS PGothic"/>
              </a:rPr>
              <a:t>Systems Engineering </a:t>
            </a:r>
            <a:r>
              <a:rPr lang="de-DE" sz="1600" i="1">
                <a:ea typeface="MS PGothic"/>
              </a:rPr>
              <a:t>BTX8101</a:t>
            </a:r>
            <a:r>
              <a:rPr lang="de-DE" sz="1600">
                <a:ea typeface="MS PGothic"/>
              </a:rPr>
              <a:t>, BFH Biel 2019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/>
              <a:t>Technik und Informatik / Medizininformatik</a:t>
            </a:r>
          </a:p>
        </p:txBody>
      </p:sp>
      <p:pic>
        <p:nvPicPr>
          <p:cNvPr id="6" name="Grafik 6" descr="Ein Bild, das Schild enthält.&#10;&#10;Mit sehr hoher Zuverlässigkeit generierte Beschreibung">
            <a:extLst>
              <a:ext uri="{FF2B5EF4-FFF2-40B4-BE49-F238E27FC236}">
                <a16:creationId xmlns:a16="http://schemas.microsoft.com/office/drawing/2014/main" id="{9AA734C0-A641-496C-AC17-4A46793D65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7338" b="17338"/>
          <a:stretch/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ea typeface="MS PGothic"/>
              </a:rPr>
              <a:t>Project Scope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>
                <a:ea typeface="MS PGothic"/>
              </a:rPr>
              <a:t>In-</a:t>
            </a:r>
            <a:r>
              <a:rPr lang="de-CH" err="1">
                <a:ea typeface="MS PGothic"/>
              </a:rPr>
              <a:t>Scope</a:t>
            </a:r>
            <a:endParaRPr lang="de-CH" err="1">
              <a:latin typeface="Lucida Sans" pitchFamily="34" charset="0"/>
            </a:endParaRPr>
          </a:p>
        </p:txBody>
      </p:sp>
      <p:sp>
        <p:nvSpPr>
          <p:cNvPr id="13316" name="Inhaltsplatzhalter 3"/>
          <p:cNvSpPr>
            <a:spLocks noGrp="1"/>
          </p:cNvSpPr>
          <p:nvPr>
            <p:ph sz="half" idx="13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Überblick zum Status des Patienten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Kalender </a:t>
            </a:r>
            <a:endParaRPr lang="de-CH" dirty="0">
              <a:latin typeface="Lucida Sans" pitchFamily="34" charset="0"/>
            </a:endParaRP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Termine delegieren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Kontakte Speichern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Logbuch 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Wichtige Kommentare 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13317" name="Textplatzhalter 4"/>
          <p:cNvSpPr>
            <a:spLocks noGrp="1"/>
          </p:cNvSpPr>
          <p:nvPr>
            <p:ph type="body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>
                <a:ea typeface="MS PGothic"/>
              </a:rPr>
              <a:t>Out-</a:t>
            </a:r>
            <a:r>
              <a:rPr lang="de-CH" err="1">
                <a:ea typeface="MS PGothic"/>
              </a:rPr>
              <a:t>Scope</a:t>
            </a:r>
            <a:endParaRPr lang="de-CH" err="1">
              <a:latin typeface="Lucida Sans" pitchFamily="34" charset="0"/>
            </a:endParaRPr>
          </a:p>
        </p:txBody>
      </p:sp>
      <p:sp>
        <p:nvSpPr>
          <p:cNvPr id="13318" name="Inhaltsplatzhalter 5"/>
          <p:cNvSpPr>
            <a:spLocks noGrp="1"/>
          </p:cNvSpPr>
          <p:nvPr>
            <p:ph sz="half" idx="1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Medikation des Patienten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Verweis auf Studien zur Krankheit</a:t>
            </a:r>
            <a:endParaRPr lang="de-CH" dirty="0">
              <a:latin typeface="Lucida Sans" pitchFamily="34" charset="0"/>
            </a:endParaRP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Aktive Hilfestellung (AI)</a:t>
            </a:r>
            <a:endParaRPr lang="de-CH" dirty="0">
              <a:latin typeface="Lucida Sans" pitchFamily="34" charset="0"/>
            </a:endParaRP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Aktives Monitoring (AAL)</a:t>
            </a:r>
            <a:endParaRPr lang="de-CH" dirty="0">
              <a:latin typeface="Lucida Sans" pitchFamily="34" charset="0"/>
            </a:endParaRP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Notfälle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latin typeface="Lucida Sans" pitchFamily="34" charset="0"/>
                <a:ea typeface="MS PGothic"/>
              </a:rPr>
              <a:t>Chatfunktion</a:t>
            </a:r>
            <a:endParaRPr lang="de-CH" dirty="0">
              <a:latin typeface="Lucida Sans" pitchFamily="34" charset="0"/>
            </a:endParaRPr>
          </a:p>
          <a:p>
            <a:pPr marL="271145" indent="-271145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pic>
        <p:nvPicPr>
          <p:cNvPr id="3074" name="Picture 2" descr="Bildergebnis fÃ¼r scope icon">
            <a:extLst>
              <a:ext uri="{FF2B5EF4-FFF2-40B4-BE49-F238E27FC236}">
                <a16:creationId xmlns:a16="http://schemas.microsoft.com/office/drawing/2014/main" id="{62CF8C91-DD6C-4FAF-B9C0-3CAFA03B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31" y="962865"/>
            <a:ext cx="1203000" cy="12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Ã¼r blind icon">
            <a:extLst>
              <a:ext uri="{FF2B5EF4-FFF2-40B4-BE49-F238E27FC236}">
                <a16:creationId xmlns:a16="http://schemas.microsoft.com/office/drawing/2014/main" id="{00264D86-6F89-4B57-A8AB-A8D6B1BE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72" y="1112515"/>
            <a:ext cx="903253" cy="9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ea typeface="MS PGothic"/>
              </a:rPr>
              <a:t>Storyboards</a:t>
            </a:r>
            <a:br>
              <a:rPr lang="de-CH" dirty="0">
                <a:ea typeface="MS PGothic"/>
              </a:rPr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941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CFE3AD-A886-4F19-9CC9-4DDE5C2A5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 «To-do-List»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E119C6-5BA7-4FF1-BFFC-55DCDE2F94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71CE04-FD2E-49A1-B2A2-F9591CFD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909" y="1171180"/>
            <a:ext cx="6998055" cy="49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6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120D0FF-178D-40EA-ACE5-B2D0EF7985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8484" y="1139204"/>
            <a:ext cx="6570905" cy="512465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ABE0B4E-3A8D-45FA-97B2-94F72E615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 «Kalender»</a:t>
            </a:r>
          </a:p>
        </p:txBody>
      </p:sp>
    </p:spTree>
    <p:extLst>
      <p:ext uri="{BB962C8B-B14F-4D97-AF65-F5344CB8AC3E}">
        <p14:creationId xmlns:p14="http://schemas.microsoft.com/office/powerpoint/2010/main" val="37320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6F400E-09A0-4B4D-AC48-F5794BE5C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 «Logbuch»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90249C-61CD-47E2-91E7-10ABC2C34A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A05A31-4668-4F18-AC67-0974E1B4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31" y="962630"/>
            <a:ext cx="6427012" cy="53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9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ea typeface="MS PGothic"/>
              </a:rPr>
              <a:t>Mockups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3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Login und Registrierung</a:t>
            </a:r>
            <a:endParaRPr lang="de-CH">
              <a:latin typeface="Lucida Sans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74FEA0-6F92-4B16-AC16-157ED27B5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Aufruf</a:t>
            </a:r>
            <a:r>
              <a:rPr lang="en-US" dirty="0"/>
              <a:t> </a:t>
            </a:r>
            <a:r>
              <a:rPr lang="en-US" dirty="0" err="1"/>
              <a:t>erscheint</a:t>
            </a:r>
            <a:r>
              <a:rPr lang="en-US" dirty="0"/>
              <a:t> dieses Log-In Fenster. Der </a:t>
            </a: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anmelden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registrieren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6D9DE1-C467-4253-9311-7906333BD4F6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Falls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Patienten</a:t>
            </a:r>
            <a:r>
              <a:rPr lang="en-US" dirty="0"/>
              <a:t>/in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0AC9CE-AAEE-4D84-A42F-F2C200466E0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225702" y="1331913"/>
            <a:ext cx="1958920" cy="40671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A85C98-95BB-403E-9F89-EABD2CF643B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 bwMode="auto">
          <a:xfrm>
            <a:off x="7927807" y="1331913"/>
            <a:ext cx="2051386" cy="40671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8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241A-ADCD-4538-A60A-124EB1CB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Dashboard und </a:t>
            </a:r>
            <a:r>
              <a:rPr lang="en-US" err="1"/>
              <a:t>Benutzer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6C8C4-7321-46F4-954B-60FABFE78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Nach</a:t>
            </a:r>
            <a:r>
              <a:rPr lang="en-US" dirty="0"/>
              <a:t> dem </a:t>
            </a:r>
            <a:r>
              <a:rPr lang="en-US" dirty="0" err="1"/>
              <a:t>Einloggen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das Dashboard </a:t>
            </a:r>
            <a:r>
              <a:rPr lang="en-US" dirty="0" err="1"/>
              <a:t>mit</a:t>
            </a:r>
            <a:r>
              <a:rPr lang="en-US" dirty="0"/>
              <a:t> den </a:t>
            </a:r>
            <a:r>
              <a:rPr lang="en-US" dirty="0" err="1"/>
              <a:t>Menüpunkten</a:t>
            </a:r>
            <a:r>
              <a:rPr lang="en-US" dirty="0"/>
              <a:t> </a:t>
            </a:r>
            <a:r>
              <a:rPr lang="en-US" dirty="0" err="1"/>
              <a:t>aufgerufen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CC4B-072D-4256-A942-FD12504A838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err="1"/>
              <a:t>Zusätzliche</a:t>
            </a:r>
            <a:r>
              <a:rPr lang="en-US"/>
              <a:t> </a:t>
            </a:r>
            <a:r>
              <a:rPr lang="en-US" err="1"/>
              <a:t>Benutzer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entsprechendes</a:t>
            </a:r>
            <a:r>
              <a:rPr lang="en-US"/>
              <a:t> Fenster </a:t>
            </a:r>
            <a:r>
              <a:rPr lang="en-US" err="1"/>
              <a:t>hinzugefügt</a:t>
            </a:r>
            <a:r>
              <a:rPr lang="en-US"/>
              <a:t> werden </a:t>
            </a:r>
            <a:endParaRPr lang="en-CH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4A26E1-3E2E-4B34-BF86-D3DEC80AA8E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269712" y="1331913"/>
            <a:ext cx="1870900" cy="40671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7637E5-96FF-489C-AA1A-957C45899F4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7666857" y="1331913"/>
            <a:ext cx="2573286" cy="4067175"/>
          </a:xfrm>
        </p:spPr>
      </p:pic>
    </p:spTree>
    <p:extLst>
      <p:ext uri="{BB962C8B-B14F-4D97-AF65-F5344CB8AC3E}">
        <p14:creationId xmlns:p14="http://schemas.microsoft.com/office/powerpoint/2010/main" val="381929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75FB-F793-4B3C-811E-CC59C5751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Kalender</a:t>
            </a:r>
            <a:r>
              <a:rPr lang="en-US"/>
              <a:t> und </a:t>
            </a:r>
            <a:r>
              <a:rPr lang="en-US" err="1"/>
              <a:t>Tagebuch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A9E2-E6D9-4E00-B927-99DDB037B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Im</a:t>
            </a:r>
            <a:r>
              <a:rPr lang="en-US"/>
              <a:t> </a:t>
            </a:r>
            <a:r>
              <a:rPr lang="en-US" err="1"/>
              <a:t>Kalender</a:t>
            </a:r>
            <a:r>
              <a:rPr lang="en-US"/>
              <a:t> </a:t>
            </a:r>
            <a:r>
              <a:rPr lang="de-CH"/>
              <a:t>werden</a:t>
            </a:r>
            <a:r>
              <a:rPr lang="en-US"/>
              <a:t> </a:t>
            </a:r>
            <a:r>
              <a:rPr lang="en-US" err="1"/>
              <a:t>Termine</a:t>
            </a:r>
            <a:r>
              <a:rPr lang="en-US"/>
              <a:t> </a:t>
            </a:r>
            <a:r>
              <a:rPr lang="en-US" err="1"/>
              <a:t>erstellt</a:t>
            </a:r>
            <a:r>
              <a:rPr lang="en-US"/>
              <a:t> und </a:t>
            </a:r>
            <a:r>
              <a:rPr lang="en-US" err="1"/>
              <a:t>verwaltet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B355-1235-4BF2-A845-83230FD20476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err="1"/>
              <a:t>Im</a:t>
            </a:r>
            <a:r>
              <a:rPr lang="en-US"/>
              <a:t> </a:t>
            </a:r>
            <a:r>
              <a:rPr lang="en-US" err="1"/>
              <a:t>Tagebuch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 </a:t>
            </a:r>
            <a:r>
              <a:rPr lang="en-US" err="1"/>
              <a:t>Ereignisse</a:t>
            </a:r>
            <a:r>
              <a:rPr lang="en-US"/>
              <a:t> des </a:t>
            </a:r>
            <a:r>
              <a:rPr lang="en-US" err="1"/>
              <a:t>Alltags</a:t>
            </a:r>
            <a:r>
              <a:rPr lang="en-US"/>
              <a:t> </a:t>
            </a:r>
            <a:r>
              <a:rPr lang="en-US" err="1"/>
              <a:t>erfasst</a:t>
            </a:r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2B2352-960E-4FAC-932A-F41827E0AD61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3"/>
          <a:srcRect b="7618"/>
          <a:stretch/>
        </p:blipFill>
        <p:spPr>
          <a:xfrm>
            <a:off x="1163669" y="1331913"/>
            <a:ext cx="2309203" cy="406064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CF040A1-B66E-4D6E-A0B2-11573FD41DA1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5033340" y="1331913"/>
            <a:ext cx="2087220" cy="406717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15A94E8-FFAE-4A0C-AEC1-62DB140869A8}"/>
              </a:ext>
            </a:extLst>
          </p:cNvPr>
          <p:cNvPicPr>
            <a:picLocks noGrp="1" noChangeAspect="1"/>
          </p:cNvPicPr>
          <p:nvPr>
            <p:ph sz="half" idx="19"/>
          </p:nvPr>
        </p:nvPicPr>
        <p:blipFill>
          <a:blip r:embed="rId5"/>
          <a:stretch>
            <a:fillRect/>
          </a:stretch>
        </p:blipFill>
        <p:spPr>
          <a:xfrm>
            <a:off x="8901947" y="1331913"/>
            <a:ext cx="2050968" cy="406717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97F4AA-10F8-4B5F-9322-9E87F3D7B98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err="1">
                <a:ea typeface="MS PGothic"/>
              </a:rPr>
              <a:t>Oberfläche</a:t>
            </a:r>
            <a:r>
              <a:rPr lang="en-US">
                <a:ea typeface="MS PGothic"/>
              </a:rPr>
              <a:t> </a:t>
            </a:r>
            <a:r>
              <a:rPr lang="en-US" err="1">
                <a:ea typeface="MS PGothic"/>
              </a:rPr>
              <a:t>zur</a:t>
            </a:r>
            <a:r>
              <a:rPr lang="en-US">
                <a:ea typeface="MS PGothic"/>
              </a:rPr>
              <a:t> </a:t>
            </a:r>
            <a:r>
              <a:rPr lang="en-US" err="1">
                <a:ea typeface="MS PGothic"/>
              </a:rPr>
              <a:t>Erfassung</a:t>
            </a:r>
            <a:r>
              <a:rPr lang="en-US">
                <a:ea typeface="MS PGothic"/>
              </a:rPr>
              <a:t> </a:t>
            </a:r>
            <a:r>
              <a:rPr lang="en-US" err="1">
                <a:ea typeface="MS PGothic"/>
              </a:rPr>
              <a:t>eines</a:t>
            </a:r>
            <a:r>
              <a:rPr lang="en-US">
                <a:ea typeface="MS PGothic"/>
              </a:rPr>
              <a:t> </a:t>
            </a:r>
            <a:r>
              <a:rPr lang="en-US" err="1">
                <a:ea typeface="MS PGothic"/>
              </a:rPr>
              <a:t>Ereignisses</a:t>
            </a:r>
            <a:endParaRPr lang="de-DE" err="1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071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55C448-49B9-4CEB-A27A-CD8B921ED58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1164650" y="1331913"/>
            <a:ext cx="2280514" cy="43448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F5C6A5-E8D4-4DC0-AD7A-7ADA52C42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Status und </a:t>
            </a:r>
            <a:r>
              <a:rPr lang="en-US" err="1"/>
              <a:t>ToDo</a:t>
            </a:r>
            <a:r>
              <a:rPr lang="en-US"/>
              <a:t> </a:t>
            </a:r>
            <a:r>
              <a:rPr lang="en-US" err="1"/>
              <a:t>Liste</a:t>
            </a:r>
            <a:endParaRPr lang="en-CH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D872205-BB39-45DB-8B99-5F455574A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Status: </a:t>
            </a:r>
            <a:r>
              <a:rPr lang="en-US" err="1"/>
              <a:t>Kategorisierung</a:t>
            </a:r>
            <a:r>
              <a:rPr lang="en-US"/>
              <a:t> der </a:t>
            </a:r>
            <a:r>
              <a:rPr lang="en-US" err="1"/>
              <a:t>Fähigkeiten</a:t>
            </a:r>
            <a:r>
              <a:rPr lang="en-US"/>
              <a:t> der </a:t>
            </a:r>
            <a:r>
              <a:rPr lang="en-US" err="1"/>
              <a:t>Patientin</a:t>
            </a:r>
            <a:endParaRPr lang="en-CH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6C22A23-E449-4408-9C5C-CD0DA276F749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err="1"/>
              <a:t>Einmalig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erledigende</a:t>
            </a:r>
            <a:r>
              <a:rPr lang="en-US"/>
              <a:t> und </a:t>
            </a:r>
            <a:r>
              <a:rPr lang="en-US" err="1"/>
              <a:t>wiederholende</a:t>
            </a:r>
            <a:r>
              <a:rPr lang="en-US"/>
              <a:t> </a:t>
            </a:r>
            <a:r>
              <a:rPr lang="en-US" err="1"/>
              <a:t>Aufgaben</a:t>
            </a:r>
            <a:endParaRPr lang="en-CH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067360-FC46-4E87-BF75-43C1CE1E664B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5040349" y="1331913"/>
            <a:ext cx="2073202" cy="406717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CEF708E-54ED-49F3-B319-4D6E6688B3D3}"/>
              </a:ext>
            </a:extLst>
          </p:cNvPr>
          <p:cNvPicPr>
            <a:picLocks noGrp="1" noChangeAspect="1"/>
          </p:cNvPicPr>
          <p:nvPr>
            <p:ph sz="half" idx="19"/>
          </p:nvPr>
        </p:nvPicPr>
        <p:blipFill>
          <a:blip r:embed="rId5"/>
          <a:stretch>
            <a:fillRect/>
          </a:stretch>
        </p:blipFill>
        <p:spPr>
          <a:xfrm>
            <a:off x="8858553" y="1331913"/>
            <a:ext cx="2081699" cy="3960523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22C72F2-78E0-43EB-90AE-C13BC1FE235D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/>
              <a:t>Fenster 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Erfassung</a:t>
            </a:r>
            <a:r>
              <a:rPr lang="en-US"/>
              <a:t> der </a:t>
            </a:r>
            <a:r>
              <a:rPr lang="en-US" err="1"/>
              <a:t>verschiedenen</a:t>
            </a:r>
            <a:r>
              <a:rPr lang="en-US"/>
              <a:t> Aufgaben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185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>
                <a:ea typeface="MS PGothic"/>
              </a:rPr>
              <a:t>Alzheimer</a:t>
            </a:r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Allgemeine Informationen</a:t>
            </a:r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8716F9-B28B-408B-ABCC-1CF13F60D8C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1165732" y="1331913"/>
            <a:ext cx="2288668" cy="43648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C4198-0878-4979-991E-BC0D79AC8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Informationen</a:t>
            </a:r>
            <a:r>
              <a:rPr lang="en-US"/>
              <a:t> und </a:t>
            </a:r>
            <a:r>
              <a:rPr lang="en-US" err="1"/>
              <a:t>wichtige</a:t>
            </a:r>
            <a:r>
              <a:rPr lang="en-US"/>
              <a:t> </a:t>
            </a:r>
            <a:r>
              <a:rPr lang="en-US" err="1"/>
              <a:t>Bemerkungen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EC08-9990-4D91-BE66-EDD98095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99" y="5399231"/>
            <a:ext cx="3638109" cy="720583"/>
          </a:xfrm>
        </p:spPr>
        <p:txBody>
          <a:bodyPr/>
          <a:lstStyle/>
          <a:p>
            <a:r>
              <a:rPr lang="en-US"/>
              <a:t>Die </a:t>
            </a:r>
            <a:r>
              <a:rPr lang="en-US" err="1"/>
              <a:t>wichtigsten</a:t>
            </a:r>
            <a:r>
              <a:rPr lang="en-US"/>
              <a:t> </a:t>
            </a:r>
            <a:r>
              <a:rPr lang="en-US" err="1"/>
              <a:t>Kontaktdaten</a:t>
            </a:r>
            <a:r>
              <a:rPr lang="en-US"/>
              <a:t> </a:t>
            </a:r>
            <a:r>
              <a:rPr lang="en-US" err="1"/>
              <a:t>sind</a:t>
            </a:r>
            <a:r>
              <a:rPr lang="en-US"/>
              <a:t> in der </a:t>
            </a:r>
            <a:r>
              <a:rPr lang="en-US" err="1"/>
              <a:t>Infobox</a:t>
            </a:r>
            <a:r>
              <a:rPr lang="en-US"/>
              <a:t> </a:t>
            </a:r>
            <a:r>
              <a:rPr lang="en-US" err="1"/>
              <a:t>gespeichert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7F103-0754-40B2-AB71-34A4FB595C3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err="1"/>
              <a:t>Wichtige</a:t>
            </a:r>
            <a:r>
              <a:rPr lang="en-US"/>
              <a:t> </a:t>
            </a:r>
            <a:r>
              <a:rPr lang="en-US" err="1"/>
              <a:t>Bemerkungen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Besuche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Fachpersonen</a:t>
            </a:r>
            <a:endParaRPr lang="en-CH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3C7819-AAEA-4A1E-B0F9-92C646F91B52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5006758" y="1331913"/>
            <a:ext cx="2140384" cy="406717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4F5DC0D-0A8E-4141-8E7C-89B5DA33FDFE}"/>
              </a:ext>
            </a:extLst>
          </p:cNvPr>
          <p:cNvPicPr>
            <a:picLocks noGrp="1" noChangeAspect="1"/>
          </p:cNvPicPr>
          <p:nvPr>
            <p:ph sz="half" idx="19"/>
          </p:nvPr>
        </p:nvPicPr>
        <p:blipFill>
          <a:blip r:embed="rId5"/>
          <a:stretch>
            <a:fillRect/>
          </a:stretch>
        </p:blipFill>
        <p:spPr>
          <a:xfrm>
            <a:off x="8888437" y="1331913"/>
            <a:ext cx="2077989" cy="406717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724D0F-85D1-4CB6-9991-7164347FB68A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/>
              <a:t>Fenster 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Erfassung</a:t>
            </a:r>
            <a:r>
              <a:rPr lang="en-US"/>
              <a:t> von </a:t>
            </a:r>
            <a:r>
              <a:rPr lang="en-US" err="1"/>
              <a:t>wichtigen</a:t>
            </a:r>
            <a:r>
              <a:rPr lang="en-US"/>
              <a:t> </a:t>
            </a:r>
            <a:r>
              <a:rPr lang="en-US" err="1"/>
              <a:t>Bemerkungen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378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ea typeface="MS PGothic"/>
              </a:rPr>
              <a:t>Vielen Dank für ihre Aufmerksamkeit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5BAE519-4F37-4DFF-ACBF-3E4A3AE0F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Offene Fragen beantworten wir gerne</a:t>
            </a:r>
          </a:p>
        </p:txBody>
      </p:sp>
    </p:spTree>
    <p:extLst>
      <p:ext uri="{BB962C8B-B14F-4D97-AF65-F5344CB8AC3E}">
        <p14:creationId xmlns:p14="http://schemas.microsoft.com/office/powerpoint/2010/main" val="361841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0530-8C5B-41B2-9E8F-FE54F39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a typeface="MS PGothic"/>
              </a:rPr>
              <a:t>Die Krankheit beginnt im Gehirn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BC25-CF42-49C6-B90B-E386E9DDF9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26244" y="712998"/>
            <a:ext cx="3045890" cy="3960000"/>
          </a:xfrm>
        </p:spPr>
        <p:txBody>
          <a:bodyPr/>
          <a:lstStyle/>
          <a:p>
            <a:pPr lvl="0"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solidFill>
                  <a:prstClr val="black"/>
                </a:solidFill>
                <a:ea typeface="MS PGothic"/>
              </a:rPr>
              <a:t>Es gibt 6 verschiedene Demenz Typen.</a:t>
            </a:r>
          </a:p>
          <a:p>
            <a:pPr lvl="0"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solidFill>
                  <a:prstClr val="black"/>
                </a:solidFill>
                <a:ea typeface="MS PGothic"/>
              </a:rPr>
              <a:t>Alzheimer ist nicht heilbar!</a:t>
            </a:r>
          </a:p>
          <a:p>
            <a:pPr lvl="0"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solidFill>
                  <a:prstClr val="black"/>
                </a:solidFill>
                <a:ea typeface="MS PGothic"/>
              </a:rPr>
              <a:t>Nervenzellen im Gehirn werden zerstört.</a:t>
            </a:r>
          </a:p>
          <a:p>
            <a:pPr lvl="0"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solidFill>
                  <a:prstClr val="black"/>
                </a:solidFill>
                <a:ea typeface="MS PGothic"/>
              </a:rPr>
              <a:t>Die Hirnmasse nimmt ab.</a:t>
            </a:r>
          </a:p>
          <a:p>
            <a:pPr marL="271145" lvl="0" indent="-271145">
              <a:lnSpc>
                <a:spcPct val="150000"/>
              </a:lnSpc>
              <a:buFont typeface="Lucida Grande" charset="0"/>
              <a:buChar char="▶"/>
            </a:pPr>
            <a:endParaRPr lang="de-CH" dirty="0">
              <a:solidFill>
                <a:prstClr val="black"/>
              </a:solidFill>
              <a:ea typeface="MS PGothic"/>
            </a:endParaRPr>
          </a:p>
          <a:p>
            <a:pPr marL="271145" lvl="0" indent="-271145">
              <a:lnSpc>
                <a:spcPct val="150000"/>
              </a:lnSpc>
              <a:buFont typeface="Lucida Grande" charset="0"/>
              <a:buChar char="▶"/>
            </a:pPr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6" name="Grafik 2" descr="Ein Bild, das sitzend, weiß, Tisch, Foto enthält.&#10;&#10;Mit sehr hoher Zuverlässigkeit generierte Beschreibung">
            <a:extLst>
              <a:ext uri="{FF2B5EF4-FFF2-40B4-BE49-F238E27FC236}">
                <a16:creationId xmlns:a16="http://schemas.microsoft.com/office/drawing/2014/main" id="{FF926820-8324-4DB0-AA61-F326FBB6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741" y="1284641"/>
            <a:ext cx="3569656" cy="410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4" descr="Ein Bild, das Objekt, Foto, sitzend, schwarz enthält.&#10;&#10;Mit sehr hoher Zuverlässigkeit generierte Beschreibung">
            <a:extLst>
              <a:ext uri="{FF2B5EF4-FFF2-40B4-BE49-F238E27FC236}">
                <a16:creationId xmlns:a16="http://schemas.microsoft.com/office/drawing/2014/main" id="{7F399F74-6D3E-4BB2-8070-2595D10D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17" y="1254949"/>
            <a:ext cx="3475415" cy="4134627"/>
          </a:xfrm>
          <a:prstGeom prst="rect">
            <a:avLst/>
          </a:prstGeom>
        </p:spPr>
      </p:pic>
      <p:sp>
        <p:nvSpPr>
          <p:cNvPr id="8" name="Textfeld 5">
            <a:extLst>
              <a:ext uri="{FF2B5EF4-FFF2-40B4-BE49-F238E27FC236}">
                <a16:creationId xmlns:a16="http://schemas.microsoft.com/office/drawing/2014/main" id="{587E2DF3-1165-40DE-9634-869DB76CAE94}"/>
              </a:ext>
            </a:extLst>
          </p:cNvPr>
          <p:cNvSpPr txBox="1"/>
          <p:nvPr/>
        </p:nvSpPr>
        <p:spPr>
          <a:xfrm>
            <a:off x="4876743" y="544564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libri"/>
                <a:ea typeface="MS PGothic"/>
                <a:cs typeface="Calibri"/>
              </a:rPr>
              <a:t>MRT Bild eines Alzheimerpatienten</a:t>
            </a:r>
            <a:endParaRPr lang="de-DE" dirty="0"/>
          </a:p>
        </p:txBody>
      </p:sp>
      <p:sp>
        <p:nvSpPr>
          <p:cNvPr id="9" name="Textfeld 6">
            <a:extLst>
              <a:ext uri="{FF2B5EF4-FFF2-40B4-BE49-F238E27FC236}">
                <a16:creationId xmlns:a16="http://schemas.microsoft.com/office/drawing/2014/main" id="{2328F28B-2E2C-4C39-9A3E-6EA35C3D8949}"/>
              </a:ext>
            </a:extLst>
          </p:cNvPr>
          <p:cNvSpPr txBox="1"/>
          <p:nvPr/>
        </p:nvSpPr>
        <p:spPr>
          <a:xfrm>
            <a:off x="1287274" y="544402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libri"/>
                <a:ea typeface="MS PGothic"/>
                <a:cs typeface="Calibri"/>
              </a:rPr>
              <a:t>MRT Bild eines gesunden Gehirns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6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>
                <a:ea typeface="MS PGothic"/>
              </a:rPr>
              <a:t>Persona</a:t>
            </a:r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Frau Elisabeth </a:t>
            </a:r>
            <a:r>
              <a:rPr lang="de-CH" err="1">
                <a:ea typeface="MS PGothic"/>
              </a:rPr>
              <a:t>Torresan</a:t>
            </a:r>
            <a:r>
              <a:rPr lang="de-CH">
                <a:ea typeface="MS PGothic"/>
              </a:rPr>
              <a:t>-Bühler</a:t>
            </a:r>
            <a:endParaRPr lang="de-CH">
              <a:latin typeface="Lucida Sans" pitchFamily="34" charset="0"/>
            </a:endParaRPr>
          </a:p>
        </p:txBody>
      </p:sp>
      <p:sp>
        <p:nvSpPr>
          <p:cNvPr id="1126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11249025" cy="5397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Sie ist die Tochter und Angehörige von Frau Bühler.</a:t>
            </a:r>
            <a:endParaRPr lang="de-CH"/>
          </a:p>
        </p:txBody>
      </p:sp>
      <p:sp>
        <p:nvSpPr>
          <p:cNvPr id="11268" name="Inhaltsplatzhalter 3"/>
          <p:cNvSpPr>
            <a:spLocks noGrp="1"/>
          </p:cNvSpPr>
          <p:nvPr>
            <p:ph sz="half" idx="13"/>
          </p:nvPr>
        </p:nvSpPr>
        <p:spPr bwMode="auto">
          <a:xfrm>
            <a:off x="457200" y="2160588"/>
            <a:ext cx="11249025" cy="39592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Sie wurde 1963 in Biel geboren</a:t>
            </a:r>
            <a:endParaRPr lang="de-DE" dirty="0"/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Hat zwei Geschwister und zwei Töchter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Ist diplomierte Pflegefachfrau </a:t>
            </a:r>
            <a:endParaRPr lang="de-CH" dirty="0"/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Arbeitet bei </a:t>
            </a:r>
            <a:r>
              <a:rPr lang="de-CH" dirty="0" err="1">
                <a:ea typeface="MS PGothic"/>
              </a:rPr>
              <a:t>Taketa</a:t>
            </a:r>
            <a:r>
              <a:rPr lang="de-CH" dirty="0">
                <a:ea typeface="MS PGothic"/>
              </a:rPr>
              <a:t> als </a:t>
            </a:r>
            <a:r>
              <a:rPr lang="de-CH" dirty="0" err="1">
                <a:ea typeface="MS PGothic"/>
              </a:rPr>
              <a:t>key</a:t>
            </a:r>
            <a:r>
              <a:rPr lang="de-CH" dirty="0">
                <a:ea typeface="MS PGothic"/>
              </a:rPr>
              <a:t> </a:t>
            </a:r>
            <a:r>
              <a:rPr lang="de-CH" dirty="0" err="1">
                <a:ea typeface="MS PGothic"/>
              </a:rPr>
              <a:t>account</a:t>
            </a:r>
            <a:r>
              <a:rPr lang="de-CH" dirty="0">
                <a:ea typeface="MS PGothic"/>
              </a:rPr>
              <a:t> </a:t>
            </a:r>
            <a:r>
              <a:rPr lang="de-CH" dirty="0" err="1">
                <a:ea typeface="MS PGothic"/>
              </a:rPr>
              <a:t>manager</a:t>
            </a:r>
            <a:endParaRPr lang="de-CH" dirty="0">
              <a:ea typeface="MS PGothic"/>
            </a:endParaRP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Pflegt und unterstützt ihre an Alzheimer erkrankte Mutter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Besitzt eine Generalvollmacht </a:t>
            </a:r>
            <a:endParaRPr lang="de-CH" dirty="0">
              <a:latin typeface="Lucida Sans" pitchFamily="34" charset="0"/>
            </a:endParaRPr>
          </a:p>
          <a:p>
            <a:pPr marL="271145" indent="-271145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pic>
        <p:nvPicPr>
          <p:cNvPr id="2" name="Grafik 2" descr="Ein Bild, das Person, drinnen, Frau, Fenster enthält.&#10;&#10;Mit sehr hoher Zuverlässigkeit generierte Beschreibung">
            <a:extLst>
              <a:ext uri="{FF2B5EF4-FFF2-40B4-BE49-F238E27FC236}">
                <a16:creationId xmlns:a16="http://schemas.microsoft.com/office/drawing/2014/main" id="{898DF196-26C8-4552-AE5C-76A55E64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666" y="1403308"/>
            <a:ext cx="2952009" cy="4213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>
                <a:ea typeface="MS PGothic"/>
              </a:rPr>
              <a:t>Interview</a:t>
            </a:r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Die wichtigsten Erkenntnisse des Interviews</a:t>
            </a:r>
            <a:endParaRPr lang="de-CH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9376" y="1121496"/>
            <a:ext cx="11249025" cy="540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Aufgaben unserer Interviewpartnerin</a:t>
            </a:r>
            <a:endParaRPr lang="de-CH">
              <a:latin typeface="Lucida Sans" pitchFamily="34" charset="0"/>
            </a:endParaRPr>
          </a:p>
        </p:txBody>
      </p:sp>
      <p:sp>
        <p:nvSpPr>
          <p:cNvPr id="12293" name="Inhaltsplatzhalter 4"/>
          <p:cNvSpPr>
            <a:spLocks noGrp="1"/>
          </p:cNvSpPr>
          <p:nvPr>
            <p:ph sz="half" idx="13"/>
          </p:nvPr>
        </p:nvSpPr>
        <p:spPr bwMode="auto">
          <a:xfrm>
            <a:off x="457200" y="1716834"/>
            <a:ext cx="5971142" cy="455827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Arzttermine koordinieren</a:t>
            </a:r>
            <a:endParaRPr lang="de-DE" dirty="0"/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Mutter zu den Terminen begleiten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Beim Duschen helfen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Friseur- und Zahnarzttermine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Kommunikation mit dem Pflegepersonal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Wäsche waschen und kaufen</a:t>
            </a:r>
          </a:p>
          <a:p>
            <a:pPr marL="271145" indent="-271145">
              <a:lnSpc>
                <a:spcPct val="150000"/>
              </a:lnSpc>
              <a:buFont typeface="Lucida Grande" charset="0"/>
              <a:buChar char="▶"/>
            </a:pPr>
            <a:endParaRPr lang="de-CH" dirty="0">
              <a:ea typeface="MS PGothic"/>
            </a:endParaRPr>
          </a:p>
          <a:p>
            <a:pPr marL="271145" indent="-271145">
              <a:lnSpc>
                <a:spcPct val="150000"/>
              </a:lnSpc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F966F4E7-E8BD-4BF0-ACEA-77DC60E1FFE2}"/>
              </a:ext>
            </a:extLst>
          </p:cNvPr>
          <p:cNvSpPr txBox="1">
            <a:spLocks/>
          </p:cNvSpPr>
          <p:nvPr/>
        </p:nvSpPr>
        <p:spPr bwMode="auto">
          <a:xfrm>
            <a:off x="6430793" y="1126930"/>
            <a:ext cx="5316952" cy="22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de-CH" dirty="0">
              <a:latin typeface="Lucida Sans" pitchFamily="34" charset="0"/>
            </a:endParaRP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Vermietung der Eigentumswohnung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Diverse administrative Aufgaben</a:t>
            </a:r>
          </a:p>
          <a:p>
            <a:pPr marL="0" indent="0">
              <a:lnSpc>
                <a:spcPct val="150000"/>
              </a:lnSpc>
              <a:buNone/>
            </a:pPr>
            <a:endParaRPr lang="de-CH" dirty="0">
              <a:latin typeface="Lucida San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9F0F4-34A3-4423-9097-97F96854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794" y="2930720"/>
            <a:ext cx="302895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magic wishing wand">
            <a:extLst>
              <a:ext uri="{FF2B5EF4-FFF2-40B4-BE49-F238E27FC236}">
                <a16:creationId xmlns:a16="http://schemas.microsoft.com/office/drawing/2014/main" id="{388CDFD3-3403-4E0F-BA1E-B47AE765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196" y="2778955"/>
            <a:ext cx="3036946" cy="29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Die wichtigsten Erkenntnisse des Interviews</a:t>
            </a:r>
            <a:endParaRPr lang="de-CH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9376" y="1121496"/>
            <a:ext cx="11249025" cy="540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Gewünschte Funktionen an ein Zielsystem</a:t>
            </a:r>
            <a:endParaRPr lang="de-CH">
              <a:latin typeface="Lucida Sans" pitchFamily="34" charset="0"/>
            </a:endParaRPr>
          </a:p>
        </p:txBody>
      </p:sp>
      <p:sp>
        <p:nvSpPr>
          <p:cNvPr id="12293" name="Inhaltsplatzhalter 4"/>
          <p:cNvSpPr>
            <a:spLocks noGrp="1"/>
          </p:cNvSpPr>
          <p:nvPr>
            <p:ph sz="half" idx="13"/>
          </p:nvPr>
        </p:nvSpPr>
        <p:spPr bwMode="auto">
          <a:xfrm>
            <a:off x="457200" y="1716834"/>
            <a:ext cx="6091084" cy="455827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Zusammenfassung der neusten Studien</a:t>
            </a:r>
            <a:endParaRPr lang="de-DE" dirty="0"/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Offene Studien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Chat mit anderen Angehörigen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Punkte sammeln bei erfüllten Aufgaben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Nummern von Kontaktpersonen</a:t>
            </a:r>
          </a:p>
          <a:p>
            <a:pPr>
              <a:lnSpc>
                <a:spcPct val="150000"/>
              </a:lnSpc>
              <a:buFont typeface="Segoe UI Symbol" panose="020B0502040204020203" pitchFamily="34" charset="0"/>
              <a:buChar char="▶"/>
            </a:pPr>
            <a:r>
              <a:rPr lang="de-CH" dirty="0">
                <a:ea typeface="MS PGothic"/>
              </a:rPr>
              <a:t>Planen der verschiedenen Aufgaben mit den Geschwistern</a:t>
            </a:r>
          </a:p>
          <a:p>
            <a:pPr marL="271145" indent="-271145">
              <a:lnSpc>
                <a:spcPct val="150000"/>
              </a:lnSpc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F0E4BC35-9269-4CE0-B951-25E9676156DE}"/>
              </a:ext>
            </a:extLst>
          </p:cNvPr>
          <p:cNvSpPr txBox="1">
            <a:spLocks/>
          </p:cNvSpPr>
          <p:nvPr/>
        </p:nvSpPr>
        <p:spPr bwMode="auto">
          <a:xfrm>
            <a:off x="6999113" y="1716834"/>
            <a:ext cx="4707112" cy="15709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indent="-271145">
              <a:lnSpc>
                <a:spcPct val="150000"/>
              </a:lnSpc>
              <a:buFont typeface="Lucida Grande" charset="0"/>
              <a:buChar char="▶"/>
            </a:pPr>
            <a:r>
              <a:rPr lang="de-CH" dirty="0">
                <a:ea typeface="MS PGothic"/>
              </a:rPr>
              <a:t>Kurze Pflegedokumentation       </a:t>
            </a:r>
          </a:p>
          <a:p>
            <a:pPr marL="271145" indent="-271145">
              <a:lnSpc>
                <a:spcPct val="150000"/>
              </a:lnSpc>
              <a:buFont typeface="Lucida Grande" charset="0"/>
              <a:buChar char="▶"/>
            </a:pPr>
            <a:r>
              <a:rPr lang="de-CH" dirty="0">
                <a:ea typeface="MS PGothic"/>
              </a:rPr>
              <a:t>Termine verwalten</a:t>
            </a:r>
          </a:p>
          <a:p>
            <a:pPr marL="271145" indent="-271145">
              <a:lnSpc>
                <a:spcPct val="150000"/>
              </a:lnSpc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7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err="1">
                <a:ea typeface="MS PGothic"/>
              </a:rPr>
              <a:t>Scope</a:t>
            </a:r>
            <a:endParaRPr lang="de-CH" err="1">
              <a:latin typeface="Lucida Sans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62491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9E12DB-F876-4C59-A411-726D3126721E}">
  <ds:schemaRefs>
    <ds:schemaRef ds:uri="http://schemas.microsoft.com/office/2006/metadata/properties"/>
    <ds:schemaRef ds:uri="238ac175-5152-443e-bf42-417a279262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500</Words>
  <Application>Microsoft Office PowerPoint</Application>
  <PresentationFormat>Benutzerdefiniert</PresentationFormat>
  <Paragraphs>112</Paragraphs>
  <Slides>21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Lucida Grande</vt:lpstr>
      <vt:lpstr>Lucida Grande,Sans-Serif</vt:lpstr>
      <vt:lpstr>Lucida Sans</vt:lpstr>
      <vt:lpstr>Segoe UI Symbol</vt:lpstr>
      <vt:lpstr>Vorlage_Powerpoint-Praesentation_16-9</vt:lpstr>
      <vt:lpstr>Web App für Angehörige von Alzheimererkrankten</vt:lpstr>
      <vt:lpstr>Alzheimer</vt:lpstr>
      <vt:lpstr>Die Krankheit beginnt im Gehirn</vt:lpstr>
      <vt:lpstr>Persona</vt:lpstr>
      <vt:lpstr>Frau Elisabeth Torresan-Bühler</vt:lpstr>
      <vt:lpstr>Interview</vt:lpstr>
      <vt:lpstr>Die wichtigsten Erkenntnisse des Interviews</vt:lpstr>
      <vt:lpstr>Die wichtigsten Erkenntnisse des Interviews</vt:lpstr>
      <vt:lpstr>Scope</vt:lpstr>
      <vt:lpstr>Project Scope</vt:lpstr>
      <vt:lpstr>Storyboards </vt:lpstr>
      <vt:lpstr>Storyboard «To-do-List»</vt:lpstr>
      <vt:lpstr>Storyboard «Kalender»</vt:lpstr>
      <vt:lpstr>Storyboard «Logbuch» </vt:lpstr>
      <vt:lpstr>Mockups</vt:lpstr>
      <vt:lpstr>Login und Registrierung</vt:lpstr>
      <vt:lpstr>Dashboard und Benutzer</vt:lpstr>
      <vt:lpstr>Kalender und Tagebuch</vt:lpstr>
      <vt:lpstr>Status und ToDo Liste</vt:lpstr>
      <vt:lpstr>Informationen und wichtige Bemerkungen</vt:lpstr>
      <vt:lpstr>Vielen Dank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Jasmitha Devarasa - Kugarajah</cp:lastModifiedBy>
  <cp:revision>277</cp:revision>
  <cp:lastPrinted>2013-08-23T11:57:04Z</cp:lastPrinted>
  <dcterms:created xsi:type="dcterms:W3CDTF">2013-08-23T12:02:17Z</dcterms:created>
  <dcterms:modified xsi:type="dcterms:W3CDTF">2019-10-31T12:27:37Z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