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5" r:id="rId1"/>
  </p:sldMasterIdLst>
  <p:notesMasterIdLst>
    <p:notesMasterId r:id="rId17"/>
  </p:notesMasterIdLst>
  <p:sldIdLst>
    <p:sldId id="256" r:id="rId2"/>
    <p:sldId id="257" r:id="rId3"/>
    <p:sldId id="259" r:id="rId4"/>
    <p:sldId id="271" r:id="rId5"/>
    <p:sldId id="258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8"/>
      <p:bold r:id="rId19"/>
      <p:italic r:id="rId20"/>
      <p:boldItalic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layfair Display Medium" pitchFamily="2" charset="77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0814"/>
  </p:normalViewPr>
  <p:slideViewPr>
    <p:cSldViewPr snapToGrid="0">
      <p:cViewPr varScale="1">
        <p:scale>
          <a:sx n="144" d="100"/>
          <a:sy n="144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89336-6E08-411E-976B-0D0F954292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CEEF7-E9B7-4D4F-AF05-1061E6068759}">
      <dgm:prSet custT="1"/>
      <dgm:spPr/>
      <dgm:t>
        <a:bodyPr/>
        <a:lstStyle/>
        <a:p>
          <a:r>
            <a:rPr lang="en-US" sz="2800" dirty="0"/>
            <a:t>Life expectancy is the average time a person anticipates to live based on several factors. </a:t>
          </a:r>
        </a:p>
      </dgm:t>
    </dgm:pt>
    <dgm:pt modelId="{071A8D64-0A20-4A51-AA82-FFF8AA867DE7}" type="parTrans" cxnId="{BABBB760-00C9-4467-8919-AFD99FF17336}">
      <dgm:prSet/>
      <dgm:spPr/>
      <dgm:t>
        <a:bodyPr/>
        <a:lstStyle/>
        <a:p>
          <a:endParaRPr lang="en-US"/>
        </a:p>
      </dgm:t>
    </dgm:pt>
    <dgm:pt modelId="{22F6F3EF-547D-4BE7-9ACA-B1AF69C80442}" type="sibTrans" cxnId="{BABBB760-00C9-4467-8919-AFD99FF17336}">
      <dgm:prSet/>
      <dgm:spPr/>
      <dgm:t>
        <a:bodyPr/>
        <a:lstStyle/>
        <a:p>
          <a:endParaRPr lang="en-US"/>
        </a:p>
      </dgm:t>
    </dgm:pt>
    <dgm:pt modelId="{BC32F968-ED5A-48E5-A7B9-1B06F4B9E930}">
      <dgm:prSet custT="1"/>
      <dgm:spPr/>
      <dgm:t>
        <a:bodyPr/>
        <a:lstStyle/>
        <a:p>
          <a:r>
            <a:rPr lang="en-US" sz="2800" dirty="0"/>
            <a:t>Life expectancy is affected by numerous factors such as socioeconomic, genetic, environmental etc.</a:t>
          </a:r>
        </a:p>
      </dgm:t>
    </dgm:pt>
    <dgm:pt modelId="{082B7867-64B3-49D9-A858-25829892F316}" type="parTrans" cxnId="{829B7C0C-3DF6-4BF6-933F-FC2783A1BDFC}">
      <dgm:prSet/>
      <dgm:spPr/>
      <dgm:t>
        <a:bodyPr/>
        <a:lstStyle/>
        <a:p>
          <a:endParaRPr lang="en-US"/>
        </a:p>
      </dgm:t>
    </dgm:pt>
    <dgm:pt modelId="{9F2C5D28-EAB0-4CA5-9665-5868D59DE484}" type="sibTrans" cxnId="{829B7C0C-3DF6-4BF6-933F-FC2783A1BDFC}">
      <dgm:prSet/>
      <dgm:spPr/>
      <dgm:t>
        <a:bodyPr/>
        <a:lstStyle/>
        <a:p>
          <a:endParaRPr lang="en-US"/>
        </a:p>
      </dgm:t>
    </dgm:pt>
    <dgm:pt modelId="{B5738C44-F81C-462F-8FDF-171E2E849A1B}">
      <dgm:prSet custT="1"/>
      <dgm:spPr/>
      <dgm:t>
        <a:bodyPr/>
        <a:lstStyle/>
        <a:p>
          <a:r>
            <a:rPr lang="en-US" sz="2400" dirty="0"/>
            <a:t>The research proposes the prediction of the life expectancy of a person given the essential parameters with the help of ML</a:t>
          </a:r>
        </a:p>
      </dgm:t>
    </dgm:pt>
    <dgm:pt modelId="{A3FF5712-4FD9-4F4A-888A-7E73E3208BFD}" type="parTrans" cxnId="{84BB82D5-F6FB-4531-9DEA-9560563E30F8}">
      <dgm:prSet/>
      <dgm:spPr/>
      <dgm:t>
        <a:bodyPr/>
        <a:lstStyle/>
        <a:p>
          <a:endParaRPr lang="en-US"/>
        </a:p>
      </dgm:t>
    </dgm:pt>
    <dgm:pt modelId="{4A285416-6305-4A46-9ECD-9B75F276215B}" type="sibTrans" cxnId="{84BB82D5-F6FB-4531-9DEA-9560563E30F8}">
      <dgm:prSet/>
      <dgm:spPr/>
      <dgm:t>
        <a:bodyPr/>
        <a:lstStyle/>
        <a:p>
          <a:endParaRPr lang="en-US"/>
        </a:p>
      </dgm:t>
    </dgm:pt>
    <dgm:pt modelId="{8148A5F4-DDCD-5D4B-BB2E-69AD1DEAF26E}" type="pres">
      <dgm:prSet presAssocID="{EA789336-6E08-411E-976B-0D0F9542923D}" presName="linear" presStyleCnt="0">
        <dgm:presLayoutVars>
          <dgm:animLvl val="lvl"/>
          <dgm:resizeHandles val="exact"/>
        </dgm:presLayoutVars>
      </dgm:prSet>
      <dgm:spPr/>
    </dgm:pt>
    <dgm:pt modelId="{FCD62DA1-AD4C-6442-8ACE-57BBE63CA91E}" type="pres">
      <dgm:prSet presAssocID="{D4ACEEF7-E9B7-4D4F-AF05-1061E6068759}" presName="parentText" presStyleLbl="node1" presStyleIdx="0" presStyleCnt="3" custLinFactNeighborY="59487">
        <dgm:presLayoutVars>
          <dgm:chMax val="0"/>
          <dgm:bulletEnabled val="1"/>
        </dgm:presLayoutVars>
      </dgm:prSet>
      <dgm:spPr/>
    </dgm:pt>
    <dgm:pt modelId="{2357BFEA-7D2B-2946-90C0-0071A8103314}" type="pres">
      <dgm:prSet presAssocID="{22F6F3EF-547D-4BE7-9ACA-B1AF69C80442}" presName="spacer" presStyleCnt="0"/>
      <dgm:spPr/>
    </dgm:pt>
    <dgm:pt modelId="{49AEB6CE-7CBE-E34A-88F1-EA8A5FBC3DDB}" type="pres">
      <dgm:prSet presAssocID="{BC32F968-ED5A-48E5-A7B9-1B06F4B9E9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9B2DCE-2BCC-064E-B45A-C568269A6031}" type="pres">
      <dgm:prSet presAssocID="{9F2C5D28-EAB0-4CA5-9665-5868D59DE484}" presName="spacer" presStyleCnt="0"/>
      <dgm:spPr/>
    </dgm:pt>
    <dgm:pt modelId="{697ABFF5-289E-7845-B344-9EBF86D3716A}" type="pres">
      <dgm:prSet presAssocID="{B5738C44-F81C-462F-8FDF-171E2E849A1B}" presName="parentText" presStyleLbl="node1" presStyleIdx="2" presStyleCnt="3" custLinFactNeighborX="212" custLinFactNeighborY="-54941">
        <dgm:presLayoutVars>
          <dgm:chMax val="0"/>
          <dgm:bulletEnabled val="1"/>
        </dgm:presLayoutVars>
      </dgm:prSet>
      <dgm:spPr/>
    </dgm:pt>
  </dgm:ptLst>
  <dgm:cxnLst>
    <dgm:cxn modelId="{829B7C0C-3DF6-4BF6-933F-FC2783A1BDFC}" srcId="{EA789336-6E08-411E-976B-0D0F9542923D}" destId="{BC32F968-ED5A-48E5-A7B9-1B06F4B9E930}" srcOrd="1" destOrd="0" parTransId="{082B7867-64B3-49D9-A858-25829892F316}" sibTransId="{9F2C5D28-EAB0-4CA5-9665-5868D59DE484}"/>
    <dgm:cxn modelId="{BABBB760-00C9-4467-8919-AFD99FF17336}" srcId="{EA789336-6E08-411E-976B-0D0F9542923D}" destId="{D4ACEEF7-E9B7-4D4F-AF05-1061E6068759}" srcOrd="0" destOrd="0" parTransId="{071A8D64-0A20-4A51-AA82-FFF8AA867DE7}" sibTransId="{22F6F3EF-547D-4BE7-9ACA-B1AF69C80442}"/>
    <dgm:cxn modelId="{331E7866-607B-B74D-95D2-B79C204B24AA}" type="presOf" srcId="{EA789336-6E08-411E-976B-0D0F9542923D}" destId="{8148A5F4-DDCD-5D4B-BB2E-69AD1DEAF26E}" srcOrd="0" destOrd="0" presId="urn:microsoft.com/office/officeart/2005/8/layout/vList2"/>
    <dgm:cxn modelId="{ED704967-7E56-3B4A-982A-8575CA02EE32}" type="presOf" srcId="{BC32F968-ED5A-48E5-A7B9-1B06F4B9E930}" destId="{49AEB6CE-7CBE-E34A-88F1-EA8A5FBC3DDB}" srcOrd="0" destOrd="0" presId="urn:microsoft.com/office/officeart/2005/8/layout/vList2"/>
    <dgm:cxn modelId="{84BB82D5-F6FB-4531-9DEA-9560563E30F8}" srcId="{EA789336-6E08-411E-976B-0D0F9542923D}" destId="{B5738C44-F81C-462F-8FDF-171E2E849A1B}" srcOrd="2" destOrd="0" parTransId="{A3FF5712-4FD9-4F4A-888A-7E73E3208BFD}" sibTransId="{4A285416-6305-4A46-9ECD-9B75F276215B}"/>
    <dgm:cxn modelId="{16ECDFE0-665F-D04D-8AF2-D82E7A2D6B16}" type="presOf" srcId="{D4ACEEF7-E9B7-4D4F-AF05-1061E6068759}" destId="{FCD62DA1-AD4C-6442-8ACE-57BBE63CA91E}" srcOrd="0" destOrd="0" presId="urn:microsoft.com/office/officeart/2005/8/layout/vList2"/>
    <dgm:cxn modelId="{EB435BEF-74D7-0747-AC1A-7C2AC2DCE508}" type="presOf" srcId="{B5738C44-F81C-462F-8FDF-171E2E849A1B}" destId="{697ABFF5-289E-7845-B344-9EBF86D3716A}" srcOrd="0" destOrd="0" presId="urn:microsoft.com/office/officeart/2005/8/layout/vList2"/>
    <dgm:cxn modelId="{7D2A61F0-D9ED-1448-B879-BE34ED03F435}" type="presParOf" srcId="{8148A5F4-DDCD-5D4B-BB2E-69AD1DEAF26E}" destId="{FCD62DA1-AD4C-6442-8ACE-57BBE63CA91E}" srcOrd="0" destOrd="0" presId="urn:microsoft.com/office/officeart/2005/8/layout/vList2"/>
    <dgm:cxn modelId="{3991C01B-9C53-3A4C-A052-B52F09659C7D}" type="presParOf" srcId="{8148A5F4-DDCD-5D4B-BB2E-69AD1DEAF26E}" destId="{2357BFEA-7D2B-2946-90C0-0071A8103314}" srcOrd="1" destOrd="0" presId="urn:microsoft.com/office/officeart/2005/8/layout/vList2"/>
    <dgm:cxn modelId="{08E8AB79-1CC5-2A4D-B687-03986417B941}" type="presParOf" srcId="{8148A5F4-DDCD-5D4B-BB2E-69AD1DEAF26E}" destId="{49AEB6CE-7CBE-E34A-88F1-EA8A5FBC3DDB}" srcOrd="2" destOrd="0" presId="urn:microsoft.com/office/officeart/2005/8/layout/vList2"/>
    <dgm:cxn modelId="{B527BB2C-5FCC-024B-8B64-1B0084AC7A91}" type="presParOf" srcId="{8148A5F4-DDCD-5D4B-BB2E-69AD1DEAF26E}" destId="{CD9B2DCE-2BCC-064E-B45A-C568269A6031}" srcOrd="3" destOrd="0" presId="urn:microsoft.com/office/officeart/2005/8/layout/vList2"/>
    <dgm:cxn modelId="{E8E00F5C-DBB2-9943-8095-D63237AAD02D}" type="presParOf" srcId="{8148A5F4-DDCD-5D4B-BB2E-69AD1DEAF26E}" destId="{697ABFF5-289E-7845-B344-9EBF86D37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789336-6E08-411E-976B-0D0F954292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ACEEF7-E9B7-4D4F-AF05-1061E6068759}">
      <dgm:prSet/>
      <dgm:spPr/>
      <dgm:t>
        <a:bodyPr/>
        <a:lstStyle/>
        <a:p>
          <a:r>
            <a:rPr lang="en-GB" dirty="0"/>
            <a:t>Assists in choosing the best method of treatment and procuring medical services.</a:t>
          </a:r>
          <a:endParaRPr lang="en-US" dirty="0"/>
        </a:p>
      </dgm:t>
    </dgm:pt>
    <dgm:pt modelId="{071A8D64-0A20-4A51-AA82-FFF8AA867DE7}" type="parTrans" cxnId="{BABBB760-00C9-4467-8919-AFD99FF17336}">
      <dgm:prSet/>
      <dgm:spPr/>
      <dgm:t>
        <a:bodyPr/>
        <a:lstStyle/>
        <a:p>
          <a:endParaRPr lang="en-US"/>
        </a:p>
      </dgm:t>
    </dgm:pt>
    <dgm:pt modelId="{22F6F3EF-547D-4BE7-9ACA-B1AF69C80442}" type="sibTrans" cxnId="{BABBB760-00C9-4467-8919-AFD99FF17336}">
      <dgm:prSet/>
      <dgm:spPr/>
      <dgm:t>
        <a:bodyPr/>
        <a:lstStyle/>
        <a:p>
          <a:endParaRPr lang="en-US"/>
        </a:p>
      </dgm:t>
    </dgm:pt>
    <dgm:pt modelId="{BC32F968-ED5A-48E5-A7B9-1B06F4B9E930}">
      <dgm:prSet/>
      <dgm:spPr/>
      <dgm:t>
        <a:bodyPr/>
        <a:lstStyle/>
        <a:p>
          <a:r>
            <a:rPr lang="en-US" dirty="0"/>
            <a:t>Paves a path for a risk-support model for the elderly according to the predicted risk.</a:t>
          </a:r>
        </a:p>
      </dgm:t>
    </dgm:pt>
    <dgm:pt modelId="{082B7867-64B3-49D9-A858-25829892F316}" type="parTrans" cxnId="{829B7C0C-3DF6-4BF6-933F-FC2783A1BDFC}">
      <dgm:prSet/>
      <dgm:spPr/>
      <dgm:t>
        <a:bodyPr/>
        <a:lstStyle/>
        <a:p>
          <a:endParaRPr lang="en-US"/>
        </a:p>
      </dgm:t>
    </dgm:pt>
    <dgm:pt modelId="{9F2C5D28-EAB0-4CA5-9665-5868D59DE484}" type="sibTrans" cxnId="{829B7C0C-3DF6-4BF6-933F-FC2783A1BDFC}">
      <dgm:prSet/>
      <dgm:spPr/>
      <dgm:t>
        <a:bodyPr/>
        <a:lstStyle/>
        <a:p>
          <a:endParaRPr lang="en-US"/>
        </a:p>
      </dgm:t>
    </dgm:pt>
    <dgm:pt modelId="{B5738C44-F81C-462F-8FDF-171E2E849A1B}">
      <dgm:prSet/>
      <dgm:spPr/>
      <dgm:t>
        <a:bodyPr/>
        <a:lstStyle/>
        <a:p>
          <a:r>
            <a:rPr lang="en-US" dirty="0"/>
            <a:t>Motivates people to make healthier lifestyle choices as they become more aware of their general health.</a:t>
          </a:r>
        </a:p>
      </dgm:t>
    </dgm:pt>
    <dgm:pt modelId="{A3FF5712-4FD9-4F4A-888A-7E73E3208BFD}" type="parTrans" cxnId="{84BB82D5-F6FB-4531-9DEA-9560563E30F8}">
      <dgm:prSet/>
      <dgm:spPr/>
      <dgm:t>
        <a:bodyPr/>
        <a:lstStyle/>
        <a:p>
          <a:endParaRPr lang="en-US"/>
        </a:p>
      </dgm:t>
    </dgm:pt>
    <dgm:pt modelId="{4A285416-6305-4A46-9ECD-9B75F276215B}" type="sibTrans" cxnId="{84BB82D5-F6FB-4531-9DEA-9560563E30F8}">
      <dgm:prSet/>
      <dgm:spPr/>
      <dgm:t>
        <a:bodyPr/>
        <a:lstStyle/>
        <a:p>
          <a:endParaRPr lang="en-US"/>
        </a:p>
      </dgm:t>
    </dgm:pt>
    <dgm:pt modelId="{8148A5F4-DDCD-5D4B-BB2E-69AD1DEAF26E}" type="pres">
      <dgm:prSet presAssocID="{EA789336-6E08-411E-976B-0D0F9542923D}" presName="linear" presStyleCnt="0">
        <dgm:presLayoutVars>
          <dgm:animLvl val="lvl"/>
          <dgm:resizeHandles val="exact"/>
        </dgm:presLayoutVars>
      </dgm:prSet>
      <dgm:spPr/>
    </dgm:pt>
    <dgm:pt modelId="{FCD62DA1-AD4C-6442-8ACE-57BBE63CA91E}" type="pres">
      <dgm:prSet presAssocID="{D4ACEEF7-E9B7-4D4F-AF05-1061E60687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57BFEA-7D2B-2946-90C0-0071A8103314}" type="pres">
      <dgm:prSet presAssocID="{22F6F3EF-547D-4BE7-9ACA-B1AF69C80442}" presName="spacer" presStyleCnt="0"/>
      <dgm:spPr/>
    </dgm:pt>
    <dgm:pt modelId="{49AEB6CE-7CBE-E34A-88F1-EA8A5FBC3DDB}" type="pres">
      <dgm:prSet presAssocID="{BC32F968-ED5A-48E5-A7B9-1B06F4B9E9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9B2DCE-2BCC-064E-B45A-C568269A6031}" type="pres">
      <dgm:prSet presAssocID="{9F2C5D28-EAB0-4CA5-9665-5868D59DE484}" presName="spacer" presStyleCnt="0"/>
      <dgm:spPr/>
    </dgm:pt>
    <dgm:pt modelId="{697ABFF5-289E-7845-B344-9EBF86D3716A}" type="pres">
      <dgm:prSet presAssocID="{B5738C44-F81C-462F-8FDF-171E2E849A1B}" presName="parentText" presStyleLbl="node1" presStyleIdx="2" presStyleCnt="3" custLinFactNeighborY="15362">
        <dgm:presLayoutVars>
          <dgm:chMax val="0"/>
          <dgm:bulletEnabled val="1"/>
        </dgm:presLayoutVars>
      </dgm:prSet>
      <dgm:spPr/>
    </dgm:pt>
  </dgm:ptLst>
  <dgm:cxnLst>
    <dgm:cxn modelId="{829B7C0C-3DF6-4BF6-933F-FC2783A1BDFC}" srcId="{EA789336-6E08-411E-976B-0D0F9542923D}" destId="{BC32F968-ED5A-48E5-A7B9-1B06F4B9E930}" srcOrd="1" destOrd="0" parTransId="{082B7867-64B3-49D9-A858-25829892F316}" sibTransId="{9F2C5D28-EAB0-4CA5-9665-5868D59DE484}"/>
    <dgm:cxn modelId="{BABBB760-00C9-4467-8919-AFD99FF17336}" srcId="{EA789336-6E08-411E-976B-0D0F9542923D}" destId="{D4ACEEF7-E9B7-4D4F-AF05-1061E6068759}" srcOrd="0" destOrd="0" parTransId="{071A8D64-0A20-4A51-AA82-FFF8AA867DE7}" sibTransId="{22F6F3EF-547D-4BE7-9ACA-B1AF69C80442}"/>
    <dgm:cxn modelId="{331E7866-607B-B74D-95D2-B79C204B24AA}" type="presOf" srcId="{EA789336-6E08-411E-976B-0D0F9542923D}" destId="{8148A5F4-DDCD-5D4B-BB2E-69AD1DEAF26E}" srcOrd="0" destOrd="0" presId="urn:microsoft.com/office/officeart/2005/8/layout/vList2"/>
    <dgm:cxn modelId="{ED704967-7E56-3B4A-982A-8575CA02EE32}" type="presOf" srcId="{BC32F968-ED5A-48E5-A7B9-1B06F4B9E930}" destId="{49AEB6CE-7CBE-E34A-88F1-EA8A5FBC3DDB}" srcOrd="0" destOrd="0" presId="urn:microsoft.com/office/officeart/2005/8/layout/vList2"/>
    <dgm:cxn modelId="{84BB82D5-F6FB-4531-9DEA-9560563E30F8}" srcId="{EA789336-6E08-411E-976B-0D0F9542923D}" destId="{B5738C44-F81C-462F-8FDF-171E2E849A1B}" srcOrd="2" destOrd="0" parTransId="{A3FF5712-4FD9-4F4A-888A-7E73E3208BFD}" sibTransId="{4A285416-6305-4A46-9ECD-9B75F276215B}"/>
    <dgm:cxn modelId="{16ECDFE0-665F-D04D-8AF2-D82E7A2D6B16}" type="presOf" srcId="{D4ACEEF7-E9B7-4D4F-AF05-1061E6068759}" destId="{FCD62DA1-AD4C-6442-8ACE-57BBE63CA91E}" srcOrd="0" destOrd="0" presId="urn:microsoft.com/office/officeart/2005/8/layout/vList2"/>
    <dgm:cxn modelId="{EB435BEF-74D7-0747-AC1A-7C2AC2DCE508}" type="presOf" srcId="{B5738C44-F81C-462F-8FDF-171E2E849A1B}" destId="{697ABFF5-289E-7845-B344-9EBF86D3716A}" srcOrd="0" destOrd="0" presId="urn:microsoft.com/office/officeart/2005/8/layout/vList2"/>
    <dgm:cxn modelId="{7D2A61F0-D9ED-1448-B879-BE34ED03F435}" type="presParOf" srcId="{8148A5F4-DDCD-5D4B-BB2E-69AD1DEAF26E}" destId="{FCD62DA1-AD4C-6442-8ACE-57BBE63CA91E}" srcOrd="0" destOrd="0" presId="urn:microsoft.com/office/officeart/2005/8/layout/vList2"/>
    <dgm:cxn modelId="{3991C01B-9C53-3A4C-A052-B52F09659C7D}" type="presParOf" srcId="{8148A5F4-DDCD-5D4B-BB2E-69AD1DEAF26E}" destId="{2357BFEA-7D2B-2946-90C0-0071A8103314}" srcOrd="1" destOrd="0" presId="urn:microsoft.com/office/officeart/2005/8/layout/vList2"/>
    <dgm:cxn modelId="{08E8AB79-1CC5-2A4D-B687-03986417B941}" type="presParOf" srcId="{8148A5F4-DDCD-5D4B-BB2E-69AD1DEAF26E}" destId="{49AEB6CE-7CBE-E34A-88F1-EA8A5FBC3DDB}" srcOrd="2" destOrd="0" presId="urn:microsoft.com/office/officeart/2005/8/layout/vList2"/>
    <dgm:cxn modelId="{B527BB2C-5FCC-024B-8B64-1B0084AC7A91}" type="presParOf" srcId="{8148A5F4-DDCD-5D4B-BB2E-69AD1DEAF26E}" destId="{CD9B2DCE-2BCC-064E-B45A-C568269A6031}" srcOrd="3" destOrd="0" presId="urn:microsoft.com/office/officeart/2005/8/layout/vList2"/>
    <dgm:cxn modelId="{E8E00F5C-DBB2-9943-8095-D63237AAD02D}" type="presParOf" srcId="{8148A5F4-DDCD-5D4B-BB2E-69AD1DEAF26E}" destId="{697ABFF5-289E-7845-B344-9EBF86D3716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62DA1-AD4C-6442-8ACE-57BBE63CA91E}">
      <dsp:nvSpPr>
        <dsp:cNvPr id="0" name=""/>
        <dsp:cNvSpPr/>
      </dsp:nvSpPr>
      <dsp:spPr>
        <a:xfrm>
          <a:off x="0" y="125707"/>
          <a:ext cx="8413693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Life expectancy is the average time a person anticipates to live based on several factors. </a:t>
          </a:r>
        </a:p>
      </dsp:txBody>
      <dsp:txXfrm>
        <a:off x="53916" y="179623"/>
        <a:ext cx="8305861" cy="996648"/>
      </dsp:txXfrm>
    </dsp:sp>
    <dsp:sp modelId="{49AEB6CE-7CBE-E34A-88F1-EA8A5FBC3DDB}">
      <dsp:nvSpPr>
        <dsp:cNvPr id="0" name=""/>
        <dsp:cNvSpPr/>
      </dsp:nvSpPr>
      <dsp:spPr>
        <a:xfrm>
          <a:off x="0" y="1299027"/>
          <a:ext cx="8413693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Life expectancy is affected by numerous factors such as socioeconomic, genetic, environmental etc.</a:t>
          </a:r>
        </a:p>
      </dsp:txBody>
      <dsp:txXfrm>
        <a:off x="53916" y="1352943"/>
        <a:ext cx="8305861" cy="996648"/>
      </dsp:txXfrm>
    </dsp:sp>
    <dsp:sp modelId="{697ABFF5-289E-7845-B344-9EBF86D3716A}">
      <dsp:nvSpPr>
        <dsp:cNvPr id="0" name=""/>
        <dsp:cNvSpPr/>
      </dsp:nvSpPr>
      <dsp:spPr>
        <a:xfrm>
          <a:off x="0" y="2480071"/>
          <a:ext cx="8413693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research proposes the prediction of the life expectancy of a person given the essential parameters with the help of ML</a:t>
          </a:r>
        </a:p>
      </dsp:txBody>
      <dsp:txXfrm>
        <a:off x="53916" y="2533987"/>
        <a:ext cx="8305861" cy="996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62DA1-AD4C-6442-8ACE-57BBE63CA91E}">
      <dsp:nvSpPr>
        <dsp:cNvPr id="0" name=""/>
        <dsp:cNvSpPr/>
      </dsp:nvSpPr>
      <dsp:spPr>
        <a:xfrm>
          <a:off x="0" y="82675"/>
          <a:ext cx="8374107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Assists in choosing the best method of treatment and procuring medical services.</a:t>
          </a:r>
          <a:endParaRPr lang="en-US" sz="2900" kern="1200" dirty="0"/>
        </a:p>
      </dsp:txBody>
      <dsp:txXfrm>
        <a:off x="53002" y="135677"/>
        <a:ext cx="8268103" cy="979756"/>
      </dsp:txXfrm>
    </dsp:sp>
    <dsp:sp modelId="{49AEB6CE-7CBE-E34A-88F1-EA8A5FBC3DDB}">
      <dsp:nvSpPr>
        <dsp:cNvPr id="0" name=""/>
        <dsp:cNvSpPr/>
      </dsp:nvSpPr>
      <dsp:spPr>
        <a:xfrm>
          <a:off x="0" y="1251955"/>
          <a:ext cx="8374107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Paves a path for a risk-support model for the elderly according to the predicted risk.</a:t>
          </a:r>
        </a:p>
      </dsp:txBody>
      <dsp:txXfrm>
        <a:off x="53002" y="1304957"/>
        <a:ext cx="8268103" cy="979756"/>
      </dsp:txXfrm>
    </dsp:sp>
    <dsp:sp modelId="{697ABFF5-289E-7845-B344-9EBF86D3716A}">
      <dsp:nvSpPr>
        <dsp:cNvPr id="0" name=""/>
        <dsp:cNvSpPr/>
      </dsp:nvSpPr>
      <dsp:spPr>
        <a:xfrm>
          <a:off x="0" y="2434065"/>
          <a:ext cx="8374107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Motivates people to make healthier lifestyle choices as they become more aware of their general health.</a:t>
          </a:r>
        </a:p>
      </dsp:txBody>
      <dsp:txXfrm>
        <a:off x="53002" y="2487067"/>
        <a:ext cx="8268103" cy="979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17ee4a8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5017ee4a8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e47a0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3e47a08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e47a0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3e47a08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5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3e47a080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3e47a080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3e47a08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3e47a08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3e47a080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3e47a080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3e47a080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3e47a080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017ee4a87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5017ee4a87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17ee4a87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5017ee4a87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Everything has an expiration date; humans are no exception either.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Life Expectancy measures the average time a human expects to live based on different parameters such as age, gender, environment, medical history, lifestyle choices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etc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AU" dirty="0">
                <a:effectLst/>
              </a:rPr>
              <a:t>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AU" dirty="0">
                <a:effectLst/>
              </a:rPr>
              <a:t>Many researchers have tried predicting the life expectancy in the past.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Although the prediction of life expectancy is not a hundred percent accurate, but still its prediction can provide many benefits such as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itchFamily="2" charset="2"/>
              </a:rPr>
              <a:t> Next slide</a:t>
            </a:r>
            <a:endParaRPr lang="en-AU" dirty="0">
              <a:effectLst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017ee4a87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5017ee4a87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Everything has an expiration date; humans are no exception either.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Life Expectancy measures the average time a human expects to live based on different parameters such as age, gender, environment, medical history, lifestyle choices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etc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AU" dirty="0">
                <a:effectLst/>
              </a:rPr>
              <a:t>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AU" dirty="0">
                <a:effectLst/>
              </a:rPr>
              <a:t>Many researchers have tried predicting the life expectancy in the past.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Although the prediction of life expectancy is not a hundred percent accurate, but still its prediction can provide many benefits such as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itchFamily="2" charset="2"/>
              </a:rPr>
              <a:t> Next slide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049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017ee4a87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5017ee4a87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017ee4a87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5017ee4a87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17ee4a87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5017ee4a87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1274c3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51274c3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017ee4a8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017ee4a8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3A824-1A51-4B26-AD58-A6D8E14F6C04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2503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41848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5908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261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940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2854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059C3-6A89-4494-99FF-5A4D6FFD50EB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88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8318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411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560575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44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525BB-DA17-4BA0-B3C8-3AC3ABC827E6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6978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6C4C9A-3960-41CF-A4E9-2A8FB932454B}" type="datetimeFigureOut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0571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39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B191B9-D77B-CC43-B1EF-FB0CF0C306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2838" b="1399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51435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6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7" name="Google Shape;107;p25"/>
          <p:cNvSpPr txBox="1">
            <a:spLocks noGrp="1"/>
          </p:cNvSpPr>
          <p:nvPr>
            <p:ph type="ctrTitle"/>
          </p:nvPr>
        </p:nvSpPr>
        <p:spPr>
          <a:xfrm>
            <a:off x="1432222" y="1746670"/>
            <a:ext cx="6270921" cy="157367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AU" sz="5000" dirty="0">
                <a:solidFill>
                  <a:schemeClr val="bg2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Life Expectancy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600" spc="-150">
                <a:solidFill>
                  <a:schemeClr val="bg1"/>
                </a:solidFill>
                <a:sym typeface="Times New Roman"/>
              </a:rPr>
              <a:t>Exploration-Average life expectancy around the world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CDA4E-F7F7-016F-8A0B-20DB41064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57" r="1" b="10689"/>
          <a:stretch/>
        </p:blipFill>
        <p:spPr>
          <a:xfrm>
            <a:off x="843236" y="259521"/>
            <a:ext cx="7464272" cy="310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1033818" y="3899847"/>
            <a:ext cx="7076364" cy="592255"/>
          </a:xfrm>
          <a:prstGeom prst="rect">
            <a:avLst/>
          </a:prstGeom>
        </p:spPr>
        <p:txBody>
          <a:bodyPr spcFirstLastPara="1" vert="horz" lIns="228600" tIns="228600" rIns="228600" bIns="0" rtlCol="0" anchor="ctr" anchorCtr="0">
            <a:normAutofit/>
          </a:bodyPr>
          <a:lstStyle/>
          <a:p>
            <a:pPr marL="0" lvl="0" indent="0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2600" spc="-150">
                <a:solidFill>
                  <a:schemeClr val="bg1"/>
                </a:solidFill>
                <a:sym typeface="Times New Roman"/>
              </a:rPr>
              <a:t>Exploration-Average life expectancy around the world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CDA4E-F7F7-016F-8A0B-20DB41064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157" r="1" b="10689"/>
          <a:stretch/>
        </p:blipFill>
        <p:spPr>
          <a:xfrm>
            <a:off x="843236" y="259521"/>
            <a:ext cx="7464272" cy="31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rgbClr val="404040"/>
                </a:solidFill>
              </a:rPr>
              <a:t>Exploring Life Expectancy- factors having greater influence on life expectancy</a:t>
            </a:r>
            <a:endParaRPr sz="1520"/>
          </a:p>
        </p:txBody>
      </p:sp>
      <p:sp>
        <p:nvSpPr>
          <p:cNvPr id="167" name="Google Shape;16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38" y="1152475"/>
            <a:ext cx="8329325" cy="396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>
                <a:solidFill>
                  <a:srgbClr val="262626"/>
                </a:solidFill>
              </a:rPr>
              <a:t>Developed Vs Developing</a:t>
            </a:r>
            <a:endParaRPr sz="1220"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8437"/>
            <a:ext cx="7582951" cy="31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04040"/>
                </a:solidFill>
              </a:rPr>
              <a:t>Adult Mortality vs Life Expectancy</a:t>
            </a:r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EC7016"/>
                </a:solidFill>
              </a:rPr>
              <a:t> </a:t>
            </a:r>
            <a:r>
              <a:rPr lang="en" sz="1450">
                <a:solidFill>
                  <a:srgbClr val="404040"/>
                </a:solidFill>
              </a:rPr>
              <a:t>Developed countries have low adult mortality rates compared to developing countries.</a:t>
            </a:r>
            <a:endParaRPr sz="1450">
              <a:solidFill>
                <a:srgbClr val="40404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EC7016"/>
                </a:solidFill>
              </a:rPr>
              <a:t> </a:t>
            </a:r>
            <a:endParaRPr sz="1450">
              <a:solidFill>
                <a:srgbClr val="EC7016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EC7016"/>
                </a:solidFill>
              </a:rPr>
              <a:t> </a:t>
            </a:r>
            <a:r>
              <a:rPr lang="en" sz="1450">
                <a:solidFill>
                  <a:srgbClr val="404040"/>
                </a:solidFill>
              </a:rPr>
              <a:t>Countries with lower adult mortality rate has higher life expectancy rate.</a:t>
            </a:r>
            <a:endParaRPr sz="145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700" y="1170125"/>
            <a:ext cx="5523900" cy="327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404040"/>
                </a:solidFill>
              </a:rPr>
              <a:t>Schooling vs life expectancy</a:t>
            </a:r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04040"/>
                </a:solidFill>
              </a:rPr>
              <a:t>This visualization shows a strong correlation between life expectancy and schooling, we are getting a Pearson Correlation Coefficient value of 0.76</a:t>
            </a:r>
            <a:endParaRPr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04040"/>
                </a:solidFill>
              </a:rPr>
              <a:t>This implies that greater schooling period would lead to a higher life expectancy.</a:t>
            </a:r>
            <a:endParaRPr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404040"/>
                </a:solidFill>
              </a:rPr>
              <a:t>Due to the strong linear correlation, regression methods could be considered to predict life expectancy.</a:t>
            </a:r>
            <a:endParaRPr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300" y="1170125"/>
            <a:ext cx="4710299" cy="379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480060" y="593677"/>
            <a:ext cx="3014130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SzPts val="4200"/>
            </a:pPr>
            <a:r>
              <a:rPr lang="en-US" sz="4100">
                <a:solidFill>
                  <a:schemeClr val="bg2"/>
                </a:solidFill>
              </a:rPr>
              <a:t>Appendix</a:t>
            </a:r>
          </a:p>
          <a:p>
            <a:pPr marL="0" lvl="0" indent="0" algn="r" defTabSz="914400">
              <a:lnSpc>
                <a:spcPct val="89000"/>
              </a:lnSpc>
              <a:spcBef>
                <a:spcPct val="0"/>
              </a:spcBef>
              <a:spcAft>
                <a:spcPts val="0"/>
              </a:spcAft>
              <a:buSzPts val="4200"/>
            </a:pPr>
            <a:endParaRPr lang="en-US" sz="4100">
              <a:solidFill>
                <a:schemeClr val="bg2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Google Shape;113;p26"/>
          <p:cNvSpPr txBox="1">
            <a:spLocks noGrp="1"/>
          </p:cNvSpPr>
          <p:nvPr>
            <p:ph type="body" idx="2"/>
          </p:nvPr>
        </p:nvSpPr>
        <p:spPr>
          <a:xfrm>
            <a:off x="4632540" y="220814"/>
            <a:ext cx="3669231" cy="39467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384048" defTabSz="914400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Problem Statement</a:t>
            </a: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Benefits of predicting life expectancy</a:t>
            </a: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Methodology </a:t>
            </a: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Findings/Challenges </a:t>
            </a: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Future Work - Improvements</a:t>
            </a:r>
          </a:p>
          <a:p>
            <a:pPr marL="139700" indent="-384048" defTabSz="914400">
              <a:lnSpc>
                <a:spcPct val="94000"/>
              </a:lnSpc>
              <a:spcBef>
                <a:spcPts val="1600"/>
              </a:spcBef>
              <a:spcAft>
                <a:spcPts val="200"/>
              </a:spcAft>
              <a:buClr>
                <a:schemeClr val="tx1"/>
              </a:buClr>
              <a:buSzPts val="1400"/>
            </a:pPr>
            <a:r>
              <a:rPr lang="en-US" sz="1400" dirty="0">
                <a:solidFill>
                  <a:schemeClr val="tx2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634981" y="-9287"/>
            <a:ext cx="8688900" cy="107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4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5;p28">
            <a:extLst>
              <a:ext uri="{FF2B5EF4-FFF2-40B4-BE49-F238E27FC236}">
                <a16:creationId xmlns:a16="http://schemas.microsoft.com/office/drawing/2014/main" id="{4CCA97DE-AAA6-0023-C5DC-0BE40B6CA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215489"/>
              </p:ext>
            </p:extLst>
          </p:nvPr>
        </p:nvGraphicFramePr>
        <p:xfrm>
          <a:off x="455099" y="993752"/>
          <a:ext cx="8413693" cy="3702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634981" y="-9287"/>
            <a:ext cx="8688900" cy="107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" sz="3400" dirty="0">
                <a:latin typeface="Times New Roman"/>
                <a:ea typeface="Times New Roman"/>
                <a:cs typeface="Times New Roman"/>
                <a:sym typeface="Times New Roman"/>
              </a:rPr>
              <a:t>Benefits of predicting life expectancy</a:t>
            </a:r>
            <a:endParaRPr sz="3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7" name="Google Shape;125;p28">
            <a:extLst>
              <a:ext uri="{FF2B5EF4-FFF2-40B4-BE49-F238E27FC236}">
                <a16:creationId xmlns:a16="http://schemas.microsoft.com/office/drawing/2014/main" id="{4CCA97DE-AAA6-0023-C5DC-0BE40B6CA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927209"/>
              </p:ext>
            </p:extLst>
          </p:nvPr>
        </p:nvGraphicFramePr>
        <p:xfrm>
          <a:off x="455099" y="1064774"/>
          <a:ext cx="8374107" cy="358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93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5100" y="184975"/>
            <a:ext cx="5985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520325" y="1177125"/>
            <a:ext cx="7770600" cy="45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The main question of this project is to figure out the main effective predictors of life expectancy. In a nutshell, we need to answer the question that </a:t>
            </a: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if a health organization/country wants to improve life expectancy somewhere, What variables can they change so that they reach their goal?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Objective: Identify if there are any  geographic, de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Improvisation: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Include less words/points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iNTRODUCTION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Gtell them what we’ll discuss today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Talk about the dataset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Taken from kaggle and WHO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Contains X rows and y columns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Various imp features such as country, GDP,Status,...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Present some exploration and visualisation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Try to show the map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Talk about key insights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What is the GDP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	Show the graph and talk about insight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Insights from analysis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title"/>
          </p:nvPr>
        </p:nvSpPr>
        <p:spPr>
          <a:xfrm>
            <a:off x="455100" y="231825"/>
            <a:ext cx="78225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Issues we may encounter.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455100" y="1064775"/>
            <a:ext cx="7710900" cy="3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Issues might arise due to the dataset being imbalanced while training the regression model.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might not have enough data for training and testing the model, which might result in Overfitting/Underfitting models.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Issues related to the missing values can also lead to an adverse impact on the accuracy of the ML model.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are not sure if the factors considered for predicting the life expectancy are enough to make a accurate prediction.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CB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Take away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455100" y="184975"/>
            <a:ext cx="5985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Change research questions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which methods produce the best model accuracy?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Explore variables which are strongly correlated - Sagar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Export the gif and maybe try adding it to the ppt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Highlight points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6. Make changes in the variable table - Sagar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Note: Threshold 0.2 &gt; corr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4" name="Google Shape;154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{16BD6068-4234-C84A-919B-EA9A9B758DB5}tf10001072</Template>
  <TotalTime>127</TotalTime>
  <Words>688</Words>
  <Application>Microsoft Macintosh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Open Sans</vt:lpstr>
      <vt:lpstr>Playfair Display Medium</vt:lpstr>
      <vt:lpstr>Times New Roman</vt:lpstr>
      <vt:lpstr>Franklin Gothic Book</vt:lpstr>
      <vt:lpstr>Economica</vt:lpstr>
      <vt:lpstr>Arial</vt:lpstr>
      <vt:lpstr>Wingdings</vt:lpstr>
      <vt:lpstr>Crop</vt:lpstr>
      <vt:lpstr>Life Expectancy Prediction</vt:lpstr>
      <vt:lpstr>Appendix </vt:lpstr>
      <vt:lpstr>Problem Statement</vt:lpstr>
      <vt:lpstr>Benefits of predicting life expectancy</vt:lpstr>
      <vt:lpstr>PowerPoint Presentation</vt:lpstr>
      <vt:lpstr> Issues we may encounter.</vt:lpstr>
      <vt:lpstr>Take away</vt:lpstr>
      <vt:lpstr>PowerPoint Presentation</vt:lpstr>
      <vt:lpstr>PowerPoint Presentation</vt:lpstr>
      <vt:lpstr>Exploration-Average life expectancy around the world</vt:lpstr>
      <vt:lpstr>Exploration-Average life expectancy around the world</vt:lpstr>
      <vt:lpstr>Exploring Life Expectancy- factors having greater influence on life expectancy</vt:lpstr>
      <vt:lpstr>Developed Vs Developing</vt:lpstr>
      <vt:lpstr>Adult Mortality vs Life Expectancy</vt:lpstr>
      <vt:lpstr>Schooling vs life expectancy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Prediction</dc:title>
  <cp:lastModifiedBy>Savinay Singh</cp:lastModifiedBy>
  <cp:revision>2</cp:revision>
  <dcterms:modified xsi:type="dcterms:W3CDTF">2022-09-08T08:42:15Z</dcterms:modified>
</cp:coreProperties>
</file>