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layfair Display Medium"/>
      <p:regular r:id="rId24"/>
      <p:bold r:id="rId25"/>
      <p:italic r:id="rId26"/>
      <p:boldItalic r:id="rId27"/>
    </p:embeddedFont>
    <p:embeddedFont>
      <p:font typeface="Economica"/>
      <p:regular r:id="rId28"/>
      <p:bold r:id="rId29"/>
      <p:italic r:id="rId30"/>
      <p:boldItalic r:id="rId31"/>
    </p:embeddedFont>
    <p:embeddedFont>
      <p:font typeface="Comfortaa"/>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ayfairDisplayMedium-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ayfairDisplayMedium-italic.fntdata"/><Relationship Id="rId25" Type="http://schemas.openxmlformats.org/officeDocument/2006/relationships/font" Target="fonts/PlayfairDisplayMedium-bold.fntdata"/><Relationship Id="rId28" Type="http://schemas.openxmlformats.org/officeDocument/2006/relationships/font" Target="fonts/Economica-regular.fntdata"/><Relationship Id="rId27" Type="http://schemas.openxmlformats.org/officeDocument/2006/relationships/font" Target="fonts/PlayfairDisplay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conomic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5.xml"/><Relationship Id="rId33" Type="http://schemas.openxmlformats.org/officeDocument/2006/relationships/font" Target="fonts/Comfortaa-bold.fntdata"/><Relationship Id="rId10" Type="http://schemas.openxmlformats.org/officeDocument/2006/relationships/slide" Target="slides/slide4.xml"/><Relationship Id="rId32" Type="http://schemas.openxmlformats.org/officeDocument/2006/relationships/font" Target="fonts/Comfortaa-regular.fntdata"/><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017ee4a87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15017ee4a87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1679c4ca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1679c4ca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 scatterplot in which we plotted countries based on their life expectancy and population to see if there was any correlation between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higher up the scatterplot the longer the life expectancy of the country is</a:t>
            </a:r>
            <a:endParaRPr/>
          </a:p>
          <a:p>
            <a:pPr indent="0" lvl="0" marL="0" rtl="0" algn="l">
              <a:spcBef>
                <a:spcPts val="0"/>
              </a:spcBef>
              <a:spcAft>
                <a:spcPts val="0"/>
              </a:spcAft>
              <a:buNone/>
            </a:pPr>
            <a:r>
              <a:rPr lang="en"/>
              <a:t>The further to the right the country is plotted the larger their population. And the line that goes between the two is looking for the correlation between the two is testing for correlation</a:t>
            </a:r>
            <a:endParaRPr/>
          </a:p>
          <a:p>
            <a:pPr indent="0" lvl="0" marL="0" rtl="0" algn="l">
              <a:spcBef>
                <a:spcPts val="0"/>
              </a:spcBef>
              <a:spcAft>
                <a:spcPts val="0"/>
              </a:spcAft>
              <a:buNone/>
            </a:pPr>
            <a:r>
              <a:rPr lang="en"/>
              <a:t>Meaning if these two points are correlated.</a:t>
            </a:r>
            <a:endParaRPr/>
          </a:p>
          <a:p>
            <a:pPr indent="0" lvl="0" marL="0" rtl="0" algn="l">
              <a:spcBef>
                <a:spcPts val="0"/>
              </a:spcBef>
              <a:spcAft>
                <a:spcPts val="0"/>
              </a:spcAft>
              <a:buNone/>
            </a:pPr>
            <a:r>
              <a:rPr lang="en"/>
              <a:t>As we can see we found that there is point1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3e47a080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53e47a080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1679c4ca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51679c4ca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1679c4c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1679c4c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51274c3e53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51274c3e5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3e47a08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3e47a08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1679c4ca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51679c4ca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1274c3e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1274c3e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017ee4a87_0_3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5017ee4a87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017ee4a87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5017ee4a87_0_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017ee4a87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5017ee4a87_0_4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Health care is an important sector</a:t>
            </a:r>
            <a:endParaRPr/>
          </a:p>
          <a:p>
            <a:pPr indent="0" lvl="0" marL="0" rtl="0" algn="l">
              <a:lnSpc>
                <a:spcPct val="100000"/>
              </a:lnSpc>
              <a:spcBef>
                <a:spcPts val="0"/>
              </a:spcBef>
              <a:spcAft>
                <a:spcPts val="0"/>
              </a:spcAft>
              <a:buSzPts val="1400"/>
              <a:buNone/>
            </a:pPr>
            <a:r>
              <a:rPr lang="en"/>
              <a:t>5. Can help Govt. to focus on investments that should be made in healthcare sector to improve the existing facilities in order to boost the life expectancy of their citizens.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1274c3e5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51274c3e5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017ee4a8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017ee4a8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3e47a08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3e47a08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017ee4a87_0_3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15017ee4a87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1274c3e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51274c3e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analyse the datasets containing data collected from 2000-2015 of the world </a:t>
            </a:r>
            <a:endParaRPr/>
          </a:p>
          <a:p>
            <a:pPr indent="0" lvl="0" marL="0" rtl="0" algn="l">
              <a:lnSpc>
                <a:spcPct val="100000"/>
              </a:lnSpc>
              <a:spcBef>
                <a:spcPts val="0"/>
              </a:spcBef>
              <a:spcAft>
                <a:spcPts val="0"/>
              </a:spcAft>
              <a:buSzPts val="1400"/>
              <a:buNone/>
            </a:pPr>
            <a:r>
              <a:rPr lang="en"/>
              <a:t>The data contained demographic, geographic and economic data of each country .</a:t>
            </a:r>
            <a:endParaRPr/>
          </a:p>
          <a:p>
            <a:pPr indent="0" lvl="0" marL="0" rtl="0" algn="l">
              <a:lnSpc>
                <a:spcPct val="100000"/>
              </a:lnSpc>
              <a:spcBef>
                <a:spcPts val="0"/>
              </a:spcBef>
              <a:spcAft>
                <a:spcPts val="0"/>
              </a:spcAft>
              <a:buSzPts val="1400"/>
              <a:buNone/>
            </a:pPr>
            <a:r>
              <a:rPr lang="en"/>
              <a:t>We began by creating  a heat map of life expectancy for each country where the number represents the overall life expectancy and the colors represent how high or how </a:t>
            </a:r>
            <a:endParaRPr/>
          </a:p>
          <a:p>
            <a:pPr indent="0" lvl="0" marL="0" rtl="0" algn="l">
              <a:lnSpc>
                <a:spcPct val="100000"/>
              </a:lnSpc>
              <a:spcBef>
                <a:spcPts val="0"/>
              </a:spcBef>
              <a:spcAft>
                <a:spcPts val="0"/>
              </a:spcAft>
              <a:buSzPts val="1400"/>
              <a:buNone/>
            </a:pPr>
            <a:r>
              <a:rPr lang="en"/>
              <a:t>low the life expectancy is</a:t>
            </a:r>
            <a:endParaRPr/>
          </a:p>
          <a:p>
            <a:pPr indent="0" lvl="0" marL="0" rtl="0" algn="l">
              <a:lnSpc>
                <a:spcPct val="100000"/>
              </a:lnSpc>
              <a:spcBef>
                <a:spcPts val="0"/>
              </a:spcBef>
              <a:spcAft>
                <a:spcPts val="0"/>
              </a:spcAft>
              <a:buSzPts val="1400"/>
              <a:buNone/>
            </a:pPr>
            <a:r>
              <a:rPr lang="en"/>
              <a:t>The darker red the country is the higher the life expectancy for that country and the pink color represents the lower life expectancy of the country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Point 1</a:t>
            </a:r>
            <a:endParaRPr/>
          </a:p>
          <a:p>
            <a:pPr indent="0" lvl="0" marL="0" rtl="0" algn="l">
              <a:lnSpc>
                <a:spcPct val="100000"/>
              </a:lnSpc>
              <a:spcBef>
                <a:spcPts val="0"/>
              </a:spcBef>
              <a:spcAft>
                <a:spcPts val="0"/>
              </a:spcAft>
              <a:buSzPts val="1400"/>
              <a:buNone/>
            </a:pPr>
            <a:r>
              <a:rPr lang="en"/>
              <a:t>However as high and low values are spread throughout the map there is point 2</a:t>
            </a:r>
            <a:endParaRPr/>
          </a:p>
          <a:p>
            <a:pPr indent="0" lvl="0" marL="0" rtl="0" algn="l">
              <a:lnSpc>
                <a:spcPct val="100000"/>
              </a:lnSpc>
              <a:spcBef>
                <a:spcPts val="0"/>
              </a:spcBef>
              <a:spcAft>
                <a:spcPts val="0"/>
              </a:spcAft>
              <a:buSzPts val="1400"/>
              <a:buNone/>
            </a:pPr>
            <a:r>
              <a:rPr lang="en"/>
              <a:t>Finally we concluded that the no.3</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Our next step was to identify the demographic, economic and few other feature differences between the higher and lower countries to check the correlated features between them</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a:lvl1pPr>
            <a:lvl2pPr lvl="1" rtl="0" algn="ctr">
              <a:lnSpc>
                <a:spcPct val="100000"/>
              </a:lnSpc>
              <a:spcBef>
                <a:spcPts val="0"/>
              </a:spcBef>
              <a:spcAft>
                <a:spcPts val="0"/>
              </a:spcAft>
              <a:buSzPts val="4200"/>
              <a:buNone/>
              <a:defRPr/>
            </a:lvl2pPr>
            <a:lvl3pPr lvl="2" rtl="0" algn="ctr">
              <a:lnSpc>
                <a:spcPct val="100000"/>
              </a:lnSpc>
              <a:spcBef>
                <a:spcPts val="0"/>
              </a:spcBef>
              <a:spcAft>
                <a:spcPts val="0"/>
              </a:spcAft>
              <a:buSzPts val="4200"/>
              <a:buNone/>
              <a:defRPr/>
            </a:lvl3pPr>
            <a:lvl4pPr lvl="3" rtl="0" algn="ctr">
              <a:lnSpc>
                <a:spcPct val="100000"/>
              </a:lnSpc>
              <a:spcBef>
                <a:spcPts val="0"/>
              </a:spcBef>
              <a:spcAft>
                <a:spcPts val="0"/>
              </a:spcAft>
              <a:buSzPts val="4200"/>
              <a:buNone/>
              <a:defRPr/>
            </a:lvl4pPr>
            <a:lvl5pPr lvl="4" rtl="0" algn="ctr">
              <a:lnSpc>
                <a:spcPct val="100000"/>
              </a:lnSpc>
              <a:spcBef>
                <a:spcPts val="0"/>
              </a:spcBef>
              <a:spcAft>
                <a:spcPts val="0"/>
              </a:spcAft>
              <a:buSzPts val="4200"/>
              <a:buNone/>
              <a:defRPr/>
            </a:lvl5pPr>
            <a:lvl6pPr lvl="5" rtl="0" algn="ctr">
              <a:lnSpc>
                <a:spcPct val="100000"/>
              </a:lnSpc>
              <a:spcBef>
                <a:spcPts val="0"/>
              </a:spcBef>
              <a:spcAft>
                <a:spcPts val="0"/>
              </a:spcAft>
              <a:buSzPts val="4200"/>
              <a:buNone/>
              <a:defRPr/>
            </a:lvl6pPr>
            <a:lvl7pPr lvl="6" rtl="0" algn="ctr">
              <a:lnSpc>
                <a:spcPct val="100000"/>
              </a:lnSpc>
              <a:spcBef>
                <a:spcPts val="0"/>
              </a:spcBef>
              <a:spcAft>
                <a:spcPts val="0"/>
              </a:spcAft>
              <a:buSzPts val="4200"/>
              <a:buNone/>
              <a:defRPr/>
            </a:lvl7pPr>
            <a:lvl8pPr lvl="7" rtl="0" algn="ctr">
              <a:lnSpc>
                <a:spcPct val="100000"/>
              </a:lnSpc>
              <a:spcBef>
                <a:spcPts val="0"/>
              </a:spcBef>
              <a:spcAft>
                <a:spcPts val="0"/>
              </a:spcAft>
              <a:buSzPts val="4200"/>
              <a:buNone/>
              <a:defRPr/>
            </a:lvl8pPr>
            <a:lvl9pPr lvl="8" rtl="0" algn="ctr">
              <a:lnSpc>
                <a:spcPct val="100000"/>
              </a:lnSpc>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4" name="Google Shape;64;p16"/>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5" name="Google Shape;65;p16"/>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200"/>
              <a:buNone/>
              <a:defRPr/>
            </a:lvl1pPr>
            <a:lvl2pPr lvl="1" rtl="0" algn="ctr">
              <a:lnSpc>
                <a:spcPct val="100000"/>
              </a:lnSpc>
              <a:spcBef>
                <a:spcPts val="0"/>
              </a:spcBef>
              <a:spcAft>
                <a:spcPts val="0"/>
              </a:spcAft>
              <a:buSzPts val="4200"/>
              <a:buNone/>
              <a:defRPr/>
            </a:lvl2pPr>
            <a:lvl3pPr lvl="2" rtl="0" algn="ctr">
              <a:lnSpc>
                <a:spcPct val="100000"/>
              </a:lnSpc>
              <a:spcBef>
                <a:spcPts val="0"/>
              </a:spcBef>
              <a:spcAft>
                <a:spcPts val="0"/>
              </a:spcAft>
              <a:buSzPts val="4200"/>
              <a:buNone/>
              <a:defRPr/>
            </a:lvl3pPr>
            <a:lvl4pPr lvl="3" rtl="0" algn="ctr">
              <a:lnSpc>
                <a:spcPct val="100000"/>
              </a:lnSpc>
              <a:spcBef>
                <a:spcPts val="0"/>
              </a:spcBef>
              <a:spcAft>
                <a:spcPts val="0"/>
              </a:spcAft>
              <a:buSzPts val="4200"/>
              <a:buNone/>
              <a:defRPr/>
            </a:lvl4pPr>
            <a:lvl5pPr lvl="4" rtl="0" algn="ctr">
              <a:lnSpc>
                <a:spcPct val="100000"/>
              </a:lnSpc>
              <a:spcBef>
                <a:spcPts val="0"/>
              </a:spcBef>
              <a:spcAft>
                <a:spcPts val="0"/>
              </a:spcAft>
              <a:buSzPts val="4200"/>
              <a:buNone/>
              <a:defRPr/>
            </a:lvl5pPr>
            <a:lvl6pPr lvl="5" rtl="0" algn="ctr">
              <a:lnSpc>
                <a:spcPct val="100000"/>
              </a:lnSpc>
              <a:spcBef>
                <a:spcPts val="0"/>
              </a:spcBef>
              <a:spcAft>
                <a:spcPts val="0"/>
              </a:spcAft>
              <a:buSzPts val="4200"/>
              <a:buNone/>
              <a:defRPr/>
            </a:lvl6pPr>
            <a:lvl7pPr lvl="6" rtl="0" algn="ctr">
              <a:lnSpc>
                <a:spcPct val="100000"/>
              </a:lnSpc>
              <a:spcBef>
                <a:spcPts val="0"/>
              </a:spcBef>
              <a:spcAft>
                <a:spcPts val="0"/>
              </a:spcAft>
              <a:buSzPts val="4200"/>
              <a:buNone/>
              <a:defRPr/>
            </a:lvl7pPr>
            <a:lvl8pPr lvl="7" rtl="0" algn="ctr">
              <a:lnSpc>
                <a:spcPct val="100000"/>
              </a:lnSpc>
              <a:spcBef>
                <a:spcPts val="0"/>
              </a:spcBef>
              <a:spcAft>
                <a:spcPts val="0"/>
              </a:spcAft>
              <a:buSzPts val="4200"/>
              <a:buNone/>
              <a:defRPr/>
            </a:lvl8pPr>
            <a:lvl9pPr lvl="8" rtl="0" algn="ctr">
              <a:lnSpc>
                <a:spcPct val="100000"/>
              </a:lnSpc>
              <a:spcBef>
                <a:spcPts val="0"/>
              </a:spcBef>
              <a:spcAft>
                <a:spcPts val="0"/>
              </a:spcAft>
              <a:buSzPts val="4200"/>
              <a:buNone/>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200"/>
              <a:buNone/>
              <a:defRPr/>
            </a:lvl1pPr>
            <a:lvl2pPr lvl="1" rtl="0" algn="l">
              <a:lnSpc>
                <a:spcPct val="100000"/>
              </a:lnSpc>
              <a:spcBef>
                <a:spcPts val="0"/>
              </a:spcBef>
              <a:spcAft>
                <a:spcPts val="0"/>
              </a:spcAft>
              <a:buSzPts val="4200"/>
              <a:buNone/>
              <a:defRPr/>
            </a:lvl2pPr>
            <a:lvl3pPr lvl="2" rtl="0" algn="l">
              <a:lnSpc>
                <a:spcPct val="100000"/>
              </a:lnSpc>
              <a:spcBef>
                <a:spcPts val="0"/>
              </a:spcBef>
              <a:spcAft>
                <a:spcPts val="0"/>
              </a:spcAft>
              <a:buSzPts val="4200"/>
              <a:buNone/>
              <a:defRPr/>
            </a:lvl3pPr>
            <a:lvl4pPr lvl="3" rtl="0" algn="l">
              <a:lnSpc>
                <a:spcPct val="100000"/>
              </a:lnSpc>
              <a:spcBef>
                <a:spcPts val="0"/>
              </a:spcBef>
              <a:spcAft>
                <a:spcPts val="0"/>
              </a:spcAft>
              <a:buSzPts val="4200"/>
              <a:buNone/>
              <a:defRPr/>
            </a:lvl4pPr>
            <a:lvl5pPr lvl="4" rtl="0" algn="l">
              <a:lnSpc>
                <a:spcPct val="100000"/>
              </a:lnSpc>
              <a:spcBef>
                <a:spcPts val="0"/>
              </a:spcBef>
              <a:spcAft>
                <a:spcPts val="0"/>
              </a:spcAft>
              <a:buSzPts val="4200"/>
              <a:buNone/>
              <a:defRPr/>
            </a:lvl5pPr>
            <a:lvl6pPr lvl="5" rtl="0" algn="l">
              <a:lnSpc>
                <a:spcPct val="100000"/>
              </a:lnSpc>
              <a:spcBef>
                <a:spcPts val="0"/>
              </a:spcBef>
              <a:spcAft>
                <a:spcPts val="0"/>
              </a:spcAft>
              <a:buSzPts val="4200"/>
              <a:buNone/>
              <a:defRPr/>
            </a:lvl6pPr>
            <a:lvl7pPr lvl="6" rtl="0" algn="l">
              <a:lnSpc>
                <a:spcPct val="100000"/>
              </a:lnSpc>
              <a:spcBef>
                <a:spcPts val="0"/>
              </a:spcBef>
              <a:spcAft>
                <a:spcPts val="0"/>
              </a:spcAft>
              <a:buSzPts val="4200"/>
              <a:buNone/>
              <a:defRPr/>
            </a:lvl7pPr>
            <a:lvl8pPr lvl="7" rtl="0" algn="l">
              <a:lnSpc>
                <a:spcPct val="100000"/>
              </a:lnSpc>
              <a:spcBef>
                <a:spcPts val="0"/>
              </a:spcBef>
              <a:spcAft>
                <a:spcPts val="0"/>
              </a:spcAft>
              <a:buSzPts val="4200"/>
              <a:buNone/>
              <a:defRPr/>
            </a:lvl8pPr>
            <a:lvl9pPr lvl="8" rtl="0" algn="l">
              <a:lnSpc>
                <a:spcPct val="100000"/>
              </a:lnSpc>
              <a:spcBef>
                <a:spcPts val="0"/>
              </a:spcBef>
              <a:spcAft>
                <a:spcPts val="0"/>
              </a:spcAft>
              <a:buSzPts val="4200"/>
              <a:buNone/>
              <a:defRPr/>
            </a:lvl9pPr>
          </a:lstStyle>
          <a:p/>
        </p:txBody>
      </p:sp>
      <p:sp>
        <p:nvSpPr>
          <p:cNvPr id="70" name="Google Shape;70;p1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200"/>
              <a:buNone/>
              <a:defRPr/>
            </a:lvl1pPr>
            <a:lvl2pPr lvl="1" rtl="0" algn="l">
              <a:lnSpc>
                <a:spcPct val="100000"/>
              </a:lnSpc>
              <a:spcBef>
                <a:spcPts val="0"/>
              </a:spcBef>
              <a:spcAft>
                <a:spcPts val="0"/>
              </a:spcAft>
              <a:buSzPts val="4200"/>
              <a:buNone/>
              <a:defRPr/>
            </a:lvl2pPr>
            <a:lvl3pPr lvl="2" rtl="0" algn="l">
              <a:lnSpc>
                <a:spcPct val="100000"/>
              </a:lnSpc>
              <a:spcBef>
                <a:spcPts val="0"/>
              </a:spcBef>
              <a:spcAft>
                <a:spcPts val="0"/>
              </a:spcAft>
              <a:buSzPts val="4200"/>
              <a:buNone/>
              <a:defRPr/>
            </a:lvl3pPr>
            <a:lvl4pPr lvl="3" rtl="0" algn="l">
              <a:lnSpc>
                <a:spcPct val="100000"/>
              </a:lnSpc>
              <a:spcBef>
                <a:spcPts val="0"/>
              </a:spcBef>
              <a:spcAft>
                <a:spcPts val="0"/>
              </a:spcAft>
              <a:buSzPts val="4200"/>
              <a:buNone/>
              <a:defRPr/>
            </a:lvl4pPr>
            <a:lvl5pPr lvl="4" rtl="0" algn="l">
              <a:lnSpc>
                <a:spcPct val="100000"/>
              </a:lnSpc>
              <a:spcBef>
                <a:spcPts val="0"/>
              </a:spcBef>
              <a:spcAft>
                <a:spcPts val="0"/>
              </a:spcAft>
              <a:buSzPts val="4200"/>
              <a:buNone/>
              <a:defRPr/>
            </a:lvl5pPr>
            <a:lvl6pPr lvl="5" rtl="0" algn="l">
              <a:lnSpc>
                <a:spcPct val="100000"/>
              </a:lnSpc>
              <a:spcBef>
                <a:spcPts val="0"/>
              </a:spcBef>
              <a:spcAft>
                <a:spcPts val="0"/>
              </a:spcAft>
              <a:buSzPts val="4200"/>
              <a:buNone/>
              <a:defRPr/>
            </a:lvl6pPr>
            <a:lvl7pPr lvl="6" rtl="0" algn="l">
              <a:lnSpc>
                <a:spcPct val="100000"/>
              </a:lnSpc>
              <a:spcBef>
                <a:spcPts val="0"/>
              </a:spcBef>
              <a:spcAft>
                <a:spcPts val="0"/>
              </a:spcAft>
              <a:buSzPts val="4200"/>
              <a:buNone/>
              <a:defRPr/>
            </a:lvl7pPr>
            <a:lvl8pPr lvl="7" rtl="0" algn="l">
              <a:lnSpc>
                <a:spcPct val="100000"/>
              </a:lnSpc>
              <a:spcBef>
                <a:spcPts val="0"/>
              </a:spcBef>
              <a:spcAft>
                <a:spcPts val="0"/>
              </a:spcAft>
              <a:buSzPts val="4200"/>
              <a:buNone/>
              <a:defRPr/>
            </a:lvl8pPr>
            <a:lvl9pPr lvl="8" rtl="0" algn="l">
              <a:lnSpc>
                <a:spcPct val="100000"/>
              </a:lnSpc>
              <a:spcBef>
                <a:spcPts val="0"/>
              </a:spcBef>
              <a:spcAft>
                <a:spcPts val="0"/>
              </a:spcAft>
              <a:buSzPts val="4200"/>
              <a:buNone/>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5" name="Shape 75"/>
        <p:cNvGrpSpPr/>
        <p:nvPr/>
      </p:nvGrpSpPr>
      <p:grpSpPr>
        <a:xfrm>
          <a:off x="0" y="0"/>
          <a:ext cx="0" cy="0"/>
          <a:chOff x="0" y="0"/>
          <a:chExt cx="0" cy="0"/>
        </a:xfrm>
      </p:grpSpPr>
      <p:sp>
        <p:nvSpPr>
          <p:cNvPr id="76" name="Google Shape;76;p1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78" name="Google Shape;78;p19"/>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4200"/>
              <a:buNone/>
              <a:defRPr>
                <a:solidFill>
                  <a:schemeClr val="lt2"/>
                </a:solidFill>
              </a:defRPr>
            </a:lvl1pPr>
            <a:lvl2pPr lvl="1" rtl="0" algn="ctr">
              <a:lnSpc>
                <a:spcPct val="100000"/>
              </a:lnSpc>
              <a:spcBef>
                <a:spcPts val="0"/>
              </a:spcBef>
              <a:spcAft>
                <a:spcPts val="0"/>
              </a:spcAft>
              <a:buClr>
                <a:schemeClr val="lt2"/>
              </a:buClr>
              <a:buSzPts val="4200"/>
              <a:buNone/>
              <a:defRPr>
                <a:solidFill>
                  <a:schemeClr val="lt2"/>
                </a:solidFill>
              </a:defRPr>
            </a:lvl2pPr>
            <a:lvl3pPr lvl="2" rtl="0" algn="ctr">
              <a:lnSpc>
                <a:spcPct val="100000"/>
              </a:lnSpc>
              <a:spcBef>
                <a:spcPts val="0"/>
              </a:spcBef>
              <a:spcAft>
                <a:spcPts val="0"/>
              </a:spcAft>
              <a:buClr>
                <a:schemeClr val="lt2"/>
              </a:buClr>
              <a:buSzPts val="4200"/>
              <a:buNone/>
              <a:defRPr>
                <a:solidFill>
                  <a:schemeClr val="lt2"/>
                </a:solidFill>
              </a:defRPr>
            </a:lvl3pPr>
            <a:lvl4pPr lvl="3" rtl="0" algn="ctr">
              <a:lnSpc>
                <a:spcPct val="100000"/>
              </a:lnSpc>
              <a:spcBef>
                <a:spcPts val="0"/>
              </a:spcBef>
              <a:spcAft>
                <a:spcPts val="0"/>
              </a:spcAft>
              <a:buClr>
                <a:schemeClr val="lt2"/>
              </a:buClr>
              <a:buSzPts val="4200"/>
              <a:buNone/>
              <a:defRPr>
                <a:solidFill>
                  <a:schemeClr val="lt2"/>
                </a:solidFill>
              </a:defRPr>
            </a:lvl4pPr>
            <a:lvl5pPr lvl="4" rtl="0" algn="ctr">
              <a:lnSpc>
                <a:spcPct val="100000"/>
              </a:lnSpc>
              <a:spcBef>
                <a:spcPts val="0"/>
              </a:spcBef>
              <a:spcAft>
                <a:spcPts val="0"/>
              </a:spcAft>
              <a:buClr>
                <a:schemeClr val="lt2"/>
              </a:buClr>
              <a:buSzPts val="4200"/>
              <a:buNone/>
              <a:defRPr>
                <a:solidFill>
                  <a:schemeClr val="lt2"/>
                </a:solidFill>
              </a:defRPr>
            </a:lvl5pPr>
            <a:lvl6pPr lvl="5" rtl="0" algn="ctr">
              <a:lnSpc>
                <a:spcPct val="100000"/>
              </a:lnSpc>
              <a:spcBef>
                <a:spcPts val="0"/>
              </a:spcBef>
              <a:spcAft>
                <a:spcPts val="0"/>
              </a:spcAft>
              <a:buClr>
                <a:schemeClr val="lt2"/>
              </a:buClr>
              <a:buSzPts val="4200"/>
              <a:buNone/>
              <a:defRPr>
                <a:solidFill>
                  <a:schemeClr val="lt2"/>
                </a:solidFill>
              </a:defRPr>
            </a:lvl6pPr>
            <a:lvl7pPr lvl="6" rtl="0" algn="ctr">
              <a:lnSpc>
                <a:spcPct val="100000"/>
              </a:lnSpc>
              <a:spcBef>
                <a:spcPts val="0"/>
              </a:spcBef>
              <a:spcAft>
                <a:spcPts val="0"/>
              </a:spcAft>
              <a:buClr>
                <a:schemeClr val="lt2"/>
              </a:buClr>
              <a:buSzPts val="4200"/>
              <a:buNone/>
              <a:defRPr>
                <a:solidFill>
                  <a:schemeClr val="lt2"/>
                </a:solidFill>
              </a:defRPr>
            </a:lvl7pPr>
            <a:lvl8pPr lvl="7" rtl="0" algn="ctr">
              <a:lnSpc>
                <a:spcPct val="100000"/>
              </a:lnSpc>
              <a:spcBef>
                <a:spcPts val="0"/>
              </a:spcBef>
              <a:spcAft>
                <a:spcPts val="0"/>
              </a:spcAft>
              <a:buClr>
                <a:schemeClr val="lt2"/>
              </a:buClr>
              <a:buSzPts val="4200"/>
              <a:buNone/>
              <a:defRPr>
                <a:solidFill>
                  <a:schemeClr val="lt2"/>
                </a:solidFill>
              </a:defRPr>
            </a:lvl8pPr>
            <a:lvl9pPr lvl="8" rtl="0" algn="ctr">
              <a:lnSpc>
                <a:spcPct val="100000"/>
              </a:lnSpc>
              <a:spcBef>
                <a:spcPts val="0"/>
              </a:spcBef>
              <a:spcAft>
                <a:spcPts val="0"/>
              </a:spcAft>
              <a:buClr>
                <a:schemeClr val="lt2"/>
              </a:buClr>
              <a:buSzPts val="4200"/>
              <a:buNone/>
              <a:defRPr>
                <a:solidFill>
                  <a:schemeClr val="lt2"/>
                </a:solidFill>
              </a:defRPr>
            </a:lvl9pPr>
          </a:lstStyle>
          <a:p/>
        </p:txBody>
      </p:sp>
      <p:sp>
        <p:nvSpPr>
          <p:cNvPr id="79" name="Google Shape;79;p19"/>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80" name="Google Shape;80;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0"/>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 name="Shape 86"/>
        <p:cNvGrpSpPr/>
        <p:nvPr/>
      </p:nvGrpSpPr>
      <p:grpSpPr>
        <a:xfrm>
          <a:off x="0" y="0"/>
          <a:ext cx="0" cy="0"/>
          <a:chOff x="0" y="0"/>
          <a:chExt cx="0" cy="0"/>
        </a:xfrm>
      </p:grpSpPr>
      <p:sp>
        <p:nvSpPr>
          <p:cNvPr id="87" name="Google Shape;87;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200"/>
              <a:buNone/>
              <a:defRPr/>
            </a:lvl1pPr>
            <a:lvl2pPr lvl="1" rtl="0" algn="l">
              <a:lnSpc>
                <a:spcPct val="100000"/>
              </a:lnSpc>
              <a:spcBef>
                <a:spcPts val="0"/>
              </a:spcBef>
              <a:spcAft>
                <a:spcPts val="0"/>
              </a:spcAft>
              <a:buSzPts val="4200"/>
              <a:buNone/>
              <a:defRPr/>
            </a:lvl2pPr>
            <a:lvl3pPr lvl="2" rtl="0" algn="l">
              <a:lnSpc>
                <a:spcPct val="100000"/>
              </a:lnSpc>
              <a:spcBef>
                <a:spcPts val="0"/>
              </a:spcBef>
              <a:spcAft>
                <a:spcPts val="0"/>
              </a:spcAft>
              <a:buSzPts val="4200"/>
              <a:buNone/>
              <a:defRPr/>
            </a:lvl3pPr>
            <a:lvl4pPr lvl="3" rtl="0" algn="l">
              <a:lnSpc>
                <a:spcPct val="100000"/>
              </a:lnSpc>
              <a:spcBef>
                <a:spcPts val="0"/>
              </a:spcBef>
              <a:spcAft>
                <a:spcPts val="0"/>
              </a:spcAft>
              <a:buSzPts val="4200"/>
              <a:buNone/>
              <a:defRPr/>
            </a:lvl4pPr>
            <a:lvl5pPr lvl="4" rtl="0" algn="l">
              <a:lnSpc>
                <a:spcPct val="100000"/>
              </a:lnSpc>
              <a:spcBef>
                <a:spcPts val="0"/>
              </a:spcBef>
              <a:spcAft>
                <a:spcPts val="0"/>
              </a:spcAft>
              <a:buSzPts val="4200"/>
              <a:buNone/>
              <a:defRPr/>
            </a:lvl5pPr>
            <a:lvl6pPr lvl="5" rtl="0" algn="l">
              <a:lnSpc>
                <a:spcPct val="100000"/>
              </a:lnSpc>
              <a:spcBef>
                <a:spcPts val="0"/>
              </a:spcBef>
              <a:spcAft>
                <a:spcPts val="0"/>
              </a:spcAft>
              <a:buSzPts val="4200"/>
              <a:buNone/>
              <a:defRPr/>
            </a:lvl6pPr>
            <a:lvl7pPr lvl="6" rtl="0" algn="l">
              <a:lnSpc>
                <a:spcPct val="100000"/>
              </a:lnSpc>
              <a:spcBef>
                <a:spcPts val="0"/>
              </a:spcBef>
              <a:spcAft>
                <a:spcPts val="0"/>
              </a:spcAft>
              <a:buSzPts val="4200"/>
              <a:buNone/>
              <a:defRPr/>
            </a:lvl7pPr>
            <a:lvl8pPr lvl="7" rtl="0" algn="l">
              <a:lnSpc>
                <a:spcPct val="100000"/>
              </a:lnSpc>
              <a:spcBef>
                <a:spcPts val="0"/>
              </a:spcBef>
              <a:spcAft>
                <a:spcPts val="0"/>
              </a:spcAft>
              <a:buSzPts val="4200"/>
              <a:buNone/>
              <a:defRPr/>
            </a:lvl8pPr>
            <a:lvl9pPr lvl="8" rtl="0" algn="l">
              <a:lnSpc>
                <a:spcPct val="100000"/>
              </a:lnSpc>
              <a:spcBef>
                <a:spcPts val="0"/>
              </a:spcBef>
              <a:spcAft>
                <a:spcPts val="0"/>
              </a:spcAft>
              <a:buSzPts val="4200"/>
              <a:buNone/>
              <a:defRPr/>
            </a:lvl9pPr>
          </a:lstStyle>
          <a:p/>
        </p:txBody>
      </p:sp>
      <p:sp>
        <p:nvSpPr>
          <p:cNvPr id="88" name="Google Shape;88;p21"/>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9" name="Google Shape;89;p21"/>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3" name="Google Shape;93;p22"/>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4" name="Google Shape;9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3"/>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sp>
        <p:nvSpPr>
          <p:cNvPr id="99" name="Google Shape;99;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4"/>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0"/>
              <a:buNone/>
              <a:defRPr sz="16000">
                <a:solidFill>
                  <a:schemeClr val="lt2"/>
                </a:solidFill>
              </a:defRPr>
            </a:lvl1pPr>
            <a:lvl2pPr lvl="1" rtl="0" algn="ctr">
              <a:lnSpc>
                <a:spcPct val="100000"/>
              </a:lnSpc>
              <a:spcBef>
                <a:spcPts val="0"/>
              </a:spcBef>
              <a:spcAft>
                <a:spcPts val="0"/>
              </a:spcAft>
              <a:buClr>
                <a:schemeClr val="lt2"/>
              </a:buClr>
              <a:buSzPts val="16000"/>
              <a:buNone/>
              <a:defRPr sz="16000">
                <a:solidFill>
                  <a:schemeClr val="lt2"/>
                </a:solidFill>
              </a:defRPr>
            </a:lvl2pPr>
            <a:lvl3pPr lvl="2" rtl="0" algn="ctr">
              <a:lnSpc>
                <a:spcPct val="100000"/>
              </a:lnSpc>
              <a:spcBef>
                <a:spcPts val="0"/>
              </a:spcBef>
              <a:spcAft>
                <a:spcPts val="0"/>
              </a:spcAft>
              <a:buClr>
                <a:schemeClr val="lt2"/>
              </a:buClr>
              <a:buSzPts val="16000"/>
              <a:buNone/>
              <a:defRPr sz="16000">
                <a:solidFill>
                  <a:schemeClr val="lt2"/>
                </a:solidFill>
              </a:defRPr>
            </a:lvl3pPr>
            <a:lvl4pPr lvl="3" rtl="0" algn="ctr">
              <a:lnSpc>
                <a:spcPct val="100000"/>
              </a:lnSpc>
              <a:spcBef>
                <a:spcPts val="0"/>
              </a:spcBef>
              <a:spcAft>
                <a:spcPts val="0"/>
              </a:spcAft>
              <a:buClr>
                <a:schemeClr val="lt2"/>
              </a:buClr>
              <a:buSzPts val="16000"/>
              <a:buNone/>
              <a:defRPr sz="16000">
                <a:solidFill>
                  <a:schemeClr val="lt2"/>
                </a:solidFill>
              </a:defRPr>
            </a:lvl4pPr>
            <a:lvl5pPr lvl="4" rtl="0" algn="ctr">
              <a:lnSpc>
                <a:spcPct val="100000"/>
              </a:lnSpc>
              <a:spcBef>
                <a:spcPts val="0"/>
              </a:spcBef>
              <a:spcAft>
                <a:spcPts val="0"/>
              </a:spcAft>
              <a:buClr>
                <a:schemeClr val="lt2"/>
              </a:buClr>
              <a:buSzPts val="16000"/>
              <a:buNone/>
              <a:defRPr sz="16000">
                <a:solidFill>
                  <a:schemeClr val="lt2"/>
                </a:solidFill>
              </a:defRPr>
            </a:lvl5pPr>
            <a:lvl6pPr lvl="5" rtl="0" algn="ctr">
              <a:lnSpc>
                <a:spcPct val="100000"/>
              </a:lnSpc>
              <a:spcBef>
                <a:spcPts val="0"/>
              </a:spcBef>
              <a:spcAft>
                <a:spcPts val="0"/>
              </a:spcAft>
              <a:buClr>
                <a:schemeClr val="lt2"/>
              </a:buClr>
              <a:buSzPts val="16000"/>
              <a:buNone/>
              <a:defRPr sz="16000">
                <a:solidFill>
                  <a:schemeClr val="lt2"/>
                </a:solidFill>
              </a:defRPr>
            </a:lvl6pPr>
            <a:lvl7pPr lvl="6" rtl="0" algn="ctr">
              <a:lnSpc>
                <a:spcPct val="100000"/>
              </a:lnSpc>
              <a:spcBef>
                <a:spcPts val="0"/>
              </a:spcBef>
              <a:spcAft>
                <a:spcPts val="0"/>
              </a:spcAft>
              <a:buClr>
                <a:schemeClr val="lt2"/>
              </a:buClr>
              <a:buSzPts val="16000"/>
              <a:buNone/>
              <a:defRPr sz="16000">
                <a:solidFill>
                  <a:schemeClr val="lt2"/>
                </a:solidFill>
              </a:defRPr>
            </a:lvl7pPr>
            <a:lvl8pPr lvl="7" rtl="0" algn="ctr">
              <a:lnSpc>
                <a:spcPct val="100000"/>
              </a:lnSpc>
              <a:spcBef>
                <a:spcPts val="0"/>
              </a:spcBef>
              <a:spcAft>
                <a:spcPts val="0"/>
              </a:spcAft>
              <a:buClr>
                <a:schemeClr val="lt2"/>
              </a:buClr>
              <a:buSzPts val="16000"/>
              <a:buNone/>
              <a:defRPr sz="16000">
                <a:solidFill>
                  <a:schemeClr val="lt2"/>
                </a:solidFill>
              </a:defRPr>
            </a:lvl8pPr>
            <a:lvl9pPr lvl="8" rtl="0"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101" name="Google Shape;101;p24"/>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2" name="Google Shape;10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044700" y="1592823"/>
            <a:ext cx="3054600" cy="2052300"/>
          </a:xfrm>
          <a:prstGeom prst="rect">
            <a:avLst/>
          </a:prstGeom>
          <a:noFill/>
          <a:ln cap="flat" cmpd="sng" w="9525">
            <a:solidFill>
              <a:schemeClr val="accent5"/>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latin typeface="Playfair Display Medium"/>
                <a:ea typeface="Playfair Display Medium"/>
                <a:cs typeface="Playfair Display Medium"/>
                <a:sym typeface="Playfair Display Medium"/>
              </a:rPr>
              <a:t>Life Expectancy Prediction</a:t>
            </a:r>
            <a:endParaRPr>
              <a:latin typeface="Playfair Display Medium"/>
              <a:ea typeface="Playfair Display Medium"/>
              <a:cs typeface="Playfair Display Medium"/>
              <a:sym typeface="Playfair Displ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124050" y="170925"/>
            <a:ext cx="2938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E8AF7"/>
                </a:solidFill>
                <a:latin typeface="Georgia"/>
                <a:ea typeface="Georgia"/>
                <a:cs typeface="Georgia"/>
                <a:sym typeface="Georgia"/>
              </a:rPr>
              <a:t>Population</a:t>
            </a:r>
            <a:endParaRPr>
              <a:solidFill>
                <a:srgbClr val="1E8AF7"/>
              </a:solidFill>
              <a:latin typeface="Georgia"/>
              <a:ea typeface="Georgia"/>
              <a:cs typeface="Georgia"/>
              <a:sym typeface="Georgia"/>
            </a:endParaRPr>
          </a:p>
        </p:txBody>
      </p:sp>
      <p:sp>
        <p:nvSpPr>
          <p:cNvPr id="167" name="Google Shape;167;p34"/>
          <p:cNvSpPr txBox="1"/>
          <p:nvPr/>
        </p:nvSpPr>
        <p:spPr>
          <a:xfrm>
            <a:off x="443550" y="2320125"/>
            <a:ext cx="2618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Little to no correlation between </a:t>
            </a:r>
            <a:r>
              <a:rPr b="1" lang="en">
                <a:latin typeface="Times New Roman"/>
                <a:ea typeface="Times New Roman"/>
                <a:cs typeface="Times New Roman"/>
                <a:sym typeface="Times New Roman"/>
              </a:rPr>
              <a:t>Life Expectancy and Population</a:t>
            </a:r>
            <a:endParaRPr b="1">
              <a:latin typeface="Times New Roman"/>
              <a:ea typeface="Times New Roman"/>
              <a:cs typeface="Times New Roman"/>
              <a:sym typeface="Times New Roman"/>
            </a:endParaRPr>
          </a:p>
        </p:txBody>
      </p:sp>
      <p:sp>
        <p:nvSpPr>
          <p:cNvPr id="168" name="Google Shape;168;p34"/>
          <p:cNvSpPr/>
          <p:nvPr/>
        </p:nvSpPr>
        <p:spPr>
          <a:xfrm>
            <a:off x="3871975" y="1442675"/>
            <a:ext cx="290100" cy="2320200"/>
          </a:xfrm>
          <a:prstGeom prst="up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00FF"/>
              </a:solidFill>
            </a:endParaRPr>
          </a:p>
        </p:txBody>
      </p:sp>
      <p:sp>
        <p:nvSpPr>
          <p:cNvPr id="169" name="Google Shape;169;p34"/>
          <p:cNvSpPr/>
          <p:nvPr/>
        </p:nvSpPr>
        <p:spPr>
          <a:xfrm>
            <a:off x="5184450" y="4393450"/>
            <a:ext cx="3352200" cy="2730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34"/>
          <p:cNvPicPr preferRelativeResize="0"/>
          <p:nvPr/>
        </p:nvPicPr>
        <p:blipFill>
          <a:blip r:embed="rId3">
            <a:alphaModFix/>
          </a:blip>
          <a:stretch>
            <a:fillRect/>
          </a:stretch>
        </p:blipFill>
        <p:spPr>
          <a:xfrm>
            <a:off x="4314475" y="452075"/>
            <a:ext cx="4675999" cy="3788974"/>
          </a:xfrm>
          <a:prstGeom prst="rect">
            <a:avLst/>
          </a:prstGeom>
          <a:noFill/>
          <a:ln>
            <a:noFill/>
          </a:ln>
        </p:spPr>
      </p:pic>
      <p:sp>
        <p:nvSpPr>
          <p:cNvPr id="171" name="Google Shape;171;p34"/>
          <p:cNvSpPr txBox="1"/>
          <p:nvPr/>
        </p:nvSpPr>
        <p:spPr>
          <a:xfrm>
            <a:off x="6039150" y="4700575"/>
            <a:ext cx="206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E8AF7"/>
                </a:solidFill>
                <a:latin typeface="Open Sans"/>
                <a:ea typeface="Open Sans"/>
                <a:cs typeface="Open Sans"/>
                <a:sym typeface="Open Sans"/>
              </a:rPr>
              <a:t>Larger Population</a:t>
            </a:r>
            <a:endParaRPr b="1" sz="1200">
              <a:solidFill>
                <a:srgbClr val="1E8AF7"/>
              </a:solidFill>
              <a:latin typeface="Open Sans"/>
              <a:ea typeface="Open Sans"/>
              <a:cs typeface="Open Sans"/>
              <a:sym typeface="Open Sans"/>
            </a:endParaRPr>
          </a:p>
        </p:txBody>
      </p:sp>
      <p:sp>
        <p:nvSpPr>
          <p:cNvPr id="172" name="Google Shape;172;p34"/>
          <p:cNvSpPr txBox="1"/>
          <p:nvPr/>
        </p:nvSpPr>
        <p:spPr>
          <a:xfrm>
            <a:off x="2847850" y="1002225"/>
            <a:ext cx="206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E8AF7"/>
                </a:solidFill>
                <a:latin typeface="Open Sans"/>
                <a:ea typeface="Open Sans"/>
                <a:cs typeface="Open Sans"/>
                <a:sym typeface="Open Sans"/>
              </a:rPr>
              <a:t>Life Expectancy</a:t>
            </a:r>
            <a:endParaRPr b="1" sz="1200">
              <a:solidFill>
                <a:srgbClr val="1E8AF7"/>
              </a:solidFill>
              <a:latin typeface="Open Sans"/>
              <a:ea typeface="Open Sans"/>
              <a:cs typeface="Open Sans"/>
              <a:sym typeface="Open Sans"/>
            </a:endParaRPr>
          </a:p>
        </p:txBody>
      </p:sp>
      <p:sp>
        <p:nvSpPr>
          <p:cNvPr id="173" name="Google Shape;173;p34"/>
          <p:cNvSpPr/>
          <p:nvPr/>
        </p:nvSpPr>
        <p:spPr>
          <a:xfrm>
            <a:off x="7386850" y="511800"/>
            <a:ext cx="204600" cy="1808400"/>
          </a:xfrm>
          <a:prstGeom prst="down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4"/>
          <p:cNvSpPr txBox="1"/>
          <p:nvPr/>
        </p:nvSpPr>
        <p:spPr>
          <a:xfrm>
            <a:off x="6609400" y="82775"/>
            <a:ext cx="206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7F6000"/>
                </a:solidFill>
                <a:latin typeface="Open Sans"/>
                <a:ea typeface="Open Sans"/>
                <a:cs typeface="Open Sans"/>
                <a:sym typeface="Open Sans"/>
              </a:rPr>
              <a:t>No Linear Correlation</a:t>
            </a:r>
            <a:endParaRPr b="1" sz="1200">
              <a:solidFill>
                <a:srgbClr val="7F6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445025"/>
            <a:ext cx="3817200" cy="68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100">
                <a:solidFill>
                  <a:srgbClr val="1E8AF7"/>
                </a:solidFill>
                <a:latin typeface="Georgia"/>
                <a:ea typeface="Georgia"/>
                <a:cs typeface="Georgia"/>
                <a:sym typeface="Georgia"/>
              </a:rPr>
              <a:t>Schooling </a:t>
            </a:r>
            <a:endParaRPr>
              <a:solidFill>
                <a:srgbClr val="1E8AF7"/>
              </a:solidFill>
              <a:latin typeface="Georgia"/>
              <a:ea typeface="Georgia"/>
              <a:cs typeface="Georgia"/>
              <a:sym typeface="Georgia"/>
            </a:endParaRPr>
          </a:p>
        </p:txBody>
      </p:sp>
      <p:sp>
        <p:nvSpPr>
          <p:cNvPr id="180" name="Google Shape;180;p35"/>
          <p:cNvSpPr txBox="1"/>
          <p:nvPr>
            <p:ph idx="1" type="body"/>
          </p:nvPr>
        </p:nvSpPr>
        <p:spPr>
          <a:xfrm>
            <a:off x="175225" y="2261325"/>
            <a:ext cx="3817200" cy="1824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t/>
            </a:r>
            <a:endParaRPr>
              <a:solidFill>
                <a:srgbClr val="404040"/>
              </a:solidFill>
              <a:latin typeface="Times New Roman"/>
              <a:ea typeface="Times New Roman"/>
              <a:cs typeface="Times New Roman"/>
              <a:sym typeface="Times New Roman"/>
            </a:endParaRPr>
          </a:p>
          <a:p>
            <a:pPr indent="-308610" lvl="0" marL="457200" rtl="0" algn="l">
              <a:spcBef>
                <a:spcPts val="600"/>
              </a:spcBef>
              <a:spcAft>
                <a:spcPts val="0"/>
              </a:spcAft>
              <a:buSzPct val="100000"/>
              <a:buFont typeface="Comfortaa"/>
              <a:buChar char="●"/>
            </a:pPr>
            <a:r>
              <a:rPr b="1" lang="en">
                <a:solidFill>
                  <a:schemeClr val="dk1"/>
                </a:solidFill>
                <a:latin typeface="Times New Roman"/>
                <a:ea typeface="Times New Roman"/>
                <a:cs typeface="Times New Roman"/>
                <a:sym typeface="Times New Roman"/>
              </a:rPr>
              <a:t>Positive correlation between schooling and life expectancy.</a:t>
            </a:r>
            <a:endParaRPr b="1">
              <a:solidFill>
                <a:schemeClr val="dk1"/>
              </a:solidFill>
              <a:latin typeface="Times New Roman"/>
              <a:ea typeface="Times New Roman"/>
              <a:cs typeface="Times New Roman"/>
              <a:sym typeface="Times New Roman"/>
            </a:endParaRPr>
          </a:p>
          <a:p>
            <a:pPr indent="0" lvl="0" marL="457200" rtl="0" algn="l">
              <a:spcBef>
                <a:spcPts val="600"/>
              </a:spcBef>
              <a:spcAft>
                <a:spcPts val="0"/>
              </a:spcAft>
              <a:buNone/>
            </a:pPr>
            <a:r>
              <a:t/>
            </a:r>
            <a:endParaRPr b="1">
              <a:solidFill>
                <a:schemeClr val="dk1"/>
              </a:solidFill>
              <a:latin typeface="Times New Roman"/>
              <a:ea typeface="Times New Roman"/>
              <a:cs typeface="Times New Roman"/>
              <a:sym typeface="Times New Roman"/>
            </a:endParaRPr>
          </a:p>
          <a:p>
            <a:pPr indent="-308610" lvl="0" marL="457200" rtl="0" algn="l">
              <a:spcBef>
                <a:spcPts val="600"/>
              </a:spcBef>
              <a:spcAft>
                <a:spcPts val="0"/>
              </a:spcAft>
              <a:buSzPct val="100000"/>
              <a:buFont typeface="Comfortaa"/>
              <a:buChar char="●"/>
            </a:pPr>
            <a:r>
              <a:rPr b="1" lang="en">
                <a:solidFill>
                  <a:schemeClr val="dk1"/>
                </a:solidFill>
                <a:latin typeface="Times New Roman"/>
                <a:ea typeface="Times New Roman"/>
                <a:cs typeface="Times New Roman"/>
                <a:sym typeface="Times New Roman"/>
              </a:rPr>
              <a:t>Greater schooling</a:t>
            </a:r>
            <a:r>
              <a:rPr lang="en">
                <a:solidFill>
                  <a:srgbClr val="404040"/>
                </a:solidFill>
                <a:latin typeface="Times New Roman"/>
                <a:ea typeface="Times New Roman"/>
                <a:cs typeface="Times New Roman"/>
                <a:sym typeface="Times New Roman"/>
              </a:rPr>
              <a:t> period would lead to a higher life expect</a:t>
            </a:r>
            <a:r>
              <a:rPr lang="en">
                <a:solidFill>
                  <a:srgbClr val="404040"/>
                </a:solidFill>
                <a:latin typeface="Times New Roman"/>
                <a:ea typeface="Times New Roman"/>
                <a:cs typeface="Times New Roman"/>
                <a:sym typeface="Times New Roman"/>
              </a:rPr>
              <a:t>ancy.</a:t>
            </a:r>
            <a:endParaRPr>
              <a:solidFill>
                <a:srgbClr val="404040"/>
              </a:solidFill>
              <a:latin typeface="Times New Roman"/>
              <a:ea typeface="Times New Roman"/>
              <a:cs typeface="Times New Roman"/>
              <a:sym typeface="Times New Roman"/>
            </a:endParaRPr>
          </a:p>
          <a:p>
            <a:pPr indent="0" lvl="0" marL="457200" rtl="0" algn="l">
              <a:spcBef>
                <a:spcPts val="600"/>
              </a:spcBef>
              <a:spcAft>
                <a:spcPts val="600"/>
              </a:spcAft>
              <a:buNone/>
            </a:pPr>
            <a:r>
              <a:rPr lang="en">
                <a:solidFill>
                  <a:srgbClr val="40404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81" name="Google Shape;181;p35"/>
          <p:cNvPicPr preferRelativeResize="0"/>
          <p:nvPr/>
        </p:nvPicPr>
        <p:blipFill>
          <a:blip r:embed="rId3">
            <a:alphaModFix/>
          </a:blip>
          <a:stretch>
            <a:fillRect/>
          </a:stretch>
        </p:blipFill>
        <p:spPr>
          <a:xfrm>
            <a:off x="4144825" y="1134425"/>
            <a:ext cx="4846774" cy="3506775"/>
          </a:xfrm>
          <a:prstGeom prst="rect">
            <a:avLst/>
          </a:prstGeom>
          <a:noFill/>
          <a:ln>
            <a:noFill/>
          </a:ln>
        </p:spPr>
      </p:pic>
      <p:sp>
        <p:nvSpPr>
          <p:cNvPr id="182" name="Google Shape;182;p35"/>
          <p:cNvSpPr txBox="1"/>
          <p:nvPr/>
        </p:nvSpPr>
        <p:spPr>
          <a:xfrm>
            <a:off x="4129550" y="208225"/>
            <a:ext cx="4875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t>0.76</a:t>
            </a:r>
            <a:endParaRPr b="1" sz="2600"/>
          </a:p>
          <a:p>
            <a:pPr indent="0" lvl="0" marL="0" rtl="0" algn="ctr">
              <a:spcBef>
                <a:spcPts val="0"/>
              </a:spcBef>
              <a:spcAft>
                <a:spcPts val="0"/>
              </a:spcAft>
              <a:buNone/>
            </a:pPr>
            <a:r>
              <a:rPr lang="en"/>
              <a:t>Correlation </a:t>
            </a:r>
            <a:r>
              <a:rPr lang="en"/>
              <a:t>coefficient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439650" y="2806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E8AF7"/>
                </a:solidFill>
                <a:latin typeface="Georgia"/>
                <a:ea typeface="Georgia"/>
                <a:cs typeface="Georgia"/>
                <a:sym typeface="Georgia"/>
              </a:rPr>
              <a:t>Wealth</a:t>
            </a:r>
            <a:endParaRPr>
              <a:solidFill>
                <a:srgbClr val="1E8AF7"/>
              </a:solidFill>
              <a:latin typeface="Georgia"/>
              <a:ea typeface="Georgia"/>
              <a:cs typeface="Georgia"/>
              <a:sym typeface="Georgia"/>
            </a:endParaRPr>
          </a:p>
        </p:txBody>
      </p:sp>
      <p:pic>
        <p:nvPicPr>
          <p:cNvPr id="188" name="Google Shape;188;p36"/>
          <p:cNvPicPr preferRelativeResize="0"/>
          <p:nvPr/>
        </p:nvPicPr>
        <p:blipFill>
          <a:blip r:embed="rId3">
            <a:alphaModFix/>
          </a:blip>
          <a:stretch>
            <a:fillRect/>
          </a:stretch>
        </p:blipFill>
        <p:spPr>
          <a:xfrm>
            <a:off x="4823087" y="2619825"/>
            <a:ext cx="3881076" cy="2463751"/>
          </a:xfrm>
          <a:prstGeom prst="rect">
            <a:avLst/>
          </a:prstGeom>
          <a:noFill/>
          <a:ln>
            <a:noFill/>
          </a:ln>
        </p:spPr>
      </p:pic>
      <p:sp>
        <p:nvSpPr>
          <p:cNvPr id="189" name="Google Shape;189;p36"/>
          <p:cNvSpPr txBox="1"/>
          <p:nvPr/>
        </p:nvSpPr>
        <p:spPr>
          <a:xfrm>
            <a:off x="439650" y="1944825"/>
            <a:ext cx="32754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Times New Roman"/>
                <a:ea typeface="Times New Roman"/>
                <a:cs typeface="Times New Roman"/>
                <a:sym typeface="Times New Roman"/>
              </a:rPr>
              <a:t>Strong correlation between </a:t>
            </a:r>
            <a:r>
              <a:rPr b="1" lang="en">
                <a:solidFill>
                  <a:srgbClr val="262626"/>
                </a:solidFill>
                <a:latin typeface="Times New Roman"/>
                <a:ea typeface="Times New Roman"/>
                <a:cs typeface="Times New Roman"/>
                <a:sym typeface="Times New Roman"/>
              </a:rPr>
              <a:t>Gross Domestic product(GDP) and Life Expectancy</a:t>
            </a:r>
            <a:endParaRPr b="1">
              <a:solidFill>
                <a:srgbClr val="262626"/>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Richer countries have higher average life expectancy.</a:t>
            </a:r>
            <a:endParaRPr b="1">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pic>
        <p:nvPicPr>
          <p:cNvPr id="190" name="Google Shape;190;p36"/>
          <p:cNvPicPr preferRelativeResize="0"/>
          <p:nvPr/>
        </p:nvPicPr>
        <p:blipFill>
          <a:blip r:embed="rId4">
            <a:alphaModFix/>
          </a:blip>
          <a:stretch>
            <a:fillRect/>
          </a:stretch>
        </p:blipFill>
        <p:spPr>
          <a:xfrm>
            <a:off x="4793800" y="76750"/>
            <a:ext cx="3939649" cy="2543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829"/>
              <a:buFont typeface="Arial"/>
              <a:buNone/>
            </a:pPr>
            <a:r>
              <a:rPr lang="en" sz="4100">
                <a:solidFill>
                  <a:srgbClr val="1E8AF7"/>
                </a:solidFill>
                <a:latin typeface="Georgia"/>
                <a:ea typeface="Georgia"/>
                <a:cs typeface="Georgia"/>
                <a:sym typeface="Georgia"/>
              </a:rPr>
              <a:t>Health</a:t>
            </a:r>
            <a:endParaRPr/>
          </a:p>
        </p:txBody>
      </p:sp>
      <p:sp>
        <p:nvSpPr>
          <p:cNvPr id="196" name="Google Shape;196;p37"/>
          <p:cNvSpPr txBox="1"/>
          <p:nvPr>
            <p:ph idx="1" type="body"/>
          </p:nvPr>
        </p:nvSpPr>
        <p:spPr>
          <a:xfrm>
            <a:off x="311700" y="1152475"/>
            <a:ext cx="251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7"/>
          <p:cNvPicPr preferRelativeResize="0"/>
          <p:nvPr/>
        </p:nvPicPr>
        <p:blipFill>
          <a:blip r:embed="rId3">
            <a:alphaModFix/>
          </a:blip>
          <a:stretch>
            <a:fillRect/>
          </a:stretch>
        </p:blipFill>
        <p:spPr>
          <a:xfrm>
            <a:off x="3034125" y="1202700"/>
            <a:ext cx="5977026"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DCB4"/>
        </a:solidFill>
      </p:bgPr>
    </p:bg>
    <p:spTree>
      <p:nvGrpSpPr>
        <p:cNvPr id="201" name="Shape 201"/>
        <p:cNvGrpSpPr/>
        <p:nvPr/>
      </p:nvGrpSpPr>
      <p:grpSpPr>
        <a:xfrm>
          <a:off x="0" y="0"/>
          <a:ext cx="0" cy="0"/>
          <a:chOff x="0" y="0"/>
          <a:chExt cx="0" cy="0"/>
        </a:xfrm>
      </p:grpSpPr>
      <p:sp>
        <p:nvSpPr>
          <p:cNvPr id="202" name="Google Shape;202;p38"/>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latin typeface="Playfair Display Medium"/>
                <a:ea typeface="Playfair Display Medium"/>
                <a:cs typeface="Playfair Display Medium"/>
                <a:sym typeface="Playfair Display Medium"/>
              </a:rPr>
              <a:t>Take away</a:t>
            </a:r>
            <a:endParaRPr>
              <a:latin typeface="Playfair Display Medium"/>
              <a:ea typeface="Playfair Display Medium"/>
              <a:cs typeface="Playfair Display Medium"/>
              <a:sym typeface="Playfair Display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solidFill>
                  <a:srgbClr val="404040"/>
                </a:solidFill>
              </a:rPr>
              <a:t>Adult Mortality vs Life Expectancy</a:t>
            </a:r>
            <a:endParaRPr/>
          </a:p>
        </p:txBody>
      </p:sp>
      <p:sp>
        <p:nvSpPr>
          <p:cNvPr id="208" name="Google Shape;208;p39"/>
          <p:cNvSpPr txBox="1"/>
          <p:nvPr>
            <p:ph idx="1" type="body"/>
          </p:nvPr>
        </p:nvSpPr>
        <p:spPr>
          <a:xfrm>
            <a:off x="311700" y="1152475"/>
            <a:ext cx="3003600" cy="3416400"/>
          </a:xfrm>
          <a:prstGeom prst="rect">
            <a:avLst/>
          </a:prstGeom>
        </p:spPr>
        <p:txBody>
          <a:bodyPr anchorCtr="0" anchor="t" bIns="91425" lIns="91425" spcFirstLastPara="1" rIns="91425" wrap="square" tIns="91425">
            <a:normAutofit/>
          </a:bodyPr>
          <a:lstStyle/>
          <a:p>
            <a:pPr indent="0" lvl="0" marL="0" rtl="0" algn="l">
              <a:lnSpc>
                <a:spcPct val="110000"/>
              </a:lnSpc>
              <a:spcBef>
                <a:spcPts val="900"/>
              </a:spcBef>
              <a:spcAft>
                <a:spcPts val="0"/>
              </a:spcAft>
              <a:buClr>
                <a:schemeClr val="dk1"/>
              </a:buClr>
              <a:buSzPts val="1100"/>
              <a:buFont typeface="Arial"/>
              <a:buNone/>
            </a:pPr>
            <a:r>
              <a:rPr lang="en" sz="1450">
                <a:solidFill>
                  <a:srgbClr val="EC7016"/>
                </a:solidFill>
              </a:rPr>
              <a:t> </a:t>
            </a:r>
            <a:r>
              <a:rPr lang="en" sz="1450">
                <a:solidFill>
                  <a:srgbClr val="404040"/>
                </a:solidFill>
              </a:rPr>
              <a:t>Developed countries have low adult mortality rates compared to developing countries.</a:t>
            </a:r>
            <a:endParaRPr sz="1450">
              <a:solidFill>
                <a:srgbClr val="404040"/>
              </a:solidFill>
            </a:endParaRPr>
          </a:p>
          <a:p>
            <a:pPr indent="0" lvl="0" marL="0" rtl="0" algn="l">
              <a:lnSpc>
                <a:spcPct val="110000"/>
              </a:lnSpc>
              <a:spcBef>
                <a:spcPts val="900"/>
              </a:spcBef>
              <a:spcAft>
                <a:spcPts val="0"/>
              </a:spcAft>
              <a:buClr>
                <a:schemeClr val="dk1"/>
              </a:buClr>
              <a:buSzPts val="1100"/>
              <a:buFont typeface="Arial"/>
              <a:buNone/>
            </a:pPr>
            <a:r>
              <a:rPr lang="en" sz="1450">
                <a:solidFill>
                  <a:srgbClr val="EC7016"/>
                </a:solidFill>
              </a:rPr>
              <a:t> </a:t>
            </a:r>
            <a:endParaRPr sz="1450">
              <a:solidFill>
                <a:srgbClr val="EC7016"/>
              </a:solidFill>
            </a:endParaRPr>
          </a:p>
          <a:p>
            <a:pPr indent="0" lvl="0" marL="0" rtl="0" algn="l">
              <a:lnSpc>
                <a:spcPct val="110000"/>
              </a:lnSpc>
              <a:spcBef>
                <a:spcPts val="900"/>
              </a:spcBef>
              <a:spcAft>
                <a:spcPts val="0"/>
              </a:spcAft>
              <a:buClr>
                <a:schemeClr val="dk1"/>
              </a:buClr>
              <a:buSzPts val="1100"/>
              <a:buFont typeface="Arial"/>
              <a:buNone/>
            </a:pPr>
            <a:r>
              <a:rPr lang="en" sz="1450">
                <a:solidFill>
                  <a:srgbClr val="EC7016"/>
                </a:solidFill>
              </a:rPr>
              <a:t> </a:t>
            </a:r>
            <a:r>
              <a:rPr lang="en" sz="1450">
                <a:solidFill>
                  <a:srgbClr val="404040"/>
                </a:solidFill>
              </a:rPr>
              <a:t>Countries with lower adult mortality rate has higher life expectancy rate.</a:t>
            </a:r>
            <a:endParaRPr sz="1450">
              <a:solidFill>
                <a:srgbClr val="404040"/>
              </a:solidFill>
            </a:endParaRPr>
          </a:p>
          <a:p>
            <a:pPr indent="0" lvl="0" marL="0" rtl="0" algn="l">
              <a:spcBef>
                <a:spcPts val="200"/>
              </a:spcBef>
              <a:spcAft>
                <a:spcPts val="1200"/>
              </a:spcAft>
              <a:buNone/>
            </a:pPr>
            <a:r>
              <a:t/>
            </a:r>
            <a:endParaRPr/>
          </a:p>
        </p:txBody>
      </p:sp>
      <p:pic>
        <p:nvPicPr>
          <p:cNvPr id="209" name="Google Shape;209;p39"/>
          <p:cNvPicPr preferRelativeResize="0"/>
          <p:nvPr/>
        </p:nvPicPr>
        <p:blipFill>
          <a:blip r:embed="rId3">
            <a:alphaModFix/>
          </a:blip>
          <a:stretch>
            <a:fillRect/>
          </a:stretch>
        </p:blipFill>
        <p:spPr>
          <a:xfrm>
            <a:off x="3467700" y="1170125"/>
            <a:ext cx="5523900" cy="32700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1E8AF7"/>
                </a:solidFill>
                <a:latin typeface="Comfortaa"/>
                <a:ea typeface="Comfortaa"/>
                <a:cs typeface="Comfortaa"/>
                <a:sym typeface="Comfortaa"/>
              </a:rPr>
              <a:t>Insights</a:t>
            </a:r>
            <a:endParaRPr b="1">
              <a:solidFill>
                <a:srgbClr val="1E8AF7"/>
              </a:solidFill>
              <a:latin typeface="Comfortaa"/>
              <a:ea typeface="Comfortaa"/>
              <a:cs typeface="Comfortaa"/>
              <a:sym typeface="Comfortaa"/>
            </a:endParaRPr>
          </a:p>
        </p:txBody>
      </p:sp>
      <p:sp>
        <p:nvSpPr>
          <p:cNvPr id="215" name="Google Shape;215;p40"/>
          <p:cNvSpPr txBox="1"/>
          <p:nvPr/>
        </p:nvSpPr>
        <p:spPr>
          <a:xfrm>
            <a:off x="425825" y="2712850"/>
            <a:ext cx="1821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A9628"/>
                </a:solidFill>
                <a:latin typeface="Comfortaa"/>
                <a:ea typeface="Comfortaa"/>
                <a:cs typeface="Comfortaa"/>
                <a:sym typeface="Comfortaa"/>
              </a:rPr>
              <a:t>Wealthier </a:t>
            </a:r>
            <a:r>
              <a:rPr lang="en">
                <a:latin typeface="Comfortaa"/>
                <a:ea typeface="Comfortaa"/>
                <a:cs typeface="Comfortaa"/>
                <a:sym typeface="Comfortaa"/>
              </a:rPr>
              <a:t>countries and the country that have sustained their economic growth have higher average </a:t>
            </a:r>
            <a:r>
              <a:rPr b="1" lang="en">
                <a:solidFill>
                  <a:srgbClr val="4A86E8"/>
                </a:solidFill>
                <a:latin typeface="Comfortaa"/>
                <a:ea typeface="Comfortaa"/>
                <a:cs typeface="Comfortaa"/>
                <a:sym typeface="Comfortaa"/>
              </a:rPr>
              <a:t>life expectancy.</a:t>
            </a:r>
            <a:endParaRPr b="1">
              <a:solidFill>
                <a:srgbClr val="4A86E8"/>
              </a:solidFill>
              <a:latin typeface="Comfortaa"/>
              <a:ea typeface="Comfortaa"/>
              <a:cs typeface="Comfortaa"/>
              <a:sym typeface="Comfortaa"/>
            </a:endParaRPr>
          </a:p>
        </p:txBody>
      </p:sp>
      <p:sp>
        <p:nvSpPr>
          <p:cNvPr id="216" name="Google Shape;216;p40"/>
          <p:cNvSpPr txBox="1"/>
          <p:nvPr/>
        </p:nvSpPr>
        <p:spPr>
          <a:xfrm>
            <a:off x="6487825" y="2712850"/>
            <a:ext cx="2064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fortaa"/>
                <a:ea typeface="Comfortaa"/>
                <a:cs typeface="Comfortaa"/>
                <a:sym typeface="Comfortaa"/>
              </a:rPr>
              <a:t>Evidence suggests that</a:t>
            </a:r>
            <a:endParaRPr>
              <a:latin typeface="Comfortaa"/>
              <a:ea typeface="Comfortaa"/>
              <a:cs typeface="Comfortaa"/>
              <a:sym typeface="Comfortaa"/>
            </a:endParaRPr>
          </a:p>
          <a:p>
            <a:pPr indent="0" lvl="0" marL="0" rtl="0" algn="l">
              <a:spcBef>
                <a:spcPts val="0"/>
              </a:spcBef>
              <a:spcAft>
                <a:spcPts val="0"/>
              </a:spcAft>
              <a:buNone/>
            </a:pPr>
            <a:r>
              <a:rPr b="1" lang="en">
                <a:solidFill>
                  <a:srgbClr val="0A9628"/>
                </a:solidFill>
                <a:latin typeface="Comfortaa"/>
                <a:ea typeface="Comfortaa"/>
                <a:cs typeface="Comfortaa"/>
                <a:sym typeface="Comfortaa"/>
              </a:rPr>
              <a:t>w</a:t>
            </a:r>
            <a:r>
              <a:rPr b="1" lang="en">
                <a:solidFill>
                  <a:srgbClr val="0A9628"/>
                </a:solidFill>
                <a:latin typeface="Comfortaa"/>
                <a:ea typeface="Comfortaa"/>
                <a:cs typeface="Comfortaa"/>
                <a:sym typeface="Comfortaa"/>
              </a:rPr>
              <a:t>ealth</a:t>
            </a:r>
            <a:r>
              <a:rPr lang="en">
                <a:latin typeface="Comfortaa"/>
                <a:ea typeface="Comfortaa"/>
                <a:cs typeface="Comfortaa"/>
                <a:sym typeface="Comfortaa"/>
              </a:rPr>
              <a:t>, </a:t>
            </a:r>
            <a:r>
              <a:rPr b="1" lang="en">
                <a:solidFill>
                  <a:srgbClr val="0000FF"/>
                </a:solidFill>
                <a:latin typeface="Comfortaa"/>
                <a:ea typeface="Comfortaa"/>
                <a:cs typeface="Comfortaa"/>
                <a:sym typeface="Comfortaa"/>
              </a:rPr>
              <a:t>schooling </a:t>
            </a:r>
            <a:r>
              <a:rPr lang="en">
                <a:latin typeface="Comfortaa"/>
                <a:ea typeface="Comfortaa"/>
                <a:cs typeface="Comfortaa"/>
                <a:sym typeface="Comfortaa"/>
              </a:rPr>
              <a:t>and </a:t>
            </a:r>
            <a:r>
              <a:rPr b="1" lang="en">
                <a:solidFill>
                  <a:srgbClr val="1E8AF7"/>
                </a:solidFill>
                <a:latin typeface="Comfortaa"/>
                <a:ea typeface="Comfortaa"/>
                <a:cs typeface="Comfortaa"/>
                <a:sym typeface="Comfortaa"/>
              </a:rPr>
              <a:t>life expectancy </a:t>
            </a:r>
            <a:r>
              <a:rPr lang="en">
                <a:latin typeface="Comfortaa"/>
                <a:ea typeface="Comfortaa"/>
                <a:cs typeface="Comfortaa"/>
                <a:sym typeface="Comfortaa"/>
              </a:rPr>
              <a:t>go together.</a:t>
            </a:r>
            <a:endParaRPr>
              <a:latin typeface="Comfortaa"/>
              <a:ea typeface="Comfortaa"/>
              <a:cs typeface="Comfortaa"/>
              <a:sym typeface="Comfortaa"/>
            </a:endParaRPr>
          </a:p>
        </p:txBody>
      </p:sp>
      <p:sp>
        <p:nvSpPr>
          <p:cNvPr id="217" name="Google Shape;217;p40"/>
          <p:cNvSpPr/>
          <p:nvPr/>
        </p:nvSpPr>
        <p:spPr>
          <a:xfrm>
            <a:off x="989475" y="1763975"/>
            <a:ext cx="673800" cy="665400"/>
          </a:xfrm>
          <a:prstGeom prst="ellipse">
            <a:avLst/>
          </a:prstGeom>
          <a:solidFill>
            <a:schemeClr val="l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a:solidFill>
                  <a:srgbClr val="4A86E8"/>
                </a:solidFill>
              </a:rPr>
              <a:t>1</a:t>
            </a:r>
            <a:endParaRPr>
              <a:solidFill>
                <a:srgbClr val="4A86E8"/>
              </a:solidFill>
            </a:endParaRPr>
          </a:p>
        </p:txBody>
      </p:sp>
      <p:sp>
        <p:nvSpPr>
          <p:cNvPr id="218" name="Google Shape;218;p40"/>
          <p:cNvSpPr/>
          <p:nvPr/>
        </p:nvSpPr>
        <p:spPr>
          <a:xfrm>
            <a:off x="3808875" y="1763975"/>
            <a:ext cx="673800" cy="665400"/>
          </a:xfrm>
          <a:prstGeom prst="ellipse">
            <a:avLst/>
          </a:prstGeom>
          <a:solidFill>
            <a:schemeClr val="l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rPr>
              <a:t>2</a:t>
            </a:r>
            <a:endParaRPr>
              <a:solidFill>
                <a:srgbClr val="4A86E8"/>
              </a:solidFill>
            </a:endParaRPr>
          </a:p>
        </p:txBody>
      </p:sp>
      <p:sp>
        <p:nvSpPr>
          <p:cNvPr id="219" name="Google Shape;219;p40"/>
          <p:cNvSpPr txBox="1"/>
          <p:nvPr/>
        </p:nvSpPr>
        <p:spPr>
          <a:xfrm>
            <a:off x="3383450" y="2758825"/>
            <a:ext cx="2348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0000"/>
                </a:solidFill>
                <a:latin typeface="Comfortaa"/>
                <a:ea typeface="Comfortaa"/>
                <a:cs typeface="Comfortaa"/>
                <a:sym typeface="Comfortaa"/>
              </a:rPr>
              <a:t>Healthier </a:t>
            </a:r>
            <a:r>
              <a:rPr lang="en">
                <a:latin typeface="Comfortaa"/>
                <a:ea typeface="Comfortaa"/>
                <a:cs typeface="Comfortaa"/>
                <a:sym typeface="Comfortaa"/>
              </a:rPr>
              <a:t>countries also tend to have educated population.</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However, </a:t>
            </a:r>
            <a:r>
              <a:rPr b="1" lang="en">
                <a:solidFill>
                  <a:srgbClr val="CC0000"/>
                </a:solidFill>
                <a:latin typeface="Comfortaa"/>
                <a:ea typeface="Comfortaa"/>
                <a:cs typeface="Comfortaa"/>
                <a:sym typeface="Comfortaa"/>
              </a:rPr>
              <a:t>healthier </a:t>
            </a:r>
            <a:r>
              <a:rPr lang="en">
                <a:latin typeface="Comfortaa"/>
                <a:ea typeface="Comfortaa"/>
                <a:cs typeface="Comfortaa"/>
                <a:sym typeface="Comfortaa"/>
              </a:rPr>
              <a:t>countries also tend to be </a:t>
            </a:r>
            <a:r>
              <a:rPr b="1" lang="en">
                <a:solidFill>
                  <a:srgbClr val="0A9628"/>
                </a:solidFill>
                <a:latin typeface="Comfortaa"/>
                <a:ea typeface="Comfortaa"/>
                <a:cs typeface="Comfortaa"/>
                <a:sym typeface="Comfortaa"/>
              </a:rPr>
              <a:t>wealthy</a:t>
            </a:r>
            <a:endParaRPr b="1">
              <a:solidFill>
                <a:srgbClr val="0A9628"/>
              </a:solidFill>
              <a:latin typeface="Comfortaa"/>
              <a:ea typeface="Comfortaa"/>
              <a:cs typeface="Comfortaa"/>
              <a:sym typeface="Comfortaa"/>
            </a:endParaRPr>
          </a:p>
        </p:txBody>
      </p:sp>
      <p:sp>
        <p:nvSpPr>
          <p:cNvPr id="220" name="Google Shape;220;p40"/>
          <p:cNvSpPr/>
          <p:nvPr/>
        </p:nvSpPr>
        <p:spPr>
          <a:xfrm>
            <a:off x="7009275" y="1763975"/>
            <a:ext cx="673800" cy="665400"/>
          </a:xfrm>
          <a:prstGeom prst="ellipse">
            <a:avLst/>
          </a:prstGeom>
          <a:solidFill>
            <a:schemeClr val="l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A86E8"/>
                </a:solidFill>
              </a:rPr>
              <a:t>3</a:t>
            </a:r>
            <a:endParaRPr>
              <a:solidFill>
                <a:srgbClr val="4A86E8"/>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441950" y="315925"/>
            <a:ext cx="83904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and challenges</a:t>
            </a:r>
            <a:endParaRPr/>
          </a:p>
        </p:txBody>
      </p:sp>
      <p:sp>
        <p:nvSpPr>
          <p:cNvPr id="226" name="Google Shape;226;p41"/>
          <p:cNvSpPr txBox="1"/>
          <p:nvPr/>
        </p:nvSpPr>
        <p:spPr>
          <a:xfrm>
            <a:off x="441950" y="1241200"/>
            <a:ext cx="71652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result indicated that most of the missing data was for population, Hepatitis B and GDP. The missing data were from less known countries like Vanuatu, Tonga, Togo,Cabo Verde etc.</a:t>
            </a:r>
            <a:endParaRPr>
              <a:latin typeface="Open Sans"/>
              <a:ea typeface="Open Sans"/>
              <a:cs typeface="Open Sans"/>
              <a:sym typeface="Open Sans"/>
            </a:endParaRPr>
          </a:p>
          <a:p>
            <a:pPr indent="-317500" lvl="0" marL="457200" marR="0" rtl="0" algn="l">
              <a:lnSpc>
                <a:spcPct val="100000"/>
              </a:lnSpc>
              <a:spcBef>
                <a:spcPts val="0"/>
              </a:spcBef>
              <a:spcAft>
                <a:spcPts val="0"/>
              </a:spcAft>
              <a:buSzPts val="1400"/>
              <a:buFont typeface="Open Sans"/>
              <a:buChar char="-"/>
            </a:pPr>
            <a:r>
              <a:rPr lang="en">
                <a:latin typeface="Open Sans"/>
                <a:ea typeface="Open Sans"/>
                <a:cs typeface="Open Sans"/>
                <a:sym typeface="Open Sans"/>
              </a:rPr>
              <a:t>Issues might arise due to the dataset being imbalanced while training the regression model.</a:t>
            </a:r>
            <a:endParaRPr>
              <a:latin typeface="Open Sans"/>
              <a:ea typeface="Open Sans"/>
              <a:cs typeface="Open Sans"/>
              <a:sym typeface="Open Sans"/>
            </a:endParaRPr>
          </a:p>
          <a:p>
            <a:pPr indent="-317500" lvl="0" marL="457200" marR="0" rtl="0" algn="l">
              <a:lnSpc>
                <a:spcPct val="100000"/>
              </a:lnSpc>
              <a:spcBef>
                <a:spcPts val="0"/>
              </a:spcBef>
              <a:spcAft>
                <a:spcPts val="0"/>
              </a:spcAft>
              <a:buSzPts val="1400"/>
              <a:buFont typeface="Open Sans"/>
              <a:buChar char="-"/>
            </a:pPr>
            <a:r>
              <a:rPr lang="en">
                <a:latin typeface="Open Sans"/>
                <a:ea typeface="Open Sans"/>
                <a:cs typeface="Open Sans"/>
                <a:sym typeface="Open Sans"/>
              </a:rPr>
              <a:t>We might not have enough data for training and testing the model, which might result in Overfitting/Underfitting models.</a:t>
            </a:r>
            <a:endParaRPr>
              <a:latin typeface="Open Sans"/>
              <a:ea typeface="Open Sans"/>
              <a:cs typeface="Open Sans"/>
              <a:sym typeface="Open Sans"/>
            </a:endParaRPr>
          </a:p>
          <a:p>
            <a:pPr indent="-317500" lvl="0" marL="457200" marR="0" rtl="0" algn="l">
              <a:lnSpc>
                <a:spcPct val="100000"/>
              </a:lnSpc>
              <a:spcBef>
                <a:spcPts val="0"/>
              </a:spcBef>
              <a:spcAft>
                <a:spcPts val="0"/>
              </a:spcAft>
              <a:buSzPts val="1400"/>
              <a:buFont typeface="Open Sans"/>
              <a:buChar char="-"/>
            </a:pPr>
            <a:r>
              <a:rPr lang="en">
                <a:latin typeface="Open Sans"/>
                <a:ea typeface="Open Sans"/>
                <a:cs typeface="Open Sans"/>
                <a:sym typeface="Open Sans"/>
              </a:rPr>
              <a:t>Issues related to the missing values can also lead to an adverse impact on the accuracy of the ML model.</a:t>
            </a:r>
            <a:endParaRPr>
              <a:latin typeface="Open Sans"/>
              <a:ea typeface="Open Sans"/>
              <a:cs typeface="Open Sans"/>
              <a:sym typeface="Open Sans"/>
            </a:endParaRPr>
          </a:p>
          <a:p>
            <a:pPr indent="-317500" lvl="0" marL="457200" marR="0" rtl="0" algn="l">
              <a:lnSpc>
                <a:spcPct val="100000"/>
              </a:lnSpc>
              <a:spcBef>
                <a:spcPts val="0"/>
              </a:spcBef>
              <a:spcAft>
                <a:spcPts val="0"/>
              </a:spcAft>
              <a:buSzPts val="1400"/>
              <a:buFont typeface="Open Sans"/>
              <a:buChar char="-"/>
            </a:pPr>
            <a:r>
              <a:rPr lang="en">
                <a:latin typeface="Open Sans"/>
                <a:ea typeface="Open Sans"/>
                <a:cs typeface="Open Sans"/>
                <a:sym typeface="Open Sans"/>
              </a:rPr>
              <a:t>We are not sure if the factors considered for predicting the life expectancy are enough to make a accurate prediction.</a:t>
            </a:r>
            <a:endParaRPr sz="18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294775" y="1715250"/>
            <a:ext cx="4045200" cy="1713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sz="4000"/>
              <a:t>Contents </a:t>
            </a:r>
            <a:r>
              <a:rPr lang="en" sz="4000"/>
              <a:t>to be </a:t>
            </a:r>
            <a:endParaRPr sz="4000"/>
          </a:p>
          <a:p>
            <a:pPr indent="0" lvl="0" marL="0" rtl="0" algn="ctr">
              <a:lnSpc>
                <a:spcPct val="100000"/>
              </a:lnSpc>
              <a:spcBef>
                <a:spcPts val="0"/>
              </a:spcBef>
              <a:spcAft>
                <a:spcPts val="0"/>
              </a:spcAft>
              <a:buSzPts val="4200"/>
              <a:buNone/>
            </a:pPr>
            <a:r>
              <a:rPr lang="en" sz="4000"/>
              <a:t>discussed</a:t>
            </a:r>
            <a:endParaRPr sz="4000"/>
          </a:p>
          <a:p>
            <a:pPr indent="0" lvl="0" marL="0" rtl="0" algn="ctr">
              <a:lnSpc>
                <a:spcPct val="100000"/>
              </a:lnSpc>
              <a:spcBef>
                <a:spcPts val="0"/>
              </a:spcBef>
              <a:spcAft>
                <a:spcPts val="0"/>
              </a:spcAft>
              <a:buSzPts val="4200"/>
              <a:buNone/>
            </a:pPr>
            <a:r>
              <a:t/>
            </a:r>
            <a:endParaRPr sz="2400"/>
          </a:p>
        </p:txBody>
      </p:sp>
      <p:sp>
        <p:nvSpPr>
          <p:cNvPr id="113" name="Google Shape;113;p26"/>
          <p:cNvSpPr txBox="1"/>
          <p:nvPr>
            <p:ph idx="2" type="body"/>
          </p:nvPr>
        </p:nvSpPr>
        <p:spPr>
          <a:xfrm>
            <a:off x="4939500" y="231850"/>
            <a:ext cx="3837000" cy="3984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400"/>
          </a:p>
          <a:p>
            <a:pPr indent="-317500" lvl="0" marL="457200" rtl="0" algn="l">
              <a:lnSpc>
                <a:spcPct val="115000"/>
              </a:lnSpc>
              <a:spcBef>
                <a:spcPts val="1600"/>
              </a:spcBef>
              <a:spcAft>
                <a:spcPts val="0"/>
              </a:spcAft>
              <a:buSzPts val="1400"/>
              <a:buAutoNum type="arabicPeriod"/>
            </a:pPr>
            <a:r>
              <a:rPr lang="en" sz="1400"/>
              <a:t>P</a:t>
            </a:r>
            <a:r>
              <a:rPr lang="en" sz="1400"/>
              <a:t>roblem statement - Kritika</a:t>
            </a:r>
            <a:endParaRPr sz="1400"/>
          </a:p>
          <a:p>
            <a:pPr indent="-317500" lvl="0" marL="457200" rtl="0" algn="l">
              <a:lnSpc>
                <a:spcPct val="115000"/>
              </a:lnSpc>
              <a:spcBef>
                <a:spcPts val="1600"/>
              </a:spcBef>
              <a:spcAft>
                <a:spcPts val="0"/>
              </a:spcAft>
              <a:buSzPts val="1400"/>
              <a:buAutoNum type="arabicPeriod"/>
            </a:pPr>
            <a:r>
              <a:rPr lang="en" sz="1400"/>
              <a:t>Benefits -&gt; stakeholders (from the analytics) - Kritika</a:t>
            </a:r>
            <a:endParaRPr sz="1400"/>
          </a:p>
          <a:p>
            <a:pPr indent="-317500" lvl="0" marL="457200" rtl="0" algn="l">
              <a:lnSpc>
                <a:spcPct val="115000"/>
              </a:lnSpc>
              <a:spcBef>
                <a:spcPts val="1600"/>
              </a:spcBef>
              <a:spcAft>
                <a:spcPts val="0"/>
              </a:spcAft>
              <a:buSzPts val="1400"/>
              <a:buAutoNum type="arabicPeriod"/>
            </a:pPr>
            <a:r>
              <a:rPr lang="en" sz="1400"/>
              <a:t>Methodology </a:t>
            </a:r>
            <a:endParaRPr sz="1400"/>
          </a:p>
          <a:p>
            <a:pPr indent="0" lvl="0" marL="457200" rtl="0" algn="l">
              <a:lnSpc>
                <a:spcPct val="115000"/>
              </a:lnSpc>
              <a:spcBef>
                <a:spcPts val="1000"/>
              </a:spcBef>
              <a:spcAft>
                <a:spcPts val="0"/>
              </a:spcAft>
              <a:buNone/>
            </a:pPr>
            <a:r>
              <a:rPr lang="en" sz="1400"/>
              <a:t>- Dataset</a:t>
            </a:r>
            <a:endParaRPr sz="1400"/>
          </a:p>
          <a:p>
            <a:pPr indent="0" lvl="0" marL="457200" rtl="0" algn="l">
              <a:lnSpc>
                <a:spcPct val="115000"/>
              </a:lnSpc>
              <a:spcBef>
                <a:spcPts val="0"/>
              </a:spcBef>
              <a:spcAft>
                <a:spcPts val="0"/>
              </a:spcAft>
              <a:buNone/>
            </a:pPr>
            <a:r>
              <a:rPr lang="en" sz="1400"/>
              <a:t>- EDA </a:t>
            </a:r>
            <a:endParaRPr sz="1400"/>
          </a:p>
          <a:p>
            <a:pPr indent="0" lvl="0" marL="457200" rtl="0" algn="l">
              <a:lnSpc>
                <a:spcPct val="115000"/>
              </a:lnSpc>
              <a:spcBef>
                <a:spcPts val="0"/>
              </a:spcBef>
              <a:spcAft>
                <a:spcPts val="0"/>
              </a:spcAft>
              <a:buNone/>
            </a:pPr>
            <a:r>
              <a:rPr lang="en" sz="1400"/>
              <a:t>- Regression model - discussion</a:t>
            </a:r>
            <a:endParaRPr sz="1400"/>
          </a:p>
          <a:p>
            <a:pPr indent="-317500" lvl="0" marL="457200" rtl="0" algn="l">
              <a:lnSpc>
                <a:spcPct val="115000"/>
              </a:lnSpc>
              <a:spcBef>
                <a:spcPts val="1600"/>
              </a:spcBef>
              <a:spcAft>
                <a:spcPts val="0"/>
              </a:spcAft>
              <a:buSzPts val="1400"/>
              <a:buAutoNum type="arabicPeriod"/>
            </a:pPr>
            <a:r>
              <a:rPr lang="en" sz="1400"/>
              <a:t>Findings/Challenges </a:t>
            </a:r>
            <a:endParaRPr sz="1400"/>
          </a:p>
          <a:p>
            <a:pPr indent="-317500" lvl="0" marL="457200" rtl="0" algn="l">
              <a:lnSpc>
                <a:spcPct val="115000"/>
              </a:lnSpc>
              <a:spcBef>
                <a:spcPts val="1600"/>
              </a:spcBef>
              <a:spcAft>
                <a:spcPts val="0"/>
              </a:spcAft>
              <a:buSzPts val="1400"/>
              <a:buAutoNum type="arabicPeriod"/>
            </a:pPr>
            <a:r>
              <a:rPr lang="en" sz="1400"/>
              <a:t>Future Work - Improvements</a:t>
            </a:r>
            <a:endParaRPr sz="1400"/>
          </a:p>
          <a:p>
            <a:pPr indent="-317500" lvl="0" marL="457200" rtl="0" algn="l">
              <a:lnSpc>
                <a:spcPct val="115000"/>
              </a:lnSpc>
              <a:spcBef>
                <a:spcPts val="1600"/>
              </a:spcBef>
              <a:spcAft>
                <a:spcPts val="1600"/>
              </a:spcAft>
              <a:buSzPts val="1400"/>
              <a:buAutoNum type="arabicPeriod"/>
            </a:pPr>
            <a:r>
              <a:rPr lang="en" sz="1400"/>
              <a:t>Take away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455100" y="184975"/>
            <a:ext cx="5985300" cy="716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400">
                <a:latin typeface="Times New Roman"/>
                <a:ea typeface="Times New Roman"/>
                <a:cs typeface="Times New Roman"/>
                <a:sym typeface="Times New Roman"/>
              </a:rPr>
              <a:t>Problem Statement</a:t>
            </a:r>
            <a:endParaRPr sz="3400">
              <a:latin typeface="Times New Roman"/>
              <a:ea typeface="Times New Roman"/>
              <a:cs typeface="Times New Roman"/>
              <a:sym typeface="Times New Roman"/>
            </a:endParaRPr>
          </a:p>
        </p:txBody>
      </p:sp>
      <p:sp>
        <p:nvSpPr>
          <p:cNvPr id="119" name="Google Shape;119;p27"/>
          <p:cNvSpPr txBox="1"/>
          <p:nvPr/>
        </p:nvSpPr>
        <p:spPr>
          <a:xfrm>
            <a:off x="455100" y="1064775"/>
            <a:ext cx="7710900" cy="3395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SzPts val="1800"/>
              <a:buFont typeface="Open Sans"/>
              <a:buAutoNum type="arabicPeriod"/>
            </a:pPr>
            <a:r>
              <a:rPr lang="en" sz="1800">
                <a:latin typeface="Open Sans"/>
                <a:ea typeface="Open Sans"/>
                <a:cs typeface="Open Sans"/>
                <a:sym typeface="Open Sans"/>
              </a:rPr>
              <a:t>Life expectancy is the average time a person anticipates to live based on several factors. </a:t>
            </a:r>
            <a:endParaRPr sz="1800">
              <a:latin typeface="Open Sans"/>
              <a:ea typeface="Open Sans"/>
              <a:cs typeface="Open Sans"/>
              <a:sym typeface="Open Sans"/>
            </a:endParaRPr>
          </a:p>
          <a:p>
            <a:pPr indent="-342900" lvl="0" marL="457200" rtl="0" algn="l">
              <a:lnSpc>
                <a:spcPct val="115000"/>
              </a:lnSpc>
              <a:spcBef>
                <a:spcPts val="1000"/>
              </a:spcBef>
              <a:spcAft>
                <a:spcPts val="0"/>
              </a:spcAft>
              <a:buSzPts val="1800"/>
              <a:buFont typeface="Open Sans"/>
              <a:buAutoNum type="arabicPeriod"/>
            </a:pPr>
            <a:r>
              <a:rPr lang="en" sz="1800">
                <a:latin typeface="Open Sans"/>
                <a:ea typeface="Open Sans"/>
                <a:cs typeface="Open Sans"/>
                <a:sym typeface="Open Sans"/>
              </a:rPr>
              <a:t>The dataset given by WHO represents the same &amp; here we are trying to predict the life expectancy of a country.</a:t>
            </a:r>
            <a:endParaRPr sz="1800">
              <a:latin typeface="Open Sans"/>
              <a:ea typeface="Open Sans"/>
              <a:cs typeface="Open Sans"/>
              <a:sym typeface="Open Sans"/>
            </a:endParaRPr>
          </a:p>
          <a:p>
            <a:pPr indent="-342900" lvl="0" marL="457200" rtl="0" algn="l">
              <a:lnSpc>
                <a:spcPct val="115000"/>
              </a:lnSpc>
              <a:spcBef>
                <a:spcPts val="1000"/>
              </a:spcBef>
              <a:spcAft>
                <a:spcPts val="0"/>
              </a:spcAft>
              <a:buSzPts val="1800"/>
              <a:buFont typeface="Open Sans"/>
              <a:buAutoNum type="arabicPeriod"/>
            </a:pPr>
            <a:r>
              <a:rPr lang="en" sz="1800">
                <a:latin typeface="Open Sans"/>
                <a:ea typeface="Open Sans"/>
                <a:cs typeface="Open Sans"/>
                <a:sym typeface="Open Sans"/>
              </a:rPr>
              <a:t>Although the estimation of life expectancy is not always precise, it can be used to guide treatment decisions and the purchase of medical services. </a:t>
            </a:r>
            <a:endParaRPr sz="1800">
              <a:latin typeface="Open Sans"/>
              <a:ea typeface="Open Sans"/>
              <a:cs typeface="Open Sans"/>
              <a:sym typeface="Open Sans"/>
            </a:endParaRPr>
          </a:p>
          <a:p>
            <a:pPr indent="-342900" lvl="0" marL="457200" rtl="0" algn="l">
              <a:lnSpc>
                <a:spcPct val="115000"/>
              </a:lnSpc>
              <a:spcBef>
                <a:spcPts val="1000"/>
              </a:spcBef>
              <a:spcAft>
                <a:spcPts val="0"/>
              </a:spcAft>
              <a:buSzPts val="1800"/>
              <a:buFont typeface="Open Sans"/>
              <a:buAutoNum type="arabicPeriod"/>
            </a:pPr>
            <a:r>
              <a:rPr lang="en" sz="1800">
                <a:latin typeface="Open Sans"/>
                <a:ea typeface="Open Sans"/>
                <a:cs typeface="Open Sans"/>
                <a:sym typeface="Open Sans"/>
              </a:rPr>
              <a:t>It also clears the way for a risk-support approach for the elderly based on the anticipated risk.</a:t>
            </a:r>
            <a:endParaRPr sz="18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455100" y="184975"/>
            <a:ext cx="7770900" cy="716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400">
                <a:latin typeface="Times New Roman"/>
                <a:ea typeface="Times New Roman"/>
                <a:cs typeface="Times New Roman"/>
                <a:sym typeface="Times New Roman"/>
              </a:rPr>
              <a:t>Benefits of this analysis to the stakeholders</a:t>
            </a:r>
            <a:endParaRPr sz="3400">
              <a:latin typeface="Times New Roman"/>
              <a:ea typeface="Times New Roman"/>
              <a:cs typeface="Times New Roman"/>
              <a:sym typeface="Times New Roman"/>
            </a:endParaRPr>
          </a:p>
        </p:txBody>
      </p:sp>
      <p:sp>
        <p:nvSpPr>
          <p:cNvPr id="125" name="Google Shape;125;p28"/>
          <p:cNvSpPr txBox="1"/>
          <p:nvPr/>
        </p:nvSpPr>
        <p:spPr>
          <a:xfrm>
            <a:off x="455100" y="1064775"/>
            <a:ext cx="7710900" cy="3395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000"/>
              </a:spcBef>
              <a:spcAft>
                <a:spcPts val="0"/>
              </a:spcAft>
              <a:buSzPts val="1800"/>
              <a:buFont typeface="Open Sans"/>
              <a:buAutoNum type="arabicPeriod"/>
            </a:pPr>
            <a:r>
              <a:rPr lang="en" sz="1800">
                <a:latin typeface="Open Sans"/>
                <a:ea typeface="Open Sans"/>
                <a:cs typeface="Open Sans"/>
                <a:sym typeface="Open Sans"/>
              </a:rPr>
              <a:t>Broader area of interest. </a:t>
            </a:r>
            <a:endParaRPr sz="1800">
              <a:latin typeface="Open Sans"/>
              <a:ea typeface="Open Sans"/>
              <a:cs typeface="Open Sans"/>
              <a:sym typeface="Open Sans"/>
            </a:endParaRPr>
          </a:p>
          <a:p>
            <a:pPr indent="-342900" lvl="0" marL="457200" rtl="0" algn="l">
              <a:lnSpc>
                <a:spcPct val="115000"/>
              </a:lnSpc>
              <a:spcBef>
                <a:spcPts val="1000"/>
              </a:spcBef>
              <a:spcAft>
                <a:spcPts val="0"/>
              </a:spcAft>
              <a:buSzPts val="1800"/>
              <a:buFont typeface="Open Sans"/>
              <a:buAutoNum type="arabicPeriod"/>
            </a:pPr>
            <a:r>
              <a:rPr lang="en" sz="1800">
                <a:latin typeface="Open Sans"/>
                <a:ea typeface="Open Sans"/>
                <a:cs typeface="Open Sans"/>
                <a:sym typeface="Open Sans"/>
              </a:rPr>
              <a:t>It also paves a path for a risk-support model for the elderly according to the predicted risk.</a:t>
            </a:r>
            <a:endParaRPr sz="1800">
              <a:latin typeface="Open Sans"/>
              <a:ea typeface="Open Sans"/>
              <a:cs typeface="Open Sans"/>
              <a:sym typeface="Open Sans"/>
            </a:endParaRPr>
          </a:p>
          <a:p>
            <a:pPr indent="-342900" lvl="0" marL="457200" rtl="0" algn="l">
              <a:lnSpc>
                <a:spcPct val="115000"/>
              </a:lnSpc>
              <a:spcBef>
                <a:spcPts val="1000"/>
              </a:spcBef>
              <a:spcAft>
                <a:spcPts val="0"/>
              </a:spcAft>
              <a:buSzPts val="1800"/>
              <a:buFont typeface="Open Sans"/>
              <a:buAutoNum type="arabicPeriod"/>
            </a:pPr>
            <a:r>
              <a:rPr lang="en" sz="1800">
                <a:latin typeface="Open Sans"/>
                <a:ea typeface="Open Sans"/>
                <a:cs typeface="Open Sans"/>
                <a:sym typeface="Open Sans"/>
              </a:rPr>
              <a:t>This study can help public to work upon the factors that affect the longevity of their life.</a:t>
            </a:r>
            <a:endParaRPr sz="1800">
              <a:latin typeface="Open Sans"/>
              <a:ea typeface="Open Sans"/>
              <a:cs typeface="Open Sans"/>
              <a:sym typeface="Open Sans"/>
            </a:endParaRPr>
          </a:p>
          <a:p>
            <a:pPr indent="-342900" lvl="0" marL="457200" rtl="0" algn="l">
              <a:lnSpc>
                <a:spcPct val="115000"/>
              </a:lnSpc>
              <a:spcBef>
                <a:spcPts val="1000"/>
              </a:spcBef>
              <a:spcAft>
                <a:spcPts val="0"/>
              </a:spcAft>
              <a:buSzPts val="1800"/>
              <a:buFont typeface="Open Sans"/>
              <a:buAutoNum type="arabicPeriod"/>
            </a:pPr>
            <a:r>
              <a:rPr lang="en" sz="1800">
                <a:latin typeface="Open Sans"/>
                <a:ea typeface="Open Sans"/>
                <a:cs typeface="Open Sans"/>
                <a:sym typeface="Open Sans"/>
              </a:rPr>
              <a:t>Can help Govt. to focus on investments that should be made in healthcare sector to improve the existing facilities in order to boost the life expectancy of their citizens.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455100" y="184975"/>
            <a:ext cx="7770900" cy="61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sz="3400">
                <a:latin typeface="Times New Roman"/>
                <a:ea typeface="Times New Roman"/>
                <a:cs typeface="Times New Roman"/>
                <a:sym typeface="Times New Roman"/>
              </a:rPr>
              <a:t>About the Dataset</a:t>
            </a:r>
            <a:endParaRPr sz="3400">
              <a:latin typeface="Times New Roman"/>
              <a:ea typeface="Times New Roman"/>
              <a:cs typeface="Times New Roman"/>
              <a:sym typeface="Times New Roman"/>
            </a:endParaRPr>
          </a:p>
        </p:txBody>
      </p:sp>
      <p:sp>
        <p:nvSpPr>
          <p:cNvPr id="131" name="Google Shape;131;p29"/>
          <p:cNvSpPr txBox="1"/>
          <p:nvPr/>
        </p:nvSpPr>
        <p:spPr>
          <a:xfrm>
            <a:off x="565625" y="803600"/>
            <a:ext cx="7377600" cy="3357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Life Expectancy dataset provided by WHO</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Attributes: </a:t>
            </a:r>
            <a:endParaRPr sz="1800">
              <a:latin typeface="Open Sans"/>
              <a:ea typeface="Open Sans"/>
              <a:cs typeface="Open Sans"/>
              <a:sym typeface="Open Sans"/>
            </a:endParaRPr>
          </a:p>
          <a:p>
            <a:pPr indent="457200" lvl="0" marL="0" rtl="0" algn="l">
              <a:lnSpc>
                <a:spcPct val="115000"/>
              </a:lnSpc>
              <a:spcBef>
                <a:spcPts val="1000"/>
              </a:spcBef>
              <a:spcAft>
                <a:spcPts val="0"/>
              </a:spcAft>
              <a:buNone/>
            </a:pPr>
            <a:r>
              <a:rPr lang="en" sz="1800">
                <a:highlight>
                  <a:srgbClr val="B6D7A8"/>
                </a:highlight>
                <a:latin typeface="Open Sans"/>
                <a:ea typeface="Open Sans"/>
                <a:cs typeface="Open Sans"/>
                <a:sym typeface="Open Sans"/>
              </a:rPr>
              <a:t>Life expectancy</a:t>
            </a:r>
            <a:r>
              <a:rPr lang="en" sz="1800">
                <a:latin typeface="Open Sans"/>
                <a:ea typeface="Open Sans"/>
                <a:cs typeface="Open Sans"/>
                <a:sym typeface="Open Sans"/>
              </a:rPr>
              <a:t> , Adult Mortality, Infant deaths</a:t>
            </a:r>
            <a:endParaRPr sz="1800">
              <a:latin typeface="Open Sans"/>
              <a:ea typeface="Open Sans"/>
              <a:cs typeface="Open Sans"/>
              <a:sym typeface="Open Sans"/>
            </a:endParaRPr>
          </a:p>
          <a:p>
            <a:pPr indent="457200" lvl="0" marL="0" rtl="0" algn="l">
              <a:lnSpc>
                <a:spcPct val="115000"/>
              </a:lnSpc>
              <a:spcBef>
                <a:spcPts val="1000"/>
              </a:spcBef>
              <a:spcAft>
                <a:spcPts val="0"/>
              </a:spcAft>
              <a:buNone/>
            </a:pPr>
            <a:r>
              <a:rPr lang="en" sz="1800">
                <a:latin typeface="Open Sans"/>
                <a:ea typeface="Open Sans"/>
                <a:cs typeface="Open Sans"/>
                <a:sym typeface="Open Sans"/>
              </a:rPr>
              <a:t>Deaths caused by Alcohol, Hepatitis B, Measles</a:t>
            </a:r>
            <a:endParaRPr sz="1800">
              <a:latin typeface="Open Sans"/>
              <a:ea typeface="Open Sans"/>
              <a:cs typeface="Open Sans"/>
              <a:sym typeface="Open Sans"/>
            </a:endParaRPr>
          </a:p>
          <a:p>
            <a:pPr indent="457200" lvl="0" marL="0" rtl="0" algn="l">
              <a:lnSpc>
                <a:spcPct val="115000"/>
              </a:lnSpc>
              <a:spcBef>
                <a:spcPts val="1000"/>
              </a:spcBef>
              <a:spcAft>
                <a:spcPts val="0"/>
              </a:spcAft>
              <a:buNone/>
            </a:pPr>
            <a:r>
              <a:rPr lang="en" sz="1800">
                <a:latin typeface="Open Sans"/>
                <a:ea typeface="Open Sans"/>
                <a:cs typeface="Open Sans"/>
                <a:sym typeface="Open Sans"/>
              </a:rPr>
              <a:t>BMI, Percentage expenditure on Health Care, etc</a:t>
            </a:r>
            <a:endParaRPr sz="1800">
              <a:latin typeface="Open Sans"/>
              <a:ea typeface="Open Sans"/>
              <a:cs typeface="Open Sans"/>
              <a:sym typeface="Open Sans"/>
            </a:endParaRPr>
          </a:p>
          <a:p>
            <a:pPr indent="457200" lvl="0" marL="0" rtl="0" algn="l">
              <a:lnSpc>
                <a:spcPct val="115000"/>
              </a:lnSpc>
              <a:spcBef>
                <a:spcPts val="100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Data collected from </a:t>
            </a:r>
            <a:r>
              <a:rPr lang="en" sz="1800">
                <a:highlight>
                  <a:srgbClr val="F4CCCC"/>
                </a:highlight>
                <a:latin typeface="Open Sans"/>
                <a:ea typeface="Open Sans"/>
                <a:cs typeface="Open Sans"/>
                <a:sym typeface="Open Sans"/>
              </a:rPr>
              <a:t>2000 to 2015</a:t>
            </a:r>
            <a:r>
              <a:rPr lang="en" sz="1800">
                <a:latin typeface="Open Sans"/>
                <a:ea typeface="Open Sans"/>
                <a:cs typeface="Open Sans"/>
                <a:sym typeface="Open Sans"/>
              </a:rPr>
              <a:t> for </a:t>
            </a:r>
            <a:r>
              <a:rPr lang="en" sz="1800">
                <a:highlight>
                  <a:srgbClr val="FFE599"/>
                </a:highlight>
                <a:latin typeface="Open Sans"/>
                <a:ea typeface="Open Sans"/>
                <a:cs typeface="Open Sans"/>
                <a:sym typeface="Open Sans"/>
              </a:rPr>
              <a:t>193</a:t>
            </a:r>
            <a:r>
              <a:rPr lang="en" sz="1800">
                <a:latin typeface="Open Sans"/>
                <a:ea typeface="Open Sans"/>
                <a:cs typeface="Open Sans"/>
                <a:sym typeface="Open Sans"/>
              </a:rPr>
              <a:t> </a:t>
            </a:r>
            <a:r>
              <a:rPr lang="en" sz="1800">
                <a:latin typeface="Open Sans"/>
                <a:ea typeface="Open Sans"/>
                <a:cs typeface="Open Sans"/>
                <a:sym typeface="Open Sans"/>
              </a:rPr>
              <a:t>different</a:t>
            </a:r>
            <a:r>
              <a:rPr lang="en" sz="1800">
                <a:latin typeface="Open Sans"/>
                <a:ea typeface="Open Sans"/>
                <a:cs typeface="Open Sans"/>
                <a:sym typeface="Open Sans"/>
              </a:rPr>
              <a:t> countries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137" name="Google Shape;137;p30"/>
          <p:cNvPicPr preferRelativeResize="0"/>
          <p:nvPr/>
        </p:nvPicPr>
        <p:blipFill>
          <a:blip r:embed="rId3">
            <a:alphaModFix/>
          </a:blip>
          <a:stretch>
            <a:fillRect/>
          </a:stretch>
        </p:blipFill>
        <p:spPr>
          <a:xfrm>
            <a:off x="61188" y="69500"/>
            <a:ext cx="8562975" cy="1009650"/>
          </a:xfrm>
          <a:prstGeom prst="rect">
            <a:avLst/>
          </a:prstGeom>
          <a:noFill/>
          <a:ln>
            <a:noFill/>
          </a:ln>
        </p:spPr>
      </p:pic>
      <p:pic>
        <p:nvPicPr>
          <p:cNvPr id="138" name="Google Shape;138;p30"/>
          <p:cNvPicPr preferRelativeResize="0"/>
          <p:nvPr/>
        </p:nvPicPr>
        <p:blipFill>
          <a:blip r:embed="rId4">
            <a:alphaModFix/>
          </a:blip>
          <a:stretch>
            <a:fillRect/>
          </a:stretch>
        </p:blipFill>
        <p:spPr>
          <a:xfrm>
            <a:off x="152400" y="1231550"/>
            <a:ext cx="8306252" cy="3759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445025"/>
            <a:ext cx="8520600" cy="5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79">
                <a:solidFill>
                  <a:srgbClr val="404040"/>
                </a:solidFill>
              </a:rPr>
              <a:t>Exploring Life Expectancy - factors having greater influence on life expectancy</a:t>
            </a:r>
            <a:endParaRPr sz="1520"/>
          </a:p>
        </p:txBody>
      </p:sp>
      <p:pic>
        <p:nvPicPr>
          <p:cNvPr id="144" name="Google Shape;144;p31"/>
          <p:cNvPicPr preferRelativeResize="0"/>
          <p:nvPr/>
        </p:nvPicPr>
        <p:blipFill>
          <a:blip r:embed="rId3">
            <a:alphaModFix/>
          </a:blip>
          <a:stretch>
            <a:fillRect/>
          </a:stretch>
        </p:blipFill>
        <p:spPr>
          <a:xfrm>
            <a:off x="1523512" y="861125"/>
            <a:ext cx="6096974" cy="4009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DCB4"/>
        </a:solidFill>
      </p:bgPr>
    </p:bg>
    <p:spTree>
      <p:nvGrpSpPr>
        <p:cNvPr id="148" name="Shape 148"/>
        <p:cNvGrpSpPr/>
        <p:nvPr/>
      </p:nvGrpSpPr>
      <p:grpSpPr>
        <a:xfrm>
          <a:off x="0" y="0"/>
          <a:ext cx="0" cy="0"/>
          <a:chOff x="0" y="0"/>
          <a:chExt cx="0" cy="0"/>
        </a:xfrm>
      </p:grpSpPr>
      <p:sp>
        <p:nvSpPr>
          <p:cNvPr id="149" name="Google Shape;149;p32"/>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r>
              <a:rPr lang="en">
                <a:latin typeface="Playfair Display Medium"/>
                <a:ea typeface="Playfair Display Medium"/>
                <a:cs typeface="Playfair Display Medium"/>
                <a:sym typeface="Playfair Display Medium"/>
              </a:rPr>
              <a:t>Some Visual Insights from the Dataset</a:t>
            </a:r>
            <a:endParaRPr>
              <a:latin typeface="Playfair Display Medium"/>
              <a:ea typeface="Playfair Display Medium"/>
              <a:cs typeface="Playfair Display Medium"/>
              <a:sym typeface="Playfair Display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455100" y="184975"/>
            <a:ext cx="3008100" cy="716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800">
                <a:solidFill>
                  <a:srgbClr val="1E8AF7"/>
                </a:solidFill>
                <a:latin typeface="Georgia"/>
                <a:ea typeface="Georgia"/>
                <a:cs typeface="Georgia"/>
                <a:sym typeface="Georgia"/>
              </a:rPr>
              <a:t>Geographic</a:t>
            </a:r>
            <a:endParaRPr sz="3800">
              <a:solidFill>
                <a:srgbClr val="1E8AF7"/>
              </a:solidFill>
              <a:latin typeface="Georgia"/>
              <a:ea typeface="Georgia"/>
              <a:cs typeface="Georgia"/>
              <a:sym typeface="Georgia"/>
            </a:endParaRPr>
          </a:p>
        </p:txBody>
      </p:sp>
      <p:pic>
        <p:nvPicPr>
          <p:cNvPr id="155" name="Google Shape;155;p33"/>
          <p:cNvPicPr preferRelativeResize="0"/>
          <p:nvPr/>
        </p:nvPicPr>
        <p:blipFill>
          <a:blip r:embed="rId3">
            <a:alphaModFix/>
          </a:blip>
          <a:stretch>
            <a:fillRect/>
          </a:stretch>
        </p:blipFill>
        <p:spPr>
          <a:xfrm>
            <a:off x="3463200" y="597075"/>
            <a:ext cx="5582324" cy="4291651"/>
          </a:xfrm>
          <a:prstGeom prst="rect">
            <a:avLst/>
          </a:prstGeom>
          <a:noFill/>
          <a:ln>
            <a:noFill/>
          </a:ln>
        </p:spPr>
      </p:pic>
      <p:sp>
        <p:nvSpPr>
          <p:cNvPr id="156" name="Google Shape;156;p33"/>
          <p:cNvSpPr txBox="1"/>
          <p:nvPr/>
        </p:nvSpPr>
        <p:spPr>
          <a:xfrm>
            <a:off x="386850" y="2151025"/>
            <a:ext cx="2890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Life Expectancy </a:t>
            </a:r>
            <a:r>
              <a:rPr lang="en">
                <a:latin typeface="Times New Roman"/>
                <a:ea typeface="Times New Roman"/>
                <a:cs typeface="Times New Roman"/>
                <a:sym typeface="Times New Roman"/>
              </a:rPr>
              <a:t>vary widely by country.</a:t>
            </a:r>
            <a:endParaRPr b="1">
              <a:latin typeface="Times New Roman"/>
              <a:ea typeface="Times New Roman"/>
              <a:cs typeface="Times New Roman"/>
              <a:sym typeface="Times New Roman"/>
            </a:endParaRPr>
          </a:p>
        </p:txBody>
      </p:sp>
      <p:sp>
        <p:nvSpPr>
          <p:cNvPr id="157" name="Google Shape;157;p33"/>
          <p:cNvSpPr txBox="1"/>
          <p:nvPr/>
        </p:nvSpPr>
        <p:spPr>
          <a:xfrm>
            <a:off x="7728600" y="2704525"/>
            <a:ext cx="6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81.5</a:t>
            </a:r>
            <a:endParaRPr b="1">
              <a:latin typeface="Open Sans"/>
              <a:ea typeface="Open Sans"/>
              <a:cs typeface="Open Sans"/>
              <a:sym typeface="Open Sans"/>
            </a:endParaRPr>
          </a:p>
        </p:txBody>
      </p:sp>
      <p:cxnSp>
        <p:nvCxnSpPr>
          <p:cNvPr id="158" name="Google Shape;158;p33"/>
          <p:cNvCxnSpPr>
            <a:stCxn id="159" idx="2"/>
            <a:endCxn id="157" idx="0"/>
          </p:cNvCxnSpPr>
          <p:nvPr/>
        </p:nvCxnSpPr>
        <p:spPr>
          <a:xfrm flipH="1">
            <a:off x="8048350" y="470575"/>
            <a:ext cx="201900" cy="2234100"/>
          </a:xfrm>
          <a:prstGeom prst="straightConnector1">
            <a:avLst/>
          </a:prstGeom>
          <a:noFill/>
          <a:ln cap="flat" cmpd="sng" w="9525">
            <a:solidFill>
              <a:schemeClr val="dk1"/>
            </a:solidFill>
            <a:prstDash val="solid"/>
            <a:round/>
            <a:headEnd len="med" w="med" type="none"/>
            <a:tailEnd len="med" w="med" type="triangle"/>
          </a:ln>
        </p:spPr>
      </p:cxnSp>
      <p:sp>
        <p:nvSpPr>
          <p:cNvPr id="159" name="Google Shape;159;p33"/>
          <p:cNvSpPr txBox="1"/>
          <p:nvPr/>
        </p:nvSpPr>
        <p:spPr>
          <a:xfrm>
            <a:off x="7455100" y="70375"/>
            <a:ext cx="159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05FF0"/>
                </a:solidFill>
                <a:latin typeface="Open Sans"/>
                <a:ea typeface="Open Sans"/>
                <a:cs typeface="Open Sans"/>
                <a:sym typeface="Open Sans"/>
              </a:rPr>
              <a:t>Life Expectancy</a:t>
            </a:r>
            <a:endParaRPr b="1">
              <a:solidFill>
                <a:srgbClr val="405FF0"/>
              </a:solidFill>
              <a:latin typeface="Open Sans"/>
              <a:ea typeface="Open Sans"/>
              <a:cs typeface="Open Sans"/>
              <a:sym typeface="Open Sans"/>
            </a:endParaRPr>
          </a:p>
        </p:txBody>
      </p:sp>
      <p:sp>
        <p:nvSpPr>
          <p:cNvPr id="160" name="Google Shape;160;p33"/>
          <p:cNvSpPr txBox="1"/>
          <p:nvPr/>
        </p:nvSpPr>
        <p:spPr>
          <a:xfrm>
            <a:off x="386850" y="2891625"/>
            <a:ext cx="2780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solidFill>
                  <a:schemeClr val="dk1"/>
                </a:solidFill>
                <a:latin typeface="Times New Roman"/>
                <a:ea typeface="Times New Roman"/>
                <a:cs typeface="Times New Roman"/>
                <a:sym typeface="Times New Roman"/>
              </a:rPr>
              <a:t>Little correlation between </a:t>
            </a:r>
            <a:r>
              <a:rPr b="1" lang="en">
                <a:solidFill>
                  <a:schemeClr val="dk1"/>
                </a:solidFill>
                <a:latin typeface="Times New Roman"/>
                <a:ea typeface="Times New Roman"/>
                <a:cs typeface="Times New Roman"/>
                <a:sym typeface="Times New Roman"/>
              </a:rPr>
              <a:t>geographical location and life expectancy</a:t>
            </a:r>
            <a:r>
              <a:rPr lang="en">
                <a:solidFill>
                  <a:schemeClr val="dk1"/>
                </a:solidFill>
                <a:latin typeface="Times New Roman"/>
                <a:ea typeface="Times New Roman"/>
                <a:cs typeface="Times New Roman"/>
                <a:sym typeface="Times New Roman"/>
              </a:rPr>
              <a:t>.</a:t>
            </a:r>
            <a:endParaRPr>
              <a:latin typeface="Open Sans"/>
              <a:ea typeface="Open Sans"/>
              <a:cs typeface="Open Sans"/>
              <a:sym typeface="Open Sans"/>
            </a:endParaRPr>
          </a:p>
        </p:txBody>
      </p:sp>
      <p:sp>
        <p:nvSpPr>
          <p:cNvPr id="161" name="Google Shape;161;p33"/>
          <p:cNvSpPr txBox="1"/>
          <p:nvPr/>
        </p:nvSpPr>
        <p:spPr>
          <a:xfrm>
            <a:off x="455100" y="3847925"/>
            <a:ext cx="2712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solidFill>
                  <a:schemeClr val="dk1"/>
                </a:solidFill>
                <a:latin typeface="Times New Roman"/>
                <a:ea typeface="Times New Roman"/>
                <a:cs typeface="Times New Roman"/>
                <a:sym typeface="Times New Roman"/>
              </a:rPr>
              <a:t>Geographical location is not a strong indicator of </a:t>
            </a:r>
            <a:r>
              <a:rPr b="1" lang="en">
                <a:solidFill>
                  <a:schemeClr val="dk1"/>
                </a:solidFill>
                <a:latin typeface="Times New Roman"/>
                <a:ea typeface="Times New Roman"/>
                <a:cs typeface="Times New Roman"/>
                <a:sym typeface="Times New Roman"/>
              </a:rPr>
              <a:t>Life Expectancy</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