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662" r:id="rId3"/>
    <p:sldId id="427" r:id="rId4"/>
    <p:sldId id="663" r:id="rId5"/>
    <p:sldId id="534" r:id="rId6"/>
    <p:sldId id="699" r:id="rId7"/>
    <p:sldId id="669" r:id="rId8"/>
    <p:sldId id="666" r:id="rId9"/>
    <p:sldId id="667" r:id="rId10"/>
    <p:sldId id="668" r:id="rId11"/>
    <p:sldId id="664" r:id="rId12"/>
    <p:sldId id="665" r:id="rId13"/>
    <p:sldId id="671" r:id="rId14"/>
    <p:sldId id="672" r:id="rId15"/>
    <p:sldId id="674" r:id="rId16"/>
    <p:sldId id="673" r:id="rId17"/>
    <p:sldId id="700" r:id="rId18"/>
    <p:sldId id="704" r:id="rId19"/>
    <p:sldId id="705" r:id="rId20"/>
    <p:sldId id="706" r:id="rId21"/>
    <p:sldId id="707" r:id="rId22"/>
    <p:sldId id="709" r:id="rId23"/>
    <p:sldId id="710" r:id="rId24"/>
    <p:sldId id="711" r:id="rId25"/>
    <p:sldId id="708" r:id="rId26"/>
    <p:sldId id="693" r:id="rId27"/>
    <p:sldId id="675" r:id="rId28"/>
    <p:sldId id="694" r:id="rId29"/>
    <p:sldId id="677" r:id="rId30"/>
    <p:sldId id="678" r:id="rId31"/>
    <p:sldId id="679" r:id="rId32"/>
    <p:sldId id="680" r:id="rId33"/>
    <p:sldId id="676" r:id="rId34"/>
    <p:sldId id="682" r:id="rId35"/>
    <p:sldId id="684" r:id="rId36"/>
    <p:sldId id="685" r:id="rId37"/>
    <p:sldId id="686" r:id="rId38"/>
    <p:sldId id="687" r:id="rId39"/>
    <p:sldId id="692" r:id="rId40"/>
    <p:sldId id="688" r:id="rId41"/>
    <p:sldId id="689" r:id="rId42"/>
    <p:sldId id="690" r:id="rId43"/>
    <p:sldId id="691" r:id="rId44"/>
    <p:sldId id="670" r:id="rId45"/>
    <p:sldId id="695" r:id="rId46"/>
    <p:sldId id="697" r:id="rId47"/>
    <p:sldId id="698" r:id="rId48"/>
    <p:sldId id="681" r:id="rId49"/>
    <p:sldId id="683" r:id="rId50"/>
    <p:sldId id="701" r:id="rId51"/>
    <p:sldId id="702" r:id="rId52"/>
    <p:sldId id="703" r:id="rId53"/>
    <p:sldId id="332" r:id="rId54"/>
    <p:sldId id="649" r:id="rId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FF"/>
    <a:srgbClr val="336699"/>
    <a:srgbClr val="3366CC"/>
    <a:srgbClr val="FF9966"/>
    <a:srgbClr val="003366"/>
    <a:srgbClr val="00FF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78947" autoAdjust="0"/>
  </p:normalViewPr>
  <p:slideViewPr>
    <p:cSldViewPr snapToGrid="0">
      <p:cViewPr varScale="1">
        <p:scale>
          <a:sx n="90" d="100"/>
          <a:sy n="90" d="100"/>
        </p:scale>
        <p:origin x="1986" y="84"/>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zh-CN" altLang="zh-CN" sz="2000" b="0" i="0" u="none" strike="noStrike" baseline="0" dirty="0">
                <a:effectLst/>
              </a:rPr>
              <a:t>所有</a:t>
            </a:r>
            <a:r>
              <a:rPr lang="en-US" altLang="zh-CN" sz="2000" b="0" i="0" u="none" strike="noStrike" baseline="0" dirty="0">
                <a:effectLst/>
              </a:rPr>
              <a:t>Bug</a:t>
            </a:r>
            <a:r>
              <a:rPr lang="zh-CN" altLang="zh-CN" sz="2000" b="0" i="0" u="none" strike="noStrike" baseline="0" dirty="0">
                <a:effectLst/>
              </a:rPr>
              <a:t>等级分布图</a:t>
            </a:r>
            <a:endParaRPr lang="zh-CN" alt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487986128859171E-2"/>
          <c:y val="9.176434296216146E-2"/>
          <c:w val="0.94464873390421378"/>
          <c:h val="0.74851283362800924"/>
        </c:manualLayout>
      </c:layout>
      <c:barChart>
        <c:barDir val="col"/>
        <c:grouping val="clustered"/>
        <c:varyColors val="0"/>
        <c:ser>
          <c:idx val="0"/>
          <c:order val="0"/>
          <c:tx>
            <c:strRef>
              <c:f>Sheet1!$B$1</c:f>
              <c:strCache>
                <c:ptCount val="1"/>
                <c:pt idx="0">
                  <c:v>Open</c:v>
                </c:pt>
              </c:strCache>
            </c:strRef>
          </c:tx>
          <c:spPr>
            <a:solidFill>
              <a:schemeClr val="accent2"/>
            </a:solidFill>
            <a:ln>
              <a:noFill/>
            </a:ln>
            <a:effectLst/>
          </c:spPr>
          <c:invertIfNegative val="0"/>
          <c:cat>
            <c:strRef>
              <c:f>Sheet1!$A$2:$A$5</c:f>
              <c:strCache>
                <c:ptCount val="4"/>
                <c:pt idx="0">
                  <c:v>紧急</c:v>
                </c:pt>
                <c:pt idx="1">
                  <c:v>高</c:v>
                </c:pt>
                <c:pt idx="2">
                  <c:v>中</c:v>
                </c:pt>
                <c:pt idx="3">
                  <c:v>低</c:v>
                </c:pt>
              </c:strCache>
            </c:strRef>
          </c:cat>
          <c:val>
            <c:numRef>
              <c:f>Sheet1!$B$2:$B$5</c:f>
              <c:numCache>
                <c:formatCode>General</c:formatCode>
                <c:ptCount val="4"/>
                <c:pt idx="0">
                  <c:v>0</c:v>
                </c:pt>
                <c:pt idx="1">
                  <c:v>0</c:v>
                </c:pt>
                <c:pt idx="2">
                  <c:v>1</c:v>
                </c:pt>
                <c:pt idx="3">
                  <c:v>1</c:v>
                </c:pt>
              </c:numCache>
            </c:numRef>
          </c:val>
          <c:extLst>
            <c:ext xmlns:c16="http://schemas.microsoft.com/office/drawing/2014/chart" uri="{C3380CC4-5D6E-409C-BE32-E72D297353CC}">
              <c16:uniqueId val="{00000000-5D2C-44DE-B4EE-5DD6AA034211}"/>
            </c:ext>
          </c:extLst>
        </c:ser>
        <c:ser>
          <c:idx val="1"/>
          <c:order val="1"/>
          <c:tx>
            <c:strRef>
              <c:f>Sheet1!$C$1</c:f>
              <c:strCache>
                <c:ptCount val="1"/>
                <c:pt idx="0">
                  <c:v>Reopened</c:v>
                </c:pt>
              </c:strCache>
            </c:strRef>
          </c:tx>
          <c:spPr>
            <a:solidFill>
              <a:schemeClr val="accent4"/>
            </a:solidFill>
            <a:ln>
              <a:noFill/>
            </a:ln>
            <a:effectLst/>
          </c:spPr>
          <c:invertIfNegative val="0"/>
          <c:cat>
            <c:strRef>
              <c:f>Sheet1!$A$2:$A$5</c:f>
              <c:strCache>
                <c:ptCount val="4"/>
                <c:pt idx="0">
                  <c:v>紧急</c:v>
                </c:pt>
                <c:pt idx="1">
                  <c:v>高</c:v>
                </c:pt>
                <c:pt idx="2">
                  <c:v>中</c:v>
                </c:pt>
                <c:pt idx="3">
                  <c:v>低</c:v>
                </c:pt>
              </c:strCache>
            </c:strRef>
          </c:cat>
          <c:val>
            <c:numRef>
              <c:f>Sheet1!$C$2:$C$5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5D2C-44DE-B4EE-5DD6AA034211}"/>
            </c:ext>
          </c:extLst>
        </c:ser>
        <c:ser>
          <c:idx val="2"/>
          <c:order val="2"/>
          <c:tx>
            <c:strRef>
              <c:f>Sheet1!$D$1</c:f>
              <c:strCache>
                <c:ptCount val="1"/>
                <c:pt idx="0">
                  <c:v>Resolved</c:v>
                </c:pt>
              </c:strCache>
            </c:strRef>
          </c:tx>
          <c:spPr>
            <a:solidFill>
              <a:schemeClr val="accent6"/>
            </a:solidFill>
            <a:ln>
              <a:noFill/>
            </a:ln>
            <a:effectLst/>
          </c:spPr>
          <c:invertIfNegative val="0"/>
          <c:cat>
            <c:strRef>
              <c:f>Sheet1!$A$2:$A$5</c:f>
              <c:strCache>
                <c:ptCount val="4"/>
                <c:pt idx="0">
                  <c:v>紧急</c:v>
                </c:pt>
                <c:pt idx="1">
                  <c:v>高</c:v>
                </c:pt>
                <c:pt idx="2">
                  <c:v>中</c:v>
                </c:pt>
                <c:pt idx="3">
                  <c:v>低</c:v>
                </c:pt>
              </c:strCache>
            </c:strRef>
          </c:cat>
          <c:val>
            <c:numRef>
              <c:f>Sheet1!$D$2:$D$5</c:f>
              <c:numCache>
                <c:formatCode>General</c:formatCode>
                <c:ptCount val="4"/>
                <c:pt idx="0">
                  <c:v>1</c:v>
                </c:pt>
                <c:pt idx="1">
                  <c:v>4</c:v>
                </c:pt>
                <c:pt idx="2">
                  <c:v>5</c:v>
                </c:pt>
                <c:pt idx="3">
                  <c:v>1</c:v>
                </c:pt>
              </c:numCache>
            </c:numRef>
          </c:val>
          <c:extLst>
            <c:ext xmlns:c16="http://schemas.microsoft.com/office/drawing/2014/chart" uri="{C3380CC4-5D6E-409C-BE32-E72D297353CC}">
              <c16:uniqueId val="{00000002-5D2C-44DE-B4EE-5DD6AA034211}"/>
            </c:ext>
          </c:extLst>
        </c:ser>
        <c:ser>
          <c:idx val="3"/>
          <c:order val="3"/>
          <c:tx>
            <c:strRef>
              <c:f>Sheet1!$E$1</c:f>
              <c:strCache>
                <c:ptCount val="1"/>
                <c:pt idx="0">
                  <c:v>Passed</c:v>
                </c:pt>
              </c:strCache>
            </c:strRef>
          </c:tx>
          <c:spPr>
            <a:solidFill>
              <a:schemeClr val="accent2">
                <a:lumMod val="60000"/>
              </a:schemeClr>
            </a:solidFill>
            <a:ln>
              <a:noFill/>
            </a:ln>
            <a:effectLst/>
          </c:spPr>
          <c:invertIfNegative val="0"/>
          <c:cat>
            <c:strRef>
              <c:f>Sheet1!$A$2:$A$5</c:f>
              <c:strCache>
                <c:ptCount val="4"/>
                <c:pt idx="0">
                  <c:v>紧急</c:v>
                </c:pt>
                <c:pt idx="1">
                  <c:v>高</c:v>
                </c:pt>
                <c:pt idx="2">
                  <c:v>中</c:v>
                </c:pt>
                <c:pt idx="3">
                  <c:v>低</c:v>
                </c:pt>
              </c:strCache>
            </c:strRef>
          </c:cat>
          <c:val>
            <c:numRef>
              <c:f>Sheet1!$E$2:$E$5</c:f>
              <c:numCache>
                <c:formatCode>General</c:formatCode>
                <c:ptCount val="4"/>
                <c:pt idx="0">
                  <c:v>0</c:v>
                </c:pt>
                <c:pt idx="1">
                  <c:v>0</c:v>
                </c:pt>
                <c:pt idx="2">
                  <c:v>0</c:v>
                </c:pt>
              </c:numCache>
            </c:numRef>
          </c:val>
          <c:extLst>
            <c:ext xmlns:c16="http://schemas.microsoft.com/office/drawing/2014/chart" uri="{C3380CC4-5D6E-409C-BE32-E72D297353CC}">
              <c16:uniqueId val="{00000003-5D2C-44DE-B4EE-5DD6AA034211}"/>
            </c:ext>
          </c:extLst>
        </c:ser>
        <c:dLbls>
          <c:showLegendKey val="0"/>
          <c:showVal val="0"/>
          <c:showCatName val="0"/>
          <c:showSerName val="0"/>
          <c:showPercent val="0"/>
          <c:showBubbleSize val="0"/>
        </c:dLbls>
        <c:gapWidth val="219"/>
        <c:overlap val="-27"/>
        <c:axId val="462947576"/>
        <c:axId val="462948888"/>
      </c:barChart>
      <c:catAx>
        <c:axId val="462947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948888"/>
        <c:crosses val="autoZero"/>
        <c:auto val="1"/>
        <c:lblAlgn val="ctr"/>
        <c:lblOffset val="100"/>
        <c:noMultiLvlLbl val="0"/>
      </c:catAx>
      <c:valAx>
        <c:axId val="462948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947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数量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A9-4601-8A26-CF06D4D2FE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A9-4601-8A26-CF06D4D2FE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A9-4601-8A26-CF06D4D2FE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A9-4601-8A26-CF06D4D2FE62}"/>
              </c:ext>
            </c:extLst>
          </c:dPt>
          <c:cat>
            <c:strRef>
              <c:f>Sheet1!$A$2:$A$5</c:f>
              <c:strCache>
                <c:ptCount val="4"/>
                <c:pt idx="0">
                  <c:v>Load</c:v>
                </c:pt>
                <c:pt idx="1">
                  <c:v>Check</c:v>
                </c:pt>
                <c:pt idx="2">
                  <c:v>规则模板设计</c:v>
                </c:pt>
                <c:pt idx="3">
                  <c:v>NLP解析</c:v>
                </c:pt>
              </c:strCache>
            </c:strRef>
          </c:cat>
          <c:val>
            <c:numRef>
              <c:f>Sheet1!$B$2:$B$5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8-F5A9-4601-8A26-CF06D4D2FE6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CDA96-E938-4C2B-B7B7-A80753EE5505}" type="doc">
      <dgm:prSet loTypeId="urn:microsoft.com/office/officeart/2005/8/layout/equation2" loCatId="process" qsTypeId="urn:microsoft.com/office/officeart/2005/8/quickstyle/simple1" qsCatId="simple" csTypeId="urn:microsoft.com/office/officeart/2005/8/colors/accent1_2" csCatId="accent1" phldr="1"/>
      <dgm:spPr/>
    </dgm:pt>
    <dgm:pt modelId="{45A766D9-598B-4EE7-863E-3F8E18C28B1A}">
      <dgm:prSet phldrT="[文本]"/>
      <dgm:spPr/>
      <dgm:t>
        <a:bodyPr/>
        <a:lstStyle/>
        <a:p>
          <a:r>
            <a:rPr lang="en-US" altLang="zh-CN" dirty="0"/>
            <a:t>RUCM</a:t>
          </a:r>
        </a:p>
        <a:p>
          <a:r>
            <a:rPr lang="en-US" altLang="zh-CN" dirty="0"/>
            <a:t>model</a:t>
          </a:r>
          <a:endParaRPr lang="zh-CN" altLang="en-US" dirty="0"/>
        </a:p>
      </dgm:t>
    </dgm:pt>
    <dgm:pt modelId="{FF28D120-E093-40D6-909D-184DD196E5B8}" type="parTrans" cxnId="{CC4751F0-2938-45AC-AB52-8CC2401CA4B4}">
      <dgm:prSet/>
      <dgm:spPr/>
      <dgm:t>
        <a:bodyPr/>
        <a:lstStyle/>
        <a:p>
          <a:endParaRPr lang="zh-CN" altLang="en-US"/>
        </a:p>
      </dgm:t>
    </dgm:pt>
    <dgm:pt modelId="{39E5D17B-04DD-40CE-AC30-F6E38CD3A249}" type="sibTrans" cxnId="{CC4751F0-2938-45AC-AB52-8CC2401CA4B4}">
      <dgm:prSet/>
      <dgm:spPr/>
      <dgm:t>
        <a:bodyPr/>
        <a:lstStyle/>
        <a:p>
          <a:endParaRPr lang="zh-CN" altLang="en-US"/>
        </a:p>
      </dgm:t>
    </dgm:pt>
    <dgm:pt modelId="{479C932F-2A98-40FA-B895-90A7B7B3D22F}">
      <dgm:prSet phldrT="[文本]"/>
      <dgm:spPr/>
      <dgm:t>
        <a:bodyPr/>
        <a:lstStyle/>
        <a:p>
          <a:r>
            <a:rPr lang="en-US" altLang="zh-CN" dirty="0"/>
            <a:t>RUCM</a:t>
          </a:r>
        </a:p>
        <a:p>
          <a:r>
            <a:rPr lang="en-US" altLang="zh-CN" dirty="0"/>
            <a:t>Rules</a:t>
          </a:r>
        </a:p>
      </dgm:t>
    </dgm:pt>
    <dgm:pt modelId="{934B3695-D1B4-4AD4-BBD3-D64BE8023801}" type="parTrans" cxnId="{F6E82530-C203-4585-8668-18FD6776AE2E}">
      <dgm:prSet/>
      <dgm:spPr/>
      <dgm:t>
        <a:bodyPr/>
        <a:lstStyle/>
        <a:p>
          <a:endParaRPr lang="zh-CN" altLang="en-US"/>
        </a:p>
      </dgm:t>
    </dgm:pt>
    <dgm:pt modelId="{05D6C644-8182-464A-B45B-78376069DE96}" type="sibTrans" cxnId="{F6E82530-C203-4585-8668-18FD6776AE2E}">
      <dgm:prSet/>
      <dgm:spPr/>
      <dgm:t>
        <a:bodyPr/>
        <a:lstStyle/>
        <a:p>
          <a:endParaRPr lang="zh-CN" altLang="en-US"/>
        </a:p>
      </dgm:t>
    </dgm:pt>
    <dgm:pt modelId="{A2AF18FF-68AA-49E1-B5F7-A957C3F1475F}">
      <dgm:prSet phldrT="[文本]"/>
      <dgm:spPr/>
      <dgm:t>
        <a:bodyPr/>
        <a:lstStyle/>
        <a:p>
          <a:r>
            <a:rPr lang="en-US" altLang="zh-CN" dirty="0"/>
            <a:t>report</a:t>
          </a:r>
          <a:endParaRPr lang="zh-CN" altLang="en-US" dirty="0"/>
        </a:p>
      </dgm:t>
    </dgm:pt>
    <dgm:pt modelId="{8295E8A1-F0D8-456C-B92A-0C310346B0E1}" type="parTrans" cxnId="{910068EB-18A2-4045-8746-2361D2D933EB}">
      <dgm:prSet/>
      <dgm:spPr/>
      <dgm:t>
        <a:bodyPr/>
        <a:lstStyle/>
        <a:p>
          <a:endParaRPr lang="zh-CN" altLang="en-US"/>
        </a:p>
      </dgm:t>
    </dgm:pt>
    <dgm:pt modelId="{5E407A38-FD1D-4369-8C79-4BC682CE6BCC}" type="sibTrans" cxnId="{910068EB-18A2-4045-8746-2361D2D933EB}">
      <dgm:prSet/>
      <dgm:spPr/>
      <dgm:t>
        <a:bodyPr/>
        <a:lstStyle/>
        <a:p>
          <a:endParaRPr lang="zh-CN" altLang="en-US"/>
        </a:p>
      </dgm:t>
    </dgm:pt>
    <dgm:pt modelId="{FC329298-A709-4E8E-9238-918BCCA83CB9}" type="pres">
      <dgm:prSet presAssocID="{38DCDA96-E938-4C2B-B7B7-A80753EE5505}" presName="Name0" presStyleCnt="0">
        <dgm:presLayoutVars>
          <dgm:dir/>
          <dgm:resizeHandles val="exact"/>
        </dgm:presLayoutVars>
      </dgm:prSet>
      <dgm:spPr/>
    </dgm:pt>
    <dgm:pt modelId="{CD41CC61-8E78-4A03-ABB7-1EB76C70F06F}" type="pres">
      <dgm:prSet presAssocID="{38DCDA96-E938-4C2B-B7B7-A80753EE5505}" presName="vNodes" presStyleCnt="0"/>
      <dgm:spPr/>
    </dgm:pt>
    <dgm:pt modelId="{B34566D4-DD6D-45CB-A41C-34EA6310734C}" type="pres">
      <dgm:prSet presAssocID="{45A766D9-598B-4EE7-863E-3F8E18C28B1A}" presName="node" presStyleLbl="node1" presStyleIdx="0" presStyleCnt="3">
        <dgm:presLayoutVars>
          <dgm:bulletEnabled val="1"/>
        </dgm:presLayoutVars>
      </dgm:prSet>
      <dgm:spPr/>
    </dgm:pt>
    <dgm:pt modelId="{846C6E54-8BB5-45DF-81B6-A9412C2D4610}" type="pres">
      <dgm:prSet presAssocID="{39E5D17B-04DD-40CE-AC30-F6E38CD3A249}" presName="spacerT" presStyleCnt="0"/>
      <dgm:spPr/>
    </dgm:pt>
    <dgm:pt modelId="{8CD83042-BC6F-48D4-A8F0-5DFF31DF5BB0}" type="pres">
      <dgm:prSet presAssocID="{39E5D17B-04DD-40CE-AC30-F6E38CD3A249}" presName="sibTrans" presStyleLbl="sibTrans2D1" presStyleIdx="0" presStyleCnt="2"/>
      <dgm:spPr/>
    </dgm:pt>
    <dgm:pt modelId="{ED77780A-89CD-4FCA-9476-35F7C0DA44DF}" type="pres">
      <dgm:prSet presAssocID="{39E5D17B-04DD-40CE-AC30-F6E38CD3A249}" presName="spacerB" presStyleCnt="0"/>
      <dgm:spPr/>
    </dgm:pt>
    <dgm:pt modelId="{947DBBF9-A89B-4BA4-8C53-27404C2E9C21}" type="pres">
      <dgm:prSet presAssocID="{479C932F-2A98-40FA-B895-90A7B7B3D22F}" presName="node" presStyleLbl="node1" presStyleIdx="1" presStyleCnt="3">
        <dgm:presLayoutVars>
          <dgm:bulletEnabled val="1"/>
        </dgm:presLayoutVars>
      </dgm:prSet>
      <dgm:spPr/>
    </dgm:pt>
    <dgm:pt modelId="{456B35F3-9C4C-43B8-B4FC-46C0C61BA58D}" type="pres">
      <dgm:prSet presAssocID="{38DCDA96-E938-4C2B-B7B7-A80753EE5505}" presName="sibTransLast" presStyleLbl="sibTrans2D1" presStyleIdx="1" presStyleCnt="2"/>
      <dgm:spPr/>
    </dgm:pt>
    <dgm:pt modelId="{E01D5C51-EB97-4BDB-92FA-E8176CF02435}" type="pres">
      <dgm:prSet presAssocID="{38DCDA96-E938-4C2B-B7B7-A80753EE5505}" presName="connectorText" presStyleLbl="sibTrans2D1" presStyleIdx="1" presStyleCnt="2"/>
      <dgm:spPr/>
    </dgm:pt>
    <dgm:pt modelId="{ED87A9B7-7177-412C-B7A5-D7445353F8A0}" type="pres">
      <dgm:prSet presAssocID="{38DCDA96-E938-4C2B-B7B7-A80753EE5505}" presName="lastNode" presStyleLbl="node1" presStyleIdx="2" presStyleCnt="3">
        <dgm:presLayoutVars>
          <dgm:bulletEnabled val="1"/>
        </dgm:presLayoutVars>
      </dgm:prSet>
      <dgm:spPr/>
    </dgm:pt>
  </dgm:ptLst>
  <dgm:cxnLst>
    <dgm:cxn modelId="{57ECAB00-C5F6-42CC-8823-03ED80CFE7EF}" type="presOf" srcId="{05D6C644-8182-464A-B45B-78376069DE96}" destId="{456B35F3-9C4C-43B8-B4FC-46C0C61BA58D}" srcOrd="0" destOrd="0" presId="urn:microsoft.com/office/officeart/2005/8/layout/equation2"/>
    <dgm:cxn modelId="{7F94B701-9146-482B-AA81-ED1751842802}" type="presOf" srcId="{479C932F-2A98-40FA-B895-90A7B7B3D22F}" destId="{947DBBF9-A89B-4BA4-8C53-27404C2E9C21}" srcOrd="0" destOrd="0" presId="urn:microsoft.com/office/officeart/2005/8/layout/equation2"/>
    <dgm:cxn modelId="{F6E82530-C203-4585-8668-18FD6776AE2E}" srcId="{38DCDA96-E938-4C2B-B7B7-A80753EE5505}" destId="{479C932F-2A98-40FA-B895-90A7B7B3D22F}" srcOrd="1" destOrd="0" parTransId="{934B3695-D1B4-4AD4-BBD3-D64BE8023801}" sibTransId="{05D6C644-8182-464A-B45B-78376069DE96}"/>
    <dgm:cxn modelId="{760DAC35-F5E9-4EB2-8B42-5CEF76F5CC15}" type="presOf" srcId="{05D6C644-8182-464A-B45B-78376069DE96}" destId="{E01D5C51-EB97-4BDB-92FA-E8176CF02435}" srcOrd="1" destOrd="0" presId="urn:microsoft.com/office/officeart/2005/8/layout/equation2"/>
    <dgm:cxn modelId="{31142E4F-5A96-4491-A9F5-220513B74DBC}" type="presOf" srcId="{A2AF18FF-68AA-49E1-B5F7-A957C3F1475F}" destId="{ED87A9B7-7177-412C-B7A5-D7445353F8A0}" srcOrd="0" destOrd="0" presId="urn:microsoft.com/office/officeart/2005/8/layout/equation2"/>
    <dgm:cxn modelId="{5506B08D-1C90-4B03-8249-61D6F0490CFC}" type="presOf" srcId="{39E5D17B-04DD-40CE-AC30-F6E38CD3A249}" destId="{8CD83042-BC6F-48D4-A8F0-5DFF31DF5BB0}" srcOrd="0" destOrd="0" presId="urn:microsoft.com/office/officeart/2005/8/layout/equation2"/>
    <dgm:cxn modelId="{29325DC9-5F93-492F-851D-40FB4E08DFF3}" type="presOf" srcId="{45A766D9-598B-4EE7-863E-3F8E18C28B1A}" destId="{B34566D4-DD6D-45CB-A41C-34EA6310734C}" srcOrd="0" destOrd="0" presId="urn:microsoft.com/office/officeart/2005/8/layout/equation2"/>
    <dgm:cxn modelId="{910068EB-18A2-4045-8746-2361D2D933EB}" srcId="{38DCDA96-E938-4C2B-B7B7-A80753EE5505}" destId="{A2AF18FF-68AA-49E1-B5F7-A957C3F1475F}" srcOrd="2" destOrd="0" parTransId="{8295E8A1-F0D8-456C-B92A-0C310346B0E1}" sibTransId="{5E407A38-FD1D-4369-8C79-4BC682CE6BCC}"/>
    <dgm:cxn modelId="{CC4751F0-2938-45AC-AB52-8CC2401CA4B4}" srcId="{38DCDA96-E938-4C2B-B7B7-A80753EE5505}" destId="{45A766D9-598B-4EE7-863E-3F8E18C28B1A}" srcOrd="0" destOrd="0" parTransId="{FF28D120-E093-40D6-909D-184DD196E5B8}" sibTransId="{39E5D17B-04DD-40CE-AC30-F6E38CD3A249}"/>
    <dgm:cxn modelId="{F903ABF6-F3ED-4864-90D7-94F49F98C2EF}" type="presOf" srcId="{38DCDA96-E938-4C2B-B7B7-A80753EE5505}" destId="{FC329298-A709-4E8E-9238-918BCCA83CB9}" srcOrd="0" destOrd="0" presId="urn:microsoft.com/office/officeart/2005/8/layout/equation2"/>
    <dgm:cxn modelId="{80EDEDC0-C0A1-466B-9A70-680DE4556D8B}" type="presParOf" srcId="{FC329298-A709-4E8E-9238-918BCCA83CB9}" destId="{CD41CC61-8E78-4A03-ABB7-1EB76C70F06F}" srcOrd="0" destOrd="0" presId="urn:microsoft.com/office/officeart/2005/8/layout/equation2"/>
    <dgm:cxn modelId="{FB04480F-E101-44A1-B638-336C5D4223A0}" type="presParOf" srcId="{CD41CC61-8E78-4A03-ABB7-1EB76C70F06F}" destId="{B34566D4-DD6D-45CB-A41C-34EA6310734C}" srcOrd="0" destOrd="0" presId="urn:microsoft.com/office/officeart/2005/8/layout/equation2"/>
    <dgm:cxn modelId="{05AD4618-73BF-4268-90FA-814CF8A9985B}" type="presParOf" srcId="{CD41CC61-8E78-4A03-ABB7-1EB76C70F06F}" destId="{846C6E54-8BB5-45DF-81B6-A9412C2D4610}" srcOrd="1" destOrd="0" presId="urn:microsoft.com/office/officeart/2005/8/layout/equation2"/>
    <dgm:cxn modelId="{433E5902-451F-425C-9933-329081750526}" type="presParOf" srcId="{CD41CC61-8E78-4A03-ABB7-1EB76C70F06F}" destId="{8CD83042-BC6F-48D4-A8F0-5DFF31DF5BB0}" srcOrd="2" destOrd="0" presId="urn:microsoft.com/office/officeart/2005/8/layout/equation2"/>
    <dgm:cxn modelId="{BEF04CE4-C3D1-4604-A8CB-2D5D35639B6B}" type="presParOf" srcId="{CD41CC61-8E78-4A03-ABB7-1EB76C70F06F}" destId="{ED77780A-89CD-4FCA-9476-35F7C0DA44DF}" srcOrd="3" destOrd="0" presId="urn:microsoft.com/office/officeart/2005/8/layout/equation2"/>
    <dgm:cxn modelId="{3EB61E04-D20B-4D26-8BD5-BE35D39E3206}" type="presParOf" srcId="{CD41CC61-8E78-4A03-ABB7-1EB76C70F06F}" destId="{947DBBF9-A89B-4BA4-8C53-27404C2E9C21}" srcOrd="4" destOrd="0" presId="urn:microsoft.com/office/officeart/2005/8/layout/equation2"/>
    <dgm:cxn modelId="{1A1A4F06-45D8-4653-B031-DBEC7A508EFE}" type="presParOf" srcId="{FC329298-A709-4E8E-9238-918BCCA83CB9}" destId="{456B35F3-9C4C-43B8-B4FC-46C0C61BA58D}" srcOrd="1" destOrd="0" presId="urn:microsoft.com/office/officeart/2005/8/layout/equation2"/>
    <dgm:cxn modelId="{43EAFD96-0CE1-4E71-A9D8-A169EE7956CF}" type="presParOf" srcId="{456B35F3-9C4C-43B8-B4FC-46C0C61BA58D}" destId="{E01D5C51-EB97-4BDB-92FA-E8176CF02435}" srcOrd="0" destOrd="0" presId="urn:microsoft.com/office/officeart/2005/8/layout/equation2"/>
    <dgm:cxn modelId="{4C9CC2D3-11F4-4337-AE2F-232F38E87BB6}" type="presParOf" srcId="{FC329298-A709-4E8E-9238-918BCCA83CB9}" destId="{ED87A9B7-7177-412C-B7A5-D7445353F8A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566D4-DD6D-45CB-A41C-34EA6310734C}">
      <dsp:nvSpPr>
        <dsp:cNvPr id="0" name=""/>
        <dsp:cNvSpPr/>
      </dsp:nvSpPr>
      <dsp:spPr>
        <a:xfrm>
          <a:off x="382488" y="1472"/>
          <a:ext cx="1480839" cy="1480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RUCM</a:t>
          </a:r>
        </a:p>
        <a:p>
          <a:pPr marL="0" lvl="0" indent="0" algn="ctr" defTabSz="1155700">
            <a:lnSpc>
              <a:spcPct val="90000"/>
            </a:lnSpc>
            <a:spcBef>
              <a:spcPct val="0"/>
            </a:spcBef>
            <a:spcAft>
              <a:spcPct val="35000"/>
            </a:spcAft>
            <a:buNone/>
          </a:pPr>
          <a:r>
            <a:rPr lang="en-US" altLang="zh-CN" sz="2600" kern="1200" dirty="0"/>
            <a:t>model</a:t>
          </a:r>
          <a:endParaRPr lang="zh-CN" altLang="en-US" sz="2600" kern="1200" dirty="0"/>
        </a:p>
      </dsp:txBody>
      <dsp:txXfrm>
        <a:off x="599352" y="218336"/>
        <a:ext cx="1047111" cy="1047111"/>
      </dsp:txXfrm>
    </dsp:sp>
    <dsp:sp modelId="{8CD83042-BC6F-48D4-A8F0-5DFF31DF5BB0}">
      <dsp:nvSpPr>
        <dsp:cNvPr id="0" name=""/>
        <dsp:cNvSpPr/>
      </dsp:nvSpPr>
      <dsp:spPr>
        <a:xfrm>
          <a:off x="693464" y="1602556"/>
          <a:ext cx="858887" cy="85888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807309" y="1930994"/>
        <a:ext cx="631197" cy="202011"/>
      </dsp:txXfrm>
    </dsp:sp>
    <dsp:sp modelId="{947DBBF9-A89B-4BA4-8C53-27404C2E9C21}">
      <dsp:nvSpPr>
        <dsp:cNvPr id="0" name=""/>
        <dsp:cNvSpPr/>
      </dsp:nvSpPr>
      <dsp:spPr>
        <a:xfrm>
          <a:off x="382488" y="2581687"/>
          <a:ext cx="1480839" cy="1480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RUCM</a:t>
          </a:r>
        </a:p>
        <a:p>
          <a:pPr marL="0" lvl="0" indent="0" algn="ctr" defTabSz="1155700">
            <a:lnSpc>
              <a:spcPct val="90000"/>
            </a:lnSpc>
            <a:spcBef>
              <a:spcPct val="0"/>
            </a:spcBef>
            <a:spcAft>
              <a:spcPct val="35000"/>
            </a:spcAft>
            <a:buNone/>
          </a:pPr>
          <a:r>
            <a:rPr lang="en-US" altLang="zh-CN" sz="2600" kern="1200" dirty="0"/>
            <a:t>Rules</a:t>
          </a:r>
        </a:p>
      </dsp:txBody>
      <dsp:txXfrm>
        <a:off x="599352" y="2798551"/>
        <a:ext cx="1047111" cy="1047111"/>
      </dsp:txXfrm>
    </dsp:sp>
    <dsp:sp modelId="{456B35F3-9C4C-43B8-B4FC-46C0C61BA58D}">
      <dsp:nvSpPr>
        <dsp:cNvPr id="0" name=""/>
        <dsp:cNvSpPr/>
      </dsp:nvSpPr>
      <dsp:spPr>
        <a:xfrm>
          <a:off x="2085454" y="1756563"/>
          <a:ext cx="470907" cy="550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085454" y="1866737"/>
        <a:ext cx="329635" cy="330524"/>
      </dsp:txXfrm>
    </dsp:sp>
    <dsp:sp modelId="{ED87A9B7-7177-412C-B7A5-D7445353F8A0}">
      <dsp:nvSpPr>
        <dsp:cNvPr id="0" name=""/>
        <dsp:cNvSpPr/>
      </dsp:nvSpPr>
      <dsp:spPr>
        <a:xfrm>
          <a:off x="2751832" y="551160"/>
          <a:ext cx="2961679" cy="2961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2800350">
            <a:lnSpc>
              <a:spcPct val="90000"/>
            </a:lnSpc>
            <a:spcBef>
              <a:spcPct val="0"/>
            </a:spcBef>
            <a:spcAft>
              <a:spcPct val="35000"/>
            </a:spcAft>
            <a:buNone/>
          </a:pPr>
          <a:r>
            <a:rPr lang="en-US" altLang="zh-CN" sz="6300" kern="1200" dirty="0"/>
            <a:t>report</a:t>
          </a:r>
          <a:endParaRPr lang="zh-CN" altLang="en-US" sz="6300" kern="1200" dirty="0"/>
        </a:p>
      </dsp:txBody>
      <dsp:txXfrm>
        <a:off x="3185560" y="984888"/>
        <a:ext cx="2094223" cy="209422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780C7C6-A9FC-4A01-BEB2-C3CEC56B75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日期占位符 2">
            <a:extLst>
              <a:ext uri="{FF2B5EF4-FFF2-40B4-BE49-F238E27FC236}">
                <a16:creationId xmlns:a16="http://schemas.microsoft.com/office/drawing/2014/main" id="{4A36A661-201E-4F7B-860C-5C5CDC9064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F621209-1997-4D7A-993A-4663B6651AB2}" type="datetimeFigureOut">
              <a:rPr lang="en-US"/>
              <a:pPr>
                <a:defRPr/>
              </a:pPr>
              <a:t>1/2/2019</a:t>
            </a:fld>
            <a:endParaRPr lang="en-US"/>
          </a:p>
        </p:txBody>
      </p:sp>
      <p:sp>
        <p:nvSpPr>
          <p:cNvPr id="4" name="幻灯片图像占位符 3">
            <a:extLst>
              <a:ext uri="{FF2B5EF4-FFF2-40B4-BE49-F238E27FC236}">
                <a16:creationId xmlns:a16="http://schemas.microsoft.com/office/drawing/2014/main" id="{B004276A-F307-4A46-ADCB-6AFFAFE33EF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a:extLst>
              <a:ext uri="{FF2B5EF4-FFF2-40B4-BE49-F238E27FC236}">
                <a16:creationId xmlns:a16="http://schemas.microsoft.com/office/drawing/2014/main" id="{DC862BDC-39F3-4605-B658-B24989759E8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noProof="0"/>
          </a:p>
        </p:txBody>
      </p:sp>
      <p:sp>
        <p:nvSpPr>
          <p:cNvPr id="6" name="页脚占位符 5">
            <a:extLst>
              <a:ext uri="{FF2B5EF4-FFF2-40B4-BE49-F238E27FC236}">
                <a16:creationId xmlns:a16="http://schemas.microsoft.com/office/drawing/2014/main" id="{80E283E6-69BF-4CA3-AB3F-4A517FD02FD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灯片编号占位符 6">
            <a:extLst>
              <a:ext uri="{FF2B5EF4-FFF2-40B4-BE49-F238E27FC236}">
                <a16:creationId xmlns:a16="http://schemas.microsoft.com/office/drawing/2014/main" id="{16DD3CAD-5D01-41B6-A6C2-DD726427CCE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DFECE1C4-3D55-403B-8670-DF732B473E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a:t>
            </a:fld>
            <a:endParaRPr lang="en-US"/>
          </a:p>
        </p:txBody>
      </p:sp>
    </p:spTree>
    <p:extLst>
      <p:ext uri="{BB962C8B-B14F-4D97-AF65-F5344CB8AC3E}">
        <p14:creationId xmlns:p14="http://schemas.microsoft.com/office/powerpoint/2010/main" val="3807259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规则解析由类</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组成，</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的作用是将规则文件解析成</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DefaultRule</a:t>
            </a:r>
            <a:r>
              <a:rPr lang="zh-CN" altLang="zh-CN" sz="1200" kern="1200" dirty="0">
                <a:solidFill>
                  <a:schemeClr val="tx1"/>
                </a:solidFill>
                <a:effectLst/>
                <a:latin typeface="+mn-lt"/>
                <a:ea typeface="+mn-ea"/>
                <a:cs typeface="+mn-cs"/>
              </a:rPr>
              <a:t>等类，装入</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15</a:t>
            </a:fld>
            <a:endParaRPr lang="en-US"/>
          </a:p>
        </p:txBody>
      </p:sp>
    </p:spTree>
    <p:extLst>
      <p:ext uri="{BB962C8B-B14F-4D97-AF65-F5344CB8AC3E}">
        <p14:creationId xmlns:p14="http://schemas.microsoft.com/office/powerpoint/2010/main" val="1317147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16</a:t>
            </a:fld>
            <a:endParaRPr lang="en-US"/>
          </a:p>
        </p:txBody>
      </p:sp>
    </p:spTree>
    <p:extLst>
      <p:ext uri="{BB962C8B-B14F-4D97-AF65-F5344CB8AC3E}">
        <p14:creationId xmlns:p14="http://schemas.microsoft.com/office/powerpoint/2010/main" val="46660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规则解析由类</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组成，</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的作用是将规则文件解析成</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DefaultRule</a:t>
            </a:r>
            <a:r>
              <a:rPr lang="zh-CN" altLang="zh-CN" sz="1200" kern="1200" dirty="0">
                <a:solidFill>
                  <a:schemeClr val="tx1"/>
                </a:solidFill>
                <a:effectLst/>
                <a:latin typeface="+mn-lt"/>
                <a:ea typeface="+mn-ea"/>
                <a:cs typeface="+mn-cs"/>
              </a:rPr>
              <a:t>等类，装入</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17</a:t>
            </a:fld>
            <a:endParaRPr lang="en-US"/>
          </a:p>
        </p:txBody>
      </p:sp>
    </p:spTree>
    <p:extLst>
      <p:ext uri="{BB962C8B-B14F-4D97-AF65-F5344CB8AC3E}">
        <p14:creationId xmlns:p14="http://schemas.microsoft.com/office/powerpoint/2010/main" val="3093966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26</a:t>
            </a:fld>
            <a:endParaRPr lang="en-US"/>
          </a:p>
        </p:txBody>
      </p:sp>
    </p:spTree>
    <p:extLst>
      <p:ext uri="{BB962C8B-B14F-4D97-AF65-F5344CB8AC3E}">
        <p14:creationId xmlns:p14="http://schemas.microsoft.com/office/powerpoint/2010/main" val="399904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27</a:t>
            </a:fld>
            <a:endParaRPr lang="en-US"/>
          </a:p>
        </p:txBody>
      </p:sp>
    </p:spTree>
    <p:extLst>
      <p:ext uri="{BB962C8B-B14F-4D97-AF65-F5344CB8AC3E}">
        <p14:creationId xmlns:p14="http://schemas.microsoft.com/office/powerpoint/2010/main" val="219367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29</a:t>
            </a:fld>
            <a:endParaRPr lang="en-US"/>
          </a:p>
        </p:txBody>
      </p:sp>
    </p:spTree>
    <p:extLst>
      <p:ext uri="{BB962C8B-B14F-4D97-AF65-F5344CB8AC3E}">
        <p14:creationId xmlns:p14="http://schemas.microsoft.com/office/powerpoint/2010/main" val="1863376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30</a:t>
            </a:fld>
            <a:endParaRPr lang="en-US"/>
          </a:p>
        </p:txBody>
      </p:sp>
    </p:spTree>
    <p:extLst>
      <p:ext uri="{BB962C8B-B14F-4D97-AF65-F5344CB8AC3E}">
        <p14:creationId xmlns:p14="http://schemas.microsoft.com/office/powerpoint/2010/main" val="146651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31</a:t>
            </a:fld>
            <a:endParaRPr lang="en-US"/>
          </a:p>
        </p:txBody>
      </p:sp>
    </p:spTree>
    <p:extLst>
      <p:ext uri="{BB962C8B-B14F-4D97-AF65-F5344CB8AC3E}">
        <p14:creationId xmlns:p14="http://schemas.microsoft.com/office/powerpoint/2010/main" val="286538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32</a:t>
            </a:fld>
            <a:endParaRPr lang="en-US"/>
          </a:p>
        </p:txBody>
      </p:sp>
    </p:spTree>
    <p:extLst>
      <p:ext uri="{BB962C8B-B14F-4D97-AF65-F5344CB8AC3E}">
        <p14:creationId xmlns:p14="http://schemas.microsoft.com/office/powerpoint/2010/main" val="3928887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34</a:t>
            </a:fld>
            <a:endParaRPr lang="en-US"/>
          </a:p>
        </p:txBody>
      </p:sp>
    </p:spTree>
    <p:extLst>
      <p:ext uri="{BB962C8B-B14F-4D97-AF65-F5344CB8AC3E}">
        <p14:creationId xmlns:p14="http://schemas.microsoft.com/office/powerpoint/2010/main" val="361017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、规则的解析，对于规则的定于与抽象、高度凝练</a:t>
            </a:r>
            <a:endParaRPr lang="en-US" altLang="zh-CN" dirty="0"/>
          </a:p>
          <a:p>
            <a:r>
              <a:rPr lang="en-US" altLang="zh-CN" dirty="0"/>
              <a:t>2</a:t>
            </a:r>
            <a:r>
              <a:rPr lang="zh-CN" altLang="en-US" dirty="0"/>
              <a:t>、</a:t>
            </a:r>
            <a:r>
              <a:rPr lang="en-US" altLang="zh-CN" dirty="0" err="1"/>
              <a:t>rucm</a:t>
            </a:r>
            <a:r>
              <a:rPr lang="zh-CN" altLang="en-US" dirty="0"/>
              <a:t>模型的解析，主要是自然语言的处理</a:t>
            </a:r>
            <a:endParaRPr lang="en-US" altLang="zh-CN" dirty="0"/>
          </a:p>
          <a:p>
            <a:r>
              <a:rPr lang="en-US" altLang="zh-CN" dirty="0"/>
              <a:t>3</a:t>
            </a:r>
            <a:r>
              <a:rPr lang="zh-CN" altLang="en-US" dirty="0"/>
              <a:t>、</a:t>
            </a:r>
            <a:r>
              <a:rPr lang="en-US" altLang="zh-CN" dirty="0"/>
              <a:t>check</a:t>
            </a:r>
            <a:r>
              <a:rPr lang="zh-CN" altLang="en-US" dirty="0"/>
              <a:t>方法的实现，项目核心内容</a:t>
            </a:r>
            <a:endParaRPr lang="en-US" altLang="zh-CN"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6</a:t>
            </a:fld>
            <a:endParaRPr lang="en-US"/>
          </a:p>
        </p:txBody>
      </p:sp>
    </p:spTree>
    <p:extLst>
      <p:ext uri="{BB962C8B-B14F-4D97-AF65-F5344CB8AC3E}">
        <p14:creationId xmlns:p14="http://schemas.microsoft.com/office/powerpoint/2010/main" val="446268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35</a:t>
            </a:fld>
            <a:endParaRPr lang="en-US"/>
          </a:p>
        </p:txBody>
      </p:sp>
    </p:spTree>
    <p:extLst>
      <p:ext uri="{BB962C8B-B14F-4D97-AF65-F5344CB8AC3E}">
        <p14:creationId xmlns:p14="http://schemas.microsoft.com/office/powerpoint/2010/main" val="2154808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36</a:t>
            </a:fld>
            <a:endParaRPr lang="en-US"/>
          </a:p>
        </p:txBody>
      </p:sp>
    </p:spTree>
    <p:extLst>
      <p:ext uri="{BB962C8B-B14F-4D97-AF65-F5344CB8AC3E}">
        <p14:creationId xmlns:p14="http://schemas.microsoft.com/office/powerpoint/2010/main" val="1611911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37</a:t>
            </a:fld>
            <a:endParaRPr lang="en-US"/>
          </a:p>
        </p:txBody>
      </p:sp>
    </p:spTree>
    <p:extLst>
      <p:ext uri="{BB962C8B-B14F-4D97-AF65-F5344CB8AC3E}">
        <p14:creationId xmlns:p14="http://schemas.microsoft.com/office/powerpoint/2010/main" val="340965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38</a:t>
            </a:fld>
            <a:endParaRPr lang="en-US"/>
          </a:p>
        </p:txBody>
      </p:sp>
    </p:spTree>
    <p:extLst>
      <p:ext uri="{BB962C8B-B14F-4D97-AF65-F5344CB8AC3E}">
        <p14:creationId xmlns:p14="http://schemas.microsoft.com/office/powerpoint/2010/main" val="3258400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39</a:t>
            </a:fld>
            <a:endParaRPr lang="en-US"/>
          </a:p>
        </p:txBody>
      </p:sp>
    </p:spTree>
    <p:extLst>
      <p:ext uri="{BB962C8B-B14F-4D97-AF65-F5344CB8AC3E}">
        <p14:creationId xmlns:p14="http://schemas.microsoft.com/office/powerpoint/2010/main" val="2980685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40</a:t>
            </a:fld>
            <a:endParaRPr lang="en-US"/>
          </a:p>
        </p:txBody>
      </p:sp>
    </p:spTree>
    <p:extLst>
      <p:ext uri="{BB962C8B-B14F-4D97-AF65-F5344CB8AC3E}">
        <p14:creationId xmlns:p14="http://schemas.microsoft.com/office/powerpoint/2010/main" val="3440184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41</a:t>
            </a:fld>
            <a:endParaRPr lang="en-US"/>
          </a:p>
        </p:txBody>
      </p:sp>
    </p:spTree>
    <p:extLst>
      <p:ext uri="{BB962C8B-B14F-4D97-AF65-F5344CB8AC3E}">
        <p14:creationId xmlns:p14="http://schemas.microsoft.com/office/powerpoint/2010/main" val="3056465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42</a:t>
            </a:fld>
            <a:endParaRPr lang="en-US"/>
          </a:p>
        </p:txBody>
      </p:sp>
    </p:spTree>
    <p:extLst>
      <p:ext uri="{BB962C8B-B14F-4D97-AF65-F5344CB8AC3E}">
        <p14:creationId xmlns:p14="http://schemas.microsoft.com/office/powerpoint/2010/main" val="753317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43</a:t>
            </a:fld>
            <a:endParaRPr lang="en-US"/>
          </a:p>
        </p:txBody>
      </p:sp>
    </p:spTree>
    <p:extLst>
      <p:ext uri="{BB962C8B-B14F-4D97-AF65-F5344CB8AC3E}">
        <p14:creationId xmlns:p14="http://schemas.microsoft.com/office/powerpoint/2010/main" val="3867232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、项目执行到这里任务目标基本明确，主要的难点在于高度抽象用户规则，并提供用户编辑指定规则的办法，主要的工作量在于代码开发与文档撰写</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、代码覆盖性测试与一致性验证等工作在我按成第二次开发后同样进行了一次，在</a:t>
            </a:r>
            <a:r>
              <a:rPr lang="en-US" altLang="zh-CN" sz="1200" kern="1200" dirty="0">
                <a:solidFill>
                  <a:schemeClr val="tx1"/>
                </a:solidFill>
                <a:effectLst/>
                <a:latin typeface="+mn-lt"/>
                <a:ea typeface="+mn-ea"/>
                <a:cs typeface="+mn-cs"/>
              </a:rPr>
              <a:t>final report document</a:t>
            </a:r>
            <a:r>
              <a:rPr lang="zh-CN" altLang="en-US" sz="1200" kern="1200">
                <a:solidFill>
                  <a:schemeClr val="tx1"/>
                </a:solidFill>
                <a:effectLst/>
                <a:latin typeface="+mn-lt"/>
                <a:ea typeface="+mn-ea"/>
                <a:cs typeface="+mn-cs"/>
              </a:rPr>
              <a:t>中也有体现，不再赘述</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45</a:t>
            </a:fld>
            <a:endParaRPr lang="en-US"/>
          </a:p>
        </p:txBody>
      </p:sp>
    </p:spTree>
    <p:extLst>
      <p:ext uri="{BB962C8B-B14F-4D97-AF65-F5344CB8AC3E}">
        <p14:creationId xmlns:p14="http://schemas.microsoft.com/office/powerpoint/2010/main" val="277232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7</a:t>
            </a:fld>
            <a:endParaRPr lang="en-US"/>
          </a:p>
        </p:txBody>
      </p:sp>
    </p:spTree>
    <p:extLst>
      <p:ext uri="{BB962C8B-B14F-4D97-AF65-F5344CB8AC3E}">
        <p14:creationId xmlns:p14="http://schemas.microsoft.com/office/powerpoint/2010/main" val="3610039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46</a:t>
            </a:fld>
            <a:endParaRPr lang="en-US"/>
          </a:p>
        </p:txBody>
      </p:sp>
    </p:spTree>
    <p:extLst>
      <p:ext uri="{BB962C8B-B14F-4D97-AF65-F5344CB8AC3E}">
        <p14:creationId xmlns:p14="http://schemas.microsoft.com/office/powerpoint/2010/main" val="2371731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47</a:t>
            </a:fld>
            <a:endParaRPr lang="en-US"/>
          </a:p>
        </p:txBody>
      </p:sp>
    </p:spTree>
    <p:extLst>
      <p:ext uri="{BB962C8B-B14F-4D97-AF65-F5344CB8AC3E}">
        <p14:creationId xmlns:p14="http://schemas.microsoft.com/office/powerpoint/2010/main" val="327987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49</a:t>
            </a:fld>
            <a:endParaRPr lang="en-US"/>
          </a:p>
        </p:txBody>
      </p:sp>
    </p:spTree>
    <p:extLst>
      <p:ext uri="{BB962C8B-B14F-4D97-AF65-F5344CB8AC3E}">
        <p14:creationId xmlns:p14="http://schemas.microsoft.com/office/powerpoint/2010/main" val="2138529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50</a:t>
            </a:fld>
            <a:endParaRPr lang="en-US"/>
          </a:p>
        </p:txBody>
      </p:sp>
    </p:spTree>
    <p:extLst>
      <p:ext uri="{BB962C8B-B14F-4D97-AF65-F5344CB8AC3E}">
        <p14:creationId xmlns:p14="http://schemas.microsoft.com/office/powerpoint/2010/main" val="2870062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51</a:t>
            </a:fld>
            <a:endParaRPr lang="en-US"/>
          </a:p>
        </p:txBody>
      </p:sp>
    </p:spTree>
    <p:extLst>
      <p:ext uri="{BB962C8B-B14F-4D97-AF65-F5344CB8AC3E}">
        <p14:creationId xmlns:p14="http://schemas.microsoft.com/office/powerpoint/2010/main" val="644760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52</a:t>
            </a:fld>
            <a:endParaRPr lang="en-US"/>
          </a:p>
        </p:txBody>
      </p:sp>
    </p:spTree>
    <p:extLst>
      <p:ext uri="{BB962C8B-B14F-4D97-AF65-F5344CB8AC3E}">
        <p14:creationId xmlns:p14="http://schemas.microsoft.com/office/powerpoint/2010/main" val="172971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针对这样一个</a:t>
            </a:r>
            <a:r>
              <a:rPr lang="en-US" altLang="zh-CN" dirty="0"/>
              <a:t>use case</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8</a:t>
            </a:fld>
            <a:endParaRPr lang="en-US"/>
          </a:p>
        </p:txBody>
      </p:sp>
    </p:spTree>
    <p:extLst>
      <p:ext uri="{BB962C8B-B14F-4D97-AF65-F5344CB8AC3E}">
        <p14:creationId xmlns:p14="http://schemas.microsoft.com/office/powerpoint/2010/main" val="309295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9</a:t>
            </a:fld>
            <a:endParaRPr lang="en-US"/>
          </a:p>
        </p:txBody>
      </p:sp>
    </p:spTree>
    <p:extLst>
      <p:ext uri="{BB962C8B-B14F-4D97-AF65-F5344CB8AC3E}">
        <p14:creationId xmlns:p14="http://schemas.microsoft.com/office/powerpoint/2010/main" val="134201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10</a:t>
            </a:fld>
            <a:endParaRPr lang="en-US"/>
          </a:p>
        </p:txBody>
      </p:sp>
    </p:spTree>
    <p:extLst>
      <p:ext uri="{BB962C8B-B14F-4D97-AF65-F5344CB8AC3E}">
        <p14:creationId xmlns:p14="http://schemas.microsoft.com/office/powerpoint/2010/main" val="168337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上一次中期评审已经讲过</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11</a:t>
            </a:fld>
            <a:endParaRPr lang="en-US"/>
          </a:p>
        </p:txBody>
      </p:sp>
    </p:spTree>
    <p:extLst>
      <p:ext uri="{BB962C8B-B14F-4D97-AF65-F5344CB8AC3E}">
        <p14:creationId xmlns:p14="http://schemas.microsoft.com/office/powerpoint/2010/main" val="114037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其中</a:t>
            </a:r>
            <a:r>
              <a:rPr lang="zh-CN" altLang="zh-CN" sz="1200" b="1" kern="1200" dirty="0">
                <a:solidFill>
                  <a:schemeClr val="tx1"/>
                </a:solidFill>
                <a:effectLst/>
                <a:latin typeface="+mn-lt"/>
                <a:ea typeface="+mn-ea"/>
                <a:cs typeface="+mn-cs"/>
              </a:rPr>
              <a:t>规则解析模块</a:t>
            </a:r>
            <a:r>
              <a:rPr lang="zh-CN" altLang="zh-CN" sz="1200" kern="1200" dirty="0">
                <a:solidFill>
                  <a:schemeClr val="tx1"/>
                </a:solidFill>
                <a:effectLst/>
                <a:latin typeface="+mn-lt"/>
                <a:ea typeface="+mn-ea"/>
                <a:cs typeface="+mn-cs"/>
              </a:rPr>
              <a:t>负责规则格式解析域检查，规则存储等功能；</a:t>
            </a:r>
            <a:r>
              <a:rPr lang="zh-CN" altLang="zh-CN" sz="1200" b="1" kern="1200" dirty="0">
                <a:solidFill>
                  <a:schemeClr val="tx1"/>
                </a:solidFill>
                <a:effectLst/>
                <a:latin typeface="+mn-lt"/>
                <a:ea typeface="+mn-ea"/>
                <a:cs typeface="+mn-cs"/>
              </a:rPr>
              <a:t>规则实体</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检查模块</a:t>
            </a:r>
            <a:r>
              <a:rPr lang="zh-CN" altLang="zh-CN" sz="1200" kern="1200" dirty="0">
                <a:solidFill>
                  <a:schemeClr val="tx1"/>
                </a:solidFill>
                <a:effectLst/>
                <a:latin typeface="+mn-lt"/>
                <a:ea typeface="+mn-ea"/>
                <a:cs typeface="+mn-cs"/>
              </a:rPr>
              <a:t>由</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SimpleRule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DefaultRuleXXX</a:t>
            </a:r>
            <a:r>
              <a:rPr lang="zh-CN" altLang="zh-CN" sz="1200" kern="1200" dirty="0">
                <a:solidFill>
                  <a:schemeClr val="tx1"/>
                </a:solidFill>
                <a:effectLst/>
                <a:latin typeface="+mn-lt"/>
                <a:ea typeface="+mn-ea"/>
                <a:cs typeface="+mn-cs"/>
              </a:rPr>
              <a:t>等部分组成，该模块的主要功能是规则的表征与检查；</a:t>
            </a:r>
            <a:r>
              <a:rPr lang="zh-CN" altLang="zh-CN" sz="1200" b="1" kern="1200" dirty="0">
                <a:solidFill>
                  <a:schemeClr val="tx1"/>
                </a:solidFill>
                <a:effectLst/>
                <a:latin typeface="+mn-lt"/>
                <a:ea typeface="+mn-ea"/>
                <a:cs typeface="+mn-cs"/>
              </a:rPr>
              <a:t>规则报告模块</a:t>
            </a:r>
            <a:r>
              <a:rPr lang="zh-CN" altLang="zh-CN" sz="1200" kern="1200" dirty="0">
                <a:solidFill>
                  <a:schemeClr val="tx1"/>
                </a:solidFill>
                <a:effectLst/>
                <a:latin typeface="+mn-lt"/>
                <a:ea typeface="+mn-ea"/>
                <a:cs typeface="+mn-cs"/>
              </a:rPr>
              <a:t>负责存储报告信息以及生成报；</a:t>
            </a:r>
            <a:r>
              <a:rPr lang="en-US" altLang="zh-CN" sz="1200" b="1" kern="1200" dirty="0">
                <a:solidFill>
                  <a:schemeClr val="tx1"/>
                </a:solidFill>
                <a:effectLst/>
                <a:latin typeface="+mn-lt"/>
                <a:ea typeface="+mn-ea"/>
                <a:cs typeface="+mn-cs"/>
              </a:rPr>
              <a:t>RUCM</a:t>
            </a:r>
            <a:r>
              <a:rPr lang="zh-CN" altLang="zh-CN" sz="1200" b="1" kern="1200" dirty="0">
                <a:solidFill>
                  <a:schemeClr val="tx1"/>
                </a:solidFill>
                <a:effectLst/>
                <a:latin typeface="+mn-lt"/>
                <a:ea typeface="+mn-ea"/>
                <a:cs typeface="+mn-cs"/>
              </a:rPr>
              <a:t>解析</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实体模块</a:t>
            </a:r>
            <a:r>
              <a:rPr lang="zh-CN" altLang="zh-CN" sz="1200" kern="1200" dirty="0">
                <a:solidFill>
                  <a:schemeClr val="tx1"/>
                </a:solidFill>
                <a:effectLst/>
                <a:latin typeface="+mn-lt"/>
                <a:ea typeface="+mn-ea"/>
                <a:cs typeface="+mn-cs"/>
              </a:rPr>
              <a:t>负责检查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解析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json</a:t>
            </a:r>
            <a:r>
              <a:rPr lang="zh-CN" altLang="zh-CN" sz="1200" kern="1200" dirty="0">
                <a:solidFill>
                  <a:schemeClr val="tx1"/>
                </a:solidFill>
                <a:effectLst/>
                <a:latin typeface="+mn-lt"/>
                <a:ea typeface="+mn-ea"/>
                <a:cs typeface="+mn-cs"/>
              </a:rPr>
              <a:t>文件，并且将相应字段存入相应实体中并且提供对</a:t>
            </a:r>
            <a:r>
              <a:rPr lang="en-US" altLang="zh-CN" sz="1200" kern="1200" dirty="0">
                <a:solidFill>
                  <a:schemeClr val="tx1"/>
                </a:solidFill>
                <a:effectLst/>
                <a:latin typeface="+mn-lt"/>
                <a:ea typeface="+mn-ea"/>
                <a:cs typeface="+mn-cs"/>
              </a:rPr>
              <a:t>step/sentence</a:t>
            </a:r>
            <a:r>
              <a:rPr lang="zh-CN" altLang="zh-CN" sz="1200" kern="1200" dirty="0">
                <a:solidFill>
                  <a:schemeClr val="tx1"/>
                </a:solidFill>
                <a:effectLst/>
                <a:latin typeface="+mn-lt"/>
                <a:ea typeface="+mn-ea"/>
                <a:cs typeface="+mn-cs"/>
              </a:rPr>
              <a:t>等信息的统一查询接口；</a:t>
            </a:r>
            <a:r>
              <a:rPr lang="zh-CN" altLang="zh-CN" sz="1200" b="1" kern="1200" dirty="0">
                <a:solidFill>
                  <a:schemeClr val="tx1"/>
                </a:solidFill>
                <a:effectLst/>
                <a:latin typeface="+mn-lt"/>
                <a:ea typeface="+mn-ea"/>
                <a:cs typeface="+mn-cs"/>
              </a:rPr>
              <a:t>自然语言处理模块</a:t>
            </a:r>
            <a:r>
              <a:rPr lang="zh-CN" altLang="zh-CN" sz="1200" kern="1200" dirty="0">
                <a:solidFill>
                  <a:schemeClr val="tx1"/>
                </a:solidFill>
                <a:effectLst/>
                <a:latin typeface="+mn-lt"/>
                <a:ea typeface="+mn-ea"/>
                <a:cs typeface="+mn-cs"/>
              </a:rPr>
              <a:t>负责句子与词的内容分析以及相应标注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13</a:t>
            </a:fld>
            <a:endParaRPr lang="en-US"/>
          </a:p>
        </p:txBody>
      </p:sp>
    </p:spTree>
    <p:extLst>
      <p:ext uri="{BB962C8B-B14F-4D97-AF65-F5344CB8AC3E}">
        <p14:creationId xmlns:p14="http://schemas.microsoft.com/office/powerpoint/2010/main" val="52728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整体架构，然后详细看各个部分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14</a:t>
            </a:fld>
            <a:endParaRPr lang="en-US"/>
          </a:p>
        </p:txBody>
      </p:sp>
    </p:spTree>
    <p:extLst>
      <p:ext uri="{BB962C8B-B14F-4D97-AF65-F5344CB8AC3E}">
        <p14:creationId xmlns:p14="http://schemas.microsoft.com/office/powerpoint/2010/main" val="1105056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03C8BB8C-5FAB-4C3E-A296-ED5439E7553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2263" y="287338"/>
            <a:ext cx="46513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21707"/>
            <a:ext cx="8097285" cy="1261033"/>
          </a:xfrm>
        </p:spPr>
        <p:txBody>
          <a:bodyPr anchor="b">
            <a:normAutofit/>
          </a:bodyPr>
          <a:lstStyle>
            <a:lvl1pPr algn="l">
              <a:defRPr sz="4800" b="1">
                <a:solidFill>
                  <a:schemeClr val="accent1">
                    <a:lumMod val="50000"/>
                  </a:schemeClr>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685800" y="3517796"/>
            <a:ext cx="6858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Tree>
    <p:extLst>
      <p:ext uri="{BB962C8B-B14F-4D97-AF65-F5344CB8AC3E}">
        <p14:creationId xmlns:p14="http://schemas.microsoft.com/office/powerpoint/2010/main" val="378776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4B81F68-794B-41D4-9F20-0622C44D57BE}"/>
              </a:ext>
            </a:extLst>
          </p:cNvPr>
          <p:cNvSpPr>
            <a:spLocks noGrp="1"/>
          </p:cNvSpPr>
          <p:nvPr>
            <p:ph type="dt" sz="half" idx="10"/>
          </p:nvPr>
        </p:nvSpPr>
        <p:spPr/>
        <p:txBody>
          <a:bodyPr/>
          <a:lstStyle>
            <a:lvl1pPr>
              <a:defRPr/>
            </a:lvl1pPr>
          </a:lstStyle>
          <a:p>
            <a:pPr>
              <a:defRPr/>
            </a:pPr>
            <a:fld id="{DB804D2C-A343-4759-9CF7-BCA5B859E8D8}" type="datetimeFigureOut">
              <a:rPr lang="en-US"/>
              <a:pPr>
                <a:defRPr/>
              </a:pPr>
              <a:t>1/2/2019</a:t>
            </a:fld>
            <a:endParaRPr lang="en-US"/>
          </a:p>
        </p:txBody>
      </p:sp>
      <p:sp>
        <p:nvSpPr>
          <p:cNvPr id="5" name="Footer Placeholder 4">
            <a:extLst>
              <a:ext uri="{FF2B5EF4-FFF2-40B4-BE49-F238E27FC236}">
                <a16:creationId xmlns:a16="http://schemas.microsoft.com/office/drawing/2014/main" id="{B3F384AF-140D-44F2-AB8A-E6366956DA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368DA4-E9FA-4103-B35D-6620BB48669F}"/>
              </a:ext>
            </a:extLst>
          </p:cNvPr>
          <p:cNvSpPr>
            <a:spLocks noGrp="1"/>
          </p:cNvSpPr>
          <p:nvPr>
            <p:ph type="sldNum" sz="quarter" idx="12"/>
          </p:nvPr>
        </p:nvSpPr>
        <p:spPr/>
        <p:txBody>
          <a:bodyPr/>
          <a:lstStyle>
            <a:lvl1pPr>
              <a:defRPr/>
            </a:lvl1pPr>
          </a:lstStyle>
          <a:p>
            <a:pPr>
              <a:defRPr/>
            </a:pPr>
            <a:fld id="{33B642DB-731C-47AD-AC28-2780B7FFF67B}" type="slidenum">
              <a:rPr lang="en-US"/>
              <a:pPr>
                <a:defRPr/>
              </a:pPr>
              <a:t>‹#›</a:t>
            </a:fld>
            <a:endParaRPr lang="en-US"/>
          </a:p>
        </p:txBody>
      </p:sp>
    </p:spTree>
    <p:extLst>
      <p:ext uri="{BB962C8B-B14F-4D97-AF65-F5344CB8AC3E}">
        <p14:creationId xmlns:p14="http://schemas.microsoft.com/office/powerpoint/2010/main" val="7875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D28FD165-904F-43F6-A407-F551666F0FEB}"/>
              </a:ext>
            </a:extLst>
          </p:cNvPr>
          <p:cNvSpPr>
            <a:spLocks noGrp="1"/>
          </p:cNvSpPr>
          <p:nvPr>
            <p:ph type="dt" sz="half" idx="10"/>
          </p:nvPr>
        </p:nvSpPr>
        <p:spPr/>
        <p:txBody>
          <a:bodyPr/>
          <a:lstStyle>
            <a:lvl1pPr>
              <a:defRPr/>
            </a:lvl1pPr>
          </a:lstStyle>
          <a:p>
            <a:pPr>
              <a:defRPr/>
            </a:pPr>
            <a:fld id="{BADE85ED-98DA-48CD-AB78-8AB2AA59AB1F}" type="datetimeFigureOut">
              <a:rPr lang="en-US"/>
              <a:pPr>
                <a:defRPr/>
              </a:pPr>
              <a:t>1/2/2019</a:t>
            </a:fld>
            <a:endParaRPr lang="en-US"/>
          </a:p>
        </p:txBody>
      </p:sp>
      <p:sp>
        <p:nvSpPr>
          <p:cNvPr id="5" name="Footer Placeholder 4">
            <a:extLst>
              <a:ext uri="{FF2B5EF4-FFF2-40B4-BE49-F238E27FC236}">
                <a16:creationId xmlns:a16="http://schemas.microsoft.com/office/drawing/2014/main" id="{9158AE80-A7E8-4DBC-91A9-D78EEF3F22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00CCAE-35FB-4814-9305-672475FD34C6}"/>
              </a:ext>
            </a:extLst>
          </p:cNvPr>
          <p:cNvSpPr>
            <a:spLocks noGrp="1"/>
          </p:cNvSpPr>
          <p:nvPr>
            <p:ph type="sldNum" sz="quarter" idx="12"/>
          </p:nvPr>
        </p:nvSpPr>
        <p:spPr/>
        <p:txBody>
          <a:bodyPr/>
          <a:lstStyle>
            <a:lvl1pPr>
              <a:defRPr/>
            </a:lvl1pPr>
          </a:lstStyle>
          <a:p>
            <a:pPr>
              <a:defRPr/>
            </a:pPr>
            <a:fld id="{6C158BDD-D7BF-45C5-A7C2-6AC214D4FB00}" type="slidenum">
              <a:rPr lang="en-US"/>
              <a:pPr>
                <a:defRPr/>
              </a:pPr>
              <a:t>‹#›</a:t>
            </a:fld>
            <a:endParaRPr lang="en-US"/>
          </a:p>
        </p:txBody>
      </p:sp>
    </p:spTree>
    <p:extLst>
      <p:ext uri="{BB962C8B-B14F-4D97-AF65-F5344CB8AC3E}">
        <p14:creationId xmlns:p14="http://schemas.microsoft.com/office/powerpoint/2010/main" val="119749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2BFBEE22-D9C7-48D6-8940-DE89416615C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70613" y="6269038"/>
            <a:ext cx="2632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1">
                <a:solidFill>
                  <a:schemeClr val="accent1">
                    <a:lumMod val="50000"/>
                  </a:schemeClr>
                </a:solidFill>
                <a:latin typeface="+mj-lt"/>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Slide Number Placeholder 5">
            <a:extLst>
              <a:ext uri="{FF2B5EF4-FFF2-40B4-BE49-F238E27FC236}">
                <a16:creationId xmlns:a16="http://schemas.microsoft.com/office/drawing/2014/main" id="{B990E551-8BA1-477C-AB76-1567C30E0105}"/>
              </a:ext>
            </a:extLst>
          </p:cNvPr>
          <p:cNvSpPr>
            <a:spLocks noGrp="1"/>
          </p:cNvSpPr>
          <p:nvPr>
            <p:ph type="sldNum" sz="quarter" idx="10"/>
          </p:nvPr>
        </p:nvSpPr>
        <p:spPr/>
        <p:txBody>
          <a:bodyPr/>
          <a:lstStyle>
            <a:lvl1pPr>
              <a:defRPr/>
            </a:lvl1pPr>
          </a:lstStyle>
          <a:p>
            <a:pPr>
              <a:defRPr/>
            </a:pPr>
            <a:fld id="{C7DDA473-AAC3-402C-8345-E6939C81F60A}" type="slidenum">
              <a:rPr lang="en-US"/>
              <a:pPr>
                <a:defRPr/>
              </a:pPr>
              <a:t>‹#›</a:t>
            </a:fld>
            <a:endParaRPr lang="en-US"/>
          </a:p>
        </p:txBody>
      </p:sp>
    </p:spTree>
    <p:extLst>
      <p:ext uri="{BB962C8B-B14F-4D97-AF65-F5344CB8AC3E}">
        <p14:creationId xmlns:p14="http://schemas.microsoft.com/office/powerpoint/2010/main" val="321310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017E48E0-9F3C-45AB-A62F-0E9C4D1BFA98}"/>
              </a:ext>
            </a:extLst>
          </p:cNvPr>
          <p:cNvSpPr>
            <a:spLocks noGrp="1"/>
          </p:cNvSpPr>
          <p:nvPr>
            <p:ph type="dt" sz="half" idx="10"/>
          </p:nvPr>
        </p:nvSpPr>
        <p:spPr/>
        <p:txBody>
          <a:bodyPr/>
          <a:lstStyle>
            <a:lvl1pPr>
              <a:defRPr/>
            </a:lvl1pPr>
          </a:lstStyle>
          <a:p>
            <a:pPr>
              <a:defRPr/>
            </a:pPr>
            <a:fld id="{C950C056-75C3-4369-923F-B450E779EAA2}" type="datetimeFigureOut">
              <a:rPr lang="en-US"/>
              <a:pPr>
                <a:defRPr/>
              </a:pPr>
              <a:t>1/2/2019</a:t>
            </a:fld>
            <a:endParaRPr lang="en-US"/>
          </a:p>
        </p:txBody>
      </p:sp>
      <p:sp>
        <p:nvSpPr>
          <p:cNvPr id="5" name="Footer Placeholder 4">
            <a:extLst>
              <a:ext uri="{FF2B5EF4-FFF2-40B4-BE49-F238E27FC236}">
                <a16:creationId xmlns:a16="http://schemas.microsoft.com/office/drawing/2014/main" id="{9F2BED88-17C2-423F-B17E-50C909360E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25AEBB-17B7-4F21-B53F-A701D7D70D4A}"/>
              </a:ext>
            </a:extLst>
          </p:cNvPr>
          <p:cNvSpPr>
            <a:spLocks noGrp="1"/>
          </p:cNvSpPr>
          <p:nvPr>
            <p:ph type="sldNum" sz="quarter" idx="12"/>
          </p:nvPr>
        </p:nvSpPr>
        <p:spPr/>
        <p:txBody>
          <a:bodyPr/>
          <a:lstStyle>
            <a:lvl1pPr>
              <a:defRPr/>
            </a:lvl1pPr>
          </a:lstStyle>
          <a:p>
            <a:pPr>
              <a:defRPr/>
            </a:pPr>
            <a:fld id="{334D7CD7-ACEF-4C07-9976-FEF4B322A042}" type="slidenum">
              <a:rPr lang="en-US"/>
              <a:pPr>
                <a:defRPr/>
              </a:pPr>
              <a:t>‹#›</a:t>
            </a:fld>
            <a:endParaRPr lang="en-US"/>
          </a:p>
        </p:txBody>
      </p:sp>
    </p:spTree>
    <p:extLst>
      <p:ext uri="{BB962C8B-B14F-4D97-AF65-F5344CB8AC3E}">
        <p14:creationId xmlns:p14="http://schemas.microsoft.com/office/powerpoint/2010/main" val="194399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A829117F-E6FB-4E25-AECA-71B19E207823}"/>
              </a:ext>
            </a:extLst>
          </p:cNvPr>
          <p:cNvSpPr>
            <a:spLocks noGrp="1"/>
          </p:cNvSpPr>
          <p:nvPr>
            <p:ph type="dt" sz="half" idx="10"/>
          </p:nvPr>
        </p:nvSpPr>
        <p:spPr/>
        <p:txBody>
          <a:bodyPr/>
          <a:lstStyle>
            <a:lvl1pPr>
              <a:defRPr/>
            </a:lvl1pPr>
          </a:lstStyle>
          <a:p>
            <a:pPr>
              <a:defRPr/>
            </a:pPr>
            <a:fld id="{AED4AAFF-F7AD-4578-920C-23F63D815D4D}" type="datetimeFigureOut">
              <a:rPr lang="en-US"/>
              <a:pPr>
                <a:defRPr/>
              </a:pPr>
              <a:t>1/2/2019</a:t>
            </a:fld>
            <a:endParaRPr lang="en-US"/>
          </a:p>
        </p:txBody>
      </p:sp>
      <p:sp>
        <p:nvSpPr>
          <p:cNvPr id="6" name="Footer Placeholder 4">
            <a:extLst>
              <a:ext uri="{FF2B5EF4-FFF2-40B4-BE49-F238E27FC236}">
                <a16:creationId xmlns:a16="http://schemas.microsoft.com/office/drawing/2014/main" id="{AF174BD0-0FC4-4566-BCE8-B19974ABE4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ACDCC4-562B-4FA2-B522-946837FA92D5}"/>
              </a:ext>
            </a:extLst>
          </p:cNvPr>
          <p:cNvSpPr>
            <a:spLocks noGrp="1"/>
          </p:cNvSpPr>
          <p:nvPr>
            <p:ph type="sldNum" sz="quarter" idx="12"/>
          </p:nvPr>
        </p:nvSpPr>
        <p:spPr/>
        <p:txBody>
          <a:bodyPr/>
          <a:lstStyle>
            <a:lvl1pPr>
              <a:defRPr/>
            </a:lvl1pPr>
          </a:lstStyle>
          <a:p>
            <a:pPr>
              <a:defRPr/>
            </a:pPr>
            <a:fld id="{791CCE13-7BA2-4235-AC46-218487511979}" type="slidenum">
              <a:rPr lang="en-US"/>
              <a:pPr>
                <a:defRPr/>
              </a:pPr>
              <a:t>‹#›</a:t>
            </a:fld>
            <a:endParaRPr lang="en-US"/>
          </a:p>
        </p:txBody>
      </p:sp>
    </p:spTree>
    <p:extLst>
      <p:ext uri="{BB962C8B-B14F-4D97-AF65-F5344CB8AC3E}">
        <p14:creationId xmlns:p14="http://schemas.microsoft.com/office/powerpoint/2010/main" val="279819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97844EE6-02B9-4027-B96A-F513F85A5DED}"/>
              </a:ext>
            </a:extLst>
          </p:cNvPr>
          <p:cNvSpPr>
            <a:spLocks noGrp="1"/>
          </p:cNvSpPr>
          <p:nvPr>
            <p:ph type="dt" sz="half" idx="10"/>
          </p:nvPr>
        </p:nvSpPr>
        <p:spPr/>
        <p:txBody>
          <a:bodyPr/>
          <a:lstStyle>
            <a:lvl1pPr>
              <a:defRPr/>
            </a:lvl1pPr>
          </a:lstStyle>
          <a:p>
            <a:pPr>
              <a:defRPr/>
            </a:pPr>
            <a:fld id="{A85BACC5-0526-4798-906D-124E9E3FC578}" type="datetimeFigureOut">
              <a:rPr lang="en-US"/>
              <a:pPr>
                <a:defRPr/>
              </a:pPr>
              <a:t>1/2/2019</a:t>
            </a:fld>
            <a:endParaRPr lang="en-US"/>
          </a:p>
        </p:txBody>
      </p:sp>
      <p:sp>
        <p:nvSpPr>
          <p:cNvPr id="8" name="Footer Placeholder 4">
            <a:extLst>
              <a:ext uri="{FF2B5EF4-FFF2-40B4-BE49-F238E27FC236}">
                <a16:creationId xmlns:a16="http://schemas.microsoft.com/office/drawing/2014/main" id="{4AFE6A7B-88AC-4FE6-9487-899E55818F9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AEC1042-E56A-4268-8372-5815255A2A69}"/>
              </a:ext>
            </a:extLst>
          </p:cNvPr>
          <p:cNvSpPr>
            <a:spLocks noGrp="1"/>
          </p:cNvSpPr>
          <p:nvPr>
            <p:ph type="sldNum" sz="quarter" idx="12"/>
          </p:nvPr>
        </p:nvSpPr>
        <p:spPr/>
        <p:txBody>
          <a:bodyPr/>
          <a:lstStyle>
            <a:lvl1pPr>
              <a:defRPr/>
            </a:lvl1pPr>
          </a:lstStyle>
          <a:p>
            <a:pPr>
              <a:defRPr/>
            </a:pPr>
            <a:fld id="{661E711A-4286-460E-B114-479D96DCE73D}" type="slidenum">
              <a:rPr lang="en-US"/>
              <a:pPr>
                <a:defRPr/>
              </a:pPr>
              <a:t>‹#›</a:t>
            </a:fld>
            <a:endParaRPr lang="en-US"/>
          </a:p>
        </p:txBody>
      </p:sp>
    </p:spTree>
    <p:extLst>
      <p:ext uri="{BB962C8B-B14F-4D97-AF65-F5344CB8AC3E}">
        <p14:creationId xmlns:p14="http://schemas.microsoft.com/office/powerpoint/2010/main" val="79571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56F5855C-9211-4369-961F-AECA63F9F2ED}"/>
              </a:ext>
            </a:extLst>
          </p:cNvPr>
          <p:cNvSpPr>
            <a:spLocks noGrp="1"/>
          </p:cNvSpPr>
          <p:nvPr>
            <p:ph type="dt" sz="half" idx="10"/>
          </p:nvPr>
        </p:nvSpPr>
        <p:spPr/>
        <p:txBody>
          <a:bodyPr/>
          <a:lstStyle>
            <a:lvl1pPr>
              <a:defRPr/>
            </a:lvl1pPr>
          </a:lstStyle>
          <a:p>
            <a:pPr>
              <a:defRPr/>
            </a:pPr>
            <a:fld id="{8C25F5D3-51BC-45A3-A594-16922D9BC102}" type="datetimeFigureOut">
              <a:rPr lang="en-US"/>
              <a:pPr>
                <a:defRPr/>
              </a:pPr>
              <a:t>1/2/2019</a:t>
            </a:fld>
            <a:endParaRPr lang="en-US"/>
          </a:p>
        </p:txBody>
      </p:sp>
      <p:sp>
        <p:nvSpPr>
          <p:cNvPr id="4" name="Footer Placeholder 4">
            <a:extLst>
              <a:ext uri="{FF2B5EF4-FFF2-40B4-BE49-F238E27FC236}">
                <a16:creationId xmlns:a16="http://schemas.microsoft.com/office/drawing/2014/main" id="{AFCC3D77-29DC-4D34-9BAC-BD1C9006B43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3334FBC-3FA6-4917-A801-0F03EB80F59E}"/>
              </a:ext>
            </a:extLst>
          </p:cNvPr>
          <p:cNvSpPr>
            <a:spLocks noGrp="1"/>
          </p:cNvSpPr>
          <p:nvPr>
            <p:ph type="sldNum" sz="quarter" idx="12"/>
          </p:nvPr>
        </p:nvSpPr>
        <p:spPr/>
        <p:txBody>
          <a:bodyPr/>
          <a:lstStyle>
            <a:lvl1pPr>
              <a:defRPr/>
            </a:lvl1pPr>
          </a:lstStyle>
          <a:p>
            <a:pPr>
              <a:defRPr/>
            </a:pPr>
            <a:fld id="{AF0A7CED-AE9D-464B-B4AA-8018F5E40480}" type="slidenum">
              <a:rPr lang="en-US"/>
              <a:pPr>
                <a:defRPr/>
              </a:pPr>
              <a:t>‹#›</a:t>
            </a:fld>
            <a:endParaRPr lang="en-US"/>
          </a:p>
        </p:txBody>
      </p:sp>
    </p:spTree>
    <p:extLst>
      <p:ext uri="{BB962C8B-B14F-4D97-AF65-F5344CB8AC3E}">
        <p14:creationId xmlns:p14="http://schemas.microsoft.com/office/powerpoint/2010/main" val="368258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D098F04-6B8D-462D-8193-DCD4361A6BE1}"/>
              </a:ext>
            </a:extLst>
          </p:cNvPr>
          <p:cNvSpPr>
            <a:spLocks noGrp="1"/>
          </p:cNvSpPr>
          <p:nvPr>
            <p:ph type="dt" sz="half" idx="10"/>
          </p:nvPr>
        </p:nvSpPr>
        <p:spPr/>
        <p:txBody>
          <a:bodyPr/>
          <a:lstStyle>
            <a:lvl1pPr>
              <a:defRPr/>
            </a:lvl1pPr>
          </a:lstStyle>
          <a:p>
            <a:pPr>
              <a:defRPr/>
            </a:pPr>
            <a:fld id="{53A14FD7-EB47-419A-A482-45E5BFCB05F0}" type="datetimeFigureOut">
              <a:rPr lang="en-US"/>
              <a:pPr>
                <a:defRPr/>
              </a:pPr>
              <a:t>1/2/2019</a:t>
            </a:fld>
            <a:endParaRPr lang="en-US"/>
          </a:p>
        </p:txBody>
      </p:sp>
      <p:sp>
        <p:nvSpPr>
          <p:cNvPr id="3" name="Footer Placeholder 4">
            <a:extLst>
              <a:ext uri="{FF2B5EF4-FFF2-40B4-BE49-F238E27FC236}">
                <a16:creationId xmlns:a16="http://schemas.microsoft.com/office/drawing/2014/main" id="{B0774265-6F8F-4A85-9EF9-179D6D2AEB0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239FA64-8A29-42B7-A430-06EBFECC360F}"/>
              </a:ext>
            </a:extLst>
          </p:cNvPr>
          <p:cNvSpPr>
            <a:spLocks noGrp="1"/>
          </p:cNvSpPr>
          <p:nvPr>
            <p:ph type="sldNum" sz="quarter" idx="12"/>
          </p:nvPr>
        </p:nvSpPr>
        <p:spPr/>
        <p:txBody>
          <a:bodyPr/>
          <a:lstStyle>
            <a:lvl1pPr>
              <a:defRPr/>
            </a:lvl1pPr>
          </a:lstStyle>
          <a:p>
            <a:pPr>
              <a:defRPr/>
            </a:pPr>
            <a:fld id="{6D81C0A9-30F6-465A-BAD7-027A36D259C7}" type="slidenum">
              <a:rPr lang="en-US"/>
              <a:pPr>
                <a:defRPr/>
              </a:pPr>
              <a:t>‹#›</a:t>
            </a:fld>
            <a:endParaRPr lang="en-US"/>
          </a:p>
        </p:txBody>
      </p:sp>
    </p:spTree>
    <p:extLst>
      <p:ext uri="{BB962C8B-B14F-4D97-AF65-F5344CB8AC3E}">
        <p14:creationId xmlns:p14="http://schemas.microsoft.com/office/powerpoint/2010/main" val="3074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DF9ED98B-1B6F-4EED-A1FA-4F6EAB3FF037}"/>
              </a:ext>
            </a:extLst>
          </p:cNvPr>
          <p:cNvSpPr>
            <a:spLocks noGrp="1"/>
          </p:cNvSpPr>
          <p:nvPr>
            <p:ph type="dt" sz="half" idx="10"/>
          </p:nvPr>
        </p:nvSpPr>
        <p:spPr/>
        <p:txBody>
          <a:bodyPr/>
          <a:lstStyle>
            <a:lvl1pPr>
              <a:defRPr/>
            </a:lvl1pPr>
          </a:lstStyle>
          <a:p>
            <a:pPr>
              <a:defRPr/>
            </a:pPr>
            <a:fld id="{8C6E9E4C-8A6B-4265-BBCE-215AB75D8ED7}" type="datetimeFigureOut">
              <a:rPr lang="en-US"/>
              <a:pPr>
                <a:defRPr/>
              </a:pPr>
              <a:t>1/2/2019</a:t>
            </a:fld>
            <a:endParaRPr lang="en-US"/>
          </a:p>
        </p:txBody>
      </p:sp>
      <p:sp>
        <p:nvSpPr>
          <p:cNvPr id="6" name="Footer Placeholder 4">
            <a:extLst>
              <a:ext uri="{FF2B5EF4-FFF2-40B4-BE49-F238E27FC236}">
                <a16:creationId xmlns:a16="http://schemas.microsoft.com/office/drawing/2014/main" id="{1D960F26-8498-40F0-8858-9AAC11C62FE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046AD0-BD22-484C-9C40-1E3C5E90529C}"/>
              </a:ext>
            </a:extLst>
          </p:cNvPr>
          <p:cNvSpPr>
            <a:spLocks noGrp="1"/>
          </p:cNvSpPr>
          <p:nvPr>
            <p:ph type="sldNum" sz="quarter" idx="12"/>
          </p:nvPr>
        </p:nvSpPr>
        <p:spPr/>
        <p:txBody>
          <a:bodyPr/>
          <a:lstStyle>
            <a:lvl1pPr>
              <a:defRPr/>
            </a:lvl1pPr>
          </a:lstStyle>
          <a:p>
            <a:pPr>
              <a:defRPr/>
            </a:pPr>
            <a:fld id="{FC834890-6760-42A2-9CBE-5732A24F2BB4}" type="slidenum">
              <a:rPr lang="en-US"/>
              <a:pPr>
                <a:defRPr/>
              </a:pPr>
              <a:t>‹#›</a:t>
            </a:fld>
            <a:endParaRPr lang="en-US"/>
          </a:p>
        </p:txBody>
      </p:sp>
    </p:spTree>
    <p:extLst>
      <p:ext uri="{BB962C8B-B14F-4D97-AF65-F5344CB8AC3E}">
        <p14:creationId xmlns:p14="http://schemas.microsoft.com/office/powerpoint/2010/main" val="332529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14505FAF-7415-4B5E-9D51-3C934103A871}"/>
              </a:ext>
            </a:extLst>
          </p:cNvPr>
          <p:cNvSpPr>
            <a:spLocks noGrp="1"/>
          </p:cNvSpPr>
          <p:nvPr>
            <p:ph type="dt" sz="half" idx="10"/>
          </p:nvPr>
        </p:nvSpPr>
        <p:spPr/>
        <p:txBody>
          <a:bodyPr/>
          <a:lstStyle>
            <a:lvl1pPr>
              <a:defRPr/>
            </a:lvl1pPr>
          </a:lstStyle>
          <a:p>
            <a:pPr>
              <a:defRPr/>
            </a:pPr>
            <a:fld id="{158F7DAA-FAC5-48FB-B57E-35EF17B2D23D}" type="datetimeFigureOut">
              <a:rPr lang="en-US"/>
              <a:pPr>
                <a:defRPr/>
              </a:pPr>
              <a:t>1/2/2019</a:t>
            </a:fld>
            <a:endParaRPr lang="en-US"/>
          </a:p>
        </p:txBody>
      </p:sp>
      <p:sp>
        <p:nvSpPr>
          <p:cNvPr id="6" name="Footer Placeholder 4">
            <a:extLst>
              <a:ext uri="{FF2B5EF4-FFF2-40B4-BE49-F238E27FC236}">
                <a16:creationId xmlns:a16="http://schemas.microsoft.com/office/drawing/2014/main" id="{582351C1-F472-4191-BE1B-E300538E71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300BA2-4FAA-4E85-8A15-FB7B3872BFF7}"/>
              </a:ext>
            </a:extLst>
          </p:cNvPr>
          <p:cNvSpPr>
            <a:spLocks noGrp="1"/>
          </p:cNvSpPr>
          <p:nvPr>
            <p:ph type="sldNum" sz="quarter" idx="12"/>
          </p:nvPr>
        </p:nvSpPr>
        <p:spPr/>
        <p:txBody>
          <a:bodyPr/>
          <a:lstStyle>
            <a:lvl1pPr>
              <a:defRPr/>
            </a:lvl1pPr>
          </a:lstStyle>
          <a:p>
            <a:pPr>
              <a:defRPr/>
            </a:pPr>
            <a:fld id="{96EB2E20-63CA-4A7E-AB34-F88D40561DB7}" type="slidenum">
              <a:rPr lang="en-US"/>
              <a:pPr>
                <a:defRPr/>
              </a:pPr>
              <a:t>‹#›</a:t>
            </a:fld>
            <a:endParaRPr lang="en-US"/>
          </a:p>
        </p:txBody>
      </p:sp>
    </p:spTree>
    <p:extLst>
      <p:ext uri="{BB962C8B-B14F-4D97-AF65-F5344CB8AC3E}">
        <p14:creationId xmlns:p14="http://schemas.microsoft.com/office/powerpoint/2010/main" val="31501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D0750D2-4326-46E1-9FF6-4B1683888CB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en-US"/>
          </a:p>
        </p:txBody>
      </p:sp>
      <p:sp>
        <p:nvSpPr>
          <p:cNvPr id="1027" name="Text Placeholder 2">
            <a:extLst>
              <a:ext uri="{FF2B5EF4-FFF2-40B4-BE49-F238E27FC236}">
                <a16:creationId xmlns:a16="http://schemas.microsoft.com/office/drawing/2014/main" id="{1AF683D3-8DAD-4293-B676-9C10BF0A60B2}"/>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a:p>
        </p:txBody>
      </p:sp>
      <p:sp>
        <p:nvSpPr>
          <p:cNvPr id="4" name="Date Placeholder 3">
            <a:extLst>
              <a:ext uri="{FF2B5EF4-FFF2-40B4-BE49-F238E27FC236}">
                <a16:creationId xmlns:a16="http://schemas.microsoft.com/office/drawing/2014/main" id="{9CD42FCA-78AF-4B15-8146-1865B02BFFC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585C0367-6345-4C4C-A2E5-BFB0518A334F}" type="datetimeFigureOut">
              <a:rPr lang="en-US"/>
              <a:pPr>
                <a:defRPr/>
              </a:pPr>
              <a:t>1/2/2019</a:t>
            </a:fld>
            <a:endParaRPr lang="en-US"/>
          </a:p>
        </p:txBody>
      </p:sp>
      <p:sp>
        <p:nvSpPr>
          <p:cNvPr id="5" name="Footer Placeholder 4">
            <a:extLst>
              <a:ext uri="{FF2B5EF4-FFF2-40B4-BE49-F238E27FC236}">
                <a16:creationId xmlns:a16="http://schemas.microsoft.com/office/drawing/2014/main" id="{BB0316F3-F01F-4144-9D16-344EF18BD6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a:extLst>
              <a:ext uri="{FF2B5EF4-FFF2-40B4-BE49-F238E27FC236}">
                <a16:creationId xmlns:a16="http://schemas.microsoft.com/office/drawing/2014/main" id="{75AD8B1D-FE67-4401-AA7C-4217D9C2902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5EDBD01D-3108-4BB0-86AD-30777B01FA3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en1995/rucmCheck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F14DDDBA-6BF7-424A-9FA8-A449C7E088C8}"/>
              </a:ext>
            </a:extLst>
          </p:cNvPr>
          <p:cNvSpPr>
            <a:spLocks noGrp="1"/>
          </p:cNvSpPr>
          <p:nvPr>
            <p:ph type="ctrTitle"/>
          </p:nvPr>
        </p:nvSpPr>
        <p:spPr>
          <a:xfrm>
            <a:off x="493713" y="2281238"/>
            <a:ext cx="8285162" cy="1801812"/>
          </a:xfrm>
        </p:spPr>
        <p:txBody>
          <a:bodyPr>
            <a:normAutofit fontScale="90000"/>
          </a:bodyPr>
          <a:lstStyle/>
          <a:p>
            <a:pPr algn="ctr" eaLnBrk="1" hangingPunct="1"/>
            <a:r>
              <a:rPr lang="en-US" altLang="zh-CN" sz="9600" dirty="0" err="1">
                <a:solidFill>
                  <a:srgbClr val="1F4E79"/>
                </a:solidFill>
              </a:rPr>
              <a:t>RUCMChecker</a:t>
            </a:r>
            <a:endParaRPr lang="en-US" altLang="zh-CN" sz="9600" dirty="0">
              <a:solidFill>
                <a:srgbClr val="1F4E79"/>
              </a:solidFill>
            </a:endParaRPr>
          </a:p>
        </p:txBody>
      </p:sp>
      <p:sp>
        <p:nvSpPr>
          <p:cNvPr id="5123" name="副标题 2">
            <a:extLst>
              <a:ext uri="{FF2B5EF4-FFF2-40B4-BE49-F238E27FC236}">
                <a16:creationId xmlns:a16="http://schemas.microsoft.com/office/drawing/2014/main" id="{79A5EA0F-33B9-4114-9316-8E327069A9AB}"/>
              </a:ext>
            </a:extLst>
          </p:cNvPr>
          <p:cNvSpPr>
            <a:spLocks noGrp="1"/>
          </p:cNvSpPr>
          <p:nvPr>
            <p:ph type="subTitle" idx="1"/>
          </p:nvPr>
        </p:nvSpPr>
        <p:spPr>
          <a:xfrm>
            <a:off x="2006600" y="5434013"/>
            <a:ext cx="6858000" cy="1255712"/>
          </a:xfrm>
        </p:spPr>
        <p:txBody>
          <a:bodyPr/>
          <a:lstStyle/>
          <a:p>
            <a:pPr algn="r" eaLnBrk="1" hangingPunct="1"/>
            <a:r>
              <a:rPr lang="zh-CN" altLang="en-US" sz="2800" dirty="0"/>
              <a:t>敏敏特穆尔队</a:t>
            </a:r>
            <a:endParaRPr lang="en-US" altLang="zh-CN" sz="2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项目概述：测试样例</a:t>
            </a:r>
            <a:endParaRPr lang="en-US" altLang="zh-CN" dirty="0">
              <a:solidFill>
                <a:srgbClr val="1F4E79"/>
              </a:solidFill>
            </a:endParaRPr>
          </a:p>
        </p:txBody>
      </p:sp>
      <p:sp>
        <p:nvSpPr>
          <p:cNvPr id="7" name="文本框 6">
            <a:extLst>
              <a:ext uri="{FF2B5EF4-FFF2-40B4-BE49-F238E27FC236}">
                <a16:creationId xmlns:a16="http://schemas.microsoft.com/office/drawing/2014/main" id="{E2F30471-DD97-4730-97DB-9ADA83CD0C7E}"/>
              </a:ext>
            </a:extLst>
          </p:cNvPr>
          <p:cNvSpPr txBox="1"/>
          <p:nvPr/>
        </p:nvSpPr>
        <p:spPr>
          <a:xfrm>
            <a:off x="491490" y="4841010"/>
            <a:ext cx="8491538"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软件检测到了相应的问题并输出了正确的报告</a:t>
            </a:r>
            <a:endParaRPr lang="en-US" altLang="zh-CN" sz="2800" dirty="0">
              <a:latin typeface="+mj-lt"/>
            </a:endParaRPr>
          </a:p>
        </p:txBody>
      </p:sp>
      <p:pic>
        <p:nvPicPr>
          <p:cNvPr id="3" name="图片 2">
            <a:extLst>
              <a:ext uri="{FF2B5EF4-FFF2-40B4-BE49-F238E27FC236}">
                <a16:creationId xmlns:a16="http://schemas.microsoft.com/office/drawing/2014/main" id="{64B00458-BA00-44FC-A5B8-19F34E8BFFC6}"/>
              </a:ext>
            </a:extLst>
          </p:cNvPr>
          <p:cNvPicPr>
            <a:picLocks noChangeAspect="1"/>
          </p:cNvPicPr>
          <p:nvPr/>
        </p:nvPicPr>
        <p:blipFill>
          <a:blip r:embed="rId3"/>
          <a:stretch>
            <a:fillRect/>
          </a:stretch>
        </p:blipFill>
        <p:spPr>
          <a:xfrm>
            <a:off x="755376" y="1346550"/>
            <a:ext cx="7633248" cy="3325031"/>
          </a:xfrm>
          <a:prstGeom prst="rect">
            <a:avLst/>
          </a:prstGeom>
        </p:spPr>
      </p:pic>
    </p:spTree>
    <p:extLst>
      <p:ext uri="{BB962C8B-B14F-4D97-AF65-F5344CB8AC3E}">
        <p14:creationId xmlns:p14="http://schemas.microsoft.com/office/powerpoint/2010/main" val="374187619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solidFill>
                  <a:srgbClr val="0070C0"/>
                </a:solidFill>
              </a:rPr>
              <a:t>需求分析</a:t>
            </a:r>
            <a:endParaRPr lang="en-US" altLang="zh-CN" b="1" dirty="0">
              <a:solidFill>
                <a:srgbClr val="0070C0"/>
              </a:solidFill>
            </a:endParaRPr>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151248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solidFill>
                  <a:srgbClr val="0070C0"/>
                </a:solidFill>
              </a:rPr>
              <a:t>需求设计</a:t>
            </a:r>
            <a:endParaRPr lang="en-US" altLang="zh-CN" b="1" dirty="0">
              <a:solidFill>
                <a:srgbClr val="0070C0"/>
              </a:solidFill>
            </a:endParaRPr>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7244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需求设计：软件架构图</a:t>
            </a:r>
            <a:endParaRPr lang="en-US" altLang="zh-CN" dirty="0">
              <a:solidFill>
                <a:srgbClr val="1F4E79"/>
              </a:solidFill>
            </a:endParaRPr>
          </a:p>
        </p:txBody>
      </p:sp>
      <p:pic>
        <p:nvPicPr>
          <p:cNvPr id="8" name="图片 7" descr="C:\Users\QIANLI~1\AppData\Local\Temp\WeChat Files\42dda28dfcf61be60261c486581073f.png">
            <a:extLst>
              <a:ext uri="{FF2B5EF4-FFF2-40B4-BE49-F238E27FC236}">
                <a16:creationId xmlns:a16="http://schemas.microsoft.com/office/drawing/2014/main" id="{BB5063AB-B1A7-4CEB-A20A-7DED3FC3E0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8206" y="1114425"/>
            <a:ext cx="7487587" cy="4980482"/>
          </a:xfrm>
          <a:prstGeom prst="rect">
            <a:avLst/>
          </a:prstGeom>
          <a:noFill/>
          <a:ln>
            <a:noFill/>
          </a:ln>
        </p:spPr>
      </p:pic>
    </p:spTree>
    <p:extLst>
      <p:ext uri="{BB962C8B-B14F-4D97-AF65-F5344CB8AC3E}">
        <p14:creationId xmlns:p14="http://schemas.microsoft.com/office/powerpoint/2010/main" val="241732007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需求设计：类图</a:t>
            </a:r>
            <a:endParaRPr lang="en-US" altLang="zh-CN" dirty="0">
              <a:solidFill>
                <a:srgbClr val="1F4E79"/>
              </a:solidFill>
            </a:endParaRPr>
          </a:p>
        </p:txBody>
      </p:sp>
      <p:pic>
        <p:nvPicPr>
          <p:cNvPr id="3" name="图片 2">
            <a:extLst>
              <a:ext uri="{FF2B5EF4-FFF2-40B4-BE49-F238E27FC236}">
                <a16:creationId xmlns:a16="http://schemas.microsoft.com/office/drawing/2014/main" id="{B90E3DF9-4E18-47E6-B7E8-3EC0DA023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47" y="1311753"/>
            <a:ext cx="7507706" cy="4629248"/>
          </a:xfrm>
          <a:prstGeom prst="rect">
            <a:avLst/>
          </a:prstGeom>
        </p:spPr>
      </p:pic>
    </p:spTree>
    <p:extLst>
      <p:ext uri="{BB962C8B-B14F-4D97-AF65-F5344CB8AC3E}">
        <p14:creationId xmlns:p14="http://schemas.microsoft.com/office/powerpoint/2010/main" val="337245167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需求设计：规则解析与规则实体</a:t>
            </a:r>
            <a:endParaRPr lang="en-US" altLang="zh-CN" dirty="0">
              <a:solidFill>
                <a:srgbClr val="1F4E79"/>
              </a:solidFill>
            </a:endParaRPr>
          </a:p>
        </p:txBody>
      </p:sp>
      <p:pic>
        <p:nvPicPr>
          <p:cNvPr id="4" name="Picture 3">
            <a:extLst>
              <a:ext uri="{FF2B5EF4-FFF2-40B4-BE49-F238E27FC236}">
                <a16:creationId xmlns:a16="http://schemas.microsoft.com/office/drawing/2014/main" id="{4A82D571-65AA-43E7-9AB0-2168C050D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90" y="935666"/>
            <a:ext cx="6208480" cy="6858000"/>
          </a:xfrm>
          <a:prstGeom prst="rect">
            <a:avLst/>
          </a:prstGeom>
        </p:spPr>
      </p:pic>
    </p:spTree>
    <p:extLst>
      <p:ext uri="{BB962C8B-B14F-4D97-AF65-F5344CB8AC3E}">
        <p14:creationId xmlns:p14="http://schemas.microsoft.com/office/powerpoint/2010/main" val="261384992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1F4E79"/>
                </a:solidFill>
              </a:rPr>
              <a:t>RUCM</a:t>
            </a:r>
          </a:p>
        </p:txBody>
      </p:sp>
      <p:pic>
        <p:nvPicPr>
          <p:cNvPr id="4" name="图片 3">
            <a:extLst>
              <a:ext uri="{FF2B5EF4-FFF2-40B4-BE49-F238E27FC236}">
                <a16:creationId xmlns:a16="http://schemas.microsoft.com/office/drawing/2014/main" id="{8BC3A479-B1D1-42C9-9CC8-0978BCB19A56}"/>
              </a:ext>
            </a:extLst>
          </p:cNvPr>
          <p:cNvPicPr>
            <a:picLocks noChangeAspect="1"/>
          </p:cNvPicPr>
          <p:nvPr/>
        </p:nvPicPr>
        <p:blipFill>
          <a:blip r:embed="rId3"/>
          <a:stretch>
            <a:fillRect/>
          </a:stretch>
        </p:blipFill>
        <p:spPr>
          <a:xfrm>
            <a:off x="964405" y="898715"/>
            <a:ext cx="7215189" cy="5526147"/>
          </a:xfrm>
          <a:prstGeom prst="rect">
            <a:avLst/>
          </a:prstGeom>
        </p:spPr>
      </p:pic>
    </p:spTree>
    <p:extLst>
      <p:ext uri="{BB962C8B-B14F-4D97-AF65-F5344CB8AC3E}">
        <p14:creationId xmlns:p14="http://schemas.microsoft.com/office/powerpoint/2010/main" val="269112585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需求设计：核心方法</a:t>
            </a:r>
            <a:r>
              <a:rPr lang="en-US" altLang="zh-CN" dirty="0">
                <a:solidFill>
                  <a:srgbClr val="1F4E79"/>
                </a:solidFill>
              </a:rPr>
              <a:t>check</a:t>
            </a:r>
          </a:p>
        </p:txBody>
      </p:sp>
      <p:sp>
        <p:nvSpPr>
          <p:cNvPr id="3" name="文本框 4">
            <a:extLst>
              <a:ext uri="{FF2B5EF4-FFF2-40B4-BE49-F238E27FC236}">
                <a16:creationId xmlns:a16="http://schemas.microsoft.com/office/drawing/2014/main" id="{390901DF-4A42-4B18-A527-E90E4415DABE}"/>
              </a:ext>
            </a:extLst>
          </p:cNvPr>
          <p:cNvSpPr txBox="1"/>
          <p:nvPr/>
        </p:nvSpPr>
        <p:spPr>
          <a:xfrm>
            <a:off x="643564" y="1114425"/>
            <a:ext cx="7856872" cy="4323748"/>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针对规则对于所有</a:t>
            </a:r>
            <a:r>
              <a:rPr lang="zh-CN" altLang="en-US" sz="2800" dirty="0">
                <a:highlight>
                  <a:srgbClr val="00FFFF"/>
                </a:highlight>
                <a:latin typeface="+mj-lt"/>
              </a:rPr>
              <a:t>动作语句</a:t>
            </a:r>
            <a:r>
              <a:rPr lang="zh-CN" altLang="en-US" sz="2800" dirty="0">
                <a:latin typeface="+mj-lt"/>
              </a:rPr>
              <a:t>，</a:t>
            </a:r>
            <a:r>
              <a:rPr lang="zh-CN" altLang="en-US" sz="2800" dirty="0">
                <a:solidFill>
                  <a:srgbClr val="FF0000"/>
                </a:solidFill>
                <a:latin typeface="+mj-lt"/>
              </a:rPr>
              <a:t>主语</a:t>
            </a:r>
            <a:r>
              <a:rPr lang="zh-CN" altLang="en-US" sz="2800" dirty="0">
                <a:highlight>
                  <a:srgbClr val="00FF00"/>
                </a:highlight>
                <a:latin typeface="+mj-lt"/>
              </a:rPr>
              <a:t>必须是</a:t>
            </a:r>
            <a:r>
              <a:rPr lang="en-US" altLang="zh-CN" sz="2800" dirty="0">
                <a:highlight>
                  <a:srgbClr val="FFFF00"/>
                </a:highlight>
                <a:latin typeface="+mj-lt"/>
              </a:rPr>
              <a:t>actor</a:t>
            </a:r>
            <a:r>
              <a:rPr lang="zh-CN" altLang="en-US" sz="2800" dirty="0">
                <a:latin typeface="+mj-lt"/>
              </a:rPr>
              <a:t>或者</a:t>
            </a:r>
            <a:r>
              <a:rPr lang="zh-CN" altLang="en-US" sz="2800" dirty="0">
                <a:highlight>
                  <a:srgbClr val="FFFF00"/>
                </a:highlight>
                <a:latin typeface="+mj-lt"/>
              </a:rPr>
              <a:t>系统</a:t>
            </a:r>
            <a:endParaRPr lang="en-US" altLang="zh-CN" sz="2800" dirty="0">
              <a:highlight>
                <a:srgbClr val="FFFF00"/>
              </a:highlight>
              <a:latin typeface="+mj-lt"/>
            </a:endParaRPr>
          </a:p>
          <a:p>
            <a:pPr marL="414726" indent="-414726">
              <a:lnSpc>
                <a:spcPct val="150000"/>
              </a:lnSpc>
              <a:buFont typeface="Wingdings" panose="05000000000000000000" pitchFamily="2" charset="2"/>
              <a:buChar char="Ø"/>
              <a:defRPr/>
            </a:pPr>
            <a:endParaRPr lang="en-US" altLang="zh-CN" sz="2800" dirty="0">
              <a:highlight>
                <a:srgbClr val="FFFF00"/>
              </a:highlight>
              <a:latin typeface="+mj-lt"/>
            </a:endParaRPr>
          </a:p>
          <a:p>
            <a:pPr lvl="1"/>
            <a:r>
              <a:rPr lang="zh-CN" altLang="en-US" sz="2800" dirty="0">
                <a:highlight>
                  <a:srgbClr val="00FFFF"/>
                </a:highlight>
              </a:rPr>
              <a:t>检查范围</a:t>
            </a:r>
            <a:endParaRPr lang="en-US" altLang="zh-CN" sz="2800" dirty="0">
              <a:highlight>
                <a:srgbClr val="00FFFF"/>
              </a:highlight>
            </a:endParaRPr>
          </a:p>
          <a:p>
            <a:pPr lvl="1"/>
            <a:r>
              <a:rPr lang="zh-CN" altLang="en-US" sz="2800" dirty="0">
                <a:solidFill>
                  <a:srgbClr val="FF0000"/>
                </a:solidFill>
              </a:rPr>
              <a:t>检查主题</a:t>
            </a:r>
            <a:endParaRPr lang="en-US" altLang="zh-CN" sz="2800" dirty="0">
              <a:solidFill>
                <a:srgbClr val="FF0000"/>
              </a:solidFill>
            </a:endParaRPr>
          </a:p>
          <a:p>
            <a:pPr lvl="1"/>
            <a:r>
              <a:rPr lang="zh-CN" altLang="en-US" sz="2800" dirty="0">
                <a:highlight>
                  <a:srgbClr val="00FF00"/>
                </a:highlight>
              </a:rPr>
              <a:t>检查约束值</a:t>
            </a:r>
            <a:endParaRPr lang="en-US" altLang="zh-CN" sz="2800" dirty="0">
              <a:highlight>
                <a:srgbClr val="00FF00"/>
              </a:highlight>
            </a:endParaRPr>
          </a:p>
          <a:p>
            <a:pPr lvl="1"/>
            <a:r>
              <a:rPr lang="zh-CN" altLang="en-US" sz="2800" dirty="0">
                <a:highlight>
                  <a:srgbClr val="FFFF00"/>
                </a:highlight>
              </a:rPr>
              <a:t>检查约束</a:t>
            </a:r>
            <a:endParaRPr lang="en-US" sz="2800" dirty="0">
              <a:highlight>
                <a:srgbClr val="FFFF00"/>
              </a:highlight>
            </a:endParaRPr>
          </a:p>
          <a:p>
            <a:pPr marL="414726" indent="-414726">
              <a:lnSpc>
                <a:spcPct val="150000"/>
              </a:lnSpc>
              <a:buFont typeface="Wingdings" panose="05000000000000000000" pitchFamily="2" charset="2"/>
              <a:buChar char="Ø"/>
              <a:defRPr/>
            </a:pPr>
            <a:endParaRPr lang="zh-CN" altLang="en-US" sz="2800" dirty="0">
              <a:latin typeface="+mj-lt"/>
            </a:endParaRPr>
          </a:p>
        </p:txBody>
      </p:sp>
    </p:spTree>
    <p:extLst>
      <p:ext uri="{BB962C8B-B14F-4D97-AF65-F5344CB8AC3E}">
        <p14:creationId xmlns:p14="http://schemas.microsoft.com/office/powerpoint/2010/main" val="291304455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1460-3CFF-49DD-8283-65ED8B6FB01F}"/>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556EC231-592B-4FE7-80AF-B4A6F809680D}"/>
              </a:ext>
            </a:extLst>
          </p:cNvPr>
          <p:cNvSpPr>
            <a:spLocks noGrp="1"/>
          </p:cNvSpPr>
          <p:nvPr>
            <p:ph idx="1"/>
          </p:nvPr>
        </p:nvSpPr>
        <p:spPr/>
        <p:txBody>
          <a:bodyPr/>
          <a:lstStyle/>
          <a:p>
            <a:r>
              <a:rPr lang="zh-CN" altLang="en-US" dirty="0"/>
              <a:t>针对规则对于所有</a:t>
            </a:r>
            <a:r>
              <a:rPr lang="zh-CN" altLang="en-US" dirty="0">
                <a:highlight>
                  <a:srgbClr val="00FFFF"/>
                </a:highlight>
              </a:rPr>
              <a:t>动作语句</a:t>
            </a:r>
            <a:r>
              <a:rPr lang="zh-CN" altLang="en-US" dirty="0"/>
              <a:t>，</a:t>
            </a:r>
            <a:r>
              <a:rPr lang="zh-CN" altLang="en-US" dirty="0">
                <a:solidFill>
                  <a:srgbClr val="FF0000"/>
                </a:solidFill>
              </a:rPr>
              <a:t>主语</a:t>
            </a:r>
            <a:r>
              <a:rPr lang="zh-CN" altLang="en-US" dirty="0">
                <a:highlight>
                  <a:srgbClr val="00FF00"/>
                </a:highlight>
              </a:rPr>
              <a:t>必须是</a:t>
            </a:r>
            <a:r>
              <a:rPr lang="en-US" altLang="zh-CN" dirty="0">
                <a:highlight>
                  <a:srgbClr val="FFFF00"/>
                </a:highlight>
              </a:rPr>
              <a:t>actor</a:t>
            </a:r>
            <a:r>
              <a:rPr lang="zh-CN" altLang="en-US" dirty="0"/>
              <a:t>或者</a:t>
            </a:r>
            <a:r>
              <a:rPr lang="zh-CN" altLang="en-US" dirty="0">
                <a:highlight>
                  <a:srgbClr val="FFFF00"/>
                </a:highlight>
              </a:rPr>
              <a:t>系统</a:t>
            </a:r>
            <a:endParaRPr lang="en-US" altLang="zh-CN" dirty="0"/>
          </a:p>
          <a:p>
            <a:pPr marL="414726" indent="-414726">
              <a:lnSpc>
                <a:spcPct val="150000"/>
              </a:lnSpc>
              <a:buFont typeface="Wingdings" panose="05000000000000000000" pitchFamily="2" charset="2"/>
              <a:buChar char="Ø"/>
              <a:defRPr/>
            </a:pPr>
            <a:r>
              <a:rPr lang="en-US" altLang="zh-CN" dirty="0"/>
              <a:t>For </a:t>
            </a:r>
            <a:r>
              <a:rPr lang="en-US" altLang="zh-CN" dirty="0" err="1"/>
              <a:t>actionStep</a:t>
            </a:r>
            <a:r>
              <a:rPr lang="en-US" altLang="zh-CN" dirty="0"/>
              <a:t> in </a:t>
            </a:r>
            <a:r>
              <a:rPr lang="en-US" altLang="zh-CN" dirty="0" err="1">
                <a:highlight>
                  <a:srgbClr val="00FFFF"/>
                </a:highlight>
              </a:rPr>
              <a:t>actionSteps</a:t>
            </a:r>
            <a:endParaRPr lang="en-US" altLang="zh-CN" dirty="0">
              <a:highlight>
                <a:srgbClr val="00FFFF"/>
              </a:highlight>
            </a:endParaRPr>
          </a:p>
          <a:p>
            <a:pPr marL="914400" lvl="2" indent="0">
              <a:lnSpc>
                <a:spcPct val="150000"/>
              </a:lnSpc>
              <a:buNone/>
              <a:defRPr/>
            </a:pPr>
            <a:r>
              <a:rPr lang="en-US" altLang="zh-CN" sz="2400" dirty="0" err="1"/>
              <a:t>actionStep.</a:t>
            </a:r>
            <a:r>
              <a:rPr lang="en-US" altLang="zh-CN" sz="2400" dirty="0" err="1">
                <a:solidFill>
                  <a:srgbClr val="FF0000"/>
                </a:solidFill>
              </a:rPr>
              <a:t>subject</a:t>
            </a:r>
            <a:r>
              <a:rPr lang="en-US" altLang="zh-CN" sz="2400" dirty="0">
                <a:highlight>
                  <a:srgbClr val="00FF00"/>
                </a:highlight>
              </a:rPr>
              <a:t>=</a:t>
            </a:r>
            <a:r>
              <a:rPr lang="zh-CN" altLang="en-US" sz="2400" dirty="0">
                <a:highlight>
                  <a:srgbClr val="FFFF00"/>
                </a:highlight>
              </a:rPr>
              <a:t>系统</a:t>
            </a:r>
            <a:r>
              <a:rPr lang="zh-CN" altLang="en-US" sz="2400" dirty="0"/>
              <a:t> </a:t>
            </a:r>
            <a:r>
              <a:rPr lang="en-US" altLang="zh-CN" sz="2400" dirty="0"/>
              <a:t>or</a:t>
            </a:r>
          </a:p>
          <a:p>
            <a:pPr marL="914400" lvl="2" indent="0">
              <a:lnSpc>
                <a:spcPct val="150000"/>
              </a:lnSpc>
              <a:buNone/>
              <a:defRPr/>
            </a:pPr>
            <a:r>
              <a:rPr lang="en-US" altLang="zh-CN" sz="2400" dirty="0" err="1"/>
              <a:t>actionStep.</a:t>
            </a:r>
            <a:r>
              <a:rPr lang="en-US" altLang="zh-CN" sz="2400" dirty="0" err="1">
                <a:solidFill>
                  <a:srgbClr val="FF0000"/>
                </a:solidFill>
              </a:rPr>
              <a:t>subject</a:t>
            </a:r>
            <a:r>
              <a:rPr lang="en-US" altLang="zh-CN" sz="2400" dirty="0">
                <a:highlight>
                  <a:srgbClr val="00FF00"/>
                </a:highlight>
              </a:rPr>
              <a:t>=</a:t>
            </a:r>
            <a:r>
              <a:rPr lang="en-US" altLang="zh-CN" sz="2400" dirty="0">
                <a:highlight>
                  <a:srgbClr val="FFFF00"/>
                </a:highlight>
              </a:rPr>
              <a:t>actor</a:t>
            </a:r>
          </a:p>
          <a:p>
            <a:pPr marL="414726" indent="-414726">
              <a:lnSpc>
                <a:spcPct val="150000"/>
              </a:lnSpc>
              <a:buFont typeface="Wingdings" panose="05000000000000000000" pitchFamily="2" charset="2"/>
              <a:buChar char="Ø"/>
              <a:defRPr/>
            </a:pPr>
            <a:r>
              <a:rPr lang="en-US" altLang="zh-CN" dirty="0"/>
              <a:t>{"id":1,"status":true,"applyScope":"</a:t>
            </a:r>
            <a:r>
              <a:rPr lang="en-US" altLang="zh-CN" dirty="0">
                <a:highlight>
                  <a:srgbClr val="00FFFF"/>
                </a:highlight>
              </a:rPr>
              <a:t>actionStep</a:t>
            </a:r>
            <a:r>
              <a:rPr lang="en-US" altLang="zh-CN" dirty="0"/>
              <a:t>","simpleRules":[{"subject":"</a:t>
            </a:r>
            <a:r>
              <a:rPr lang="en-US" altLang="zh-CN" dirty="0">
                <a:solidFill>
                  <a:srgbClr val="FF0000"/>
                </a:solidFill>
              </a:rPr>
              <a:t>subject_Val</a:t>
            </a:r>
            <a:r>
              <a:rPr lang="en-US" altLang="zh-CN" dirty="0"/>
              <a:t>","operation":"in","</a:t>
            </a:r>
            <a:r>
              <a:rPr lang="en-US" altLang="zh-CN" dirty="0" err="1"/>
              <a:t>val</a:t>
            </a:r>
            <a:r>
              <a:rPr lang="en-US" altLang="zh-CN" dirty="0"/>
              <a:t>":["</a:t>
            </a:r>
            <a:r>
              <a:rPr lang="en-US" altLang="zh-CN" dirty="0">
                <a:highlight>
                  <a:srgbClr val="00FFFF"/>
                </a:highlight>
              </a:rPr>
              <a:t>the </a:t>
            </a:r>
            <a:r>
              <a:rPr lang="en-US" altLang="zh-CN" dirty="0" err="1">
                <a:highlight>
                  <a:srgbClr val="00FFFF"/>
                </a:highlight>
              </a:rPr>
              <a:t>system","$actor</a:t>
            </a:r>
            <a:r>
              <a:rPr lang="en-US" altLang="zh-CN" dirty="0">
                <a:highlight>
                  <a:srgbClr val="00FFFF"/>
                </a:highlight>
              </a:rPr>
              <a:t>","</a:t>
            </a:r>
            <a:r>
              <a:rPr lang="zh-CN" altLang="en-US" dirty="0">
                <a:highlight>
                  <a:srgbClr val="00FFFF"/>
                </a:highlight>
              </a:rPr>
              <a:t>系统</a:t>
            </a:r>
            <a:r>
              <a:rPr lang="en-US" altLang="zh-CN" dirty="0"/>
              <a:t>"]}</a:t>
            </a:r>
          </a:p>
          <a:p>
            <a:pPr marL="414726" indent="-414726">
              <a:lnSpc>
                <a:spcPct val="150000"/>
              </a:lnSpc>
              <a:buFont typeface="Wingdings" panose="05000000000000000000" pitchFamily="2" charset="2"/>
              <a:buChar char="Ø"/>
              <a:defRPr/>
            </a:pPr>
            <a:endParaRPr lang="en-US" altLang="zh-CN" dirty="0"/>
          </a:p>
          <a:p>
            <a:endParaRPr lang="en-US" altLang="zh-CN" dirty="0"/>
          </a:p>
        </p:txBody>
      </p:sp>
    </p:spTree>
    <p:extLst>
      <p:ext uri="{BB962C8B-B14F-4D97-AF65-F5344CB8AC3E}">
        <p14:creationId xmlns:p14="http://schemas.microsoft.com/office/powerpoint/2010/main" val="3791885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494B-962A-4F09-BE08-7F6250F842E8}"/>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pic>
        <p:nvPicPr>
          <p:cNvPr id="5" name="Picture 4">
            <a:extLst>
              <a:ext uri="{FF2B5EF4-FFF2-40B4-BE49-F238E27FC236}">
                <a16:creationId xmlns:a16="http://schemas.microsoft.com/office/drawing/2014/main" id="{7DB55308-0425-4E3F-B760-6DA3475E73DD}"/>
              </a:ext>
            </a:extLst>
          </p:cNvPr>
          <p:cNvPicPr>
            <a:picLocks noChangeAspect="1"/>
          </p:cNvPicPr>
          <p:nvPr/>
        </p:nvPicPr>
        <p:blipFill rotWithShape="1">
          <a:blip r:embed="rId2">
            <a:extLst>
              <a:ext uri="{28A0092B-C50C-407E-A947-70E740481C1C}">
                <a14:useLocalDpi xmlns:a14="http://schemas.microsoft.com/office/drawing/2010/main" val="0"/>
              </a:ext>
            </a:extLst>
          </a:blip>
          <a:srcRect r="36485" b="43721"/>
          <a:stretch/>
        </p:blipFill>
        <p:spPr>
          <a:xfrm>
            <a:off x="2010881" y="1552465"/>
            <a:ext cx="4910914" cy="4806639"/>
          </a:xfrm>
          <a:prstGeom prst="rect">
            <a:avLst/>
          </a:prstGeom>
        </p:spPr>
      </p:pic>
      <p:sp>
        <p:nvSpPr>
          <p:cNvPr id="6" name="Rectangle 5">
            <a:extLst>
              <a:ext uri="{FF2B5EF4-FFF2-40B4-BE49-F238E27FC236}">
                <a16:creationId xmlns:a16="http://schemas.microsoft.com/office/drawing/2014/main" id="{AB2DF79B-0595-4415-9B68-C9E907FA1F2E}"/>
              </a:ext>
            </a:extLst>
          </p:cNvPr>
          <p:cNvSpPr/>
          <p:nvPr/>
        </p:nvSpPr>
        <p:spPr>
          <a:xfrm>
            <a:off x="5720313" y="2414885"/>
            <a:ext cx="4572000" cy="523220"/>
          </a:xfrm>
          <a:prstGeom prst="rect">
            <a:avLst/>
          </a:prstGeom>
        </p:spPr>
        <p:txBody>
          <a:bodyPr>
            <a:spAutoFit/>
          </a:bodyPr>
          <a:lstStyle/>
          <a:p>
            <a:pPr lvl="1"/>
            <a:r>
              <a:rPr lang="zh-CN" altLang="en-US" sz="2800" dirty="0">
                <a:highlight>
                  <a:srgbClr val="FFFF00"/>
                </a:highlight>
              </a:rPr>
              <a:t>检查约束</a:t>
            </a:r>
            <a:endParaRPr lang="en-US" sz="2800" dirty="0">
              <a:highlight>
                <a:srgbClr val="FFFF00"/>
              </a:highlight>
            </a:endParaRPr>
          </a:p>
        </p:txBody>
      </p:sp>
      <p:sp>
        <p:nvSpPr>
          <p:cNvPr id="8" name="Rectangle 7">
            <a:extLst>
              <a:ext uri="{FF2B5EF4-FFF2-40B4-BE49-F238E27FC236}">
                <a16:creationId xmlns:a16="http://schemas.microsoft.com/office/drawing/2014/main" id="{02B13218-8A56-44E7-B344-D468A79F1122}"/>
              </a:ext>
            </a:extLst>
          </p:cNvPr>
          <p:cNvSpPr/>
          <p:nvPr/>
        </p:nvSpPr>
        <p:spPr>
          <a:xfrm>
            <a:off x="521675" y="4039260"/>
            <a:ext cx="2082621" cy="523220"/>
          </a:xfrm>
          <a:prstGeom prst="rect">
            <a:avLst/>
          </a:prstGeom>
        </p:spPr>
        <p:txBody>
          <a:bodyPr wrap="none">
            <a:spAutoFit/>
          </a:bodyPr>
          <a:lstStyle/>
          <a:p>
            <a:pPr lvl="1"/>
            <a:r>
              <a:rPr lang="zh-CN" altLang="en-US" sz="2800" dirty="0">
                <a:highlight>
                  <a:srgbClr val="00FFFF"/>
                </a:highlight>
              </a:rPr>
              <a:t>检查范围</a:t>
            </a:r>
            <a:endParaRPr lang="en-US" altLang="zh-CN" sz="2800" dirty="0">
              <a:highlight>
                <a:srgbClr val="00FFFF"/>
              </a:highlight>
            </a:endParaRPr>
          </a:p>
        </p:txBody>
      </p:sp>
      <p:sp>
        <p:nvSpPr>
          <p:cNvPr id="9" name="Rectangle 8">
            <a:extLst>
              <a:ext uri="{FF2B5EF4-FFF2-40B4-BE49-F238E27FC236}">
                <a16:creationId xmlns:a16="http://schemas.microsoft.com/office/drawing/2014/main" id="{90465EFD-5EBE-4FB1-BCCE-0ECF5167560D}"/>
              </a:ext>
            </a:extLst>
          </p:cNvPr>
          <p:cNvSpPr/>
          <p:nvPr/>
        </p:nvSpPr>
        <p:spPr>
          <a:xfrm>
            <a:off x="119613" y="2149796"/>
            <a:ext cx="2082621" cy="523220"/>
          </a:xfrm>
          <a:prstGeom prst="rect">
            <a:avLst/>
          </a:prstGeom>
        </p:spPr>
        <p:txBody>
          <a:bodyPr wrap="none">
            <a:spAutoFit/>
          </a:bodyPr>
          <a:lstStyle/>
          <a:p>
            <a:pPr lvl="1"/>
            <a:r>
              <a:rPr lang="zh-CN" altLang="en-US" sz="2800" dirty="0">
                <a:solidFill>
                  <a:srgbClr val="FF0000"/>
                </a:solidFill>
              </a:rPr>
              <a:t>检查主题</a:t>
            </a:r>
            <a:endParaRPr lang="en-US" altLang="zh-CN" sz="2800" dirty="0">
              <a:solidFill>
                <a:srgbClr val="FF0000"/>
              </a:solidFill>
            </a:endParaRPr>
          </a:p>
        </p:txBody>
      </p:sp>
      <p:sp>
        <p:nvSpPr>
          <p:cNvPr id="10" name="Rectangle 9">
            <a:extLst>
              <a:ext uri="{FF2B5EF4-FFF2-40B4-BE49-F238E27FC236}">
                <a16:creationId xmlns:a16="http://schemas.microsoft.com/office/drawing/2014/main" id="{9F538483-4012-40FE-8008-137975600A41}"/>
              </a:ext>
            </a:extLst>
          </p:cNvPr>
          <p:cNvSpPr/>
          <p:nvPr/>
        </p:nvSpPr>
        <p:spPr>
          <a:xfrm>
            <a:off x="2840790" y="1582653"/>
            <a:ext cx="2441694" cy="523220"/>
          </a:xfrm>
          <a:prstGeom prst="rect">
            <a:avLst/>
          </a:prstGeom>
        </p:spPr>
        <p:txBody>
          <a:bodyPr wrap="none">
            <a:spAutoFit/>
          </a:bodyPr>
          <a:lstStyle/>
          <a:p>
            <a:pPr lvl="1"/>
            <a:r>
              <a:rPr lang="zh-CN" altLang="en-US" sz="2800" dirty="0">
                <a:highlight>
                  <a:srgbClr val="00FF00"/>
                </a:highlight>
              </a:rPr>
              <a:t>检查约束值</a:t>
            </a:r>
            <a:endParaRPr lang="en-US" altLang="zh-CN" sz="2800" dirty="0">
              <a:highlight>
                <a:srgbClr val="00FF00"/>
              </a:highlight>
            </a:endParaRPr>
          </a:p>
        </p:txBody>
      </p:sp>
    </p:spTree>
    <p:extLst>
      <p:ext uri="{BB962C8B-B14F-4D97-AF65-F5344CB8AC3E}">
        <p14:creationId xmlns:p14="http://schemas.microsoft.com/office/powerpoint/2010/main" val="126359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4A2F8-F51B-4DC9-9FAF-03193387DE9A}"/>
              </a:ext>
            </a:extLst>
          </p:cNvPr>
          <p:cNvSpPr>
            <a:spLocks noGrp="1"/>
          </p:cNvSpPr>
          <p:nvPr>
            <p:ph type="title"/>
          </p:nvPr>
        </p:nvSpPr>
        <p:spPr/>
        <p:txBody>
          <a:bodyPr/>
          <a:lstStyle/>
          <a:p>
            <a:r>
              <a:rPr lang="zh-CN" altLang="en-US" dirty="0"/>
              <a:t>团队构成</a:t>
            </a:r>
          </a:p>
        </p:txBody>
      </p:sp>
      <p:sp>
        <p:nvSpPr>
          <p:cNvPr id="3" name="内容占位符 2">
            <a:extLst>
              <a:ext uri="{FF2B5EF4-FFF2-40B4-BE49-F238E27FC236}">
                <a16:creationId xmlns:a16="http://schemas.microsoft.com/office/drawing/2014/main" id="{1602FBE1-4DEE-4ABE-920C-A3D6D4006152}"/>
              </a:ext>
            </a:extLst>
          </p:cNvPr>
          <p:cNvSpPr>
            <a:spLocks noGrp="1"/>
          </p:cNvSpPr>
          <p:nvPr>
            <p:ph idx="1"/>
          </p:nvPr>
        </p:nvSpPr>
        <p:spPr/>
        <p:txBody>
          <a:bodyPr/>
          <a:lstStyle/>
          <a:p>
            <a:pPr>
              <a:buFont typeface="Wingdings" panose="05000000000000000000" pitchFamily="2" charset="2"/>
              <a:buChar char="Ø"/>
            </a:pPr>
            <a:r>
              <a:rPr lang="en-US" altLang="zh-CN" sz="3600" dirty="0"/>
              <a:t>Mentor</a:t>
            </a:r>
            <a:r>
              <a:rPr lang="zh-CN" altLang="en-US" sz="3600" dirty="0"/>
              <a:t>：刘凯齐师兄</a:t>
            </a:r>
            <a:endParaRPr lang="en-US" altLang="zh-CN" sz="3600" dirty="0"/>
          </a:p>
          <a:p>
            <a:pPr>
              <a:buFont typeface="Wingdings" panose="05000000000000000000" pitchFamily="2" charset="2"/>
              <a:buChar char="Ø"/>
            </a:pPr>
            <a:r>
              <a:rPr lang="zh-CN" altLang="en-US" sz="3600" dirty="0"/>
              <a:t>成员：</a:t>
            </a:r>
            <a:endParaRPr lang="en-US" altLang="zh-CN" sz="3600" dirty="0"/>
          </a:p>
          <a:p>
            <a:pPr lvl="1"/>
            <a:r>
              <a:rPr lang="en-US" altLang="zh-CN" sz="3200" dirty="0"/>
              <a:t>ZY1806707 </a:t>
            </a:r>
            <a:r>
              <a:rPr lang="zh-CN" altLang="en-US" sz="3200" dirty="0"/>
              <a:t>石发强</a:t>
            </a:r>
            <a:endParaRPr lang="en-US" altLang="zh-CN" sz="3200" dirty="0"/>
          </a:p>
          <a:p>
            <a:pPr lvl="1"/>
            <a:r>
              <a:rPr lang="en-US" altLang="zh-CN" sz="3200" dirty="0"/>
              <a:t>ZY1806402 </a:t>
            </a:r>
            <a:r>
              <a:rPr lang="zh-CN" altLang="en-US" sz="3200" dirty="0"/>
              <a:t>陈泽年</a:t>
            </a:r>
            <a:endParaRPr lang="en-US" altLang="zh-CN" sz="3200" dirty="0"/>
          </a:p>
          <a:p>
            <a:pPr lvl="1"/>
            <a:r>
              <a:rPr lang="en-US" altLang="zh-CN" sz="3200" dirty="0"/>
              <a:t>ZY1806705 </a:t>
            </a:r>
            <a:r>
              <a:rPr lang="zh-CN" altLang="en-US" sz="3200" dirty="0"/>
              <a:t>梁保宇</a:t>
            </a:r>
            <a:endParaRPr lang="en-US" altLang="zh-CN" sz="3200" dirty="0"/>
          </a:p>
          <a:p>
            <a:pPr lvl="1"/>
            <a:r>
              <a:rPr lang="en-US" altLang="zh-CN" sz="3200" dirty="0"/>
              <a:t>ZY1806711 </a:t>
            </a:r>
            <a:r>
              <a:rPr lang="zh-CN" altLang="en-US" sz="3200" dirty="0"/>
              <a:t>杨    森</a:t>
            </a:r>
            <a:endParaRPr lang="en-US" altLang="zh-CN" sz="3200" dirty="0"/>
          </a:p>
          <a:p>
            <a:pPr lvl="1"/>
            <a:r>
              <a:rPr lang="en-US" altLang="zh-CN" sz="3200" dirty="0"/>
              <a:t>ZY1806501 </a:t>
            </a:r>
            <a:r>
              <a:rPr lang="zh-CN" altLang="en-US" sz="3200" dirty="0"/>
              <a:t>黄子粤</a:t>
            </a:r>
            <a:endParaRPr lang="en-US" altLang="zh-CN" sz="3200" dirty="0"/>
          </a:p>
        </p:txBody>
      </p:sp>
    </p:spTree>
    <p:extLst>
      <p:ext uri="{BB962C8B-B14F-4D97-AF65-F5344CB8AC3E}">
        <p14:creationId xmlns:p14="http://schemas.microsoft.com/office/powerpoint/2010/main" val="91339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C319-B581-4B34-B955-F6C0B3BD6128}"/>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1EF59E85-387F-42F7-A2CA-AF0BD94625E4}"/>
              </a:ext>
            </a:extLst>
          </p:cNvPr>
          <p:cNvSpPr>
            <a:spLocks noGrp="1"/>
          </p:cNvSpPr>
          <p:nvPr>
            <p:ph idx="1"/>
          </p:nvPr>
        </p:nvSpPr>
        <p:spPr/>
        <p:txBody>
          <a:bodyPr/>
          <a:lstStyle/>
          <a:p>
            <a:r>
              <a:rPr lang="zh-CN" altLang="en-US" dirty="0"/>
              <a:t>两个问题</a:t>
            </a:r>
            <a:endParaRPr lang="en-US" altLang="zh-CN" dirty="0"/>
          </a:p>
          <a:p>
            <a:r>
              <a:rPr lang="zh-CN" altLang="en-US" dirty="0"/>
              <a:t>有没有规则是不能表达为</a:t>
            </a:r>
            <a:r>
              <a:rPr lang="en-US" altLang="zh-CN" dirty="0"/>
              <a:t>A</a:t>
            </a:r>
            <a:r>
              <a:rPr lang="zh-CN" altLang="en-US" dirty="0"/>
              <a:t>是不是</a:t>
            </a:r>
            <a:r>
              <a:rPr lang="en-US" altLang="zh-CN" dirty="0"/>
              <a:t>B</a:t>
            </a:r>
            <a:r>
              <a:rPr lang="zh-CN" altLang="en-US" dirty="0"/>
              <a:t>的形式？</a:t>
            </a:r>
            <a:endParaRPr lang="en-US" altLang="zh-CN" dirty="0"/>
          </a:p>
          <a:p>
            <a:pPr lvl="1"/>
            <a:r>
              <a:rPr lang="zh-CN" altLang="en-US" dirty="0"/>
              <a:t>主语和宾语不能同时为</a:t>
            </a:r>
            <a:r>
              <a:rPr lang="en-US" altLang="zh-CN" dirty="0"/>
              <a:t>actor</a:t>
            </a:r>
          </a:p>
          <a:p>
            <a:pPr lvl="1"/>
            <a:r>
              <a:rPr lang="en-US" altLang="zh-CN" dirty="0"/>
              <a:t>Rule-&gt;(</a:t>
            </a:r>
            <a:r>
              <a:rPr lang="en-US" altLang="zh-CN" dirty="0" err="1"/>
              <a:t>complexRule</a:t>
            </a:r>
            <a:r>
              <a:rPr lang="en-US" altLang="zh-CN" dirty="0"/>
              <a:t> + </a:t>
            </a:r>
            <a:r>
              <a:rPr lang="en-US" altLang="zh-CN" dirty="0" err="1"/>
              <a:t>SimpleRule</a:t>
            </a:r>
            <a:r>
              <a:rPr lang="en-US" altLang="zh-CN" dirty="0"/>
              <a:t>)</a:t>
            </a:r>
          </a:p>
          <a:p>
            <a:pPr lvl="1"/>
            <a:r>
              <a:rPr lang="en-US" altLang="zh-CN" dirty="0"/>
              <a:t>Result= </a:t>
            </a:r>
            <a:r>
              <a:rPr lang="zh-CN" altLang="en-US" dirty="0"/>
              <a:t>（主语！</a:t>
            </a:r>
            <a:r>
              <a:rPr lang="en-US" altLang="zh-CN" dirty="0"/>
              <a:t>=actor </a:t>
            </a:r>
            <a:r>
              <a:rPr lang="zh-CN" altLang="en-US" dirty="0"/>
              <a:t>）</a:t>
            </a:r>
            <a:r>
              <a:rPr lang="en-US" altLang="zh-CN" dirty="0"/>
              <a:t>&amp;</a:t>
            </a:r>
            <a:r>
              <a:rPr lang="zh-CN" altLang="en-US" dirty="0"/>
              <a:t>（宾语！</a:t>
            </a:r>
            <a:r>
              <a:rPr lang="en-US" altLang="zh-CN" dirty="0"/>
              <a:t>=actor</a:t>
            </a:r>
            <a:r>
              <a:rPr lang="zh-CN" altLang="en-US" dirty="0"/>
              <a:t>）</a:t>
            </a:r>
            <a:endParaRPr lang="en-US" altLang="zh-CN" dirty="0"/>
          </a:p>
          <a:p>
            <a:r>
              <a:rPr lang="zh-CN" altLang="en-US" dirty="0"/>
              <a:t>有没有什么约束值是因</a:t>
            </a:r>
            <a:r>
              <a:rPr lang="en-US" altLang="zh-CN" dirty="0" err="1"/>
              <a:t>rucm</a:t>
            </a:r>
            <a:r>
              <a:rPr lang="zh-CN" altLang="en-US" dirty="0"/>
              <a:t>不同而不同的？</a:t>
            </a:r>
            <a:endParaRPr lang="en-US" altLang="zh-CN" dirty="0"/>
          </a:p>
          <a:p>
            <a:pPr lvl="1"/>
            <a:r>
              <a:rPr lang="zh-CN" altLang="en-US" dirty="0"/>
              <a:t>针对规则对于所有动作语句，主语必须是</a:t>
            </a:r>
            <a:r>
              <a:rPr lang="en-US" altLang="zh-CN" dirty="0">
                <a:solidFill>
                  <a:srgbClr val="FF0000"/>
                </a:solidFill>
              </a:rPr>
              <a:t>actor</a:t>
            </a:r>
            <a:r>
              <a:rPr lang="zh-CN" altLang="en-US" dirty="0"/>
              <a:t>或者系统</a:t>
            </a:r>
            <a:endParaRPr lang="en-US" altLang="zh-CN" dirty="0"/>
          </a:p>
          <a:p>
            <a:pPr lvl="1"/>
            <a:r>
              <a:rPr lang="zh-CN" altLang="en-US" dirty="0"/>
              <a:t>列表动态填充</a:t>
            </a:r>
            <a:r>
              <a:rPr lang="en-US" altLang="zh-CN" dirty="0" err="1"/>
              <a:t>SimpleRule</a:t>
            </a:r>
            <a:r>
              <a:rPr lang="en-US" altLang="zh-CN" dirty="0"/>
              <a:t>::</a:t>
            </a:r>
            <a:r>
              <a:rPr lang="en-US" altLang="zh-CN" dirty="0" err="1"/>
              <a:t>DynamicFill</a:t>
            </a:r>
            <a:endParaRPr lang="zh-CN" altLang="en-US" dirty="0"/>
          </a:p>
          <a:p>
            <a:endParaRPr lang="en-US" dirty="0"/>
          </a:p>
        </p:txBody>
      </p:sp>
    </p:spTree>
    <p:extLst>
      <p:ext uri="{BB962C8B-B14F-4D97-AF65-F5344CB8AC3E}">
        <p14:creationId xmlns:p14="http://schemas.microsoft.com/office/powerpoint/2010/main" val="9260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494B-962A-4F09-BE08-7F6250F842E8}"/>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pic>
        <p:nvPicPr>
          <p:cNvPr id="5" name="Picture 4">
            <a:extLst>
              <a:ext uri="{FF2B5EF4-FFF2-40B4-BE49-F238E27FC236}">
                <a16:creationId xmlns:a16="http://schemas.microsoft.com/office/drawing/2014/main" id="{7DB55308-0425-4E3F-B760-6DA3475E73DD}"/>
              </a:ext>
            </a:extLst>
          </p:cNvPr>
          <p:cNvPicPr>
            <a:picLocks noChangeAspect="1"/>
          </p:cNvPicPr>
          <p:nvPr/>
        </p:nvPicPr>
        <p:blipFill rotWithShape="1">
          <a:blip r:embed="rId2">
            <a:extLst>
              <a:ext uri="{28A0092B-C50C-407E-A947-70E740481C1C}">
                <a14:useLocalDpi xmlns:a14="http://schemas.microsoft.com/office/drawing/2010/main" val="0"/>
              </a:ext>
            </a:extLst>
          </a:blip>
          <a:srcRect r="36485" b="43721"/>
          <a:stretch/>
        </p:blipFill>
        <p:spPr>
          <a:xfrm>
            <a:off x="2010881" y="1552465"/>
            <a:ext cx="4910914" cy="4806639"/>
          </a:xfrm>
          <a:prstGeom prst="rect">
            <a:avLst/>
          </a:prstGeom>
        </p:spPr>
      </p:pic>
      <p:sp>
        <p:nvSpPr>
          <p:cNvPr id="6" name="Rectangle 5">
            <a:extLst>
              <a:ext uri="{FF2B5EF4-FFF2-40B4-BE49-F238E27FC236}">
                <a16:creationId xmlns:a16="http://schemas.microsoft.com/office/drawing/2014/main" id="{AB2DF79B-0595-4415-9B68-C9E907FA1F2E}"/>
              </a:ext>
            </a:extLst>
          </p:cNvPr>
          <p:cNvSpPr/>
          <p:nvPr/>
        </p:nvSpPr>
        <p:spPr>
          <a:xfrm>
            <a:off x="5720313" y="2414885"/>
            <a:ext cx="4572000" cy="523220"/>
          </a:xfrm>
          <a:prstGeom prst="rect">
            <a:avLst/>
          </a:prstGeom>
        </p:spPr>
        <p:txBody>
          <a:bodyPr>
            <a:spAutoFit/>
          </a:bodyPr>
          <a:lstStyle/>
          <a:p>
            <a:pPr lvl="1"/>
            <a:r>
              <a:rPr lang="zh-CN" altLang="en-US" sz="2800" dirty="0">
                <a:highlight>
                  <a:srgbClr val="FFFF00"/>
                </a:highlight>
              </a:rPr>
              <a:t>检查约束</a:t>
            </a:r>
            <a:endParaRPr lang="en-US" sz="2800" dirty="0">
              <a:highlight>
                <a:srgbClr val="FFFF00"/>
              </a:highlight>
            </a:endParaRPr>
          </a:p>
        </p:txBody>
      </p:sp>
      <p:sp>
        <p:nvSpPr>
          <p:cNvPr id="8" name="Rectangle 7">
            <a:extLst>
              <a:ext uri="{FF2B5EF4-FFF2-40B4-BE49-F238E27FC236}">
                <a16:creationId xmlns:a16="http://schemas.microsoft.com/office/drawing/2014/main" id="{02B13218-8A56-44E7-B344-D468A79F1122}"/>
              </a:ext>
            </a:extLst>
          </p:cNvPr>
          <p:cNvSpPr/>
          <p:nvPr/>
        </p:nvSpPr>
        <p:spPr>
          <a:xfrm>
            <a:off x="521675" y="4039260"/>
            <a:ext cx="2082621" cy="523220"/>
          </a:xfrm>
          <a:prstGeom prst="rect">
            <a:avLst/>
          </a:prstGeom>
        </p:spPr>
        <p:txBody>
          <a:bodyPr wrap="none">
            <a:spAutoFit/>
          </a:bodyPr>
          <a:lstStyle/>
          <a:p>
            <a:pPr lvl="1"/>
            <a:r>
              <a:rPr lang="zh-CN" altLang="en-US" sz="2800" dirty="0">
                <a:highlight>
                  <a:srgbClr val="00FFFF"/>
                </a:highlight>
              </a:rPr>
              <a:t>检查范围</a:t>
            </a:r>
            <a:endParaRPr lang="en-US" altLang="zh-CN" sz="2800" dirty="0">
              <a:highlight>
                <a:srgbClr val="00FFFF"/>
              </a:highlight>
            </a:endParaRPr>
          </a:p>
        </p:txBody>
      </p:sp>
      <p:sp>
        <p:nvSpPr>
          <p:cNvPr id="9" name="Rectangle 8">
            <a:extLst>
              <a:ext uri="{FF2B5EF4-FFF2-40B4-BE49-F238E27FC236}">
                <a16:creationId xmlns:a16="http://schemas.microsoft.com/office/drawing/2014/main" id="{90465EFD-5EBE-4FB1-BCCE-0ECF5167560D}"/>
              </a:ext>
            </a:extLst>
          </p:cNvPr>
          <p:cNvSpPr/>
          <p:nvPr/>
        </p:nvSpPr>
        <p:spPr>
          <a:xfrm>
            <a:off x="119613" y="2149796"/>
            <a:ext cx="2082621" cy="523220"/>
          </a:xfrm>
          <a:prstGeom prst="rect">
            <a:avLst/>
          </a:prstGeom>
        </p:spPr>
        <p:txBody>
          <a:bodyPr wrap="none">
            <a:spAutoFit/>
          </a:bodyPr>
          <a:lstStyle/>
          <a:p>
            <a:pPr lvl="1"/>
            <a:r>
              <a:rPr lang="zh-CN" altLang="en-US" sz="2800" dirty="0">
                <a:solidFill>
                  <a:srgbClr val="FF0000"/>
                </a:solidFill>
              </a:rPr>
              <a:t>检查主题</a:t>
            </a:r>
            <a:endParaRPr lang="en-US" altLang="zh-CN" sz="2800" dirty="0">
              <a:solidFill>
                <a:srgbClr val="FF0000"/>
              </a:solidFill>
            </a:endParaRPr>
          </a:p>
        </p:txBody>
      </p:sp>
      <p:sp>
        <p:nvSpPr>
          <p:cNvPr id="10" name="Rectangle 9">
            <a:extLst>
              <a:ext uri="{FF2B5EF4-FFF2-40B4-BE49-F238E27FC236}">
                <a16:creationId xmlns:a16="http://schemas.microsoft.com/office/drawing/2014/main" id="{9F538483-4012-40FE-8008-137975600A41}"/>
              </a:ext>
            </a:extLst>
          </p:cNvPr>
          <p:cNvSpPr/>
          <p:nvPr/>
        </p:nvSpPr>
        <p:spPr>
          <a:xfrm>
            <a:off x="2840790" y="1582653"/>
            <a:ext cx="2441694" cy="523220"/>
          </a:xfrm>
          <a:prstGeom prst="rect">
            <a:avLst/>
          </a:prstGeom>
        </p:spPr>
        <p:txBody>
          <a:bodyPr wrap="none">
            <a:spAutoFit/>
          </a:bodyPr>
          <a:lstStyle/>
          <a:p>
            <a:pPr lvl="1"/>
            <a:r>
              <a:rPr lang="zh-CN" altLang="en-US" sz="2800" dirty="0">
                <a:highlight>
                  <a:srgbClr val="00FF00"/>
                </a:highlight>
              </a:rPr>
              <a:t>检查约束值</a:t>
            </a:r>
            <a:endParaRPr lang="en-US" altLang="zh-CN" sz="2800" dirty="0">
              <a:highlight>
                <a:srgbClr val="00FF00"/>
              </a:highlight>
            </a:endParaRPr>
          </a:p>
        </p:txBody>
      </p:sp>
      <p:sp>
        <p:nvSpPr>
          <p:cNvPr id="11" name="Rectangle 10">
            <a:extLst>
              <a:ext uri="{FF2B5EF4-FFF2-40B4-BE49-F238E27FC236}">
                <a16:creationId xmlns:a16="http://schemas.microsoft.com/office/drawing/2014/main" id="{0C8B548C-9B26-44A2-BB07-5F31AF5CE1E0}"/>
              </a:ext>
            </a:extLst>
          </p:cNvPr>
          <p:cNvSpPr/>
          <p:nvPr/>
        </p:nvSpPr>
        <p:spPr>
          <a:xfrm>
            <a:off x="6126361" y="4046375"/>
            <a:ext cx="2800767" cy="523220"/>
          </a:xfrm>
          <a:prstGeom prst="rect">
            <a:avLst/>
          </a:prstGeom>
        </p:spPr>
        <p:txBody>
          <a:bodyPr wrap="none">
            <a:spAutoFit/>
          </a:bodyPr>
          <a:lstStyle/>
          <a:p>
            <a:pPr lvl="1"/>
            <a:r>
              <a:rPr lang="zh-CN" altLang="en-US" sz="2800" dirty="0"/>
              <a:t>综合简单规则</a:t>
            </a:r>
            <a:endParaRPr lang="en-US" altLang="zh-CN" sz="2800" dirty="0"/>
          </a:p>
        </p:txBody>
      </p:sp>
      <p:sp>
        <p:nvSpPr>
          <p:cNvPr id="12" name="Rectangle 11">
            <a:extLst>
              <a:ext uri="{FF2B5EF4-FFF2-40B4-BE49-F238E27FC236}">
                <a16:creationId xmlns:a16="http://schemas.microsoft.com/office/drawing/2014/main" id="{62423FD2-2896-438D-B8CB-3B5C206C5DE0}"/>
              </a:ext>
            </a:extLst>
          </p:cNvPr>
          <p:cNvSpPr/>
          <p:nvPr/>
        </p:nvSpPr>
        <p:spPr>
          <a:xfrm>
            <a:off x="3065954" y="4490518"/>
            <a:ext cx="2082621" cy="523220"/>
          </a:xfrm>
          <a:prstGeom prst="rect">
            <a:avLst/>
          </a:prstGeom>
        </p:spPr>
        <p:txBody>
          <a:bodyPr wrap="none">
            <a:spAutoFit/>
          </a:bodyPr>
          <a:lstStyle/>
          <a:p>
            <a:pPr lvl="1"/>
            <a:r>
              <a:rPr lang="zh-CN" altLang="en-US" sz="2800" dirty="0"/>
              <a:t>复杂规则</a:t>
            </a:r>
            <a:endParaRPr lang="en-US" altLang="zh-CN" sz="2800" dirty="0"/>
          </a:p>
        </p:txBody>
      </p:sp>
      <p:sp>
        <p:nvSpPr>
          <p:cNvPr id="13" name="Rectangle 12">
            <a:extLst>
              <a:ext uri="{FF2B5EF4-FFF2-40B4-BE49-F238E27FC236}">
                <a16:creationId xmlns:a16="http://schemas.microsoft.com/office/drawing/2014/main" id="{E2DDB00D-527A-4293-9647-3EBA1CD0ABF9}"/>
              </a:ext>
            </a:extLst>
          </p:cNvPr>
          <p:cNvSpPr/>
          <p:nvPr/>
        </p:nvSpPr>
        <p:spPr>
          <a:xfrm>
            <a:off x="3199863" y="3249615"/>
            <a:ext cx="2082621" cy="523220"/>
          </a:xfrm>
          <a:prstGeom prst="rect">
            <a:avLst/>
          </a:prstGeom>
        </p:spPr>
        <p:txBody>
          <a:bodyPr wrap="none">
            <a:spAutoFit/>
          </a:bodyPr>
          <a:lstStyle/>
          <a:p>
            <a:pPr lvl="1"/>
            <a:r>
              <a:rPr lang="zh-CN" altLang="en-US" sz="2800" dirty="0"/>
              <a:t>简单规则</a:t>
            </a:r>
            <a:endParaRPr lang="en-US" altLang="zh-CN" sz="2800" dirty="0"/>
          </a:p>
        </p:txBody>
      </p:sp>
    </p:spTree>
    <p:extLst>
      <p:ext uri="{BB962C8B-B14F-4D97-AF65-F5344CB8AC3E}">
        <p14:creationId xmlns:p14="http://schemas.microsoft.com/office/powerpoint/2010/main" val="389906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5136-0531-4780-9D05-09D76E9DACAB}"/>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2CA13C22-7C9C-4D6B-BA9B-713CF7764046}"/>
              </a:ext>
            </a:extLst>
          </p:cNvPr>
          <p:cNvSpPr>
            <a:spLocks noGrp="1"/>
          </p:cNvSpPr>
          <p:nvPr>
            <p:ph idx="1"/>
          </p:nvPr>
        </p:nvSpPr>
        <p:spPr/>
        <p:txBody>
          <a:bodyPr/>
          <a:lstStyle/>
          <a:p>
            <a:r>
              <a:rPr lang="zh-CN" altLang="en-US" dirty="0">
                <a:solidFill>
                  <a:srgbClr val="FF0000"/>
                </a:solidFill>
              </a:rPr>
              <a:t>检查主题</a:t>
            </a:r>
            <a:endParaRPr lang="en-US" altLang="zh-CN" dirty="0">
              <a:solidFill>
                <a:srgbClr val="FF0000"/>
              </a:solidFill>
            </a:endParaRPr>
          </a:p>
          <a:p>
            <a:r>
              <a:rPr lang="zh-CN" altLang="en-US" dirty="0"/>
              <a:t>主语的值</a:t>
            </a:r>
            <a:endParaRPr lang="en-US" altLang="zh-CN" dirty="0"/>
          </a:p>
          <a:p>
            <a:r>
              <a:rPr lang="zh-CN" altLang="en-US" dirty="0"/>
              <a:t>宾语的值</a:t>
            </a:r>
            <a:endParaRPr lang="en-US" altLang="zh-CN" dirty="0"/>
          </a:p>
          <a:p>
            <a:r>
              <a:rPr lang="zh-CN" altLang="en-US" dirty="0"/>
              <a:t>句子中所有的词语</a:t>
            </a:r>
            <a:endParaRPr lang="en-US" altLang="zh-CN" dirty="0"/>
          </a:p>
          <a:p>
            <a:r>
              <a:rPr lang="zh-CN" altLang="en-US" dirty="0"/>
              <a:t>动词的数量</a:t>
            </a:r>
            <a:endParaRPr lang="en-US" altLang="zh-CN" dirty="0"/>
          </a:p>
          <a:p>
            <a:r>
              <a:rPr lang="zh-CN" altLang="en-US" dirty="0"/>
              <a:t>动词的时态</a:t>
            </a:r>
            <a:endParaRPr lang="en-US" altLang="zh-CN" dirty="0"/>
          </a:p>
          <a:p>
            <a:r>
              <a:rPr lang="zh-CN" altLang="en-US" dirty="0"/>
              <a:t>情态动词的数量</a:t>
            </a:r>
            <a:endParaRPr lang="en-US" altLang="zh-CN" dirty="0"/>
          </a:p>
          <a:p>
            <a:r>
              <a:rPr lang="en-US" altLang="zh-CN" dirty="0"/>
              <a:t>……</a:t>
            </a:r>
          </a:p>
          <a:p>
            <a:endParaRPr lang="en-US" dirty="0"/>
          </a:p>
        </p:txBody>
      </p:sp>
    </p:spTree>
    <p:extLst>
      <p:ext uri="{BB962C8B-B14F-4D97-AF65-F5344CB8AC3E}">
        <p14:creationId xmlns:p14="http://schemas.microsoft.com/office/powerpoint/2010/main" val="69384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9FB7-01C6-4006-B665-EDD5C870B0BD}"/>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B49BA168-C134-42E3-B61F-F8F3C60433C3}"/>
              </a:ext>
            </a:extLst>
          </p:cNvPr>
          <p:cNvSpPr>
            <a:spLocks noGrp="1"/>
          </p:cNvSpPr>
          <p:nvPr>
            <p:ph idx="1"/>
          </p:nvPr>
        </p:nvSpPr>
        <p:spPr/>
        <p:txBody>
          <a:bodyPr/>
          <a:lstStyle/>
          <a:p>
            <a:r>
              <a:rPr lang="zh-CN" altLang="en-US" dirty="0">
                <a:highlight>
                  <a:srgbClr val="FFFF00"/>
                </a:highlight>
              </a:rPr>
              <a:t>检查约束</a:t>
            </a:r>
            <a:endParaRPr lang="en-US" dirty="0">
              <a:highlight>
                <a:srgbClr val="FFFF00"/>
              </a:highlight>
            </a:endParaRPr>
          </a:p>
          <a:p>
            <a:r>
              <a:rPr lang="zh-CN" altLang="en-US" dirty="0"/>
              <a:t>属于</a:t>
            </a:r>
            <a:endParaRPr lang="en-US" altLang="zh-CN" dirty="0"/>
          </a:p>
          <a:p>
            <a:r>
              <a:rPr lang="zh-CN" altLang="en-US" dirty="0"/>
              <a:t>不属于</a:t>
            </a:r>
            <a:endParaRPr lang="en-US" altLang="zh-CN" dirty="0"/>
          </a:p>
          <a:p>
            <a:r>
              <a:rPr lang="zh-CN" altLang="en-US" dirty="0"/>
              <a:t>大于，大于等于</a:t>
            </a:r>
            <a:endParaRPr lang="en-US" altLang="zh-CN" dirty="0"/>
          </a:p>
          <a:p>
            <a:r>
              <a:rPr lang="zh-CN" altLang="en-US" dirty="0"/>
              <a:t>等于，不等于</a:t>
            </a:r>
            <a:endParaRPr lang="en-US" altLang="zh-CN" dirty="0"/>
          </a:p>
          <a:p>
            <a:r>
              <a:rPr lang="zh-CN" altLang="en-US" dirty="0"/>
              <a:t>小于，小于等于</a:t>
            </a:r>
            <a:endParaRPr lang="en-US" altLang="zh-CN" dirty="0"/>
          </a:p>
        </p:txBody>
      </p:sp>
    </p:spTree>
    <p:extLst>
      <p:ext uri="{BB962C8B-B14F-4D97-AF65-F5344CB8AC3E}">
        <p14:creationId xmlns:p14="http://schemas.microsoft.com/office/powerpoint/2010/main" val="407689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E6AA-D39B-4174-80B5-CECAE6B7827D}"/>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3F5DDCA5-A8D3-4F27-B754-F7CC2623898B}"/>
              </a:ext>
            </a:extLst>
          </p:cNvPr>
          <p:cNvSpPr>
            <a:spLocks noGrp="1"/>
          </p:cNvSpPr>
          <p:nvPr>
            <p:ph idx="1"/>
          </p:nvPr>
        </p:nvSpPr>
        <p:spPr/>
        <p:txBody>
          <a:bodyPr/>
          <a:lstStyle/>
          <a:p>
            <a:r>
              <a:rPr lang="zh-CN" altLang="en-US" dirty="0"/>
              <a:t>综合操作</a:t>
            </a:r>
            <a:endParaRPr lang="en-US" altLang="zh-CN" dirty="0"/>
          </a:p>
          <a:p>
            <a:r>
              <a:rPr lang="zh-CN" altLang="en-US" dirty="0"/>
              <a:t>与</a:t>
            </a:r>
            <a:endParaRPr lang="en-US" altLang="zh-CN" dirty="0"/>
          </a:p>
          <a:p>
            <a:r>
              <a:rPr lang="zh-CN" altLang="en-US" dirty="0"/>
              <a:t>或</a:t>
            </a:r>
            <a:endParaRPr lang="en-US" altLang="zh-CN" dirty="0"/>
          </a:p>
          <a:p>
            <a:r>
              <a:rPr lang="zh-CN" altLang="en-US" dirty="0"/>
              <a:t>非</a:t>
            </a:r>
            <a:endParaRPr lang="en-US" dirty="0"/>
          </a:p>
        </p:txBody>
      </p:sp>
      <p:sp>
        <p:nvSpPr>
          <p:cNvPr id="6" name="Content Placeholder 2">
            <a:extLst>
              <a:ext uri="{FF2B5EF4-FFF2-40B4-BE49-F238E27FC236}">
                <a16:creationId xmlns:a16="http://schemas.microsoft.com/office/drawing/2014/main" id="{0AD1C5F6-79D7-4126-98E5-E2A50B0B3B19}"/>
              </a:ext>
            </a:extLst>
          </p:cNvPr>
          <p:cNvSpPr txBox="1">
            <a:spLocks/>
          </p:cNvSpPr>
          <p:nvPr/>
        </p:nvSpPr>
        <p:spPr bwMode="auto">
          <a:xfrm>
            <a:off x="4715097"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检查范围</a:t>
            </a:r>
            <a:endParaRPr lang="en-US" altLang="zh-CN" dirty="0"/>
          </a:p>
          <a:p>
            <a:r>
              <a:rPr lang="zh-CN" altLang="en-US" dirty="0"/>
              <a:t>所有句子</a:t>
            </a:r>
            <a:endParaRPr lang="en-US" altLang="zh-CN" dirty="0"/>
          </a:p>
          <a:p>
            <a:r>
              <a:rPr lang="zh-CN" altLang="en-US" dirty="0"/>
              <a:t>动作子句</a:t>
            </a:r>
            <a:endParaRPr lang="en-US" dirty="0"/>
          </a:p>
        </p:txBody>
      </p:sp>
    </p:spTree>
    <p:extLst>
      <p:ext uri="{BB962C8B-B14F-4D97-AF65-F5344CB8AC3E}">
        <p14:creationId xmlns:p14="http://schemas.microsoft.com/office/powerpoint/2010/main" val="3804844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BEBD-AEBF-4669-84FA-AAB43FEC2855}"/>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pic>
        <p:nvPicPr>
          <p:cNvPr id="5" name="Content Placeholder 4">
            <a:extLst>
              <a:ext uri="{FF2B5EF4-FFF2-40B4-BE49-F238E27FC236}">
                <a16:creationId xmlns:a16="http://schemas.microsoft.com/office/drawing/2014/main" id="{7B245C5C-0ABF-45D2-A98C-17A9DB677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12" y="1690688"/>
            <a:ext cx="10868035" cy="4984116"/>
          </a:xfrm>
        </p:spPr>
      </p:pic>
    </p:spTree>
    <p:extLst>
      <p:ext uri="{BB962C8B-B14F-4D97-AF65-F5344CB8AC3E}">
        <p14:creationId xmlns:p14="http://schemas.microsoft.com/office/powerpoint/2010/main" val="2539580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FF0000"/>
                </a:solidFill>
              </a:rPr>
              <a:t>GUI</a:t>
            </a:r>
            <a:r>
              <a:rPr lang="zh-CN" altLang="en-US" dirty="0">
                <a:solidFill>
                  <a:srgbClr val="FF0000"/>
                </a:solidFill>
              </a:rPr>
              <a:t>设计</a:t>
            </a:r>
            <a:endParaRPr lang="en-US" altLang="zh-CN" dirty="0">
              <a:solidFill>
                <a:srgbClr val="FF0000"/>
              </a:solidFill>
            </a:endParaRPr>
          </a:p>
        </p:txBody>
      </p:sp>
      <p:pic>
        <p:nvPicPr>
          <p:cNvPr id="2" name="图片 1">
            <a:extLst>
              <a:ext uri="{FF2B5EF4-FFF2-40B4-BE49-F238E27FC236}">
                <a16:creationId xmlns:a16="http://schemas.microsoft.com/office/drawing/2014/main" id="{4D8C619B-A055-46DF-B59F-29D481924F31}"/>
              </a:ext>
            </a:extLst>
          </p:cNvPr>
          <p:cNvPicPr>
            <a:picLocks noChangeAspect="1"/>
          </p:cNvPicPr>
          <p:nvPr/>
        </p:nvPicPr>
        <p:blipFill>
          <a:blip r:embed="rId3"/>
          <a:stretch>
            <a:fillRect/>
          </a:stretch>
        </p:blipFill>
        <p:spPr>
          <a:xfrm>
            <a:off x="0" y="1890503"/>
            <a:ext cx="9144000" cy="3076993"/>
          </a:xfrm>
          <a:prstGeom prst="rect">
            <a:avLst/>
          </a:prstGeom>
        </p:spPr>
      </p:pic>
    </p:spTree>
    <p:extLst>
      <p:ext uri="{BB962C8B-B14F-4D97-AF65-F5344CB8AC3E}">
        <p14:creationId xmlns:p14="http://schemas.microsoft.com/office/powerpoint/2010/main" val="211775015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需求设计：报告与自然语言处理</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519475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报告</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包含检查错误结果的基本信息，包括检查出错误的规则，相应的用例名以及句子。</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静态类，用于生成报告。</a:t>
            </a:r>
          </a:p>
          <a:p>
            <a:pPr marL="414726" indent="-414726">
              <a:lnSpc>
                <a:spcPct val="150000"/>
              </a:lnSpc>
              <a:buFont typeface="Wingdings" panose="05000000000000000000" pitchFamily="2" charset="2"/>
              <a:buChar char="Ø"/>
              <a:defRPr/>
            </a:pPr>
            <a:r>
              <a:rPr lang="zh-CN" altLang="en-US" sz="2800" dirty="0">
                <a:latin typeface="+mj-lt"/>
              </a:rPr>
              <a:t>自然语言处理</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该部分由多个方法组成，构成</a:t>
            </a:r>
            <a:r>
              <a:rPr lang="en-US" altLang="zh-CN" sz="2800" dirty="0" err="1">
                <a:latin typeface="+mj-lt"/>
              </a:rPr>
              <a:t>nulputils</a:t>
            </a:r>
            <a:r>
              <a:rPr lang="zh-CN" altLang="en-US" sz="2800" dirty="0">
                <a:latin typeface="+mj-lt"/>
              </a:rPr>
              <a:t>模块，该部分的主要功能是解析句子</a:t>
            </a:r>
            <a:r>
              <a:rPr lang="en-US" altLang="zh-CN" sz="2800" dirty="0">
                <a:latin typeface="+mj-lt"/>
              </a:rPr>
              <a:t>/</a:t>
            </a:r>
            <a:r>
              <a:rPr lang="zh-CN" altLang="en-US" sz="2800" dirty="0">
                <a:latin typeface="+mj-lt"/>
              </a:rPr>
              <a:t>词语成分，并且给予相应的自然语义标注。</a:t>
            </a:r>
          </a:p>
        </p:txBody>
      </p:sp>
    </p:spTree>
    <p:extLst>
      <p:ext uri="{BB962C8B-B14F-4D97-AF65-F5344CB8AC3E}">
        <p14:creationId xmlns:p14="http://schemas.microsoft.com/office/powerpoint/2010/main" val="230222680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solidFill>
                  <a:srgbClr val="0070C0"/>
                </a:solidFill>
              </a:rPr>
              <a:t>代码开发</a:t>
            </a:r>
            <a:endParaRPr lang="en-US" altLang="zh-CN" b="1" dirty="0">
              <a:solidFill>
                <a:srgbClr val="0070C0"/>
              </a:solidFill>
            </a:endParaRPr>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400840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相关技术</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开发协作流程</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问题与解决办法</a:t>
            </a:r>
          </a:p>
        </p:txBody>
      </p:sp>
    </p:spTree>
    <p:extLst>
      <p:ext uri="{BB962C8B-B14F-4D97-AF65-F5344CB8AC3E}">
        <p14:creationId xmlns:p14="http://schemas.microsoft.com/office/powerpoint/2010/main" val="917112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685EC1F-1A08-4072-ABC2-3654F45CDDBB}"/>
              </a:ext>
            </a:extLst>
          </p:cNvPr>
          <p:cNvPicPr/>
          <p:nvPr/>
        </p:nvPicPr>
        <p:blipFill>
          <a:blip r:embed="rId3"/>
          <a:stretch>
            <a:fillRect/>
          </a:stretch>
        </p:blipFill>
        <p:spPr>
          <a:xfrm>
            <a:off x="3584362" y="2623460"/>
            <a:ext cx="5027429" cy="3293444"/>
          </a:xfrm>
          <a:prstGeom prst="rect">
            <a:avLst/>
          </a:prstGeom>
        </p:spPr>
      </p:pic>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代码开发：相关技术</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27522" y="1114425"/>
            <a:ext cx="7856872" cy="260019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NLP</a:t>
            </a:r>
          </a:p>
          <a:p>
            <a:pPr marL="871926" lvl="1" indent="-414726">
              <a:lnSpc>
                <a:spcPct val="150000"/>
              </a:lnSpc>
              <a:buFont typeface="Wingdings" panose="05000000000000000000" pitchFamily="2" charset="2"/>
              <a:buChar char="Ø"/>
              <a:defRPr/>
            </a:pPr>
            <a:r>
              <a:rPr lang="en-US" altLang="zh-CN" sz="2800" dirty="0"/>
              <a:t>nlputils.py</a:t>
            </a:r>
            <a:r>
              <a:rPr lang="zh-CN" altLang="en-US" sz="2800" dirty="0"/>
              <a:t>模块</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BFS</a:t>
            </a:r>
            <a:r>
              <a:rPr lang="zh-CN" altLang="en-US" sz="2800" dirty="0">
                <a:latin typeface="+mj-lt"/>
              </a:rPr>
              <a:t>：句型解析树</a:t>
            </a:r>
            <a:endParaRPr lang="en-US" altLang="zh-CN" sz="2800" dirty="0">
              <a:latin typeface="+mj-lt"/>
            </a:endParaRPr>
          </a:p>
          <a:p>
            <a:pPr marL="871926" lvl="1" indent="-414726">
              <a:lnSpc>
                <a:spcPct val="150000"/>
              </a:lnSpc>
              <a:buFont typeface="Wingdings" panose="05000000000000000000" pitchFamily="2" charset="2"/>
              <a:buChar char="Ø"/>
              <a:defRPr/>
            </a:pPr>
            <a:endParaRPr lang="en-US" altLang="zh-CN" sz="2800" dirty="0">
              <a:latin typeface="+mj-lt"/>
            </a:endParaRPr>
          </a:p>
        </p:txBody>
      </p:sp>
    </p:spTree>
    <p:extLst>
      <p:ext uri="{BB962C8B-B14F-4D97-AF65-F5344CB8AC3E}">
        <p14:creationId xmlns:p14="http://schemas.microsoft.com/office/powerpoint/2010/main" val="52362309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代码开发：开发协作流程</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882316" y="1290889"/>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Git</a:t>
            </a:r>
          </a:p>
          <a:p>
            <a:pPr marL="414726" indent="-414726">
              <a:lnSpc>
                <a:spcPct val="150000"/>
              </a:lnSpc>
              <a:buFont typeface="Wingdings" panose="05000000000000000000" pitchFamily="2" charset="2"/>
              <a:buChar char="Ø"/>
              <a:defRPr/>
            </a:pPr>
            <a:r>
              <a:rPr lang="zh-CN" altLang="en-US" sz="2800" dirty="0"/>
              <a:t>分模块开发</a:t>
            </a:r>
            <a:endParaRPr lang="en-US" altLang="zh-CN" sz="2800" dirty="0"/>
          </a:p>
        </p:txBody>
      </p:sp>
    </p:spTree>
    <p:extLst>
      <p:ext uri="{BB962C8B-B14F-4D97-AF65-F5344CB8AC3E}">
        <p14:creationId xmlns:p14="http://schemas.microsoft.com/office/powerpoint/2010/main" val="74674556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代码开发：问题与方法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226720"/>
            <a:ext cx="7856872" cy="260943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err="1">
                <a:latin typeface="+mj-lt"/>
              </a:rPr>
              <a:t>nlp</a:t>
            </a:r>
            <a:r>
              <a:rPr lang="en-US" altLang="zh-CN" sz="2800" dirty="0">
                <a:latin typeface="+mj-lt"/>
              </a:rPr>
              <a:t> server</a:t>
            </a:r>
          </a:p>
          <a:p>
            <a:pPr marL="871926" lvl="1" indent="-414726">
              <a:lnSpc>
                <a:spcPct val="150000"/>
              </a:lnSpc>
              <a:buFont typeface="Wingdings" panose="05000000000000000000" pitchFamily="2" charset="2"/>
              <a:buChar char="Ø"/>
              <a:defRPr/>
            </a:pPr>
            <a:r>
              <a:rPr lang="zh-CN" altLang="en-US" sz="2800" dirty="0"/>
              <a:t>云端</a:t>
            </a:r>
            <a:r>
              <a:rPr lang="en-US" altLang="zh-CN" sz="2800" dirty="0"/>
              <a:t>server</a:t>
            </a:r>
          </a:p>
          <a:p>
            <a:pPr marL="871926" lvl="1" indent="-414726">
              <a:lnSpc>
                <a:spcPct val="150000"/>
              </a:lnSpc>
              <a:buFont typeface="Wingdings" panose="05000000000000000000" pitchFamily="2" charset="2"/>
              <a:buChar char="Ø"/>
              <a:defRPr/>
            </a:pPr>
            <a:r>
              <a:rPr lang="zh-CN" altLang="en-US" sz="2800" dirty="0"/>
              <a:t>本地</a:t>
            </a:r>
            <a:r>
              <a:rPr lang="en-US" altLang="zh-CN" sz="2800" dirty="0"/>
              <a:t>server</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部分规则的实现过于复杂</a:t>
            </a:r>
            <a:endParaRPr lang="en-US" altLang="zh-CN" sz="2800" dirty="0">
              <a:latin typeface="+mj-lt"/>
            </a:endParaRPr>
          </a:p>
        </p:txBody>
      </p:sp>
    </p:spTree>
    <p:extLst>
      <p:ext uri="{BB962C8B-B14F-4D97-AF65-F5344CB8AC3E}">
        <p14:creationId xmlns:p14="http://schemas.microsoft.com/office/powerpoint/2010/main" val="217337845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solidFill>
                  <a:srgbClr val="0070C0"/>
                </a:solidFill>
              </a:rPr>
              <a:t>迭代测试</a:t>
            </a:r>
            <a:endParaRPr lang="en-US" altLang="zh-CN" b="1" dirty="0">
              <a:solidFill>
                <a:srgbClr val="0070C0"/>
              </a:solidFill>
            </a:endParaRPr>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591793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3" y="831622"/>
            <a:ext cx="7856872" cy="454842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概述</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测试目的</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需求实现程度</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测试功能点</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测试样例说明</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测试结果</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一致性验证</a:t>
            </a:r>
            <a:endParaRPr lang="en-US" altLang="zh-CN" sz="2800" dirty="0">
              <a:latin typeface="+mj-lt"/>
            </a:endParaRPr>
          </a:p>
        </p:txBody>
      </p:sp>
    </p:spTree>
    <p:extLst>
      <p:ext uri="{BB962C8B-B14F-4D97-AF65-F5344CB8AC3E}">
        <p14:creationId xmlns:p14="http://schemas.microsoft.com/office/powerpoint/2010/main" val="358340744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迭代测试：概述</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本次测试的功能点主要在数据读取、规则检查的正确性。检查对象为读取类</a:t>
            </a:r>
            <a:r>
              <a:rPr lang="en-US" altLang="zh-CN" sz="2800" dirty="0">
                <a:latin typeface="+mj-lt"/>
              </a:rPr>
              <a:t>Loader</a:t>
            </a:r>
            <a:r>
              <a:rPr lang="zh-CN" altLang="en-US" sz="2800" dirty="0">
                <a:latin typeface="+mj-lt"/>
              </a:rPr>
              <a:t>、规则类</a:t>
            </a:r>
            <a:r>
              <a:rPr lang="en-US" altLang="zh-CN" sz="2800" dirty="0">
                <a:latin typeface="+mj-lt"/>
              </a:rPr>
              <a:t>Rule</a:t>
            </a:r>
            <a:r>
              <a:rPr lang="zh-CN" altLang="en-US" sz="2800" dirty="0">
                <a:latin typeface="+mj-lt"/>
              </a:rPr>
              <a:t>、</a:t>
            </a:r>
            <a:r>
              <a:rPr lang="en-US" altLang="zh-CN" sz="2800" dirty="0">
                <a:latin typeface="+mj-lt"/>
              </a:rPr>
              <a:t>DefaultRule17-26</a:t>
            </a:r>
            <a:r>
              <a:rPr lang="zh-CN" altLang="en-US" sz="2800" dirty="0">
                <a:latin typeface="+mj-lt"/>
              </a:rPr>
              <a:t>中的各</a:t>
            </a:r>
            <a:r>
              <a:rPr lang="en-US" altLang="zh-CN" sz="2800" dirty="0">
                <a:latin typeface="+mj-lt"/>
              </a:rPr>
              <a:t>check()</a:t>
            </a:r>
            <a:r>
              <a:rPr lang="zh-CN" altLang="en-US" sz="2800" dirty="0">
                <a:latin typeface="+mj-lt"/>
              </a:rPr>
              <a:t>方法</a:t>
            </a:r>
            <a:endParaRPr lang="en-US" altLang="zh-CN" sz="2800" dirty="0">
              <a:latin typeface="+mj-lt"/>
            </a:endParaRPr>
          </a:p>
        </p:txBody>
      </p:sp>
    </p:spTree>
    <p:extLst>
      <p:ext uri="{BB962C8B-B14F-4D97-AF65-F5344CB8AC3E}">
        <p14:creationId xmlns:p14="http://schemas.microsoft.com/office/powerpoint/2010/main" val="95187028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zh-CN" dirty="0"/>
              <a:t>测试目的</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本文档为</a:t>
            </a:r>
            <a:r>
              <a:rPr lang="en-US" altLang="zh-CN" sz="2800" dirty="0">
                <a:latin typeface="+mj-lt"/>
              </a:rPr>
              <a:t>RUCM</a:t>
            </a:r>
            <a:r>
              <a:rPr lang="zh-CN" altLang="en-US" sz="2800" dirty="0">
                <a:latin typeface="+mj-lt"/>
              </a:rPr>
              <a:t>规则检查项目的规则检查功能的测试报告，从各个方面对测试对象、测试过程进行评估，得出版本质量结论和主要风险。</a:t>
            </a:r>
            <a:endParaRPr lang="en-US" altLang="zh-CN" sz="2800" dirty="0">
              <a:latin typeface="+mj-lt"/>
            </a:endParaRPr>
          </a:p>
        </p:txBody>
      </p:sp>
    </p:spTree>
    <p:extLst>
      <p:ext uri="{BB962C8B-B14F-4D97-AF65-F5344CB8AC3E}">
        <p14:creationId xmlns:p14="http://schemas.microsoft.com/office/powerpoint/2010/main" val="286238457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en-US" dirty="0"/>
              <a:t>需求实现程度</a:t>
            </a:r>
            <a:endParaRPr lang="en-US" altLang="zh-CN" dirty="0">
              <a:solidFill>
                <a:srgbClr val="1F4E79"/>
              </a:solidFill>
            </a:endParaRPr>
          </a:p>
        </p:txBody>
      </p:sp>
      <p:graphicFrame>
        <p:nvGraphicFramePr>
          <p:cNvPr id="2" name="表格 1">
            <a:extLst>
              <a:ext uri="{FF2B5EF4-FFF2-40B4-BE49-F238E27FC236}">
                <a16:creationId xmlns:a16="http://schemas.microsoft.com/office/drawing/2014/main" id="{2F5E6339-A36D-485B-AE45-EF94FCAB6219}"/>
              </a:ext>
            </a:extLst>
          </p:cNvPr>
          <p:cNvGraphicFramePr>
            <a:graphicFrameLocks noGrp="1"/>
          </p:cNvGraphicFramePr>
          <p:nvPr>
            <p:extLst>
              <p:ext uri="{D42A27DB-BD31-4B8C-83A1-F6EECF244321}">
                <p14:modId xmlns:p14="http://schemas.microsoft.com/office/powerpoint/2010/main" val="2020865699"/>
              </p:ext>
            </p:extLst>
          </p:nvPr>
        </p:nvGraphicFramePr>
        <p:xfrm>
          <a:off x="492041" y="1315454"/>
          <a:ext cx="8491538" cy="4550503"/>
        </p:xfrm>
        <a:graphic>
          <a:graphicData uri="http://schemas.openxmlformats.org/drawingml/2006/table">
            <a:tbl>
              <a:tblPr>
                <a:tableStyleId>{5C22544A-7EE6-4342-B048-85BDC9FD1C3A}</a:tableStyleId>
              </a:tblPr>
              <a:tblGrid>
                <a:gridCol w="951044">
                  <a:extLst>
                    <a:ext uri="{9D8B030D-6E8A-4147-A177-3AD203B41FA5}">
                      <a16:colId xmlns:a16="http://schemas.microsoft.com/office/drawing/2014/main" val="4088870548"/>
                    </a:ext>
                  </a:extLst>
                </a:gridCol>
                <a:gridCol w="5585875">
                  <a:extLst>
                    <a:ext uri="{9D8B030D-6E8A-4147-A177-3AD203B41FA5}">
                      <a16:colId xmlns:a16="http://schemas.microsoft.com/office/drawing/2014/main" val="546598757"/>
                    </a:ext>
                  </a:extLst>
                </a:gridCol>
                <a:gridCol w="1954619">
                  <a:extLst>
                    <a:ext uri="{9D8B030D-6E8A-4147-A177-3AD203B41FA5}">
                      <a16:colId xmlns:a16="http://schemas.microsoft.com/office/drawing/2014/main" val="2323356021"/>
                    </a:ext>
                  </a:extLst>
                </a:gridCol>
              </a:tblGrid>
              <a:tr h="607094">
                <a:tc>
                  <a:txBody>
                    <a:bodyPr/>
                    <a:lstStyle/>
                    <a:p>
                      <a:pPr algn="ctr">
                        <a:spcAft>
                          <a:spcPts val="0"/>
                        </a:spcAft>
                      </a:pPr>
                      <a:r>
                        <a:rPr lang="zh-CN" sz="2800" kern="0" dirty="0">
                          <a:effectLst/>
                        </a:rPr>
                        <a:t>编号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需求描述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是否实现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7796232"/>
                  </a:ext>
                </a:extLst>
              </a:tr>
              <a:tr h="607094">
                <a:tc>
                  <a:txBody>
                    <a:bodyPr/>
                    <a:lstStyle/>
                    <a:p>
                      <a:pPr algn="l">
                        <a:spcAft>
                          <a:spcPts val="0"/>
                        </a:spcAft>
                      </a:pPr>
                      <a:r>
                        <a:rPr lang="en-US" sz="2800" kern="0">
                          <a:effectLst/>
                        </a:rPr>
                        <a:t>1</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读取规则模板</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5130440"/>
                  </a:ext>
                </a:extLst>
              </a:tr>
              <a:tr h="607094">
                <a:tc>
                  <a:txBody>
                    <a:bodyPr/>
                    <a:lstStyle/>
                    <a:p>
                      <a:pPr algn="l">
                        <a:spcAft>
                          <a:spcPts val="0"/>
                        </a:spcAft>
                      </a:pPr>
                      <a:r>
                        <a:rPr lang="en-US" sz="2800" kern="0">
                          <a:effectLst/>
                        </a:rPr>
                        <a:t>2</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dirty="0" err="1">
                          <a:effectLst/>
                        </a:rPr>
                        <a:t>RUCMLoader</a:t>
                      </a:r>
                      <a:r>
                        <a:rPr lang="zh-CN" sz="2800" kern="100" dirty="0">
                          <a:effectLst/>
                        </a:rPr>
                        <a:t>读取</a:t>
                      </a:r>
                      <a:r>
                        <a:rPr lang="en-US" sz="2800" kern="100" dirty="0" err="1">
                          <a:effectLst/>
                        </a:rPr>
                        <a:t>rucm</a:t>
                      </a:r>
                      <a:r>
                        <a:rPr lang="zh-CN" sz="2800" kern="100" dirty="0">
                          <a:effectLst/>
                        </a:rPr>
                        <a:t>文件</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2150723"/>
                  </a:ext>
                </a:extLst>
              </a:tr>
              <a:tr h="907939">
                <a:tc>
                  <a:txBody>
                    <a:bodyPr/>
                    <a:lstStyle/>
                    <a:p>
                      <a:pPr algn="l">
                        <a:spcAft>
                          <a:spcPts val="0"/>
                        </a:spcAft>
                      </a:pPr>
                      <a:r>
                        <a:rPr lang="en-US" sz="2800" kern="0">
                          <a:effectLst/>
                        </a:rPr>
                        <a:t>3</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对读取到的</a:t>
                      </a:r>
                      <a:r>
                        <a:rPr lang="en-US" sz="2800" kern="100">
                          <a:effectLst/>
                        </a:rPr>
                        <a:t>rucm</a:t>
                      </a:r>
                      <a:r>
                        <a:rPr lang="zh-CN" sz="2800" kern="100">
                          <a:effectLst/>
                        </a:rPr>
                        <a:t>文件进行</a:t>
                      </a:r>
                      <a:r>
                        <a:rPr lang="en-US" sz="2800" kern="100">
                          <a:effectLst/>
                        </a:rPr>
                        <a:t>NLP</a:t>
                      </a:r>
                      <a:r>
                        <a:rPr lang="zh-CN" sz="2800" kern="100">
                          <a:effectLst/>
                        </a:rPr>
                        <a:t>处理，填充</a:t>
                      </a:r>
                      <a:r>
                        <a:rPr lang="en-US" sz="2800" kern="100">
                          <a:effectLst/>
                        </a:rPr>
                        <a:t>RUCM</a:t>
                      </a:r>
                      <a:r>
                        <a:rPr lang="zh-CN" sz="2800" kern="100">
                          <a:effectLst/>
                        </a:rPr>
                        <a:t>相关各类</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0446355"/>
                  </a:ext>
                </a:extLst>
              </a:tr>
              <a:tr h="607094">
                <a:tc>
                  <a:txBody>
                    <a:bodyPr/>
                    <a:lstStyle/>
                    <a:p>
                      <a:pPr algn="l">
                        <a:spcAft>
                          <a:spcPts val="0"/>
                        </a:spcAft>
                      </a:pPr>
                      <a:r>
                        <a:rPr lang="en-US" sz="2800" kern="0">
                          <a:effectLst/>
                        </a:rPr>
                        <a:t>4</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生成规则，载入规则库</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0127475"/>
                  </a:ext>
                </a:extLst>
              </a:tr>
              <a:tr h="607094">
                <a:tc>
                  <a:txBody>
                    <a:bodyPr/>
                    <a:lstStyle/>
                    <a:p>
                      <a:pPr algn="l">
                        <a:spcAft>
                          <a:spcPts val="0"/>
                        </a:spcAft>
                      </a:pPr>
                      <a:r>
                        <a:rPr lang="en-US" sz="2800" kern="0">
                          <a:effectLst/>
                        </a:rPr>
                        <a:t>5</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a:t>
                      </a:r>
                      <a:r>
                        <a:rPr lang="zh-CN" sz="2800" kern="100">
                          <a:effectLst/>
                        </a:rPr>
                        <a:t>规则检查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4573808"/>
                  </a:ext>
                </a:extLst>
              </a:tr>
              <a:tr h="607094">
                <a:tc>
                  <a:txBody>
                    <a:bodyPr/>
                    <a:lstStyle/>
                    <a:p>
                      <a:pPr algn="l">
                        <a:spcAft>
                          <a:spcPts val="0"/>
                        </a:spcAft>
                      </a:pPr>
                      <a:r>
                        <a:rPr lang="en-US" sz="2800" kern="0">
                          <a:effectLst/>
                        </a:rPr>
                        <a:t>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生成错误报告</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2520084"/>
                  </a:ext>
                </a:extLst>
              </a:tr>
            </a:tbl>
          </a:graphicData>
        </a:graphic>
      </p:graphicFrame>
    </p:spTree>
    <p:extLst>
      <p:ext uri="{BB962C8B-B14F-4D97-AF65-F5344CB8AC3E}">
        <p14:creationId xmlns:p14="http://schemas.microsoft.com/office/powerpoint/2010/main" val="379030164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4" name="图片 3">
            <a:extLst>
              <a:ext uri="{FF2B5EF4-FFF2-40B4-BE49-F238E27FC236}">
                <a16:creationId xmlns:a16="http://schemas.microsoft.com/office/drawing/2014/main" id="{1935D73B-A2F9-4C9D-B115-F550E1F46B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650" y="866274"/>
            <a:ext cx="4623894" cy="3842083"/>
          </a:xfrm>
          <a:prstGeom prst="rect">
            <a:avLst/>
          </a:prstGeom>
          <a:noFill/>
          <a:ln>
            <a:noFill/>
          </a:ln>
        </p:spPr>
      </p:pic>
      <p:pic>
        <p:nvPicPr>
          <p:cNvPr id="5" name="图片 4">
            <a:extLst>
              <a:ext uri="{FF2B5EF4-FFF2-40B4-BE49-F238E27FC236}">
                <a16:creationId xmlns:a16="http://schemas.microsoft.com/office/drawing/2014/main" id="{2239EB42-C46D-4605-BBF3-C4161A8617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72456" y="2787315"/>
            <a:ext cx="4623894" cy="3281379"/>
          </a:xfrm>
          <a:prstGeom prst="rect">
            <a:avLst/>
          </a:prstGeom>
          <a:noFill/>
          <a:ln>
            <a:noFill/>
          </a:ln>
        </p:spPr>
      </p:pic>
    </p:spTree>
    <p:extLst>
      <p:ext uri="{BB962C8B-B14F-4D97-AF65-F5344CB8AC3E}">
        <p14:creationId xmlns:p14="http://schemas.microsoft.com/office/powerpoint/2010/main" val="364087236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6" name="图片 5">
            <a:extLst>
              <a:ext uri="{FF2B5EF4-FFF2-40B4-BE49-F238E27FC236}">
                <a16:creationId xmlns:a16="http://schemas.microsoft.com/office/drawing/2014/main" id="{3D8BD022-C08B-44E7-B3B2-0DCDF8F52A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812" y="1114424"/>
            <a:ext cx="8334376" cy="5286375"/>
          </a:xfrm>
          <a:prstGeom prst="rect">
            <a:avLst/>
          </a:prstGeom>
          <a:noFill/>
          <a:ln>
            <a:noFill/>
          </a:ln>
        </p:spPr>
      </p:pic>
    </p:spTree>
    <p:extLst>
      <p:ext uri="{BB962C8B-B14F-4D97-AF65-F5344CB8AC3E}">
        <p14:creationId xmlns:p14="http://schemas.microsoft.com/office/powerpoint/2010/main" val="111960075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solidFill>
                  <a:srgbClr val="0070C0"/>
                </a:solidFill>
              </a:rPr>
              <a:t>项目概述</a:t>
            </a:r>
            <a:endParaRPr lang="en-US" altLang="zh-CN" b="1" dirty="0">
              <a:solidFill>
                <a:srgbClr val="0070C0"/>
              </a:solidFill>
            </a:endParaRPr>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472185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6" name="图表 5">
            <a:extLst>
              <a:ext uri="{FF2B5EF4-FFF2-40B4-BE49-F238E27FC236}">
                <a16:creationId xmlns:a16="http://schemas.microsoft.com/office/drawing/2014/main" id="{C96B3954-22E0-40BA-BD0D-638913CFD092}"/>
              </a:ext>
            </a:extLst>
          </p:cNvPr>
          <p:cNvGraphicFramePr/>
          <p:nvPr>
            <p:extLst>
              <p:ext uri="{D42A27DB-BD31-4B8C-83A1-F6EECF244321}">
                <p14:modId xmlns:p14="http://schemas.microsoft.com/office/powerpoint/2010/main" val="2383776141"/>
              </p:ext>
            </p:extLst>
          </p:nvPr>
        </p:nvGraphicFramePr>
        <p:xfrm>
          <a:off x="529390" y="1114425"/>
          <a:ext cx="8209798" cy="5061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579975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4" name="图表 3">
            <a:extLst>
              <a:ext uri="{FF2B5EF4-FFF2-40B4-BE49-F238E27FC236}">
                <a16:creationId xmlns:a16="http://schemas.microsoft.com/office/drawing/2014/main" id="{97285B0A-A3EC-47F3-83AF-89FAFF35E69A}"/>
              </a:ext>
            </a:extLst>
          </p:cNvPr>
          <p:cNvGraphicFramePr/>
          <p:nvPr>
            <p:extLst>
              <p:ext uri="{D42A27DB-BD31-4B8C-83A1-F6EECF244321}">
                <p14:modId xmlns:p14="http://schemas.microsoft.com/office/powerpoint/2010/main" val="4073346434"/>
              </p:ext>
            </p:extLst>
          </p:nvPr>
        </p:nvGraphicFramePr>
        <p:xfrm>
          <a:off x="0" y="1114425"/>
          <a:ext cx="8896350" cy="53099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6183145"/>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92044"/>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一致性验证的任务是检查各图之间的名称、关系的一致性以及图与代码之间的一致性检验。</a:t>
            </a:r>
            <a:endParaRPr lang="en-US" altLang="zh-CN" sz="2800" dirty="0">
              <a:latin typeface="+mj-lt"/>
            </a:endParaRPr>
          </a:p>
        </p:txBody>
      </p:sp>
    </p:spTree>
    <p:extLst>
      <p:ext uri="{BB962C8B-B14F-4D97-AF65-F5344CB8AC3E}">
        <p14:creationId xmlns:p14="http://schemas.microsoft.com/office/powerpoint/2010/main" val="192333889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5924186"/>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代码与图之间的一致性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t>具体类的方法属性上有少量差异，是迭代开发过程中遇到的</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时序图、活动图与类图之间的一致性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除部分名称从类图中的英文转变为时序图中的中文外，并未发现不一致性</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时序图、活动图与代码的一致性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各个图与代码之间基本符合，但是时序图相较于代码过于简略，没有很好的呈现出代码的流程。</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108405259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新增内容</a:t>
            </a:r>
            <a:endParaRPr lang="en-US" altLang="zh-CN"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989451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新增内容</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324653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GUI</a:t>
            </a:r>
            <a:r>
              <a:rPr lang="zh-CN" altLang="en-US" sz="2800" dirty="0">
                <a:latin typeface="+mj-lt"/>
              </a:rPr>
              <a:t>的设计与开发</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用户规则抽象与制定</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中文</a:t>
            </a:r>
            <a:r>
              <a:rPr lang="en-US" altLang="zh-CN" sz="2800" dirty="0">
                <a:latin typeface="+mj-lt"/>
              </a:rPr>
              <a:t>RUCM</a:t>
            </a:r>
            <a:r>
              <a:rPr lang="zh-CN" altLang="en-US" sz="2800" dirty="0">
                <a:latin typeface="+mj-lt"/>
              </a:rPr>
              <a:t>描述的适配</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Final report document</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230317617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zh-CN" altLang="en-US" dirty="0"/>
              <a:t>用户规则设计</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泽年。。。。</a:t>
            </a:r>
            <a:endParaRPr lang="en-US" altLang="zh-CN" sz="2800" dirty="0">
              <a:latin typeface="+mj-lt"/>
            </a:endParaRPr>
          </a:p>
        </p:txBody>
      </p:sp>
    </p:spTree>
    <p:extLst>
      <p:ext uri="{BB962C8B-B14F-4D97-AF65-F5344CB8AC3E}">
        <p14:creationId xmlns:p14="http://schemas.microsoft.com/office/powerpoint/2010/main" val="1666743941"/>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zh-CN" altLang="en-US" dirty="0"/>
              <a:t>中文适配</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杨森。。。。</a:t>
            </a:r>
            <a:endParaRPr lang="en-US" altLang="zh-CN" sz="2800" dirty="0">
              <a:latin typeface="+mj-lt"/>
            </a:endParaRPr>
          </a:p>
        </p:txBody>
      </p:sp>
    </p:spTree>
    <p:extLst>
      <p:ext uri="{BB962C8B-B14F-4D97-AF65-F5344CB8AC3E}">
        <p14:creationId xmlns:p14="http://schemas.microsoft.com/office/powerpoint/2010/main" val="94398493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项目总结</a:t>
            </a:r>
            <a:endParaRPr lang="en-US" altLang="zh-CN" b="1" dirty="0">
              <a:solidFill>
                <a:srgbClr val="0070C0"/>
              </a:solidFill>
            </a:endParaRPr>
          </a:p>
        </p:txBody>
      </p:sp>
    </p:spTree>
    <p:extLst>
      <p:ext uri="{BB962C8B-B14F-4D97-AF65-F5344CB8AC3E}">
        <p14:creationId xmlns:p14="http://schemas.microsoft.com/office/powerpoint/2010/main" val="3260559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601651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基于</a:t>
            </a:r>
            <a:r>
              <a:rPr lang="en-US" altLang="zh-CN" sz="2800" dirty="0">
                <a:latin typeface="+mj-lt"/>
              </a:rPr>
              <a:t>GUI</a:t>
            </a:r>
            <a:r>
              <a:rPr lang="zh-CN" altLang="en-US" sz="2800" dirty="0">
                <a:latin typeface="+mj-lt"/>
              </a:rPr>
              <a:t>交互的</a:t>
            </a:r>
            <a:r>
              <a:rPr lang="en-US" altLang="zh-CN" sz="2800" dirty="0">
                <a:latin typeface="+mj-lt"/>
              </a:rPr>
              <a:t>RUCM</a:t>
            </a:r>
            <a:r>
              <a:rPr lang="zh-CN" altLang="en-US" sz="2800" dirty="0">
                <a:latin typeface="+mj-lt"/>
              </a:rPr>
              <a:t>合规性检查工具</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主要工作</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领域分析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需求分析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模型设计</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代码开发</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覆盖性测试</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一致性验证</a:t>
            </a:r>
            <a:endParaRPr lang="en-US" altLang="zh-CN" sz="20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从几十行代码到几千行代码，</a:t>
            </a:r>
            <a:r>
              <a:rPr lang="zh-CN" altLang="en-US" sz="2800" b="1" dirty="0">
                <a:solidFill>
                  <a:srgbClr val="FF0000"/>
                </a:solidFill>
                <a:latin typeface="+mj-lt"/>
              </a:rPr>
              <a:t>团队协作能力</a:t>
            </a:r>
            <a:r>
              <a:rPr lang="zh-CN" altLang="en-US" sz="2800" dirty="0">
                <a:latin typeface="+mj-lt"/>
              </a:rPr>
              <a:t>的考验与提升</a:t>
            </a:r>
            <a:endParaRPr lang="en-US" altLang="zh-CN" sz="2800" dirty="0">
              <a:latin typeface="+mj-lt"/>
            </a:endParaRPr>
          </a:p>
          <a:p>
            <a:pPr>
              <a:lnSpc>
                <a:spcPct val="150000"/>
              </a:lnSpc>
              <a:defRPr/>
            </a:pPr>
            <a:endParaRPr lang="en-US" altLang="zh-CN" sz="2800" dirty="0">
              <a:latin typeface="+mj-lt"/>
            </a:endParaRPr>
          </a:p>
        </p:txBody>
      </p:sp>
    </p:spTree>
    <p:extLst>
      <p:ext uri="{BB962C8B-B14F-4D97-AF65-F5344CB8AC3E}">
        <p14:creationId xmlns:p14="http://schemas.microsoft.com/office/powerpoint/2010/main" val="174257283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1301750"/>
            <a:ext cx="8491538" cy="455098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RUCM</a:t>
            </a:r>
            <a:r>
              <a:rPr lang="zh-CN" altLang="en-US" sz="2800" dirty="0">
                <a:latin typeface="+mj-lt"/>
              </a:rPr>
              <a:t>是一种结构化和模板化的需求规格，引入了流程、结构化句型和流程控制机制。</a:t>
            </a:r>
            <a:endParaRPr lang="en-US" altLang="zh-CN" sz="2800" dirty="0">
              <a:latin typeface="+mj-lt"/>
            </a:endParaRPr>
          </a:p>
          <a:p>
            <a:pPr marL="414726" indent="-414726">
              <a:lnSpc>
                <a:spcPct val="150000"/>
              </a:lnSpc>
              <a:buFont typeface="Wingdings" panose="05000000000000000000" pitchFamily="2" charset="2"/>
              <a:buChar char="Ø"/>
              <a:defRPr/>
            </a:pP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本项目以</a:t>
            </a:r>
            <a:r>
              <a:rPr lang="en-US" altLang="zh-CN" sz="2800" dirty="0">
                <a:latin typeface="+mj-lt"/>
              </a:rPr>
              <a:t>RUCM</a:t>
            </a:r>
            <a:r>
              <a:rPr lang="zh-CN" altLang="en-US" sz="2800" dirty="0">
                <a:latin typeface="+mj-lt"/>
              </a:rPr>
              <a:t>编辑器产生的</a:t>
            </a:r>
            <a:r>
              <a:rPr lang="en-US" altLang="zh-CN" sz="2800" dirty="0" err="1">
                <a:latin typeface="+mj-lt"/>
              </a:rPr>
              <a:t>rucm</a:t>
            </a:r>
            <a:r>
              <a:rPr lang="zh-CN" altLang="en-US" sz="2800" dirty="0">
                <a:latin typeface="+mj-lt"/>
              </a:rPr>
              <a:t>文件作为输入，依据课堂所讲授的</a:t>
            </a:r>
            <a:r>
              <a:rPr lang="en-US" altLang="zh-CN" sz="2800" dirty="0">
                <a:latin typeface="+mj-lt"/>
              </a:rPr>
              <a:t>RUCM</a:t>
            </a:r>
            <a:r>
              <a:rPr lang="zh-CN" altLang="en-US" sz="2800" dirty="0">
                <a:latin typeface="+mj-lt"/>
              </a:rPr>
              <a:t>规范指定相应的规则，并按照规则来自动检查一个具体的需求违反了哪些规则，同时能够支持规则的设置</a:t>
            </a:r>
            <a:r>
              <a:rPr lang="zh-CN" altLang="en-US" sz="2540" dirty="0">
                <a:latin typeface="+mj-lt"/>
              </a:rPr>
              <a:t>。</a:t>
            </a:r>
            <a:endParaRPr lang="en-US" altLang="zh-CN" sz="2540" dirty="0">
              <a:latin typeface="+mj-lt"/>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6478184"/>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基于</a:t>
            </a:r>
            <a:r>
              <a:rPr lang="en-US" altLang="zh-CN" sz="2800" dirty="0">
                <a:latin typeface="+mj-lt"/>
              </a:rPr>
              <a:t>GUI</a:t>
            </a:r>
            <a:r>
              <a:rPr lang="zh-CN" altLang="en-US" sz="2800" dirty="0">
                <a:latin typeface="+mj-lt"/>
              </a:rPr>
              <a:t>交互的</a:t>
            </a:r>
            <a:r>
              <a:rPr lang="en-US" altLang="zh-CN" sz="2800" dirty="0">
                <a:latin typeface="+mj-lt"/>
              </a:rPr>
              <a:t>RUCM</a:t>
            </a:r>
            <a:r>
              <a:rPr lang="zh-CN" altLang="en-US" sz="2800" dirty="0">
                <a:latin typeface="+mj-lt"/>
              </a:rPr>
              <a:t>合规性检查工具</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主要工作</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领域分析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需求分析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模型设计</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代码开发</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覆盖性测试</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一致性验证</a:t>
            </a:r>
            <a:endParaRPr lang="en-US" altLang="zh-CN" sz="2000" dirty="0">
              <a:latin typeface="+mj-lt"/>
            </a:endParaRPr>
          </a:p>
          <a:p>
            <a:pPr marL="871926" lvl="1" indent="-414726">
              <a:lnSpc>
                <a:spcPct val="150000"/>
              </a:lnSpc>
              <a:buFont typeface="Wingdings" panose="05000000000000000000" pitchFamily="2" charset="2"/>
              <a:buChar char="Ø"/>
              <a:defRPr/>
            </a:pPr>
            <a:r>
              <a:rPr lang="en-US" altLang="zh-CN" sz="2000" dirty="0">
                <a:latin typeface="+mj-lt"/>
              </a:rPr>
              <a:t>Final report</a:t>
            </a:r>
          </a:p>
          <a:p>
            <a:pPr marL="414726" indent="-414726">
              <a:lnSpc>
                <a:spcPct val="150000"/>
              </a:lnSpc>
              <a:buFont typeface="Wingdings" panose="05000000000000000000" pitchFamily="2" charset="2"/>
              <a:buChar char="Ø"/>
              <a:defRPr/>
            </a:pPr>
            <a:r>
              <a:rPr lang="zh-CN" altLang="en-US" sz="2800" dirty="0">
                <a:latin typeface="+mj-lt"/>
              </a:rPr>
              <a:t>从几十行代码到几千行代码，</a:t>
            </a:r>
            <a:r>
              <a:rPr lang="zh-CN" altLang="en-US" sz="2800" b="1" dirty="0">
                <a:solidFill>
                  <a:srgbClr val="FF0000"/>
                </a:solidFill>
                <a:latin typeface="+mj-lt"/>
              </a:rPr>
              <a:t>团队协作能力</a:t>
            </a:r>
            <a:r>
              <a:rPr lang="zh-CN" altLang="en-US" sz="2800" dirty="0">
                <a:latin typeface="+mj-lt"/>
              </a:rPr>
              <a:t>的考验与提升</a:t>
            </a:r>
            <a:endParaRPr lang="en-US" altLang="zh-CN" sz="2800" dirty="0">
              <a:latin typeface="+mj-lt"/>
            </a:endParaRPr>
          </a:p>
          <a:p>
            <a:pPr>
              <a:lnSpc>
                <a:spcPct val="150000"/>
              </a:lnSpc>
              <a:defRPr/>
            </a:pPr>
            <a:endParaRPr lang="en-US" altLang="zh-CN" sz="2800" dirty="0">
              <a:latin typeface="+mj-lt"/>
            </a:endParaRPr>
          </a:p>
        </p:txBody>
      </p:sp>
    </p:spTree>
    <p:extLst>
      <p:ext uri="{BB962C8B-B14F-4D97-AF65-F5344CB8AC3E}">
        <p14:creationId xmlns:p14="http://schemas.microsoft.com/office/powerpoint/2010/main" val="1035074640"/>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2905924"/>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时间量：每周四、五全部贡献，经常搭上周末</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代码量：</a:t>
            </a:r>
            <a:r>
              <a:rPr lang="en-US" altLang="zh-CN" sz="2800" dirty="0">
                <a:latin typeface="+mj-lt"/>
              </a:rPr>
              <a:t>4000 lines</a:t>
            </a:r>
          </a:p>
          <a:p>
            <a:pPr marL="414726" indent="-414726">
              <a:lnSpc>
                <a:spcPct val="150000"/>
              </a:lnSpc>
              <a:buFont typeface="Wingdings" panose="05000000000000000000" pitchFamily="2" charset="2"/>
              <a:buChar char="Ø"/>
              <a:defRPr/>
            </a:pPr>
            <a:r>
              <a:rPr lang="zh-CN" altLang="en-US" sz="2800" dirty="0">
                <a:latin typeface="+mj-lt"/>
              </a:rPr>
              <a:t>与</a:t>
            </a:r>
            <a:r>
              <a:rPr lang="en-US" altLang="zh-CN" sz="2800" dirty="0">
                <a:latin typeface="+mj-lt"/>
              </a:rPr>
              <a:t>mentor</a:t>
            </a:r>
            <a:r>
              <a:rPr lang="zh-CN" altLang="en-US" sz="2800" dirty="0">
                <a:latin typeface="+mj-lt"/>
              </a:rPr>
              <a:t>讨论：</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线上：随时</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线下：五次</a:t>
            </a:r>
            <a:endParaRPr lang="en-US" altLang="zh-CN" sz="2000" dirty="0">
              <a:latin typeface="+mj-lt"/>
            </a:endParaRPr>
          </a:p>
        </p:txBody>
      </p:sp>
      <p:pic>
        <p:nvPicPr>
          <p:cNvPr id="2" name="图片 1">
            <a:extLst>
              <a:ext uri="{FF2B5EF4-FFF2-40B4-BE49-F238E27FC236}">
                <a16:creationId xmlns:a16="http://schemas.microsoft.com/office/drawing/2014/main" id="{7FA9CE1E-021E-4891-AFE7-253FE0AC2547}"/>
              </a:ext>
            </a:extLst>
          </p:cNvPr>
          <p:cNvPicPr>
            <a:picLocks noChangeAspect="1"/>
          </p:cNvPicPr>
          <p:nvPr/>
        </p:nvPicPr>
        <p:blipFill>
          <a:blip r:embed="rId3"/>
          <a:stretch>
            <a:fillRect/>
          </a:stretch>
        </p:blipFill>
        <p:spPr>
          <a:xfrm>
            <a:off x="3501211" y="3222108"/>
            <a:ext cx="5395138" cy="2754445"/>
          </a:xfrm>
          <a:prstGeom prst="rect">
            <a:avLst/>
          </a:prstGeom>
        </p:spPr>
      </p:pic>
    </p:spTree>
    <p:extLst>
      <p:ext uri="{BB962C8B-B14F-4D97-AF65-F5344CB8AC3E}">
        <p14:creationId xmlns:p14="http://schemas.microsoft.com/office/powerpoint/2010/main" val="2190807425"/>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pic>
        <p:nvPicPr>
          <p:cNvPr id="3" name="图片 2">
            <a:extLst>
              <a:ext uri="{FF2B5EF4-FFF2-40B4-BE49-F238E27FC236}">
                <a16:creationId xmlns:a16="http://schemas.microsoft.com/office/drawing/2014/main" id="{4ABAAAA4-C2B3-4FC6-AE08-2DB15223B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65" y="978196"/>
            <a:ext cx="5018567" cy="3763925"/>
          </a:xfrm>
          <a:prstGeom prst="rect">
            <a:avLst/>
          </a:prstGeom>
        </p:spPr>
      </p:pic>
      <p:pic>
        <p:nvPicPr>
          <p:cNvPr id="6" name="图片 5">
            <a:extLst>
              <a:ext uri="{FF2B5EF4-FFF2-40B4-BE49-F238E27FC236}">
                <a16:creationId xmlns:a16="http://schemas.microsoft.com/office/drawing/2014/main" id="{F2EEB50D-28D7-41F1-924D-DE19B635A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8352" y="3062176"/>
            <a:ext cx="5061098" cy="3795823"/>
          </a:xfrm>
          <a:prstGeom prst="rect">
            <a:avLst/>
          </a:prstGeom>
        </p:spPr>
      </p:pic>
      <p:pic>
        <p:nvPicPr>
          <p:cNvPr id="8" name="图片 7">
            <a:extLst>
              <a:ext uri="{FF2B5EF4-FFF2-40B4-BE49-F238E27FC236}">
                <a16:creationId xmlns:a16="http://schemas.microsoft.com/office/drawing/2014/main" id="{6F6D5C46-5AE6-4B81-A776-523E69746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659" y="1477926"/>
            <a:ext cx="6176628" cy="4632471"/>
          </a:xfrm>
          <a:prstGeom prst="rect">
            <a:avLst/>
          </a:prstGeom>
        </p:spPr>
      </p:pic>
    </p:spTree>
    <p:extLst>
      <p:ext uri="{BB962C8B-B14F-4D97-AF65-F5344CB8AC3E}">
        <p14:creationId xmlns:p14="http://schemas.microsoft.com/office/powerpoint/2010/main" val="12654614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367984" y="2767280"/>
            <a:ext cx="24080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gn="ctr">
              <a:lnSpc>
                <a:spcPct val="100000"/>
              </a:lnSpc>
              <a:spcBef>
                <a:spcPct val="0"/>
              </a:spcBef>
              <a:buFontTx/>
              <a:buNone/>
            </a:pPr>
            <a:r>
              <a:rPr lang="en-US" altLang="en-US" sz="8000" b="1" i="1" dirty="0">
                <a:solidFill>
                  <a:srgbClr val="336699"/>
                </a:solidFill>
              </a:rPr>
              <a:t>Q</a:t>
            </a:r>
            <a:r>
              <a:rPr lang="en-US" altLang="zh-CN" sz="8000" b="1" i="1" dirty="0">
                <a:solidFill>
                  <a:srgbClr val="336699"/>
                </a:solidFill>
              </a:rPr>
              <a:t>&amp;</a:t>
            </a:r>
            <a:r>
              <a:rPr lang="en-US" altLang="en-US" sz="8000" b="1" i="1" dirty="0">
                <a:solidFill>
                  <a:srgbClr val="336699"/>
                </a:solidFill>
              </a:rPr>
              <a:t>A</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094672" y="2828835"/>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nSpc>
                <a:spcPct val="100000"/>
              </a:lnSpc>
              <a:spcBef>
                <a:spcPct val="0"/>
              </a:spcBef>
              <a:buFontTx/>
              <a:buNone/>
            </a:pPr>
            <a:r>
              <a:rPr lang="zh-CN" altLang="en-US" sz="7200" b="1" i="1" dirty="0">
                <a:solidFill>
                  <a:srgbClr val="336699"/>
                </a:solidFill>
              </a:rPr>
              <a:t>谢谢！</a:t>
            </a:r>
            <a:endParaRPr lang="en-US" altLang="en-US" sz="7200" b="1" i="1" dirty="0">
              <a:solidFill>
                <a:srgbClr val="336699"/>
              </a:solidFill>
            </a:endParaRPr>
          </a:p>
        </p:txBody>
      </p:sp>
    </p:spTree>
    <p:extLst>
      <p:ext uri="{BB962C8B-B14F-4D97-AF65-F5344CB8AC3E}">
        <p14:creationId xmlns:p14="http://schemas.microsoft.com/office/powerpoint/2010/main" val="254620451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核心任务</a:t>
            </a:r>
            <a:endParaRPr lang="en-US" altLang="zh-CN" dirty="0">
              <a:solidFill>
                <a:srgbClr val="1F4E79"/>
              </a:solidFill>
            </a:endParaRPr>
          </a:p>
        </p:txBody>
      </p:sp>
      <p:graphicFrame>
        <p:nvGraphicFramePr>
          <p:cNvPr id="3" name="图示 2">
            <a:extLst>
              <a:ext uri="{FF2B5EF4-FFF2-40B4-BE49-F238E27FC236}">
                <a16:creationId xmlns:a16="http://schemas.microsoft.com/office/drawing/2014/main" id="{14457080-029B-4E8A-A282-F2FDAE67F3D2}"/>
              </a:ext>
            </a:extLst>
          </p:cNvPr>
          <p:cNvGraphicFramePr/>
          <p:nvPr>
            <p:extLst>
              <p:ext uri="{D42A27DB-BD31-4B8C-83A1-F6EECF244321}">
                <p14:modId xmlns:p14="http://schemas.microsoft.com/office/powerpoint/2010/main" val="3685016429"/>
              </p:ext>
            </p:extLst>
          </p:nvPr>
        </p:nvGraphicFramePr>
        <p:xfrm>
          <a:off x="1445419"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83234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905510"/>
            <a:ext cx="8491538" cy="119475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540" dirty="0">
                <a:latin typeface="+mj-lt"/>
              </a:rPr>
              <a:t>设计并实现了基于命令行交互的</a:t>
            </a:r>
            <a:r>
              <a:rPr lang="en-US" altLang="zh-CN" sz="2540" dirty="0">
                <a:latin typeface="+mj-lt"/>
              </a:rPr>
              <a:t>RUCM</a:t>
            </a:r>
            <a:r>
              <a:rPr lang="zh-CN" altLang="en-US" sz="2540" dirty="0">
                <a:latin typeface="+mj-lt"/>
              </a:rPr>
              <a:t>合规性检查工具</a:t>
            </a:r>
            <a:endParaRPr lang="en-US" altLang="zh-CN" sz="2540" dirty="0">
              <a:latin typeface="+mj-lt"/>
            </a:endParaRPr>
          </a:p>
          <a:p>
            <a:pPr marL="414726" indent="-414726">
              <a:lnSpc>
                <a:spcPct val="150000"/>
              </a:lnSpc>
              <a:buFont typeface="Wingdings" panose="05000000000000000000" pitchFamily="2" charset="2"/>
              <a:buChar char="Ø"/>
              <a:defRPr/>
            </a:pPr>
            <a:r>
              <a:rPr lang="en-US" altLang="zh-CN" sz="2540" dirty="0">
                <a:latin typeface="+mj-lt"/>
                <a:hlinkClick r:id="rId3"/>
              </a:rPr>
              <a:t>https://github.com/zen1995/rucmChecker</a:t>
            </a:r>
            <a:r>
              <a:rPr lang="en-US" altLang="zh-CN" sz="2540" dirty="0">
                <a:latin typeface="+mj-lt"/>
              </a:rPr>
              <a:t> [Open Source]</a:t>
            </a:r>
          </a:p>
        </p:txBody>
      </p:sp>
      <p:pic>
        <p:nvPicPr>
          <p:cNvPr id="7" name="图片 6">
            <a:extLst>
              <a:ext uri="{FF2B5EF4-FFF2-40B4-BE49-F238E27FC236}">
                <a16:creationId xmlns:a16="http://schemas.microsoft.com/office/drawing/2014/main" id="{0D7C6B6F-3D75-4F80-A5D0-FF06E5B0B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772" y="2178919"/>
            <a:ext cx="6930456" cy="3953668"/>
          </a:xfrm>
          <a:prstGeom prst="rect">
            <a:avLst/>
          </a:prstGeom>
        </p:spPr>
      </p:pic>
    </p:spTree>
    <p:extLst>
      <p:ext uri="{BB962C8B-B14F-4D97-AF65-F5344CB8AC3E}">
        <p14:creationId xmlns:p14="http://schemas.microsoft.com/office/powerpoint/2010/main" val="285997694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4" name="图片 3" descr="C:\Users\QIANLI~1\AppData\Local\Temp\WeChat Files\f5a793257174338736d67b790b17769.png">
            <a:extLst>
              <a:ext uri="{FF2B5EF4-FFF2-40B4-BE49-F238E27FC236}">
                <a16:creationId xmlns:a16="http://schemas.microsoft.com/office/drawing/2014/main" id="{0630BFE5-A299-4D42-BE78-E73058F92A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4399" y="1114425"/>
            <a:ext cx="7178040" cy="5126673"/>
          </a:xfrm>
          <a:prstGeom prst="rect">
            <a:avLst/>
          </a:prstGeom>
          <a:noFill/>
          <a:ln>
            <a:noFill/>
          </a:ln>
        </p:spPr>
      </p:pic>
    </p:spTree>
    <p:extLst>
      <p:ext uri="{BB962C8B-B14F-4D97-AF65-F5344CB8AC3E}">
        <p14:creationId xmlns:p14="http://schemas.microsoft.com/office/powerpoint/2010/main" val="365955700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5" name="图片 4" descr="C:\Users\QIANLI~1\AppData\Local\Temp\WeChat Files\25806b68427c79ef787c55de5032b03.png">
            <a:extLst>
              <a:ext uri="{FF2B5EF4-FFF2-40B4-BE49-F238E27FC236}">
                <a16:creationId xmlns:a16="http://schemas.microsoft.com/office/drawing/2014/main" id="{04725294-F650-4113-8CA0-C44128CDE1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9640" y="1114425"/>
            <a:ext cx="7284720" cy="5334000"/>
          </a:xfrm>
          <a:prstGeom prst="rect">
            <a:avLst/>
          </a:prstGeom>
          <a:noFill/>
          <a:ln>
            <a:noFill/>
          </a:ln>
        </p:spPr>
      </p:pic>
    </p:spTree>
    <p:extLst>
      <p:ext uri="{BB962C8B-B14F-4D97-AF65-F5344CB8AC3E}">
        <p14:creationId xmlns:p14="http://schemas.microsoft.com/office/powerpoint/2010/main" val="320483963"/>
      </p:ext>
    </p:extLst>
  </p:cSld>
  <p:clrMapOvr>
    <a:masterClrMapping/>
  </p:clrMapOvr>
  <p:transition spd="slow"/>
</p:sld>
</file>

<file path=ppt/theme/theme1.xml><?xml version="1.0" encoding="utf-8"?>
<a:theme xmlns:a="http://schemas.openxmlformats.org/drawingml/2006/main" name="Office 主题​​">
  <a:themeElements>
    <a:clrScheme name="TitleBlu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Times New Roman"/>
        <a:ea typeface="等线 Light"/>
        <a:cs typeface=""/>
      </a:majorFont>
      <a:minorFont>
        <a:latin typeface="Times New Roman"/>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6179</TotalTime>
  <Words>1556</Words>
  <Application>Microsoft Office PowerPoint</Application>
  <PresentationFormat>On-screen Show (4:3)</PresentationFormat>
  <Paragraphs>310</Paragraphs>
  <Slides>54</Slides>
  <Notes>35</Notes>
  <HiddenSlides>16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Times New Roman</vt:lpstr>
      <vt:lpstr>Wingdings</vt:lpstr>
      <vt:lpstr>Office 主题​​</vt:lpstr>
      <vt:lpstr>RUCMChecker</vt:lpstr>
      <vt:lpstr>团队构成</vt:lpstr>
      <vt:lpstr>主要内容 </vt:lpstr>
      <vt:lpstr>主要内容 </vt:lpstr>
      <vt:lpstr>项目概述</vt:lpstr>
      <vt:lpstr>核心任务</vt:lpstr>
      <vt:lpstr>项目概述</vt:lpstr>
      <vt:lpstr>项目概述：使用样例</vt:lpstr>
      <vt:lpstr>项目概述：使用样例</vt:lpstr>
      <vt:lpstr>项目概述：测试样例</vt:lpstr>
      <vt:lpstr>主要内容 </vt:lpstr>
      <vt:lpstr>主要内容 </vt:lpstr>
      <vt:lpstr>需求设计：软件架构图</vt:lpstr>
      <vt:lpstr>需求设计：类图</vt:lpstr>
      <vt:lpstr>需求设计：规则解析与规则实体</vt:lpstr>
      <vt:lpstr>需求设计：RUCM</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需求设计：GUI设计</vt:lpstr>
      <vt:lpstr>需求设计：报告与自然语言处理</vt:lpstr>
      <vt:lpstr>主要内容 </vt:lpstr>
      <vt:lpstr>代码开发</vt:lpstr>
      <vt:lpstr>代码开发：相关技术</vt:lpstr>
      <vt:lpstr>代码开发：开发协作流程</vt:lpstr>
      <vt:lpstr>代码开发：问题与方法</vt:lpstr>
      <vt:lpstr>主要内容 </vt:lpstr>
      <vt:lpstr>迭代测试</vt:lpstr>
      <vt:lpstr>迭代测试：概述</vt:lpstr>
      <vt:lpstr>迭代测试：测试目的</vt:lpstr>
      <vt:lpstr>迭代测试：需求实现程度</vt:lpstr>
      <vt:lpstr>迭代测试：测试样例说明</vt:lpstr>
      <vt:lpstr>迭代测试：测试样例说明</vt:lpstr>
      <vt:lpstr>迭代测试：测试结果</vt:lpstr>
      <vt:lpstr>迭代测试：测试结果</vt:lpstr>
      <vt:lpstr>迭代测试：一致性检验</vt:lpstr>
      <vt:lpstr>迭代测试：一致性检验</vt:lpstr>
      <vt:lpstr>主要内容 </vt:lpstr>
      <vt:lpstr>新增内容</vt:lpstr>
      <vt:lpstr>用户规则设计</vt:lpstr>
      <vt:lpstr>中文适配</vt:lpstr>
      <vt:lpstr>主要内容 </vt:lpstr>
      <vt:lpstr>项目总结</vt:lpstr>
      <vt:lpstr>项目总结</vt:lpstr>
      <vt:lpstr>项目总结</vt:lpstr>
      <vt:lpstr>项目总结</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Annan</dc:creator>
  <cp:lastModifiedBy>泽年 陈</cp:lastModifiedBy>
  <cp:revision>396</cp:revision>
  <dcterms:created xsi:type="dcterms:W3CDTF">2018-03-22T13:57:25Z</dcterms:created>
  <dcterms:modified xsi:type="dcterms:W3CDTF">2019-01-02T15:06:00Z</dcterms:modified>
</cp:coreProperties>
</file>