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662" r:id="rId3"/>
    <p:sldId id="427" r:id="rId4"/>
    <p:sldId id="663" r:id="rId5"/>
    <p:sldId id="534" r:id="rId6"/>
    <p:sldId id="669" r:id="rId7"/>
    <p:sldId id="666" r:id="rId8"/>
    <p:sldId id="667" r:id="rId9"/>
    <p:sldId id="668" r:id="rId10"/>
    <p:sldId id="664" r:id="rId11"/>
    <p:sldId id="665" r:id="rId12"/>
    <p:sldId id="671" r:id="rId13"/>
    <p:sldId id="672" r:id="rId14"/>
    <p:sldId id="674" r:id="rId15"/>
    <p:sldId id="673" r:id="rId16"/>
    <p:sldId id="675" r:id="rId17"/>
    <p:sldId id="670" r:id="rId18"/>
    <p:sldId id="677" r:id="rId19"/>
    <p:sldId id="678" r:id="rId20"/>
    <p:sldId id="679" r:id="rId21"/>
    <p:sldId id="680" r:id="rId22"/>
    <p:sldId id="676" r:id="rId23"/>
    <p:sldId id="682" r:id="rId24"/>
    <p:sldId id="684" r:id="rId25"/>
    <p:sldId id="685" r:id="rId26"/>
    <p:sldId id="686" r:id="rId27"/>
    <p:sldId id="687" r:id="rId28"/>
    <p:sldId id="692" r:id="rId29"/>
    <p:sldId id="688" r:id="rId30"/>
    <p:sldId id="689" r:id="rId31"/>
    <p:sldId id="690" r:id="rId32"/>
    <p:sldId id="691" r:id="rId33"/>
    <p:sldId id="681" r:id="rId34"/>
    <p:sldId id="683" r:id="rId35"/>
    <p:sldId id="332" r:id="rId36"/>
    <p:sldId id="649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99"/>
    <a:srgbClr val="3366CC"/>
    <a:srgbClr val="FF9966"/>
    <a:srgbClr val="003366"/>
    <a:srgbClr val="00FF00"/>
    <a:srgbClr val="00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47" autoAdjust="0"/>
  </p:normalViewPr>
  <p:slideViewPr>
    <p:cSldViewPr snapToGrid="0">
      <p:cViewPr varScale="1">
        <p:scale>
          <a:sx n="60" d="100"/>
          <a:sy n="60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000" b="0" i="0" u="none" strike="noStrike" baseline="0" dirty="0">
                <a:effectLst/>
              </a:rPr>
              <a:t>所有</a:t>
            </a:r>
            <a:r>
              <a:rPr lang="en-US" altLang="zh-CN" sz="2000" b="0" i="0" u="none" strike="noStrike" baseline="0" dirty="0">
                <a:effectLst/>
              </a:rPr>
              <a:t>Bug</a:t>
            </a:r>
            <a:r>
              <a:rPr lang="zh-CN" altLang="zh-CN" sz="2000" b="0" i="0" u="none" strike="noStrike" baseline="0" dirty="0">
                <a:effectLst/>
              </a:rPr>
              <a:t>等级分布图</a:t>
            </a:r>
            <a:endParaRPr lang="zh-CN" alt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5487986128859171E-2"/>
          <c:y val="9.176434296216146E-2"/>
          <c:w val="0.94464873390421378"/>
          <c:h val="0.74851283362800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紧急</c:v>
                </c:pt>
                <c:pt idx="1">
                  <c:v>高</c:v>
                </c:pt>
                <c:pt idx="2">
                  <c:v>中</c:v>
                </c:pt>
                <c:pt idx="3">
                  <c:v>低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C-44DE-B4EE-5DD6AA0342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Reopened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紧急</c:v>
                </c:pt>
                <c:pt idx="1">
                  <c:v>高</c:v>
                </c:pt>
                <c:pt idx="2">
                  <c:v>中</c:v>
                </c:pt>
                <c:pt idx="3">
                  <c:v>低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2C-44DE-B4EE-5DD6AA0342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紧急</c:v>
                </c:pt>
                <c:pt idx="1">
                  <c:v>高</c:v>
                </c:pt>
                <c:pt idx="2">
                  <c:v>中</c:v>
                </c:pt>
                <c:pt idx="3">
                  <c:v>低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2C-44DE-B4EE-5DD6AA0342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Passed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紧急</c:v>
                </c:pt>
                <c:pt idx="1">
                  <c:v>高</c:v>
                </c:pt>
                <c:pt idx="2">
                  <c:v>中</c:v>
                </c:pt>
                <c:pt idx="3">
                  <c:v>低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2C-44DE-B4EE-5DD6AA034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947576"/>
        <c:axId val="462948888"/>
      </c:barChart>
      <c:catAx>
        <c:axId val="462947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948888"/>
        <c:crosses val="autoZero"/>
        <c:auto val="1"/>
        <c:lblAlgn val="ctr"/>
        <c:lblOffset val="100"/>
        <c:noMultiLvlLbl val="0"/>
      </c:catAx>
      <c:valAx>
        <c:axId val="46294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94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9-4601-8A26-CF06D4D2FE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9-4601-8A26-CF06D4D2FE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9-4601-8A26-CF06D4D2FE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9-4601-8A26-CF06D4D2FE62}"/>
              </c:ext>
            </c:extLst>
          </c:dPt>
          <c:cat>
            <c:strRef>
              <c:f>Sheet1!$A$2:$A$5</c:f>
              <c:strCache>
                <c:ptCount val="4"/>
                <c:pt idx="0">
                  <c:v>Load</c:v>
                </c:pt>
                <c:pt idx="1">
                  <c:v>Check</c:v>
                </c:pt>
                <c:pt idx="2">
                  <c:v>规则模板设计</c:v>
                </c:pt>
                <c:pt idx="3">
                  <c:v>NLP解析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A9-4601-8A26-CF06D4D2F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780C7C6-A9FC-4A01-BEB2-C3CEC56B7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36A661-201E-4F7B-860C-5C5CDC9064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621209-1997-4D7A-993A-4663B6651AB2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04276A-F307-4A46-ADCB-6AFFAFE33E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C862BDC-39F3-4605-B658-B2498975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283E6-69BF-4CA3-AB3F-4A517FD02F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D3CAD-5D01-41B6-A6C2-DD726427C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FECE1C4-3D55-403B-8670-DF732B473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6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7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8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00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4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5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7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2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针对这样一个</a:t>
            </a:r>
            <a:r>
              <a:rPr lang="en-US" altLang="zh-CN" dirty="0"/>
              <a:t>use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写出如图所示的</a:t>
            </a:r>
            <a:r>
              <a:rPr lang="en-US" altLang="zh-CN" dirty="0" err="1"/>
              <a:t>rucm</a:t>
            </a:r>
            <a:r>
              <a:rPr lang="zh-CN" altLang="en-US" dirty="0"/>
              <a:t>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写出如图所示的</a:t>
            </a:r>
            <a:r>
              <a:rPr lang="en-US" altLang="zh-CN" dirty="0" err="1"/>
              <a:t>rucm</a:t>
            </a:r>
            <a:r>
              <a:rPr lang="zh-CN" altLang="en-US" dirty="0"/>
              <a:t>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上一次中期评审已经讲过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规则解析模块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负责规则格式解析域检查，规则存储等功能；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规则实体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检查模块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ComplexRule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SimpleRule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DefaultRuleXXX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等部分组成，该模块的主要功能是规则的表征与检查；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规则报告模块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负责存储报告信息以及生成报；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RUCM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实体模块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负责检查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文件，并且将相应字段存入相应实体中并且提供对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step/sentence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等信息的统一查询接口；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自然语言处理模块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负责句子与词的内容分析以及相应标注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整体架构，然后详细看各个部分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规则解析由类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RuleLoader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RuleLoader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的作用是将规则文件解析成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ComplexRule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DefaultRule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等类，装入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CE1C4-3D55-403B-8670-DF732B473E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03C8BB8C-5FAB-4C3E-A296-ED5439E75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287338"/>
            <a:ext cx="46513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1707"/>
            <a:ext cx="8097285" cy="1261033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7796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6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1F68-794B-41D4-9F20-0622C44D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04D2C-A343-4759-9CF7-BCA5B859E8D8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84AF-140D-44F2-AB8A-E6366956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8DA4-E9FA-4103-B35D-6620BB48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42DB-731C-47AD-AC28-2780B7FFF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D165-904F-43F6-A407-F551666F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85ED-98DA-48CD-AB78-8AB2AA59AB1F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AE80-A7E8-4DBC-91A9-D78EEF3F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CAE-35FB-4814-9305-672475FD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58BDD-D7BF-45C5-A7C2-6AC214D4F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2BFBEE22-D9C7-48D6-8940-DE8941661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6269038"/>
            <a:ext cx="26320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90E551-8BA1-477C-AB76-1567C30E0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DA473-AAC3-402C-8345-E6939C81F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0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48E0-9F3C-45AB-A62F-0E9C4D1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C056-75C3-4369-923F-B450E779EAA2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ED88-17C2-423F-B17E-50C90936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AEBB-17B7-4F21-B53F-A701D7D7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7CD7-ACEF-4C07-9976-FEF4B322A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29117F-E6FB-4E25-AECA-71B19E2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4AAFF-F7AD-4578-920C-23F63D815D4D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174BD0-0FC4-4566-BCE8-B19974A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ACDCC4-562B-4FA2-B522-946837FA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CCE13-7BA2-4235-AC46-218487511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844EE6-02B9-4027-B96A-F513F85A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BACC5-0526-4798-906D-124E9E3FC578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AFE6A7B-88AC-4FE6-9487-899E5581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EC1042-E56A-4268-8372-5815255A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711A-4286-460E-B114-479D96DC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F5855C-9211-4369-961F-AECA63F9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5F5D3-51BC-45A3-A594-16922D9BC102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CC3D77-29DC-4D34-9BAC-BD1C900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334FBC-3FA6-4917-A801-0F03EB80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A7CED-AE9D-464B-B4AA-8018F5E40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8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D098F04-6B8D-462D-8193-DCD4361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4FD7-EB47-419A-A482-45E5BFCB05F0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774265-6F8F-4A85-9EF9-179D6D2A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39FA64-8A29-42B7-A430-06EBFECC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C0A9-30F6-465A-BAD7-027A36D25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9ED98B-1B6F-4EED-A1FA-4F6EAB3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E9E4C-8A6B-4265-BBCE-215AB75D8ED7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960F26-8498-40F0-8858-9AAC11C6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046AD0-BD22-484C-9C40-1E3C5E90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4890-6760-42A2-9CBE-5732A24F2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505FAF-7415-4B5E-9D51-3C934103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F7DAA-FAC5-48FB-B57E-35EF17B2D23D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2351C1-F472-4191-BE1B-E300538E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300BA2-4FAA-4E85-8A15-FB7B3872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B2E20-63CA-4A7E-AB34-F88D40561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0750D2-4326-46E1-9FF6-4B1683888C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F683D3-8DAD-4293-B676-9C10BF0A60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2FCA-78AF-4B15-8146-1865B02BF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5C0367-6345-4C4C-A2E5-BFB0518A334F}" type="datetimeFigureOut">
              <a:rPr lang="en-US"/>
              <a:pPr>
                <a:defRPr/>
              </a:pPr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16F3-F01F-4144-9D16-344EF18BD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8B1D-FE67-4401-AA7C-4217D9C2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DBD01D-3108-4BB0-86AD-30777B01F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n1995/rucmCheck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14DDDBA-6BF7-424A-9FA8-A449C7E0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13" y="2281238"/>
            <a:ext cx="8285162" cy="18018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sz="9600" dirty="0" err="1">
                <a:solidFill>
                  <a:srgbClr val="1F4E79"/>
                </a:solidFill>
              </a:rPr>
              <a:t>RUCMChecker</a:t>
            </a:r>
            <a:endParaRPr lang="en-US" altLang="zh-CN" sz="9600" dirty="0">
              <a:solidFill>
                <a:srgbClr val="1F4E79"/>
              </a:solidFill>
            </a:endParaRP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79A5EA0F-33B9-4114-9316-8E327069A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600" y="5434013"/>
            <a:ext cx="6858000" cy="1255712"/>
          </a:xfrm>
        </p:spPr>
        <p:txBody>
          <a:bodyPr/>
          <a:lstStyle/>
          <a:p>
            <a:pPr algn="r" eaLnBrk="1" hangingPunct="1"/>
            <a:r>
              <a:rPr lang="zh-CN" altLang="en-US" sz="2800" dirty="0"/>
              <a:t>敏敏特穆尔队</a:t>
            </a:r>
            <a:endParaRPr lang="en-US" altLang="zh-CN" sz="28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需求分析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1248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需求设计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244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需求设计：软件架构图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8" name="图片 7" descr="C:\Users\QIANLI~1\AppData\Local\Temp\WeChat Files\42dda28dfcf61be60261c486581073f.png">
            <a:extLst>
              <a:ext uri="{FF2B5EF4-FFF2-40B4-BE49-F238E27FC236}">
                <a16:creationId xmlns:a16="http://schemas.microsoft.com/office/drawing/2014/main" id="{BB5063AB-B1A7-4CEB-A20A-7DED3FC3E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6" y="1114425"/>
            <a:ext cx="7487587" cy="4980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32007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需求设计：类图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0E3DF9-4E18-47E6-B7E8-3EC0DA023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1311753"/>
            <a:ext cx="7507706" cy="46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167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需求设计：规则解析与规则实体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B3BE60-1341-4DA7-B6F5-80500663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1" y="1114425"/>
            <a:ext cx="7748337" cy="52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992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需求设计：</a:t>
            </a:r>
            <a:r>
              <a:rPr lang="en-US" altLang="zh-CN" dirty="0">
                <a:solidFill>
                  <a:srgbClr val="1F4E79"/>
                </a:solidFill>
              </a:rPr>
              <a:t>RUCM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3A479-B1D1-42C9-9CC8-0978BCB1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05" y="898715"/>
            <a:ext cx="7215189" cy="55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2585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需求设计：报告与自然语言处理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643564" y="1114425"/>
            <a:ext cx="7856872" cy="5194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报告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包含检查错误结果的基本信息，包括检查出错误的规则，相应的用例名以及句子。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静态类，用于生成报告。</a:t>
            </a: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自然语言处理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该部分由多个方法组成，构成</a:t>
            </a:r>
            <a:r>
              <a:rPr lang="en-US" altLang="zh-CN" sz="2800" dirty="0" err="1">
                <a:latin typeface="+mj-lt"/>
              </a:rPr>
              <a:t>nulputils</a:t>
            </a:r>
            <a:r>
              <a:rPr lang="zh-CN" altLang="en-US" sz="2800" dirty="0">
                <a:latin typeface="+mj-lt"/>
              </a:rPr>
              <a:t>模块，该部分的主要功能是解析句子</a:t>
            </a:r>
            <a:r>
              <a:rPr lang="en-US" altLang="zh-CN" sz="2800" dirty="0">
                <a:latin typeface="+mj-lt"/>
              </a:rPr>
              <a:t>/</a:t>
            </a:r>
            <a:r>
              <a:rPr lang="zh-CN" altLang="en-US" sz="2800" dirty="0">
                <a:latin typeface="+mj-lt"/>
              </a:rPr>
              <a:t>词语成分，并且给予相应的自然语义标注。</a:t>
            </a:r>
          </a:p>
        </p:txBody>
      </p:sp>
    </p:spTree>
    <p:extLst>
      <p:ext uri="{BB962C8B-B14F-4D97-AF65-F5344CB8AC3E}">
        <p14:creationId xmlns:p14="http://schemas.microsoft.com/office/powerpoint/2010/main" val="230222680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代码开发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945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代码开发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643564" y="1114425"/>
            <a:ext cx="7856872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相关技术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开发协作流程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问题与解决办法</a:t>
            </a:r>
          </a:p>
        </p:txBody>
      </p:sp>
    </p:spTree>
    <p:extLst>
      <p:ext uri="{BB962C8B-B14F-4D97-AF65-F5344CB8AC3E}">
        <p14:creationId xmlns:p14="http://schemas.microsoft.com/office/powerpoint/2010/main" val="917112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85EC1F-1A08-4072-ABC2-3654F45CDD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4362" y="2623460"/>
            <a:ext cx="5027429" cy="3293444"/>
          </a:xfrm>
          <a:prstGeom prst="rect">
            <a:avLst/>
          </a:prstGeom>
        </p:spPr>
      </p:pic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代码开发：相关技术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627522" y="1114425"/>
            <a:ext cx="7856872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+mj-lt"/>
              </a:rPr>
              <a:t>NLP</a:t>
            </a: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/>
              <a:t>nlputils.py</a:t>
            </a:r>
            <a:r>
              <a:rPr lang="zh-CN" altLang="en-US" sz="2800" dirty="0"/>
              <a:t>模块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+mj-lt"/>
              </a:rPr>
              <a:t>BFS</a:t>
            </a:r>
            <a:r>
              <a:rPr lang="zh-CN" altLang="en-US" sz="2800" dirty="0">
                <a:latin typeface="+mj-lt"/>
              </a:rPr>
              <a:t>：句型解析树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36230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4A2F8-F51B-4DC9-9FAF-03193387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FBE1-4DEE-4ABE-920C-A3D6D400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/>
              <a:t>Mentor</a:t>
            </a:r>
            <a:r>
              <a:rPr lang="zh-CN" altLang="en-US" sz="3600" dirty="0"/>
              <a:t>：刘凯齐师兄</a:t>
            </a:r>
            <a:endParaRPr lang="en-US" altLang="zh-CN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/>
              <a:t>成员：</a:t>
            </a:r>
            <a:endParaRPr lang="en-US" altLang="zh-CN" sz="3600" dirty="0"/>
          </a:p>
          <a:p>
            <a:pPr lvl="1"/>
            <a:r>
              <a:rPr lang="en-US" altLang="zh-CN" sz="3200" dirty="0"/>
              <a:t>ZY1806707 </a:t>
            </a:r>
            <a:r>
              <a:rPr lang="zh-CN" altLang="en-US" sz="3200" dirty="0"/>
              <a:t>石发强</a:t>
            </a:r>
            <a:endParaRPr lang="en-US" altLang="zh-CN" sz="3200" dirty="0"/>
          </a:p>
          <a:p>
            <a:pPr lvl="1"/>
            <a:r>
              <a:rPr lang="en-US" altLang="zh-CN" sz="3200" dirty="0"/>
              <a:t>ZY1806402 </a:t>
            </a:r>
            <a:r>
              <a:rPr lang="zh-CN" altLang="en-US" sz="3200" dirty="0"/>
              <a:t>陈泽年</a:t>
            </a:r>
            <a:endParaRPr lang="en-US" altLang="zh-CN" sz="3200" dirty="0"/>
          </a:p>
          <a:p>
            <a:pPr lvl="1"/>
            <a:r>
              <a:rPr lang="en-US" altLang="zh-CN" sz="3200" dirty="0"/>
              <a:t>ZY1806705 </a:t>
            </a:r>
            <a:r>
              <a:rPr lang="zh-CN" altLang="en-US" sz="3200" dirty="0"/>
              <a:t>梁保宇</a:t>
            </a:r>
            <a:endParaRPr lang="en-US" altLang="zh-CN" sz="3200" dirty="0"/>
          </a:p>
          <a:p>
            <a:pPr lvl="1"/>
            <a:r>
              <a:rPr lang="en-US" altLang="zh-CN" sz="3200" dirty="0"/>
              <a:t>ZY1806711 </a:t>
            </a:r>
            <a:r>
              <a:rPr lang="zh-CN" altLang="en-US" sz="3200" dirty="0"/>
              <a:t>杨    森</a:t>
            </a:r>
            <a:endParaRPr lang="en-US" altLang="zh-CN" sz="3200" dirty="0"/>
          </a:p>
          <a:p>
            <a:pPr lvl="1"/>
            <a:r>
              <a:rPr lang="en-US" altLang="zh-CN" sz="3200" dirty="0"/>
              <a:t>ZY1806501 </a:t>
            </a:r>
            <a:r>
              <a:rPr lang="zh-CN" altLang="en-US" sz="3200" dirty="0"/>
              <a:t>黄子粤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1339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代码开发：开发协作流程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882316" y="1290889"/>
            <a:ext cx="7856872" cy="131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+mj-lt"/>
              </a:rPr>
              <a:t>Git</a:t>
            </a: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分模块开发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674556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代码开发：问题与方法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643564" y="1226720"/>
            <a:ext cx="7856872" cy="260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 err="1">
                <a:latin typeface="+mj-lt"/>
              </a:rPr>
              <a:t>nlp</a:t>
            </a:r>
            <a:r>
              <a:rPr lang="en-US" altLang="zh-CN" sz="2800" dirty="0">
                <a:latin typeface="+mj-lt"/>
              </a:rPr>
              <a:t> server</a:t>
            </a: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云端</a:t>
            </a:r>
            <a:r>
              <a:rPr lang="en-US" altLang="zh-CN" sz="2800" dirty="0"/>
              <a:t>server</a:t>
            </a: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/>
              <a:t>本地</a:t>
            </a:r>
            <a:r>
              <a:rPr lang="en-US" altLang="zh-CN" sz="2800" dirty="0"/>
              <a:t>server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部分规则的实现过于复杂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37845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迭代测试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9179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564983" y="831622"/>
            <a:ext cx="7856872" cy="454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概述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测试目的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需求实现程度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测试功能点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测试样例说明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测试结果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一致性验证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40744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迭代测试：概述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404812" y="992044"/>
            <a:ext cx="7856872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本次测试的功能点主要在数据读取、规则检查的正确性。检查对象为读取类</a:t>
            </a:r>
            <a:r>
              <a:rPr lang="en-US" altLang="zh-CN" sz="2800" dirty="0">
                <a:latin typeface="+mj-lt"/>
              </a:rPr>
              <a:t>Loader</a:t>
            </a:r>
            <a:r>
              <a:rPr lang="zh-CN" altLang="en-US" sz="2800" dirty="0">
                <a:latin typeface="+mj-lt"/>
              </a:rPr>
              <a:t>、规则类</a:t>
            </a:r>
            <a:r>
              <a:rPr lang="en-US" altLang="zh-CN" sz="2800" dirty="0">
                <a:latin typeface="+mj-lt"/>
              </a:rPr>
              <a:t>Rule</a:t>
            </a:r>
            <a:r>
              <a:rPr lang="zh-CN" altLang="en-US" sz="2800" dirty="0">
                <a:latin typeface="+mj-lt"/>
              </a:rPr>
              <a:t>、</a:t>
            </a:r>
            <a:r>
              <a:rPr lang="en-US" altLang="zh-CN" sz="2800" dirty="0">
                <a:latin typeface="+mj-lt"/>
              </a:rPr>
              <a:t>DefaultRule17-26</a:t>
            </a:r>
            <a:r>
              <a:rPr lang="zh-CN" altLang="en-US" sz="2800" dirty="0">
                <a:latin typeface="+mj-lt"/>
              </a:rPr>
              <a:t>中的各</a:t>
            </a:r>
            <a:r>
              <a:rPr lang="en-US" altLang="zh-CN" sz="2800" dirty="0">
                <a:latin typeface="+mj-lt"/>
              </a:rPr>
              <a:t>check()</a:t>
            </a:r>
            <a:r>
              <a:rPr lang="zh-CN" altLang="en-US" sz="2800" dirty="0">
                <a:latin typeface="+mj-lt"/>
              </a:rPr>
              <a:t>方法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187028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</a:t>
            </a:r>
            <a:r>
              <a:rPr lang="zh-CN" altLang="zh-CN" dirty="0"/>
              <a:t>测试目的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404812" y="992044"/>
            <a:ext cx="7856872" cy="1963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本文档为</a:t>
            </a:r>
            <a:r>
              <a:rPr lang="en-US" altLang="zh-CN" sz="2800" dirty="0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规则检查项目的规则检查功能的测试报告，从各个方面对测试对象、测试过程进行评估，得出版本质量结论和主要风险。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38457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</a:t>
            </a:r>
            <a:r>
              <a:rPr lang="zh-CN" altLang="en-US" dirty="0"/>
              <a:t>需求实现程度</a:t>
            </a:r>
            <a:endParaRPr lang="en-US" altLang="zh-CN" dirty="0">
              <a:solidFill>
                <a:srgbClr val="1F4E79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5E6339-A36D-485B-AE45-EF94FCAB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65699"/>
              </p:ext>
            </p:extLst>
          </p:nvPr>
        </p:nvGraphicFramePr>
        <p:xfrm>
          <a:off x="492041" y="1315454"/>
          <a:ext cx="8491538" cy="455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val="4088870548"/>
                    </a:ext>
                  </a:extLst>
                </a:gridCol>
                <a:gridCol w="5585875">
                  <a:extLst>
                    <a:ext uri="{9D8B030D-6E8A-4147-A177-3AD203B41FA5}">
                      <a16:colId xmlns:a16="http://schemas.microsoft.com/office/drawing/2014/main" val="546598757"/>
                    </a:ext>
                  </a:extLst>
                </a:gridCol>
                <a:gridCol w="1954619">
                  <a:extLst>
                    <a:ext uri="{9D8B030D-6E8A-4147-A177-3AD203B41FA5}">
                      <a16:colId xmlns:a16="http://schemas.microsoft.com/office/drawing/2014/main" val="2323356021"/>
                    </a:ext>
                  </a:extLst>
                </a:gridCol>
              </a:tblGrid>
              <a:tr h="607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编号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需求描述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是否实现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796232"/>
                  </a:ext>
                </a:extLst>
              </a:tr>
              <a:tr h="607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RuleLoader</a:t>
                      </a:r>
                      <a:r>
                        <a:rPr lang="zh-CN" sz="2800" kern="100">
                          <a:effectLst/>
                        </a:rPr>
                        <a:t>读取规则模板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130440"/>
                  </a:ext>
                </a:extLst>
              </a:tr>
              <a:tr h="607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effectLst/>
                        </a:rPr>
                        <a:t>RUCMLoader</a:t>
                      </a:r>
                      <a:r>
                        <a:rPr lang="zh-CN" sz="2800" kern="100" dirty="0">
                          <a:effectLst/>
                        </a:rPr>
                        <a:t>读取</a:t>
                      </a:r>
                      <a:r>
                        <a:rPr lang="en-US" sz="2800" kern="100" dirty="0" err="1">
                          <a:effectLst/>
                        </a:rPr>
                        <a:t>rucm</a:t>
                      </a:r>
                      <a:r>
                        <a:rPr lang="zh-CN" sz="2800" kern="100" dirty="0">
                          <a:effectLst/>
                        </a:rPr>
                        <a:t>文件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50723"/>
                  </a:ext>
                </a:extLst>
              </a:tr>
              <a:tr h="9079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对读取到的</a:t>
                      </a:r>
                      <a:r>
                        <a:rPr lang="en-US" sz="2800" kern="100">
                          <a:effectLst/>
                        </a:rPr>
                        <a:t>rucm</a:t>
                      </a:r>
                      <a:r>
                        <a:rPr lang="zh-CN" sz="2800" kern="100">
                          <a:effectLst/>
                        </a:rPr>
                        <a:t>文件进行</a:t>
                      </a:r>
                      <a:r>
                        <a:rPr lang="en-US" sz="2800" kern="100">
                          <a:effectLst/>
                        </a:rPr>
                        <a:t>NLP</a:t>
                      </a:r>
                      <a:r>
                        <a:rPr lang="zh-CN" sz="2800" kern="100">
                          <a:effectLst/>
                        </a:rPr>
                        <a:t>处理，填充</a:t>
                      </a:r>
                      <a:r>
                        <a:rPr lang="en-US" sz="2800" kern="100">
                          <a:effectLst/>
                        </a:rPr>
                        <a:t>RUCM</a:t>
                      </a:r>
                      <a:r>
                        <a:rPr lang="zh-CN" sz="2800" kern="100">
                          <a:effectLst/>
                        </a:rPr>
                        <a:t>相关各类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446355"/>
                  </a:ext>
                </a:extLst>
              </a:tr>
              <a:tr h="607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RuleLoader</a:t>
                      </a:r>
                      <a:r>
                        <a:rPr lang="zh-CN" sz="2800" kern="100">
                          <a:effectLst/>
                        </a:rPr>
                        <a:t>生成规则，载入规则库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127475"/>
                  </a:ext>
                </a:extLst>
              </a:tr>
              <a:tr h="607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Rule</a:t>
                      </a:r>
                      <a:r>
                        <a:rPr lang="zh-CN" sz="2800" kern="100">
                          <a:effectLst/>
                        </a:rPr>
                        <a:t>规则检查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573808"/>
                  </a:ext>
                </a:extLst>
              </a:tr>
              <a:tr h="6070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生成错误报告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是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2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0164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迭代测试：测试样例说明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5D73B-A2F9-4C9D-B115-F550E1F46B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66274"/>
            <a:ext cx="4623894" cy="384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39EB42-C46D-4605-BBF3-C4161A86177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456" y="2787315"/>
            <a:ext cx="4623894" cy="3281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87236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迭代测试：测试样例说明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BD022-C08B-44E7-B3B2-0DCDF8F52A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114424"/>
            <a:ext cx="8334376" cy="528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60075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迭代测试：测试结果</a:t>
            </a:r>
            <a:endParaRPr lang="en-US" altLang="zh-CN" dirty="0">
              <a:solidFill>
                <a:srgbClr val="1F4E79"/>
              </a:solidFill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96B3954-22E0-40BA-BD0D-638913CFD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776141"/>
              </p:ext>
            </p:extLst>
          </p:nvPr>
        </p:nvGraphicFramePr>
        <p:xfrm>
          <a:off x="529390" y="1114425"/>
          <a:ext cx="8209798" cy="506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57997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迭代测试：测试结果</a:t>
            </a:r>
            <a:endParaRPr lang="en-US" altLang="zh-CN" dirty="0">
              <a:solidFill>
                <a:srgbClr val="1F4E79"/>
              </a:solidFill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7285B0A-A3EC-47F3-83AF-89FAFF35E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346434"/>
              </p:ext>
            </p:extLst>
          </p:nvPr>
        </p:nvGraphicFramePr>
        <p:xfrm>
          <a:off x="0" y="1114425"/>
          <a:ext cx="8896350" cy="5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618314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迭代测试：一致性检验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005E3-11D5-4FA9-9FD0-70631FA5F77E}"/>
              </a:ext>
            </a:extLst>
          </p:cNvPr>
          <p:cNvSpPr txBox="1"/>
          <p:nvPr/>
        </p:nvSpPr>
        <p:spPr>
          <a:xfrm>
            <a:off x="404812" y="992044"/>
            <a:ext cx="7856872" cy="131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一致性验证的任务是检查各图之间的名称、关系的一致性以及图与代码之间的一致性检验。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33889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迭代测试：一致性检验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005E3-11D5-4FA9-9FD0-70631FA5F77E}"/>
              </a:ext>
            </a:extLst>
          </p:cNvPr>
          <p:cNvSpPr txBox="1"/>
          <p:nvPr/>
        </p:nvSpPr>
        <p:spPr>
          <a:xfrm>
            <a:off x="404812" y="933814"/>
            <a:ext cx="7856872" cy="5924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代码与图之间的一致性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具体类的方法属性上有少量差异，是迭代开发过程中遇到的</a:t>
            </a:r>
            <a:endParaRPr lang="en-US" altLang="zh-CN" sz="24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时序图、活动图与类图之间的一致性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lt"/>
              </a:rPr>
              <a:t>除部分名称从类图中的英文转变为时序图中的中文外，并未发现不一致性</a:t>
            </a:r>
            <a:endParaRPr lang="en-US" altLang="zh-CN" sz="24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时序图、活动图与代码的一致性</a:t>
            </a:r>
            <a:endParaRPr lang="en-US" altLang="zh-CN" sz="2800" dirty="0">
              <a:latin typeface="+mj-lt"/>
            </a:endParaRPr>
          </a:p>
          <a:p>
            <a:pPr marL="871926" lvl="1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+mj-lt"/>
              </a:rPr>
              <a:t>各个图与代码之间基本符合，但是时序图相较于代码过于简略，没有很好的呈现出代码的流程。</a:t>
            </a:r>
            <a:endParaRPr lang="en-US" altLang="zh-CN" sz="2400" dirty="0">
              <a:latin typeface="+mj-lt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405259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项目概述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项目总结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5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项目总结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3A9A8-D792-4105-B071-94BE21B153D3}"/>
              </a:ext>
            </a:extLst>
          </p:cNvPr>
          <p:cNvSpPr txBox="1"/>
          <p:nvPr/>
        </p:nvSpPr>
        <p:spPr>
          <a:xfrm>
            <a:off x="564983" y="831622"/>
            <a:ext cx="7856872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基于命令行交互的</a:t>
            </a:r>
            <a:r>
              <a:rPr lang="en-US" altLang="zh-CN" sz="2800" dirty="0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合规性检查工具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基本完成了分析、设计、开发、测试的软件开发全流程工作，按计划进度完成了预计目标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从几十行代码到几千行代码，</a:t>
            </a:r>
            <a:r>
              <a:rPr lang="zh-CN" altLang="en-US" sz="2800" b="1" dirty="0">
                <a:latin typeface="+mj-lt"/>
              </a:rPr>
              <a:t>团队协作能力</a:t>
            </a:r>
            <a:r>
              <a:rPr lang="zh-CN" altLang="en-US" sz="2800" dirty="0">
                <a:latin typeface="+mj-lt"/>
              </a:rPr>
              <a:t>的考验与提升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57283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F44A667C-EFC8-4146-B385-F8402888A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984" y="2767280"/>
            <a:ext cx="24080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8000" b="1" i="1" dirty="0">
                <a:solidFill>
                  <a:srgbClr val="336699"/>
                </a:solidFill>
              </a:rPr>
              <a:t>Q</a:t>
            </a:r>
            <a:r>
              <a:rPr lang="en-US" altLang="zh-CN" sz="8000" b="1" i="1" dirty="0">
                <a:solidFill>
                  <a:srgbClr val="336699"/>
                </a:solidFill>
              </a:rPr>
              <a:t>&amp;</a:t>
            </a:r>
            <a:r>
              <a:rPr lang="en-US" altLang="en-US" sz="8000" b="1" i="1" dirty="0">
                <a:solidFill>
                  <a:srgbClr val="336699"/>
                </a:solidFill>
              </a:rPr>
              <a:t>A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3">
            <a:extLst>
              <a:ext uri="{FF2B5EF4-FFF2-40B4-BE49-F238E27FC236}">
                <a16:creationId xmlns:a16="http://schemas.microsoft.com/office/drawing/2014/main" id="{F44A667C-EFC8-4146-B385-F8402888A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72" y="2828835"/>
            <a:ext cx="295465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7200" b="1" i="1" dirty="0">
                <a:solidFill>
                  <a:srgbClr val="336699"/>
                </a:solidFill>
              </a:rPr>
              <a:t>谢谢！</a:t>
            </a:r>
            <a:endParaRPr lang="en-US" altLang="en-US" sz="7200" b="1" i="1" dirty="0">
              <a:solidFill>
                <a:srgbClr val="33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045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373C69C6-393A-4DDE-BCF7-F046D223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126413" cy="1325563"/>
          </a:xfrm>
        </p:spPr>
        <p:txBody>
          <a:bodyPr/>
          <a:lstStyle/>
          <a:p>
            <a:r>
              <a:rPr lang="zh-CN" altLang="en-US" sz="5400" dirty="0">
                <a:solidFill>
                  <a:srgbClr val="1F4E79"/>
                </a:solidFill>
              </a:rPr>
              <a:t>主要内容</a:t>
            </a:r>
            <a:r>
              <a:rPr lang="en-US" altLang="zh-CN" sz="5400" dirty="0">
                <a:solidFill>
                  <a:srgbClr val="1F4E79"/>
                </a:solidFill>
              </a:rPr>
              <a:t> 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187586F-9366-4864-8671-9435528F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75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70C0"/>
                </a:solidFill>
              </a:rPr>
              <a:t>项目概述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需求分析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需求设计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代码开发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迭代测试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项目总结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7218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项目概述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1AC9C-218D-4EC5-AB4D-AC78D75343F3}"/>
              </a:ext>
            </a:extLst>
          </p:cNvPr>
          <p:cNvSpPr txBox="1"/>
          <p:nvPr/>
        </p:nvSpPr>
        <p:spPr>
          <a:xfrm>
            <a:off x="247650" y="1301750"/>
            <a:ext cx="8491538" cy="4550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是一种结构化和模板化的需求规格，引入了流程、结构化句型和流程控制机制。</a:t>
            </a: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80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本项目以</a:t>
            </a:r>
            <a:r>
              <a:rPr lang="en-US" altLang="zh-CN" sz="2800" dirty="0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编辑器产生的</a:t>
            </a:r>
            <a:r>
              <a:rPr lang="en-US" altLang="zh-CN" sz="2800" dirty="0" err="1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文件作为输入，依据课堂所讲授的</a:t>
            </a:r>
            <a:r>
              <a:rPr lang="en-US" altLang="zh-CN" sz="2800" dirty="0">
                <a:latin typeface="+mj-lt"/>
              </a:rPr>
              <a:t>RUCM</a:t>
            </a:r>
            <a:r>
              <a:rPr lang="zh-CN" altLang="en-US" sz="2800" dirty="0">
                <a:latin typeface="+mj-lt"/>
              </a:rPr>
              <a:t>规范指定相应的规则，并按照规则来自动检查一个具体的需求违反了哪些规则，同时能够支持规则的设置</a:t>
            </a:r>
            <a:r>
              <a:rPr lang="zh-CN" altLang="en-US" sz="2540" dirty="0">
                <a:latin typeface="+mj-lt"/>
              </a:rPr>
              <a:t>。</a:t>
            </a:r>
            <a:endParaRPr lang="en-US" altLang="zh-CN" sz="2540" dirty="0">
              <a:latin typeface="+mj-lt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项目概述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51AC9C-218D-4EC5-AB4D-AC78D75343F3}"/>
              </a:ext>
            </a:extLst>
          </p:cNvPr>
          <p:cNvSpPr txBox="1"/>
          <p:nvPr/>
        </p:nvSpPr>
        <p:spPr>
          <a:xfrm>
            <a:off x="247650" y="905510"/>
            <a:ext cx="8491538" cy="11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540" dirty="0">
                <a:latin typeface="+mj-lt"/>
              </a:rPr>
              <a:t>设计并实现了基于命令行交互的</a:t>
            </a:r>
            <a:r>
              <a:rPr lang="en-US" altLang="zh-CN" sz="2540" dirty="0">
                <a:latin typeface="+mj-lt"/>
              </a:rPr>
              <a:t>RUCM</a:t>
            </a:r>
            <a:r>
              <a:rPr lang="zh-CN" altLang="en-US" sz="2540" dirty="0">
                <a:latin typeface="+mj-lt"/>
              </a:rPr>
              <a:t>合规性检查工具</a:t>
            </a:r>
            <a:endParaRPr lang="en-US" altLang="zh-CN" sz="2540" dirty="0">
              <a:latin typeface="+mj-lt"/>
            </a:endParaRPr>
          </a:p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540" dirty="0">
                <a:latin typeface="+mj-lt"/>
                <a:hlinkClick r:id="rId3"/>
              </a:rPr>
              <a:t>https://github.com/zen1995/rucmChecker</a:t>
            </a:r>
            <a:r>
              <a:rPr lang="en-US" altLang="zh-CN" sz="2540" dirty="0">
                <a:latin typeface="+mj-lt"/>
              </a:rPr>
              <a:t> [Open Source]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88DF4-84A9-4C0F-8EDB-193246A8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21" y="2499360"/>
            <a:ext cx="7913195" cy="34531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522199-01EC-44EA-ABF3-4666D700AEA5}"/>
              </a:ext>
            </a:extLst>
          </p:cNvPr>
          <p:cNvSpPr txBox="1"/>
          <p:nvPr/>
        </p:nvSpPr>
        <p:spPr>
          <a:xfrm>
            <a:off x="536821" y="6158588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具体使用方法请参照说明文档</a:t>
            </a:r>
            <a:r>
              <a:rPr lang="en-US" altLang="zh-CN" b="1" dirty="0"/>
              <a:t>document.pdf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599769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项目概述：使用样例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4" name="图片 3" descr="C:\Users\QIANLI~1\AppData\Local\Temp\WeChat Files\f5a793257174338736d67b790b17769.png">
            <a:extLst>
              <a:ext uri="{FF2B5EF4-FFF2-40B4-BE49-F238E27FC236}">
                <a16:creationId xmlns:a16="http://schemas.microsoft.com/office/drawing/2014/main" id="{0630BFE5-A299-4D42-BE78-E73058F92A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9" y="1114425"/>
            <a:ext cx="7178040" cy="5126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570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项目概述：使用样例</a:t>
            </a:r>
            <a:endParaRPr lang="en-US" altLang="zh-CN" dirty="0">
              <a:solidFill>
                <a:srgbClr val="1F4E79"/>
              </a:solidFill>
            </a:endParaRPr>
          </a:p>
        </p:txBody>
      </p:sp>
      <p:pic>
        <p:nvPicPr>
          <p:cNvPr id="5" name="图片 4" descr="C:\Users\QIANLI~1\AppData\Local\Temp\WeChat Files\25806b68427c79ef787c55de5032b03.png">
            <a:extLst>
              <a:ext uri="{FF2B5EF4-FFF2-40B4-BE49-F238E27FC236}">
                <a16:creationId xmlns:a16="http://schemas.microsoft.com/office/drawing/2014/main" id="{04725294-F650-4113-8CA0-C44128CDE1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1114425"/>
            <a:ext cx="728472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4839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E2A2B24-CECA-41CB-B0DF-95AEC9A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30163"/>
            <a:ext cx="8491538" cy="1144588"/>
          </a:xfrm>
        </p:spPr>
        <p:txBody>
          <a:bodyPr/>
          <a:lstStyle/>
          <a:p>
            <a:r>
              <a:rPr lang="zh-CN" altLang="en-US" dirty="0">
                <a:solidFill>
                  <a:srgbClr val="1F4E79"/>
                </a:solidFill>
              </a:rPr>
              <a:t>项目概述：使用样例</a:t>
            </a:r>
            <a:endParaRPr lang="en-US" altLang="zh-CN" dirty="0">
              <a:solidFill>
                <a:srgbClr val="1F4E79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30471-DD97-4730-97DB-9ADA83CD0C7E}"/>
              </a:ext>
            </a:extLst>
          </p:cNvPr>
          <p:cNvSpPr txBox="1"/>
          <p:nvPr/>
        </p:nvSpPr>
        <p:spPr>
          <a:xfrm>
            <a:off x="491490" y="4841010"/>
            <a:ext cx="8491538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4726" indent="-414726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j-lt"/>
              </a:rPr>
              <a:t>软件检测到了相应的问题并输出了正确的报告</a:t>
            </a:r>
            <a:endParaRPr lang="en-US" altLang="zh-CN" sz="2800" dirty="0">
              <a:latin typeface="+mj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B00458-BA00-44FC-A5B8-19F34E8B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6" y="1346550"/>
            <a:ext cx="7633248" cy="33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619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Tit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6044</TotalTime>
  <Words>964</Words>
  <Application>Microsoft Office PowerPoint</Application>
  <PresentationFormat>全屏显示(4:3)</PresentationFormat>
  <Paragraphs>185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主题​​</vt:lpstr>
      <vt:lpstr>RUCMChecker</vt:lpstr>
      <vt:lpstr>团队构成</vt:lpstr>
      <vt:lpstr>主要内容 </vt:lpstr>
      <vt:lpstr>主要内容 </vt:lpstr>
      <vt:lpstr>项目概述</vt:lpstr>
      <vt:lpstr>项目概述</vt:lpstr>
      <vt:lpstr>项目概述：使用样例</vt:lpstr>
      <vt:lpstr>项目概述：使用样例</vt:lpstr>
      <vt:lpstr>项目概述：使用样例</vt:lpstr>
      <vt:lpstr>主要内容 </vt:lpstr>
      <vt:lpstr>主要内容 </vt:lpstr>
      <vt:lpstr>需求设计：软件架构图</vt:lpstr>
      <vt:lpstr>需求设计：类图</vt:lpstr>
      <vt:lpstr>需求设计：规则解析与规则实体</vt:lpstr>
      <vt:lpstr>需求设计：RUCM</vt:lpstr>
      <vt:lpstr>需求设计：报告与自然语言处理</vt:lpstr>
      <vt:lpstr>主要内容 </vt:lpstr>
      <vt:lpstr>代码开发</vt:lpstr>
      <vt:lpstr>代码开发：相关技术</vt:lpstr>
      <vt:lpstr>代码开发：开发协作流程</vt:lpstr>
      <vt:lpstr>代码开发：问题与方法</vt:lpstr>
      <vt:lpstr>主要内容 </vt:lpstr>
      <vt:lpstr>迭代测试</vt:lpstr>
      <vt:lpstr>迭代测试：概述</vt:lpstr>
      <vt:lpstr>迭代测试：测试目的</vt:lpstr>
      <vt:lpstr>迭代测试：需求实现程度</vt:lpstr>
      <vt:lpstr>迭代测试：测试样例说明</vt:lpstr>
      <vt:lpstr>迭代测试：测试样例说明</vt:lpstr>
      <vt:lpstr>迭代测试：测试结果</vt:lpstr>
      <vt:lpstr>迭代测试：测试结果</vt:lpstr>
      <vt:lpstr>迭代测试：一致性检验</vt:lpstr>
      <vt:lpstr>迭代测试：一致性检验</vt:lpstr>
      <vt:lpstr>主要内容 </vt:lpstr>
      <vt:lpstr>项目总结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Annan</dc:creator>
  <cp:lastModifiedBy>发强 石</cp:lastModifiedBy>
  <cp:revision>360</cp:revision>
  <dcterms:created xsi:type="dcterms:W3CDTF">2018-03-22T13:57:25Z</dcterms:created>
  <dcterms:modified xsi:type="dcterms:W3CDTF">2018-12-13T07:53:09Z</dcterms:modified>
</cp:coreProperties>
</file>