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EF6316-A651-4B13-BD6C-A9FF5A699D2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6772-A06A-4103-8829-B33EA8420A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0346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F6316-A651-4B13-BD6C-A9FF5A699D2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1838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F6316-A651-4B13-BD6C-A9FF5A699D2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26553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F6316-A651-4B13-BD6C-A9FF5A699D2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205003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EF6316-A651-4B13-BD6C-A9FF5A699D2C}"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C6772-A06A-4103-8829-B33EA8420A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82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EF6316-A651-4B13-BD6C-A9FF5A699D2C}"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25421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EF6316-A651-4B13-BD6C-A9FF5A699D2C}"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84514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EF6316-A651-4B13-BD6C-A9FF5A699D2C}"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176259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EF6316-A651-4B13-BD6C-A9FF5A699D2C}" type="datetimeFigureOut">
              <a:rPr lang="en-US" smtClean="0"/>
              <a:t>12/9/2019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20808395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EF6316-A651-4B13-BD6C-A9FF5A699D2C}" type="datetimeFigureOut">
              <a:rPr lang="en-US" smtClean="0"/>
              <a:t>12/9/2019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9C6772-A06A-4103-8829-B33EA8420A15}" type="slidenum">
              <a:rPr lang="en-US" smtClean="0"/>
              <a:t>‹#›</a:t>
            </a:fld>
            <a:endParaRPr lang="en-US"/>
          </a:p>
        </p:txBody>
      </p:sp>
    </p:spTree>
    <p:extLst>
      <p:ext uri="{BB962C8B-B14F-4D97-AF65-F5344CB8AC3E}">
        <p14:creationId xmlns:p14="http://schemas.microsoft.com/office/powerpoint/2010/main" val="36602802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F6316-A651-4B13-BD6C-A9FF5A699D2C}"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C6772-A06A-4103-8829-B33EA8420A15}" type="slidenum">
              <a:rPr lang="en-US" smtClean="0"/>
              <a:t>‹#›</a:t>
            </a:fld>
            <a:endParaRPr lang="en-US"/>
          </a:p>
        </p:txBody>
      </p:sp>
    </p:spTree>
    <p:extLst>
      <p:ext uri="{BB962C8B-B14F-4D97-AF65-F5344CB8AC3E}">
        <p14:creationId xmlns:p14="http://schemas.microsoft.com/office/powerpoint/2010/main" val="36939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EF6316-A651-4B13-BD6C-A9FF5A699D2C}" type="datetimeFigureOut">
              <a:rPr lang="en-US" smtClean="0"/>
              <a:t>12/9/2019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9C6772-A06A-4103-8829-B33EA8420A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7988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792A2F-1E23-4280-9DD8-A1EDF1D4A1A2}"/>
              </a:ext>
            </a:extLst>
          </p:cNvPr>
          <p:cNvSpPr>
            <a:spLocks noGrp="1"/>
          </p:cNvSpPr>
          <p:nvPr>
            <p:ph type="subTitle" idx="1"/>
          </p:nvPr>
        </p:nvSpPr>
        <p:spPr>
          <a:xfrm>
            <a:off x="1524000" y="530087"/>
            <a:ext cx="9144000" cy="5565913"/>
          </a:xfrm>
        </p:spPr>
        <p:txBody>
          <a:bodyPr>
            <a:normAutofit fontScale="85000" lnSpcReduction="20000"/>
          </a:bodyPr>
          <a:lstStyle/>
          <a:p>
            <a:r>
              <a:rPr lang="en-US" sz="3200" i="1" dirty="0">
                <a:latin typeface="Bodoni MT Black" panose="02070A03080606020203" pitchFamily="18" charset="0"/>
              </a:rPr>
              <a:t>Mekelle Institute of Technology</a:t>
            </a:r>
          </a:p>
          <a:p>
            <a:r>
              <a:rPr lang="en-US" sz="3200" b="1" dirty="0">
                <a:latin typeface="Bodoni MT Black" panose="02070A03080606020203" pitchFamily="18" charset="0"/>
              </a:rPr>
              <a:t>Artificial intelligence </a:t>
            </a:r>
          </a:p>
          <a:p>
            <a:r>
              <a:rPr lang="en-US" sz="3200" b="1" dirty="0">
                <a:latin typeface="Bodoni MT Black" panose="02070A03080606020203" pitchFamily="18" charset="0"/>
              </a:rPr>
              <a:t>Group Assignment</a:t>
            </a:r>
          </a:p>
          <a:p>
            <a:r>
              <a:rPr lang="en-US" sz="3200" b="1" dirty="0">
                <a:latin typeface="Bodoni MT Black" panose="02070A03080606020203" pitchFamily="18" charset="0"/>
              </a:rPr>
              <a:t>4</a:t>
            </a:r>
            <a:r>
              <a:rPr lang="en-US" sz="3200" b="1" baseline="30000" dirty="0">
                <a:latin typeface="Bodoni MT Black" panose="02070A03080606020203" pitchFamily="18" charset="0"/>
              </a:rPr>
              <a:t>TH</a:t>
            </a:r>
            <a:r>
              <a:rPr lang="en-US" sz="3200" b="1" dirty="0">
                <a:latin typeface="Bodoni MT Black" panose="02070A03080606020203" pitchFamily="18" charset="0"/>
              </a:rPr>
              <a:t> year CSE</a:t>
            </a:r>
          </a:p>
          <a:p>
            <a:endParaRPr lang="en-US" sz="3200" dirty="0"/>
          </a:p>
          <a:p>
            <a:r>
              <a:rPr lang="en-US" sz="3200" dirty="0"/>
              <a:t>   </a:t>
            </a:r>
            <a:r>
              <a:rPr lang="en-US" sz="3200" dirty="0">
                <a:latin typeface="Bodoni MT Black" panose="02070A03080606020203" pitchFamily="18" charset="0"/>
              </a:rPr>
              <a:t>Name</a:t>
            </a:r>
            <a:r>
              <a:rPr lang="en-US" sz="3200" dirty="0"/>
              <a:t>                       </a:t>
            </a:r>
            <a:r>
              <a:rPr lang="en-US" sz="3200" b="1" dirty="0" err="1">
                <a:latin typeface="Bodoni MT Black" panose="02070A03080606020203" pitchFamily="18" charset="0"/>
              </a:rPr>
              <a:t>ID_Number</a:t>
            </a:r>
            <a:endParaRPr lang="en-US" sz="3200" b="1" dirty="0">
              <a:latin typeface="Bodoni MT Black" panose="02070A03080606020203" pitchFamily="18" charset="0"/>
            </a:endParaRPr>
          </a:p>
          <a:p>
            <a:r>
              <a:rPr lang="en-US" sz="3200" dirty="0"/>
              <a:t>  </a:t>
            </a:r>
            <a:r>
              <a:rPr lang="en-US" dirty="0"/>
              <a:t>1.Tsegay G/</a:t>
            </a:r>
            <a:r>
              <a:rPr lang="en-US" dirty="0" err="1"/>
              <a:t>Slassie</a:t>
            </a:r>
            <a:r>
              <a:rPr lang="en-US" dirty="0"/>
              <a:t>            </a:t>
            </a:r>
            <a:r>
              <a:rPr lang="en-US" dirty="0" err="1"/>
              <a:t>mit</a:t>
            </a:r>
            <a:r>
              <a:rPr lang="en-US" dirty="0"/>
              <a:t>/</a:t>
            </a:r>
            <a:r>
              <a:rPr lang="en-US" dirty="0" err="1"/>
              <a:t>ur</a:t>
            </a:r>
            <a:r>
              <a:rPr lang="en-US" dirty="0"/>
              <a:t>/113/09</a:t>
            </a:r>
          </a:p>
          <a:p>
            <a:r>
              <a:rPr lang="en-US" dirty="0"/>
              <a:t>   2.Welay </a:t>
            </a:r>
            <a:r>
              <a:rPr lang="en-US" dirty="0" err="1"/>
              <a:t>Teka</a:t>
            </a:r>
            <a:r>
              <a:rPr lang="en-US" dirty="0"/>
              <a:t>                     </a:t>
            </a:r>
            <a:r>
              <a:rPr lang="en-US" dirty="0" err="1"/>
              <a:t>mit</a:t>
            </a:r>
            <a:r>
              <a:rPr lang="en-US" dirty="0"/>
              <a:t>/</a:t>
            </a:r>
            <a:r>
              <a:rPr lang="en-US" dirty="0" err="1"/>
              <a:t>ur</a:t>
            </a:r>
            <a:r>
              <a:rPr lang="en-US" dirty="0"/>
              <a:t>/114/09</a:t>
            </a:r>
          </a:p>
          <a:p>
            <a:r>
              <a:rPr lang="en-US" dirty="0"/>
              <a:t>    3.Zewde Abadi                  </a:t>
            </a:r>
            <a:r>
              <a:rPr lang="en-US" dirty="0" err="1"/>
              <a:t>mit</a:t>
            </a:r>
            <a:r>
              <a:rPr lang="en-US" dirty="0"/>
              <a:t>/</a:t>
            </a:r>
            <a:r>
              <a:rPr lang="en-US" dirty="0" err="1"/>
              <a:t>ur</a:t>
            </a:r>
            <a:r>
              <a:rPr lang="en-US" dirty="0"/>
              <a:t>/164/09</a:t>
            </a:r>
          </a:p>
          <a:p>
            <a:r>
              <a:rPr lang="en-US" dirty="0"/>
              <a:t>4.Zena G/</a:t>
            </a:r>
            <a:r>
              <a:rPr lang="en-US" dirty="0" err="1"/>
              <a:t>Hiwot</a:t>
            </a:r>
            <a:r>
              <a:rPr lang="en-US" dirty="0"/>
              <a:t>                  </a:t>
            </a:r>
            <a:r>
              <a:rPr lang="en-US" dirty="0" err="1"/>
              <a:t>mit</a:t>
            </a:r>
            <a:r>
              <a:rPr lang="en-US" dirty="0"/>
              <a:t>/</a:t>
            </a:r>
            <a:r>
              <a:rPr lang="en-US" dirty="0" err="1"/>
              <a:t>ur</a:t>
            </a:r>
            <a:r>
              <a:rPr lang="en-US" dirty="0"/>
              <a:t>//09</a:t>
            </a:r>
          </a:p>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3002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E582-FBDF-41C6-8F1B-1D9F22DA33F7}"/>
              </a:ext>
            </a:extLst>
          </p:cNvPr>
          <p:cNvSpPr>
            <a:spLocks noGrp="1"/>
          </p:cNvSpPr>
          <p:nvPr>
            <p:ph type="title"/>
          </p:nvPr>
        </p:nvSpPr>
        <p:spPr/>
        <p:txBody>
          <a:bodyPr/>
          <a:lstStyle/>
          <a:p>
            <a:r>
              <a:rPr lang="en-US" dirty="0"/>
              <a:t>The Effect of Training on Employee Performance.</a:t>
            </a:r>
          </a:p>
        </p:txBody>
      </p:sp>
      <p:sp>
        <p:nvSpPr>
          <p:cNvPr id="3" name="Content Placeholder 2">
            <a:extLst>
              <a:ext uri="{FF2B5EF4-FFF2-40B4-BE49-F238E27FC236}">
                <a16:creationId xmlns:a16="http://schemas.microsoft.com/office/drawing/2014/main" id="{A696A33A-19C9-4DBD-988D-818F3CB285C3}"/>
              </a:ext>
            </a:extLst>
          </p:cNvPr>
          <p:cNvSpPr>
            <a:spLocks noGrp="1"/>
          </p:cNvSpPr>
          <p:nvPr>
            <p:ph idx="1"/>
          </p:nvPr>
        </p:nvSpPr>
        <p:spPr/>
        <p:txBody>
          <a:bodyPr/>
          <a:lstStyle/>
          <a:p>
            <a:pPr>
              <a:buFont typeface="Wingdings" panose="05000000000000000000" pitchFamily="2" charset="2"/>
              <a:buChar char="Ø"/>
            </a:pPr>
            <a:r>
              <a:rPr lang="en-US" dirty="0"/>
              <a:t>To Improved capabilities, knowledge and skills of the talented workforce</a:t>
            </a:r>
          </a:p>
          <a:p>
            <a:pPr>
              <a:buFont typeface="Wingdings" panose="05000000000000000000" pitchFamily="2" charset="2"/>
              <a:buChar char="Ø"/>
            </a:pPr>
            <a:r>
              <a:rPr lang="en-US" dirty="0"/>
              <a:t>The training programs effect employee motivation and commitment </a:t>
            </a:r>
          </a:p>
          <a:p>
            <a:pPr>
              <a:buFont typeface="Wingdings" panose="05000000000000000000" pitchFamily="2" charset="2"/>
              <a:buChar char="Ø"/>
            </a:pPr>
            <a:r>
              <a:rPr lang="en-US" dirty="0"/>
              <a:t>Through training programs employees recognizes their organization interest in turn apply their best efforts to achieve organizational goals </a:t>
            </a:r>
          </a:p>
          <a:p>
            <a:pPr>
              <a:buFont typeface="Wingdings" panose="05000000000000000000" pitchFamily="2" charset="2"/>
              <a:buChar char="Ø"/>
            </a:pPr>
            <a:r>
              <a:rPr lang="en-US" dirty="0"/>
              <a:t>Through training programs employee show high performance on job. </a:t>
            </a:r>
          </a:p>
          <a:p>
            <a:pPr>
              <a:buFont typeface="Wingdings" panose="05000000000000000000" pitchFamily="2" charset="2"/>
              <a:buChar char="Ø"/>
            </a:pPr>
            <a:r>
              <a:rPr lang="en-US" dirty="0"/>
              <a:t>Through training programs employee are more capable to entertain customer satisfaction and the quality of products and events.</a:t>
            </a:r>
          </a:p>
        </p:txBody>
      </p:sp>
    </p:spTree>
    <p:extLst>
      <p:ext uri="{BB962C8B-B14F-4D97-AF65-F5344CB8AC3E}">
        <p14:creationId xmlns:p14="http://schemas.microsoft.com/office/powerpoint/2010/main" val="269476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457FD-B174-4252-A1FD-C59265F53889}"/>
              </a:ext>
            </a:extLst>
          </p:cNvPr>
          <p:cNvSpPr>
            <a:spLocks noGrp="1"/>
          </p:cNvSpPr>
          <p:nvPr>
            <p:ph idx="1"/>
          </p:nvPr>
        </p:nvSpPr>
        <p:spPr>
          <a:xfrm>
            <a:off x="1097280" y="649357"/>
            <a:ext cx="10058400" cy="5219737"/>
          </a:xfrm>
        </p:spPr>
        <p:txBody>
          <a:bodyPr/>
          <a:lstStyle/>
          <a:p>
            <a:endParaRPr lang="en-US" dirty="0"/>
          </a:p>
          <a:p>
            <a:endParaRPr lang="en-US" dirty="0"/>
          </a:p>
          <a:p>
            <a:endParaRPr lang="en-US" dirty="0"/>
          </a:p>
          <a:p>
            <a:pPr algn="ctr"/>
            <a:r>
              <a:rPr lang="en-US" sz="9600" i="1" dirty="0">
                <a:latin typeface="Bodoni MT Black" panose="02070A03080606020203" pitchFamily="18" charset="0"/>
                <a:cs typeface="Myanmar Text" panose="020B0502040204020203" pitchFamily="34" charset="0"/>
              </a:rPr>
              <a:t>Thank you</a:t>
            </a:r>
          </a:p>
        </p:txBody>
      </p:sp>
    </p:spTree>
    <p:extLst>
      <p:ext uri="{BB962C8B-B14F-4D97-AF65-F5344CB8AC3E}">
        <p14:creationId xmlns:p14="http://schemas.microsoft.com/office/powerpoint/2010/main" val="107471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D45F-2ACA-400C-958F-11DBD08F614E}"/>
              </a:ext>
            </a:extLst>
          </p:cNvPr>
          <p:cNvSpPr>
            <a:spLocks noGrp="1"/>
          </p:cNvSpPr>
          <p:nvPr>
            <p:ph type="title"/>
          </p:nvPr>
        </p:nvSpPr>
        <p:spPr/>
        <p:txBody>
          <a:bodyPr>
            <a:normAutofit/>
          </a:bodyPr>
          <a:lstStyle/>
          <a:p>
            <a:pPr algn="ctr"/>
            <a:r>
              <a:rPr lang="en-US" sz="6000" b="1" dirty="0"/>
              <a:t>Introduction</a:t>
            </a:r>
          </a:p>
        </p:txBody>
      </p:sp>
      <p:sp>
        <p:nvSpPr>
          <p:cNvPr id="3" name="Content Placeholder 2">
            <a:extLst>
              <a:ext uri="{FF2B5EF4-FFF2-40B4-BE49-F238E27FC236}">
                <a16:creationId xmlns:a16="http://schemas.microsoft.com/office/drawing/2014/main" id="{E1DD48CE-6E34-47D7-8CBA-B5BF75CBA014}"/>
              </a:ext>
            </a:extLst>
          </p:cNvPr>
          <p:cNvSpPr>
            <a:spLocks noGrp="1"/>
          </p:cNvSpPr>
          <p:nvPr>
            <p:ph idx="1"/>
          </p:nvPr>
        </p:nvSpPr>
        <p:spPr/>
        <p:txBody>
          <a:bodyPr>
            <a:normAutofit/>
          </a:bodyPr>
          <a:lstStyle/>
          <a:p>
            <a:pPr>
              <a:buFont typeface="Wingdings" panose="05000000000000000000" pitchFamily="2" charset="2"/>
              <a:buChar char="Ø"/>
            </a:pPr>
            <a:r>
              <a:rPr lang="en-US" sz="3600" dirty="0"/>
              <a:t>Employee: </a:t>
            </a:r>
            <a:r>
              <a:rPr lang="en-US" dirty="0"/>
              <a:t>An employee is an individual who is being hired by the top level management of the organization, through the interview process for achieving the organizational goals and fulfil the needs and wants of the organization</a:t>
            </a:r>
            <a:r>
              <a:rPr lang="en-US" sz="3600" dirty="0"/>
              <a:t>.</a:t>
            </a:r>
          </a:p>
          <a:p>
            <a:pPr>
              <a:buFont typeface="Wingdings" panose="05000000000000000000" pitchFamily="2" charset="2"/>
              <a:buChar char="Ø"/>
            </a:pPr>
            <a:r>
              <a:rPr lang="en-US" dirty="0"/>
              <a:t>Employee Performance is a process of calculating or measuring whether the employee executes his job/work at the given time with Accuracy.</a:t>
            </a:r>
          </a:p>
          <a:p>
            <a:pPr>
              <a:buFont typeface="Wingdings" panose="05000000000000000000" pitchFamily="2" charset="2"/>
              <a:buChar char="Ø"/>
            </a:pPr>
            <a:r>
              <a:rPr lang="en-US" dirty="0"/>
              <a:t>It should also include the efficient and effective working of the employee in order to satisfy the organizational goal and to increase their performance.</a:t>
            </a:r>
          </a:p>
          <a:p>
            <a:pPr>
              <a:buFont typeface="Wingdings" panose="05000000000000000000" pitchFamily="2" charset="2"/>
              <a:buChar char="Ø"/>
            </a:pPr>
            <a:r>
              <a:rPr lang="en-US" dirty="0"/>
              <a:t>Employee Performance, lead to the profit maximization and globalization of the organization.</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3923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7C70-CD7C-4783-A33F-5A984D6488B5}"/>
              </a:ext>
            </a:extLst>
          </p:cNvPr>
          <p:cNvSpPr>
            <a:spLocks noGrp="1"/>
          </p:cNvSpPr>
          <p:nvPr>
            <p:ph type="title"/>
          </p:nvPr>
        </p:nvSpPr>
        <p:spPr/>
        <p:txBody>
          <a:bodyPr/>
          <a:lstStyle/>
          <a:p>
            <a:r>
              <a:rPr lang="en-US" dirty="0"/>
              <a:t>Levels of performance</a:t>
            </a:r>
          </a:p>
        </p:txBody>
      </p:sp>
      <p:pic>
        <p:nvPicPr>
          <p:cNvPr id="4" name="Content Placeholder 3">
            <a:extLst>
              <a:ext uri="{FF2B5EF4-FFF2-40B4-BE49-F238E27FC236}">
                <a16:creationId xmlns:a16="http://schemas.microsoft.com/office/drawing/2014/main" id="{565BC456-0E10-4D8F-A004-72CD1E317555}"/>
              </a:ext>
            </a:extLst>
          </p:cNvPr>
          <p:cNvPicPr>
            <a:picLocks noGrp="1" noChangeAspect="1"/>
          </p:cNvPicPr>
          <p:nvPr>
            <p:ph idx="1"/>
          </p:nvPr>
        </p:nvPicPr>
        <p:blipFill>
          <a:blip r:embed="rId2"/>
          <a:stretch>
            <a:fillRect/>
          </a:stretch>
        </p:blipFill>
        <p:spPr>
          <a:xfrm>
            <a:off x="1748729" y="1846263"/>
            <a:ext cx="8754868" cy="4022725"/>
          </a:xfrm>
          <a:prstGeom prst="rect">
            <a:avLst/>
          </a:prstGeom>
        </p:spPr>
      </p:pic>
    </p:spTree>
    <p:extLst>
      <p:ext uri="{BB962C8B-B14F-4D97-AF65-F5344CB8AC3E}">
        <p14:creationId xmlns:p14="http://schemas.microsoft.com/office/powerpoint/2010/main" val="69962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8210-9DDA-4CDE-8F8C-3610A8886D45}"/>
              </a:ext>
            </a:extLst>
          </p:cNvPr>
          <p:cNvSpPr>
            <a:spLocks noGrp="1"/>
          </p:cNvSpPr>
          <p:nvPr>
            <p:ph type="title"/>
          </p:nvPr>
        </p:nvSpPr>
        <p:spPr/>
        <p:txBody>
          <a:bodyPr/>
          <a:lstStyle/>
          <a:p>
            <a:r>
              <a:rPr lang="en-US" dirty="0"/>
              <a:t>Benefits of Employee Performance</a:t>
            </a:r>
          </a:p>
        </p:txBody>
      </p:sp>
      <p:sp>
        <p:nvSpPr>
          <p:cNvPr id="3" name="Content Placeholder 2">
            <a:extLst>
              <a:ext uri="{FF2B5EF4-FFF2-40B4-BE49-F238E27FC236}">
                <a16:creationId xmlns:a16="http://schemas.microsoft.com/office/drawing/2014/main" id="{4A6634BD-09A7-492C-AF44-8E02B7E74553}"/>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Some of the advantages are:</a:t>
            </a:r>
          </a:p>
          <a:p>
            <a:pPr lvl="2">
              <a:buFont typeface="Wingdings" panose="05000000000000000000" pitchFamily="2" charset="2"/>
              <a:buChar char="ü"/>
            </a:pPr>
            <a:r>
              <a:rPr lang="en-US" sz="2800" dirty="0"/>
              <a:t>Timely course correction.</a:t>
            </a:r>
          </a:p>
          <a:p>
            <a:pPr lvl="2">
              <a:buFont typeface="Wingdings" panose="05000000000000000000" pitchFamily="2" charset="2"/>
              <a:buChar char="ü"/>
            </a:pPr>
            <a:r>
              <a:rPr lang="en-US" sz="2800" dirty="0"/>
              <a:t>Easy to track the performance.</a:t>
            </a:r>
          </a:p>
          <a:p>
            <a:pPr lvl="2">
              <a:buFont typeface="Wingdings" panose="05000000000000000000" pitchFamily="2" charset="2"/>
              <a:buChar char="ü"/>
            </a:pPr>
            <a:r>
              <a:rPr lang="en-US" sz="2800" dirty="0"/>
              <a:t>Helps manager and employee to interact.</a:t>
            </a:r>
          </a:p>
          <a:p>
            <a:pPr lvl="2">
              <a:buFont typeface="Wingdings" panose="05000000000000000000" pitchFamily="2" charset="2"/>
              <a:buChar char="ü"/>
            </a:pPr>
            <a:r>
              <a:rPr lang="en-US" sz="2800" dirty="0"/>
              <a:t>Annual review.</a:t>
            </a:r>
          </a:p>
          <a:p>
            <a:pPr lvl="2">
              <a:buFont typeface="Wingdings" panose="05000000000000000000" pitchFamily="2" charset="2"/>
              <a:buChar char="ü"/>
            </a:pPr>
            <a:r>
              <a:rPr lang="en-US" sz="2800" dirty="0"/>
              <a:t>Effective and efficient working.</a:t>
            </a:r>
          </a:p>
          <a:p>
            <a:pPr lvl="2">
              <a:buFont typeface="Wingdings" panose="05000000000000000000" pitchFamily="2" charset="2"/>
              <a:buChar char="ü"/>
            </a:pPr>
            <a:r>
              <a:rPr lang="en-US" sz="2800" dirty="0"/>
              <a:t>Profit maximization.</a:t>
            </a:r>
          </a:p>
          <a:p>
            <a:pPr lvl="2">
              <a:buFont typeface="Wingdings" panose="05000000000000000000" pitchFamily="2" charset="2"/>
              <a:buChar char="ü"/>
            </a:pPr>
            <a:r>
              <a:rPr lang="en-US" sz="2800" dirty="0"/>
              <a:t>Improved business profit</a:t>
            </a:r>
          </a:p>
          <a:p>
            <a:pPr lvl="2">
              <a:buFont typeface="Wingdings" panose="05000000000000000000" pitchFamily="2" charset="2"/>
              <a:buChar char="ü"/>
            </a:pPr>
            <a:r>
              <a:rPr lang="en-US" sz="2800" dirty="0"/>
              <a:t>Increase employee responsibility. </a:t>
            </a:r>
          </a:p>
          <a:p>
            <a:pPr lvl="2">
              <a:buFont typeface="Wingdings" panose="05000000000000000000" pitchFamily="2" charset="2"/>
              <a:buChar char="ü"/>
            </a:pPr>
            <a:r>
              <a:rPr lang="en-US" sz="2800" dirty="0"/>
              <a:t>Enhanced quality of work life.</a:t>
            </a:r>
          </a:p>
          <a:p>
            <a:pPr lvl="2">
              <a:buFont typeface="Wingdings" panose="05000000000000000000" pitchFamily="2" charset="2"/>
              <a:buChar char="ü"/>
            </a:pPr>
            <a:r>
              <a:rPr lang="en-US" sz="2800" dirty="0"/>
              <a:t>Equitable treatment of employee.</a:t>
            </a:r>
          </a:p>
          <a:p>
            <a:pPr lvl="2">
              <a:buFont typeface="Wingdings" panose="05000000000000000000" pitchFamily="2" charset="2"/>
              <a:buChar char="ü"/>
            </a:pPr>
            <a:endParaRPr lang="en-US" dirty="0"/>
          </a:p>
        </p:txBody>
      </p:sp>
    </p:spTree>
    <p:extLst>
      <p:ext uri="{BB962C8B-B14F-4D97-AF65-F5344CB8AC3E}">
        <p14:creationId xmlns:p14="http://schemas.microsoft.com/office/powerpoint/2010/main" val="405602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B905-C059-4977-9E2C-0084BF1B9F49}"/>
              </a:ext>
            </a:extLst>
          </p:cNvPr>
          <p:cNvSpPr>
            <a:spLocks noGrp="1"/>
          </p:cNvSpPr>
          <p:nvPr>
            <p:ph type="title"/>
          </p:nvPr>
        </p:nvSpPr>
        <p:spPr/>
        <p:txBody>
          <a:bodyPr/>
          <a:lstStyle/>
          <a:p>
            <a:r>
              <a:rPr lang="en-US" dirty="0"/>
              <a:t>How to Implement Employee Performance?</a:t>
            </a:r>
          </a:p>
        </p:txBody>
      </p:sp>
      <p:sp>
        <p:nvSpPr>
          <p:cNvPr id="3" name="Content Placeholder 2">
            <a:extLst>
              <a:ext uri="{FF2B5EF4-FFF2-40B4-BE49-F238E27FC236}">
                <a16:creationId xmlns:a16="http://schemas.microsoft.com/office/drawing/2014/main" id="{ACE3B2F7-4DBB-4892-824C-CB14F90B025E}"/>
              </a:ext>
            </a:extLst>
          </p:cNvPr>
          <p:cNvSpPr>
            <a:spLocks noGrp="1"/>
          </p:cNvSpPr>
          <p:nvPr>
            <p:ph idx="1"/>
          </p:nvPr>
        </p:nvSpPr>
        <p:spPr/>
        <p:txBody>
          <a:bodyPr>
            <a:normAutofit/>
          </a:bodyPr>
          <a:lstStyle/>
          <a:p>
            <a:pPr>
              <a:buFont typeface="Wingdings" panose="05000000000000000000" pitchFamily="2" charset="2"/>
              <a:buChar char="Ø"/>
            </a:pPr>
            <a:r>
              <a:rPr lang="en-US" dirty="0"/>
              <a:t>If you are starting your new business, should bring a proper structure to your firm. The employees are motivated by receiving feedback, about their abilities, capabilities and help them to overcome their weakness.</a:t>
            </a:r>
          </a:p>
          <a:p>
            <a:pPr>
              <a:buFont typeface="Wingdings" panose="05000000000000000000" pitchFamily="2" charset="2"/>
              <a:buChar char="Ø"/>
            </a:pPr>
            <a:r>
              <a:rPr lang="en-US" dirty="0"/>
              <a:t>Some of the mechanisms are:</a:t>
            </a:r>
          </a:p>
          <a:p>
            <a:pPr lvl="2">
              <a:buFont typeface="Wingdings" panose="05000000000000000000" pitchFamily="2" charset="2"/>
              <a:buChar char="ü"/>
            </a:pPr>
            <a:r>
              <a:rPr lang="en-US" sz="2400" dirty="0"/>
              <a:t>Should always discuss the various types of performance review with the human resource manager</a:t>
            </a:r>
          </a:p>
          <a:p>
            <a:pPr lvl="2">
              <a:buFont typeface="Wingdings" panose="05000000000000000000" pitchFamily="2" charset="2"/>
              <a:buChar char="ü"/>
            </a:pPr>
            <a:r>
              <a:rPr lang="en-US" sz="2400" dirty="0"/>
              <a:t>Utilize the knowledge gained from the human resource manager.</a:t>
            </a:r>
          </a:p>
          <a:p>
            <a:pPr lvl="2">
              <a:buFont typeface="Wingdings" panose="05000000000000000000" pitchFamily="2" charset="2"/>
              <a:buChar char="ü"/>
            </a:pPr>
            <a:r>
              <a:rPr lang="en-US" sz="2400" dirty="0"/>
              <a:t>Develop a training program for managers and supervisors.</a:t>
            </a:r>
          </a:p>
          <a:p>
            <a:pPr lvl="2">
              <a:buFont typeface="Wingdings" panose="05000000000000000000" pitchFamily="2" charset="2"/>
              <a:buChar char="ü"/>
            </a:pPr>
            <a:r>
              <a:rPr lang="en-US" sz="2400" dirty="0"/>
              <a:t>Convenes all the employees about the performance review.</a:t>
            </a:r>
          </a:p>
        </p:txBody>
      </p:sp>
    </p:spTree>
    <p:extLst>
      <p:ext uri="{BB962C8B-B14F-4D97-AF65-F5344CB8AC3E}">
        <p14:creationId xmlns:p14="http://schemas.microsoft.com/office/powerpoint/2010/main" val="209652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5DDB-4215-468E-B8FF-B83EFFEF44A7}"/>
              </a:ext>
            </a:extLst>
          </p:cNvPr>
          <p:cNvSpPr>
            <a:spLocks noGrp="1"/>
          </p:cNvSpPr>
          <p:nvPr>
            <p:ph type="title"/>
          </p:nvPr>
        </p:nvSpPr>
        <p:spPr/>
        <p:txBody>
          <a:bodyPr/>
          <a:lstStyle/>
          <a:p>
            <a:r>
              <a:rPr lang="en-US" dirty="0"/>
              <a:t>Contd……</a:t>
            </a:r>
          </a:p>
        </p:txBody>
      </p:sp>
      <p:pic>
        <p:nvPicPr>
          <p:cNvPr id="4" name="Content Placeholder 3">
            <a:extLst>
              <a:ext uri="{FF2B5EF4-FFF2-40B4-BE49-F238E27FC236}">
                <a16:creationId xmlns:a16="http://schemas.microsoft.com/office/drawing/2014/main" id="{4DC5BE26-99CC-4CFA-8D8C-0A604720A237}"/>
              </a:ext>
            </a:extLst>
          </p:cNvPr>
          <p:cNvPicPr>
            <a:picLocks noGrp="1" noChangeAspect="1"/>
          </p:cNvPicPr>
          <p:nvPr>
            <p:ph idx="1"/>
          </p:nvPr>
        </p:nvPicPr>
        <p:blipFill>
          <a:blip r:embed="rId2"/>
          <a:stretch>
            <a:fillRect/>
          </a:stretch>
        </p:blipFill>
        <p:spPr>
          <a:xfrm>
            <a:off x="1036320" y="2080592"/>
            <a:ext cx="10058400" cy="3612243"/>
          </a:xfrm>
          <a:prstGeom prst="rect">
            <a:avLst/>
          </a:prstGeom>
        </p:spPr>
      </p:pic>
    </p:spTree>
    <p:extLst>
      <p:ext uri="{BB962C8B-B14F-4D97-AF65-F5344CB8AC3E}">
        <p14:creationId xmlns:p14="http://schemas.microsoft.com/office/powerpoint/2010/main" val="16360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2733-AA90-423E-835C-DE408F4A4C3D}"/>
              </a:ext>
            </a:extLst>
          </p:cNvPr>
          <p:cNvSpPr>
            <a:spLocks noGrp="1"/>
          </p:cNvSpPr>
          <p:nvPr>
            <p:ph type="title"/>
          </p:nvPr>
        </p:nvSpPr>
        <p:spPr/>
        <p:txBody>
          <a:bodyPr/>
          <a:lstStyle/>
          <a:p>
            <a:r>
              <a:rPr lang="en-US" dirty="0"/>
              <a:t>Types of Performance Measures</a:t>
            </a:r>
          </a:p>
        </p:txBody>
      </p:sp>
      <p:sp>
        <p:nvSpPr>
          <p:cNvPr id="3" name="Content Placeholder 2">
            <a:extLst>
              <a:ext uri="{FF2B5EF4-FFF2-40B4-BE49-F238E27FC236}">
                <a16:creationId xmlns:a16="http://schemas.microsoft.com/office/drawing/2014/main" id="{4CF62EBB-4777-43D6-ADA7-240F974486E8}"/>
              </a:ext>
            </a:extLst>
          </p:cNvPr>
          <p:cNvSpPr>
            <a:spLocks noGrp="1"/>
          </p:cNvSpPr>
          <p:nvPr>
            <p:ph idx="1"/>
          </p:nvPr>
        </p:nvSpPr>
        <p:spPr/>
        <p:txBody>
          <a:bodyPr/>
          <a:lstStyle/>
          <a:p>
            <a:pPr>
              <a:buFont typeface="Wingdings" panose="05000000000000000000" pitchFamily="2" charset="2"/>
              <a:buChar char="Ø"/>
            </a:pPr>
            <a:r>
              <a:rPr lang="en-US" dirty="0"/>
              <a:t>Objective performance measures</a:t>
            </a:r>
          </a:p>
          <a:p>
            <a:pPr lvl="2">
              <a:buFont typeface="Wingdings" panose="05000000000000000000" pitchFamily="2" charset="2"/>
              <a:buChar char="§"/>
            </a:pPr>
            <a:r>
              <a:rPr lang="en-US" dirty="0"/>
              <a:t>Quantitative count of the results of work</a:t>
            </a:r>
          </a:p>
          <a:p>
            <a:pPr>
              <a:buFont typeface="Wingdings" panose="05000000000000000000" pitchFamily="2" charset="2"/>
              <a:buChar char="Ø"/>
            </a:pPr>
            <a:r>
              <a:rPr lang="en-US" dirty="0"/>
              <a:t>Judgmental measures</a:t>
            </a:r>
          </a:p>
          <a:p>
            <a:pPr lvl="2">
              <a:buFont typeface="Wingdings" panose="05000000000000000000" pitchFamily="2" charset="2"/>
              <a:buChar char="§"/>
            </a:pPr>
            <a:r>
              <a:rPr lang="en-US" dirty="0"/>
              <a:t>Evaluation of the effectiveness of an individual’s work</a:t>
            </a:r>
          </a:p>
          <a:p>
            <a:pPr>
              <a:buFont typeface="Wingdings" panose="05000000000000000000" pitchFamily="2" charset="2"/>
              <a:buChar char="Ø"/>
            </a:pPr>
            <a:r>
              <a:rPr lang="en-US" dirty="0"/>
              <a:t>Personnel measures</a:t>
            </a:r>
          </a:p>
          <a:p>
            <a:pPr lvl="2">
              <a:buFont typeface="Wingdings" panose="05000000000000000000" pitchFamily="2" charset="2"/>
              <a:buChar char="§"/>
            </a:pPr>
            <a:r>
              <a:rPr lang="en-US" dirty="0"/>
              <a:t>Typically kept in personnel file (e.g., absences, accidents, rate of advancement)</a:t>
            </a:r>
          </a:p>
        </p:txBody>
      </p:sp>
    </p:spTree>
    <p:extLst>
      <p:ext uri="{BB962C8B-B14F-4D97-AF65-F5344CB8AC3E}">
        <p14:creationId xmlns:p14="http://schemas.microsoft.com/office/powerpoint/2010/main" val="207447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EBBE-DA34-4A83-90C3-1A126CD89C49}"/>
              </a:ext>
            </a:extLst>
          </p:cNvPr>
          <p:cNvSpPr>
            <a:spLocks noGrp="1"/>
          </p:cNvSpPr>
          <p:nvPr>
            <p:ph type="title"/>
          </p:nvPr>
        </p:nvSpPr>
        <p:spPr/>
        <p:txBody>
          <a:bodyPr/>
          <a:lstStyle/>
          <a:p>
            <a:r>
              <a:rPr lang="en-US" dirty="0"/>
              <a:t>Methods for Measuring Performance</a:t>
            </a:r>
          </a:p>
        </p:txBody>
      </p:sp>
      <p:pic>
        <p:nvPicPr>
          <p:cNvPr id="4" name="Content Placeholder 3">
            <a:extLst>
              <a:ext uri="{FF2B5EF4-FFF2-40B4-BE49-F238E27FC236}">
                <a16:creationId xmlns:a16="http://schemas.microsoft.com/office/drawing/2014/main" id="{3C746C87-0519-4C80-975B-C9A7EC5AD24F}"/>
              </a:ext>
            </a:extLst>
          </p:cNvPr>
          <p:cNvPicPr>
            <a:picLocks noGrp="1" noChangeAspect="1"/>
          </p:cNvPicPr>
          <p:nvPr>
            <p:ph idx="1"/>
          </p:nvPr>
        </p:nvPicPr>
        <p:blipFill>
          <a:blip r:embed="rId2"/>
          <a:stretch>
            <a:fillRect/>
          </a:stretch>
        </p:blipFill>
        <p:spPr>
          <a:xfrm>
            <a:off x="1431235" y="1825624"/>
            <a:ext cx="7710701" cy="4548671"/>
          </a:xfrm>
          <a:prstGeom prst="rect">
            <a:avLst/>
          </a:prstGeom>
        </p:spPr>
      </p:pic>
    </p:spTree>
    <p:extLst>
      <p:ext uri="{BB962C8B-B14F-4D97-AF65-F5344CB8AC3E}">
        <p14:creationId xmlns:p14="http://schemas.microsoft.com/office/powerpoint/2010/main" val="332000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EE1A-0055-454A-B9D0-8CB400EA6290}"/>
              </a:ext>
            </a:extLst>
          </p:cNvPr>
          <p:cNvSpPr>
            <a:spLocks noGrp="1"/>
          </p:cNvSpPr>
          <p:nvPr>
            <p:ph type="title"/>
          </p:nvPr>
        </p:nvSpPr>
        <p:spPr/>
        <p:txBody>
          <a:bodyPr/>
          <a:lstStyle/>
          <a:p>
            <a:r>
              <a:rPr lang="en-US" dirty="0"/>
              <a:t>Sources of Performance Information</a:t>
            </a:r>
          </a:p>
        </p:txBody>
      </p:sp>
      <p:sp>
        <p:nvSpPr>
          <p:cNvPr id="3" name="Content Placeholder 2">
            <a:extLst>
              <a:ext uri="{FF2B5EF4-FFF2-40B4-BE49-F238E27FC236}">
                <a16:creationId xmlns:a16="http://schemas.microsoft.com/office/drawing/2014/main" id="{D374FD31-006C-4E12-8B4F-6B9D8384FA61}"/>
              </a:ext>
            </a:extLst>
          </p:cNvPr>
          <p:cNvSpPr>
            <a:spLocks noGrp="1"/>
          </p:cNvSpPr>
          <p:nvPr>
            <p:ph idx="1"/>
          </p:nvPr>
        </p:nvSpPr>
        <p:spPr/>
        <p:txBody>
          <a:bodyPr>
            <a:normAutofit/>
          </a:bodyPr>
          <a:lstStyle/>
          <a:p>
            <a:pPr>
              <a:buFont typeface="Wingdings" panose="05000000000000000000" pitchFamily="2" charset="2"/>
              <a:buChar char="Ø"/>
            </a:pPr>
            <a:r>
              <a:rPr lang="en-US" dirty="0"/>
              <a:t>performance measurement that combines information from the employees’:</a:t>
            </a:r>
          </a:p>
          <a:p>
            <a:pPr lvl="2">
              <a:buFont typeface="Wingdings" panose="05000000000000000000" pitchFamily="2" charset="2"/>
              <a:buChar char="ü"/>
            </a:pPr>
            <a:r>
              <a:rPr lang="en-US" sz="2800" dirty="0"/>
              <a:t>Managers</a:t>
            </a:r>
          </a:p>
          <a:p>
            <a:pPr lvl="2">
              <a:buFont typeface="Wingdings" panose="05000000000000000000" pitchFamily="2" charset="2"/>
              <a:buChar char="ü"/>
            </a:pPr>
            <a:r>
              <a:rPr lang="en-US" sz="2800" dirty="0"/>
              <a:t>Peers</a:t>
            </a:r>
          </a:p>
          <a:p>
            <a:pPr lvl="2">
              <a:buFont typeface="Wingdings" panose="05000000000000000000" pitchFamily="2" charset="2"/>
              <a:buChar char="ü"/>
            </a:pPr>
            <a:r>
              <a:rPr lang="en-US" sz="2800" dirty="0"/>
              <a:t>Subordinates</a:t>
            </a:r>
          </a:p>
          <a:p>
            <a:pPr lvl="2">
              <a:buFont typeface="Wingdings" panose="05000000000000000000" pitchFamily="2" charset="2"/>
              <a:buChar char="ü"/>
            </a:pPr>
            <a:r>
              <a:rPr lang="en-US" sz="2800" dirty="0"/>
              <a:t>Self</a:t>
            </a:r>
          </a:p>
          <a:p>
            <a:pPr lvl="2">
              <a:buFont typeface="Wingdings" panose="05000000000000000000" pitchFamily="2" charset="2"/>
              <a:buChar char="ü"/>
            </a:pPr>
            <a:r>
              <a:rPr lang="en-US" sz="2800" dirty="0"/>
              <a:t>Customers</a:t>
            </a:r>
          </a:p>
        </p:txBody>
      </p:sp>
    </p:spTree>
    <p:extLst>
      <p:ext uri="{BB962C8B-B14F-4D97-AF65-F5344CB8AC3E}">
        <p14:creationId xmlns:p14="http://schemas.microsoft.com/office/powerpoint/2010/main" val="25770146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1662</TotalTime>
  <Words>458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Bodoni MT Black</vt:lpstr>
      <vt:lpstr>Calibri</vt:lpstr>
      <vt:lpstr>Calibri Light</vt:lpstr>
      <vt:lpstr>Wingdings</vt:lpstr>
      <vt:lpstr>Retrospect</vt:lpstr>
      <vt:lpstr>PowerPoint Presentation</vt:lpstr>
      <vt:lpstr>Introduction</vt:lpstr>
      <vt:lpstr>Levels of performance</vt:lpstr>
      <vt:lpstr>Benefits of Employee Performance</vt:lpstr>
      <vt:lpstr>How to Implement Employee Performance?</vt:lpstr>
      <vt:lpstr>Contd……</vt:lpstr>
      <vt:lpstr>Types of Performance Measures</vt:lpstr>
      <vt:lpstr>Methods for Measuring Performance</vt:lpstr>
      <vt:lpstr>Sources of Performance Information</vt:lpstr>
      <vt:lpstr>The Effect of Training on Employee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ZEDO</dc:creator>
  <cp:lastModifiedBy>ZEDO</cp:lastModifiedBy>
  <cp:revision>25</cp:revision>
  <dcterms:created xsi:type="dcterms:W3CDTF">2019-12-08T10:30:46Z</dcterms:created>
  <dcterms:modified xsi:type="dcterms:W3CDTF">2019-12-09T17:33:59Z</dcterms:modified>
</cp:coreProperties>
</file>