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4" r:id="rId9"/>
    <p:sldId id="295" r:id="rId10"/>
    <p:sldId id="290" r:id="rId11"/>
    <p:sldId id="291" r:id="rId12"/>
    <p:sldId id="292" r:id="rId13"/>
    <p:sldId id="296" r:id="rId14"/>
    <p:sldId id="297" r:id="rId15"/>
    <p:sldId id="298" r:id="rId16"/>
    <p:sldId id="293" r:id="rId17"/>
    <p:sldId id="28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9" r:id="rId28"/>
    <p:sldId id="308" r:id="rId29"/>
    <p:sldId id="310" r:id="rId30"/>
    <p:sldId id="311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8E-454A-905E-A43CA782CC8B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8E-454A-905E-A43CA782CC8B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8E-454A-905E-A43CA782CC8B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8E-454A-905E-A43CA782CC8B}"/>
              </c:ext>
            </c:extLst>
          </c:dPt>
          <c:dLbls>
            <c:dLbl>
              <c:idx val="0"/>
              <c:layout>
                <c:manualLayout>
                  <c:x val="-0.10595029022337193"/>
                  <c:y val="0.271680918039660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DB8E-454A-905E-A43CA782CC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8E-454A-905E-A43CA782CC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8E-454A-905E-A43CA782CC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E8-40C1-9811-7F9739CB0329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E8-40C1-9811-7F9739CB0329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E8-40C1-9811-7F9739CB0329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E8-40C1-9811-7F9739CB0329}"/>
              </c:ext>
            </c:extLst>
          </c:dPt>
          <c:dLbls>
            <c:dLbl>
              <c:idx val="0"/>
              <c:layout>
                <c:manualLayout>
                  <c:x val="-7.2247699898170634E-2"/>
                  <c:y val="-0.28979316939530275"/>
                </c:manualLayout>
              </c:layout>
              <c:tx>
                <c:rich>
                  <a:bodyPr/>
                  <a:lstStyle/>
                  <a:p>
                    <a:fld id="{4027C495-685D-4F0F-9D53-FEB363948E65}" type="PERCENTAGE">
                      <a:rPr lang="en-US" b="1" i="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DE8-40C1-9811-7F9739CB032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E8-40C1-9811-7F9739CB03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E8-40C1-9811-7F9739CB03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84-4560-80C8-394688D2ECF2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84-4560-80C8-394688D2ECF2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84-4560-80C8-394688D2ECF2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84-4560-80C8-394688D2ECF2}"/>
              </c:ext>
            </c:extLst>
          </c:dPt>
          <c:dLbls>
            <c:dLbl>
              <c:idx val="0"/>
              <c:layout>
                <c:manualLayout>
                  <c:x val="-0.14379432350336602"/>
                  <c:y val="-7.22662802757742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40%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0184-4560-80C8-394688D2ECF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84-4560-80C8-394688D2E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84-4560-80C8-394688D2EC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/Introduction#Advantages_of_web_applications#Responsive" TargetMode="External"/><Relationship Id="rId3" Type="http://schemas.openxmlformats.org/officeDocument/2006/relationships/hyperlink" Target="https://developer.mozilla.org/en-US/docs/Web/Progressive_web_apps/Introduction#Advantages_of_web_applications#Installable" TargetMode="External"/><Relationship Id="rId7" Type="http://schemas.openxmlformats.org/officeDocument/2006/relationships/hyperlink" Target="https://developer.mozilla.org/en-US/docs/Web/Progressive_web_apps/Introduction#Advantages_of_web_applications#Re-engageable" TargetMode="External"/><Relationship Id="rId2" Type="http://schemas.openxmlformats.org/officeDocument/2006/relationships/hyperlink" Target="https://developer.mozilla.org/en-US/docs/Web/Progressive_web_apps/Introduction#Advantages_of_web_applications#Discover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Progressive_web_apps/Introduction#Advantages_of_web_applications#Progressive" TargetMode="External"/><Relationship Id="rId5" Type="http://schemas.openxmlformats.org/officeDocument/2006/relationships/hyperlink" Target="https://developer.mozilla.org/en-US/docs/Web/Progressive_web_apps/Introduction#Advantages_of_web_applications#Network_independent" TargetMode="External"/><Relationship Id="rId4" Type="http://schemas.openxmlformats.org/officeDocument/2006/relationships/hyperlink" Target="https://developer.mozilla.org/en-US/docs/Web/Progressive_web_apps/Introduction#Advantages_of_web_applications#Linkable" TargetMode="External"/><Relationship Id="rId9" Type="http://schemas.openxmlformats.org/officeDocument/2006/relationships/hyperlink" Target="https://developer.mozilla.org/en-US/docs/Web/Progressive_web_apps/Introduction#Advantages_of_web_applications#Saf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Workers_API" TargetMode="External"/><Relationship Id="rId2" Type="http://schemas.openxmlformats.org/officeDocument/2006/relationships/hyperlink" Target="https://developer.mozilla.org/en-US/docs/Web/API/Service_Worker_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host.com/blog/how-to-fix-the-https-not-secure-message-in-chrom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updates/2018/06/a2hs-updat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icart.com/manifest-generator.htm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B010-5086-4EA7-BE99-BF5A21D3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7448-455F-4542-9E77-AC12B8D6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05237-C0E2-4822-9598-30EACEE9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73" y="0"/>
            <a:ext cx="8120854" cy="63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597-D42F-4363-A3F1-C1E1CDFF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291B-8C0E-4CF1-BCA5-D185BC6E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83425-D5D6-4467-893E-7988235A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C11-AE88-46A4-98FB-6BC3742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0CFE-E572-4DF8-A28A-4E2FE7BE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main, different approaches to rendering a website — on the server or on the client. They both have their advantages and disadvantages, and you can mix the two approaches to some degree.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Server-Side Rendering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Client-Side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1ED-44B6-4900-A6A6-807B615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D58A-41C1-43DB-9296-EEB57A5E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1C78A8-2E85-4734-82D7-BB370F5AE21A}"/>
              </a:ext>
            </a:extLst>
          </p:cNvPr>
          <p:cNvSpPr txBox="1">
            <a:spLocks/>
          </p:cNvSpPr>
          <p:nvPr/>
        </p:nvSpPr>
        <p:spPr>
          <a:xfrm>
            <a:off x="1036320" y="2114977"/>
            <a:ext cx="986027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Discoverable</a:t>
            </a:r>
            <a:r>
              <a:rPr lang="en-US" dirty="0"/>
              <a:t>, so the contents can be found through search engines.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Installable</a:t>
            </a:r>
            <a:r>
              <a:rPr lang="en-US" dirty="0"/>
              <a:t>, so it can be available on the device's home screen or app launcher.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Linkable</a:t>
            </a:r>
            <a:r>
              <a:rPr lang="en-US" dirty="0"/>
              <a:t>, so you can share it by sending a URL.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Network independent</a:t>
            </a:r>
            <a:r>
              <a:rPr lang="en-US" dirty="0"/>
              <a:t>, so it works offline or with a poor network connection.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Progressive</a:t>
            </a:r>
            <a:r>
              <a:rPr lang="en-US" dirty="0"/>
              <a:t>, so it's still usable on a basic level on older browsers, but fully-functional on the latest 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Re-engageable</a:t>
            </a:r>
            <a:r>
              <a:rPr lang="en-US" dirty="0"/>
              <a:t>, so it's able to send notifications whenever there's new content available.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Responsive</a:t>
            </a:r>
            <a:r>
              <a:rPr lang="en-US" dirty="0"/>
              <a:t>, so it's usable on any device with a screen and a browser—mobile phones, tablets, laptops, TVs, refrigerators,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Safe</a:t>
            </a:r>
            <a:r>
              <a:rPr lang="en-US" dirty="0"/>
              <a:t>, so the connections between the user, the app, and your server are secured against any third parties trying to get access to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0579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technical components of PWA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CCECC-481A-45E2-9BC6-BF51CD54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DC8D80-5210-4083-8C7B-33399937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5" y="2778125"/>
            <a:ext cx="657835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67D5-DEB7-4F4A-B071-34A72DF8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54A1-638F-4258-A6AB-D8E04319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service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is a type of 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web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It's essentially a JavaScript file that runs separately from the main browser thread, intercepting network requests, caching or retrieving resources from the cache, and delivering push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30D-3F6D-4CC6-928B-332E705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0401-016C-4D99-BE3A-9A2CEEE5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Google Chrome makes it clear to a user when they visit an unsafe website. The address bar will display </a:t>
            </a:r>
            <a:r>
              <a:rPr lang="en-US" b="0" i="0" dirty="0">
                <a:solidFill>
                  <a:srgbClr val="3575D3"/>
                </a:solidFill>
                <a:effectLst/>
                <a:latin typeface="Sintony"/>
                <a:hlinkClick r:id="rId2"/>
              </a:rPr>
              <a:t>“Not secure”</a:t>
            </a:r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 before the domain name, which tells users that their information is vulnerable to being stolen. </a:t>
            </a: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HTTPS is a pillar of a safe internet experience. It shows your customers you’re committed to security and that you care about their data and keeping it private. </a:t>
            </a: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An insecure website looks bad to customers, and it can hurt your search engine optimization (SEO) ranking in relevant searches.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D6F6-A959-4BD3-B781-6A8AC7D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5218-5FCD-4F6F-BD39-E107F8B8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17F3D-DC23-43CB-8054-68019B2A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39" y="618148"/>
            <a:ext cx="9601195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142A-FA81-4688-BEE0-67E71C9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8F9E-DC25-4BDB-95CC-91E04B79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C2CFA-1594-4A29-96CC-B721CD29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71414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15BB-9DF8-4618-8DAB-6716FD4D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Worker life 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B4C94A-687C-42AB-8718-90AC529B6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74" y="2826544"/>
            <a:ext cx="5740901" cy="2324100"/>
          </a:xfrm>
        </p:spPr>
      </p:pic>
    </p:spTree>
    <p:extLst>
      <p:ext uri="{BB962C8B-B14F-4D97-AF65-F5344CB8AC3E}">
        <p14:creationId xmlns:p14="http://schemas.microsoft.com/office/powerpoint/2010/main" val="26324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3B5C-C6C2-42BB-B37A-8FB9F182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6" y="2461633"/>
            <a:ext cx="10058400" cy="1450757"/>
          </a:xfrm>
        </p:spPr>
        <p:txBody>
          <a:bodyPr/>
          <a:lstStyle/>
          <a:p>
            <a:r>
              <a:rPr lang="en-US" dirty="0"/>
              <a:t>Websites Or Native Apps</a:t>
            </a:r>
          </a:p>
        </p:txBody>
      </p:sp>
    </p:spTree>
    <p:extLst>
      <p:ext uri="{BB962C8B-B14F-4D97-AF65-F5344CB8AC3E}">
        <p14:creationId xmlns:p14="http://schemas.microsoft.com/office/powerpoint/2010/main" val="33252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E714-29CE-4933-B9D1-27B78C53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 Worker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9EF2D-D7F2-43DC-A099-890B032D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2" y="2422358"/>
            <a:ext cx="10571747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6202-7647-4D81-AABA-47BED956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Activate Service Worker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47822-1A54-4091-AACC-86C82D3A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19" y="2406316"/>
            <a:ext cx="10409261" cy="26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3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AE1-854D-41BA-8DE2-FD10F818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A570F4-4B97-4FD7-8791-C551317A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3336131"/>
            <a:ext cx="6562725" cy="1304925"/>
          </a:xfrm>
        </p:spPr>
      </p:pic>
    </p:spTree>
    <p:extLst>
      <p:ext uri="{BB962C8B-B14F-4D97-AF65-F5344CB8AC3E}">
        <p14:creationId xmlns:p14="http://schemas.microsoft.com/office/powerpoint/2010/main" val="350680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F0B-BA3D-4E78-9938-BF7099B6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DF66-5CA6-4894-9D27-46A4FCDE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Fetch API</a:t>
            </a:r>
            <a:r>
              <a:rPr lang="en-US" dirty="0"/>
              <a:t>, a simple interface for fetching resources, and an improvement over the </a:t>
            </a:r>
            <a:r>
              <a:rPr lang="en-US" dirty="0" err="1">
                <a:hlinkClick r:id="rId3"/>
              </a:rPr>
              <a:t>XMLHttpRequest</a:t>
            </a:r>
            <a:r>
              <a:rPr lang="en-US" dirty="0"/>
              <a:t>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F3D-0F7B-B8C2-0180-8EBEF846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Home Screen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BE2-139F-40F1-678A-561F4CE0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Add to Home screen (or A2HS for short) is a feature available in modern browsers that allows a user to "install" a web app,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ie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. add a shortcut to their Home screen representing their favorite web app (or site) so they can subsequently access it with a single tap.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2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53B-E788-6A37-97D6-815A123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install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54F-FD73-5F38-5D15-EBD79168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Chrome 67 prompted users automatically, but </a:t>
            </a:r>
            <a:r>
              <a:rPr lang="en-US" dirty="0">
                <a:hlinkClick r:id="rId2"/>
              </a:rPr>
              <a:t>starting in Chrome 68</a:t>
            </a:r>
            <a:r>
              <a:rPr lang="en-US" dirty="0"/>
              <a:t>, the install prompt should be activated programmatically in response to a user gesture.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beforeInstallPromptEvent</a:t>
            </a:r>
            <a:r>
              <a:rPr lang="en-US" dirty="0"/>
              <a:t> is fired at the </a:t>
            </a:r>
            <a:r>
              <a:rPr lang="en-US" dirty="0" err="1"/>
              <a:t>window.onbeforeinstallprompt</a:t>
            </a:r>
            <a:r>
              <a:rPr lang="en-US" dirty="0"/>
              <a:t> handler before a user is prompt to “install” a web site to a home screen on 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7E8-B7F9-57A0-EC0F-0DB22F21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4CE7-E6AF-5C92-C10A-1259389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web app manifest is a JSON file that tells the browser about your Progressive Web App and how it should behave when installed on the user's desktop or mobile device. A typical manifest file includes the app name, the icons the app should use, and the URL that should be opened when the app is launched.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generate manifest file you can use </a:t>
            </a:r>
            <a:br>
              <a:rPr lang="en-US" dirty="0"/>
            </a:br>
            <a:r>
              <a:rPr lang="en-US" dirty="0">
                <a:hlinkClick r:id="rId2"/>
              </a:rPr>
              <a:t>https://www.simicart.com/manifest-generator.html/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1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1CF9-5A0A-F2D4-DE59-443711D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1F91-9B0A-D273-14EF-5AF754CB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36484-C8AA-95BA-26B7-5FA91302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14" y="990600"/>
            <a:ext cx="485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F5D-29DE-45B1-0600-5DA01134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Offline using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00A8-5D3D-2462-634B-F14C109C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Cache interface provides a persistent storage mechanism for Request/Response objects pairs that are cached in long lived memory. How long a Cache object lives is browser dependent, but a single origin’s scripts can typically rely on the presence of a previously populated Cache object.</a:t>
            </a:r>
          </a:p>
        </p:txBody>
      </p:sp>
    </p:spTree>
    <p:extLst>
      <p:ext uri="{BB962C8B-B14F-4D97-AF65-F5344CB8AC3E}">
        <p14:creationId xmlns:p14="http://schemas.microsoft.com/office/powerpoint/2010/main" val="208058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A9D6-07C5-B5FA-E0D5-F274612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DE07-7AAB-B389-7F2E-9DB1D02D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your own button that enable you to implement add to home screen feature on any browser and </a:t>
            </a:r>
            <a:r>
              <a:rPr lang="en-US"/>
              <a:t>bonus (test </a:t>
            </a:r>
            <a:r>
              <a:rPr lang="en-US" dirty="0"/>
              <a:t>your feature </a:t>
            </a:r>
            <a:r>
              <a:rPr lang="en-US"/>
              <a:t>on mobile).</a:t>
            </a:r>
          </a:p>
        </p:txBody>
      </p:sp>
    </p:spTree>
    <p:extLst>
      <p:ext uri="{BB962C8B-B14F-4D97-AF65-F5344CB8AC3E}">
        <p14:creationId xmlns:p14="http://schemas.microsoft.com/office/powerpoint/2010/main" val="11139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58FD-DA34-4884-AF9C-F96C29E1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2455-905F-4693-A445-E291A450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1F12F9-F075-4EAF-8288-C87F4CA97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95547"/>
              </p:ext>
            </p:extLst>
          </p:nvPr>
        </p:nvGraphicFramePr>
        <p:xfrm>
          <a:off x="2223588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E8BF6A6-F052-4550-AB64-4E0268332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397188"/>
              </p:ext>
            </p:extLst>
          </p:nvPr>
        </p:nvGraphicFramePr>
        <p:xfrm>
          <a:off x="6205920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066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EB1-039A-4836-A176-4DD54062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0588-24B3-45BE-A5D8-CAC9276D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Of Time Spent In</a:t>
            </a:r>
          </a:p>
          <a:p>
            <a:pPr marL="0" indent="0" algn="ctr">
              <a:buNone/>
            </a:pPr>
            <a:r>
              <a:rPr lang="en-US" sz="6000" dirty="0"/>
              <a:t>USERS’ Top 3 Apps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CE8B-2279-4AD8-8D3D-4A69FB8F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9BDD-1BD7-47DC-B798-D4E1E8E0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FE95B-091D-4253-8802-1C9AC9A4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75494"/>
            <a:ext cx="10058400" cy="51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7CE5-9F4D-4AF9-BB2E-4B221DA4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2867-C93D-4627-8B9C-81C7C0C7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A5703-3BA4-41FA-B43A-E850BD5F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72552"/>
            <a:ext cx="10058400" cy="49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9608-615F-4206-B23D-EC6A14A3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8E80-2998-40AF-BA24-207E9CC1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Performance</a:t>
            </a:r>
          </a:p>
          <a:p>
            <a:r>
              <a:rPr lang="en-US" dirty="0"/>
              <a:t>Push Notification</a:t>
            </a:r>
          </a:p>
          <a:p>
            <a:r>
              <a:rPr lang="en-US" dirty="0"/>
              <a:t>Home screen icon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19D4-10A3-4848-9561-22143829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3080-1AA7-4709-B6AF-CB7C642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E7DC-5BEC-4F0C-9E4C-3A31FF13347F}"/>
              </a:ext>
            </a:extLst>
          </p:cNvPr>
          <p:cNvSpPr txBox="1">
            <a:spLocks/>
          </p:cNvSpPr>
          <p:nvPr/>
        </p:nvSpPr>
        <p:spPr>
          <a:xfrm>
            <a:off x="4986869" y="3429000"/>
            <a:ext cx="5909727" cy="24468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>
                <a:solidFill>
                  <a:srgbClr val="595959"/>
                </a:solidFill>
                <a:latin typeface="Roboto"/>
              </a:rPr>
              <a:t>40% of users bounce from sites that take longer than 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3 seconds</a:t>
            </a:r>
            <a:r>
              <a:rPr lang="en-US" sz="2800">
                <a:solidFill>
                  <a:srgbClr val="595959"/>
                </a:solidFill>
                <a:latin typeface="Roboto"/>
              </a:rPr>
              <a:t> to load</a:t>
            </a:r>
            <a:endParaRPr lang="en-US" sz="2800"/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3C7D7DC-9D10-4C4D-B8A8-EC371D087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653519"/>
              </p:ext>
            </p:extLst>
          </p:nvPr>
        </p:nvGraphicFramePr>
        <p:xfrm>
          <a:off x="1295402" y="2556932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547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1F63-8103-4FF3-B2AB-1746DBA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Progressive Web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827E-E9EF-4679-A722-7769F111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term "Progressive Web App" isn't a formal or official name. It's just a shorthand used initially by Google for the concept of creating a flexible, adaptable app using only web technologies.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example, web apps are more discoverable than native apps; it's a lot easier and faster to visit a website than to install an application, and you can also share web apps by sending a link.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other hand, native apps are better integrated with the operating system and therefore offer a more seamless experience for the users. You can install a native app so that it works offline, and users love tapping their icons to easily access their favorite apps, rather than navigating to it using a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86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9" ma:contentTypeDescription="Create a new document." ma:contentTypeScope="" ma:versionID="f483f5a593cab5e1b3628a55e4323564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5e16d0abdd5ec37e5f2befca2b80c7df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c32350-e102-497a-911b-e4488aa6ed8f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5B598D-6CDF-44E4-96A5-379D011F76FD}"/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{41C7FB51-F939-4816-8783-31C54940F46E}tf11429527_win32</Template>
  <TotalTime>675</TotalTime>
  <Words>860</Words>
  <Application>Microsoft Office PowerPoint</Application>
  <PresentationFormat>Widescreen</PresentationFormat>
  <Paragraphs>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Bookman Old Style</vt:lpstr>
      <vt:lpstr>Calibri</vt:lpstr>
      <vt:lpstr>Franklin Gothic Book</vt:lpstr>
      <vt:lpstr>Inter</vt:lpstr>
      <vt:lpstr>Roboto</vt:lpstr>
      <vt:lpstr>Sintony</vt:lpstr>
      <vt:lpstr>Wingdings</vt:lpstr>
      <vt:lpstr>1_RetrospectVTI</vt:lpstr>
      <vt:lpstr>Progressive Web App</vt:lpstr>
      <vt:lpstr>Websites Or Native Apps</vt:lpstr>
      <vt:lpstr>PowerPoint Presentation</vt:lpstr>
      <vt:lpstr>80%</vt:lpstr>
      <vt:lpstr>PowerPoint Presentation</vt:lpstr>
      <vt:lpstr>PowerPoint Presentation</vt:lpstr>
      <vt:lpstr>What was missing</vt:lpstr>
      <vt:lpstr>PowerPoint Presentation</vt:lpstr>
      <vt:lpstr>What is Progressive Web Apps?</vt:lpstr>
      <vt:lpstr>PowerPoint Presentation</vt:lpstr>
      <vt:lpstr>PowerPoint Presentation</vt:lpstr>
      <vt:lpstr>Architecture Of an App</vt:lpstr>
      <vt:lpstr>What makes an App a PWA</vt:lpstr>
      <vt:lpstr>What are the technical components of PWA</vt:lpstr>
      <vt:lpstr>Service Worker</vt:lpstr>
      <vt:lpstr>HTTPS</vt:lpstr>
      <vt:lpstr>PowerPoint Presentation</vt:lpstr>
      <vt:lpstr>PowerPoint Presentation</vt:lpstr>
      <vt:lpstr>The Service Worker life cycle</vt:lpstr>
      <vt:lpstr>Register Service Worker</vt:lpstr>
      <vt:lpstr>Install and Activate Service Worker</vt:lpstr>
      <vt:lpstr>Fetch</vt:lpstr>
      <vt:lpstr>Fetch API</vt:lpstr>
      <vt:lpstr>Add to Home Screen Feature</vt:lpstr>
      <vt:lpstr>Activating the install prompt</vt:lpstr>
      <vt:lpstr>Manifest File</vt:lpstr>
      <vt:lpstr>PowerPoint Presentation</vt:lpstr>
      <vt:lpstr>Working Offline using Cache API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Arwa Osama</dc:creator>
  <cp:lastModifiedBy>Arwa Osama</cp:lastModifiedBy>
  <cp:revision>5</cp:revision>
  <dcterms:created xsi:type="dcterms:W3CDTF">2022-04-04T00:11:53Z</dcterms:created>
  <dcterms:modified xsi:type="dcterms:W3CDTF">2022-05-10T21:31:46Z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